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68" r:id="rId2"/>
    <p:sldId id="428" r:id="rId3"/>
    <p:sldId id="269" r:id="rId4"/>
    <p:sldId id="320" r:id="rId5"/>
    <p:sldId id="307" r:id="rId6"/>
    <p:sldId id="429" r:id="rId7"/>
    <p:sldId id="430" r:id="rId8"/>
    <p:sldId id="431" r:id="rId9"/>
    <p:sldId id="432" r:id="rId10"/>
    <p:sldId id="311" r:id="rId11"/>
    <p:sldId id="312" r:id="rId12"/>
    <p:sldId id="313" r:id="rId13"/>
    <p:sldId id="314" r:id="rId14"/>
    <p:sldId id="315" r:id="rId15"/>
    <p:sldId id="316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2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2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446" r:id="rId62"/>
    <p:sldId id="447" r:id="rId63"/>
    <p:sldId id="448" r:id="rId64"/>
    <p:sldId id="449" r:id="rId65"/>
    <p:sldId id="450" r:id="rId66"/>
    <p:sldId id="451" r:id="rId67"/>
    <p:sldId id="452" r:id="rId68"/>
    <p:sldId id="453" r:id="rId69"/>
    <p:sldId id="353" r:id="rId70"/>
    <p:sldId id="354" r:id="rId71"/>
    <p:sldId id="355" r:id="rId72"/>
    <p:sldId id="356" r:id="rId73"/>
    <p:sldId id="357" r:id="rId74"/>
    <p:sldId id="358" r:id="rId75"/>
    <p:sldId id="359" r:id="rId76"/>
    <p:sldId id="360" r:id="rId77"/>
    <p:sldId id="361" r:id="rId78"/>
    <p:sldId id="362" r:id="rId79"/>
    <p:sldId id="363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  <p:sldId id="374" r:id="rId90"/>
    <p:sldId id="426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427" r:id="rId110"/>
    <p:sldId id="395" r:id="rId111"/>
    <p:sldId id="396" r:id="rId112"/>
    <p:sldId id="397" r:id="rId113"/>
    <p:sldId id="398" r:id="rId114"/>
    <p:sldId id="399" r:id="rId115"/>
    <p:sldId id="400" r:id="rId116"/>
    <p:sldId id="401" r:id="rId117"/>
    <p:sldId id="402" r:id="rId118"/>
    <p:sldId id="403" r:id="rId119"/>
    <p:sldId id="405" r:id="rId120"/>
    <p:sldId id="406" r:id="rId121"/>
    <p:sldId id="407" r:id="rId122"/>
    <p:sldId id="408" r:id="rId123"/>
    <p:sldId id="409" r:id="rId124"/>
    <p:sldId id="410" r:id="rId125"/>
    <p:sldId id="411" r:id="rId126"/>
    <p:sldId id="412" r:id="rId127"/>
    <p:sldId id="413" r:id="rId128"/>
    <p:sldId id="303" r:id="rId129"/>
    <p:sldId id="304" r:id="rId1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0805-9C99-4BE5-820E-E68B92C0B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3A0D56-7F91-4CCA-B81C-DA864EE5461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6A5BA-7845-46F9-9B83-823B87DBD67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A364-C2C8-45ED-8191-06A1FB77DFF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F3D4-5E26-437B-B3D2-6B1481D86FA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FB5C7-CF0F-4282-826C-A23E57CF13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EC351-D34D-48F4-9B89-10BB63359A0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6D39B-912C-4046-BDBF-E4150907BE5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9BE5-351C-4D7D-9BE8-EB38F6FECF8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CEB10-7EF3-4C74-88DE-91055E8CF96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0073A-D311-4537-ACE4-F9E01AB2D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03E6F2-CB9C-4A98-9FB1-351D9C9CDA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D1703-22BB-4335-B55B-6C44430C95A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C37A6-0FC5-430F-A824-1B879474FB4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9E538-0A40-4C2E-96E4-04D6072B7E9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3CBA-D969-4F90-89D9-229784B78CE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10FFA-1D8B-46D8-84A9-B35617781C8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2C3E-B4F6-47F7-8347-A21016A8A3A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E2EAA-197F-4A45-9CFF-947F374FBB3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BE53E-559F-4605-898C-DA227D63AA4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04F42-86A2-4179-A45A-061AE7DA4CD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E2620-767F-4E24-A50A-36421C38366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BC9A1-60B7-4219-AD24-9A00D5561F9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8D97E-90FB-487B-881E-EB546F1DECC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8E1A0-4057-4744-8903-16C059E99D8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FF971-D187-4048-B21C-C5E0FBD529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F8B85-FAAD-4A92-B424-EF94C692F84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67DC5-5183-4459-8484-36DBF0A460B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57C86-AD8C-4632-AE65-44E4CB8E50E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A462F-B688-4213-ADA1-34046CD82BA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FD960-77CA-418E-B723-67CD9179AED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86B55-8212-4427-A333-6E615AE9E6F5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30449-0172-4F66-9671-42B223C31DC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04C49C-0FE7-4AFF-87E5-0BBEA75C1C4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63379-F292-4E37-AF15-B4652A3FBBF8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BD3BC-C40B-407D-86F0-946218095E06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E84F6-16BB-4008-9C5A-3DB23F2D8640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A90E8-5EE0-4247-9980-BDB094DE9B2C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F6C0C-FF9B-421D-97F8-6F98D059A1E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C36F1-5DCF-4ADD-87E8-D1C19E892A43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F73F3-93CA-433B-AD2C-26FF13DD19A3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95DDE-D5C2-4056-B054-D9C0A9F448AD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9A02-DD95-44FA-8846-3C5A6A2253FE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52713-990A-43D2-8BA0-92C0C7824F6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9821C-FE0F-4CC3-87B6-57405C56350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771A8-5A1D-4627-9E88-19DA02B167CB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8BEA3-2BB7-44E2-9547-876CDA43C345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08952-77BC-47C2-BC71-59190E611D6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7B882-A207-454A-B018-84E137F9D097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47DF4-83FA-489E-9D92-ECA19D68169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C1E72-FF3F-4E6F-8E4C-2FE630ED1734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B9E8B-054F-46A6-82FE-D1FC1CB852CC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DCC4C-79DD-4A7A-8DF9-FB47FBE70F9E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EF2E2-57F4-42A4-99A2-E3F5E61E810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E4CBB-4920-466B-B52D-A09FEB2295BB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CB2C1-53AF-4538-ACC0-34AA562388F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3D629-E825-4235-9638-82D947EBA86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7F443-166E-4BBF-A7FE-D633167FD79F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285BC-59F4-4EFC-910D-8F66604FB65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ABBA5-4EDB-4DF7-860D-F854BA0C44B9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CEF2-E72F-4FDB-9B91-2E2A0A615683}" type="slidenum">
              <a:rPr lang="en-US" altLang="zh-CN"/>
              <a:pPr/>
              <a:t>94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DC50C-CCFE-4CFC-8640-7BB4F1DE0868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624D1-E60C-4793-A66B-CE7F7D4F74A3}" type="slidenum">
              <a:rPr lang="en-US" altLang="zh-CN"/>
              <a:pPr/>
              <a:t>96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80294-56D9-49E0-AC58-D9D35C87DBF6}" type="slidenum">
              <a:rPr lang="en-US" altLang="zh-CN"/>
              <a:pPr/>
              <a:t>97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16DF9B-6805-4B6D-8F56-33142F6646E8}" type="slidenum">
              <a:rPr lang="en-US" altLang="zh-CN"/>
              <a:pPr/>
              <a:t>98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DC168-3457-4B1D-B55A-2E1A05BF04C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97942-7116-4044-9497-BDC4EFD49DF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CBFE9-0E4D-46C5-86B2-6C127E010C9D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00C3-F4AF-4969-80C9-31E4AAD59BE4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BF0C6-710B-438C-9C1B-DD1E16DF7B5B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93B54-EFFD-49D8-8872-E89EDD0090E4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D4B58-90A4-4CEA-B358-D5A981BCDC95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B4319-F0FE-4479-A08F-6A87D93CFDAF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EFA6E3-8A1D-4FE3-AB1D-68440222EAF2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3EE06-DD74-4652-B816-784F3BD4A35E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8F20A-8093-402E-B7A9-89455EE82EFF}" type="slidenum">
              <a:rPr lang="en-US" altLang="zh-CN"/>
              <a:pPr/>
              <a:t>108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4105-482B-4816-87D1-487986BA78ED}" type="slidenum">
              <a:rPr lang="en-US" altLang="zh-CN"/>
              <a:pPr/>
              <a:t>110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FE41E-0571-4517-AA6C-BB54960066D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20557-F736-4538-822A-671BD9E10F41}" type="slidenum">
              <a:rPr lang="en-US" altLang="zh-CN"/>
              <a:pPr/>
              <a:t>111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FAA88-AFED-43CB-BB2A-531744EC9D49}" type="slidenum">
              <a:rPr lang="en-US" altLang="zh-CN"/>
              <a:pPr/>
              <a:t>112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519D8-DA95-4502-8894-647BBFD21A06}" type="slidenum">
              <a:rPr lang="en-US" altLang="zh-CN"/>
              <a:pPr/>
              <a:t>113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68627C-8D1A-4EDE-B87C-9D5AE4700C4C}" type="slidenum">
              <a:rPr lang="en-US" altLang="zh-CN"/>
              <a:pPr/>
              <a:t>114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B3C23-24C9-4F53-9ED2-8FA1B1474319}" type="slidenum">
              <a:rPr lang="en-US" altLang="zh-CN"/>
              <a:pPr/>
              <a:t>115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C67B3-478F-4C74-A881-8B90BA1EB9DF}" type="slidenum">
              <a:rPr lang="en-US" altLang="zh-CN"/>
              <a:pPr/>
              <a:t>116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D5336-5373-4621-BF54-0C8DFED5ED90}" type="slidenum">
              <a:rPr lang="en-US" altLang="zh-CN"/>
              <a:pPr/>
              <a:t>117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27130-6A0D-42AE-BFF2-5AB8248194EE}" type="slidenum">
              <a:rPr lang="en-US" altLang="zh-CN"/>
              <a:pPr/>
              <a:t>118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5762B-30B9-4F27-BC52-CCF0D00F818B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0126-6A5C-44E8-97C2-92E073AB765A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90887-4DF8-4BE6-8CF1-D0C802DA85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8BD8E-D3B9-4FEC-BC0D-279CB958CBEC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A43B-A307-4ED3-BA6B-9DCB37321FEF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66B2A-F5DD-4713-A050-D041970584FB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25E29-8A6D-4F4C-BE8E-9C48B37DA9FF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9BC267-49F3-4A8A-9472-F52DD4CE0CA6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D449-F4FD-41A0-BC81-0E5F2B03D625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E1F7-D403-49E4-9D56-D232FB25591E}" type="slidenum">
              <a:rPr lang="en-US" altLang="zh-CN"/>
              <a:pPr/>
              <a:t>127</a:t>
            </a:fld>
            <a:endParaRPr lang="en-US" altLang="zh-CN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9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1.wav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750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第六章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359697" y="2827834"/>
            <a:ext cx="4897437" cy="1376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>
                <a:latin typeface="Tahoma" pitchFamily="34" charset="0"/>
              </a:rPr>
              <a:t>树和二叉树</a:t>
            </a:r>
            <a:endParaRPr lang="zh-CN" altLang="en-US" sz="2800" dirty="0">
              <a:latin typeface="Tahoma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3200" b="1" i="1" dirty="0">
                <a:solidFill>
                  <a:schemeClr val="tx2"/>
                </a:solidFill>
                <a:latin typeface="Tahoma" pitchFamily="34" charset="0"/>
              </a:rPr>
              <a:t>Trees &amp; Binary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6" name="Rectangle 174"/>
          <p:cNvSpPr>
            <a:spLocks noChangeArrowheads="1"/>
          </p:cNvSpPr>
          <p:nvPr/>
        </p:nvSpPr>
        <p:spPr bwMode="auto">
          <a:xfrm>
            <a:off x="3000178" y="0"/>
            <a:ext cx="6336183" cy="78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树的抽象数据类型定义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chemeClr val="tx2"/>
              </a:solidFill>
              <a:ea typeface="华文中宋" pitchFamily="2" charset="-122"/>
            </a:endParaRPr>
          </a:p>
        </p:txBody>
      </p:sp>
      <p:sp>
        <p:nvSpPr>
          <p:cNvPr id="28848" name="Text Box 176"/>
          <p:cNvSpPr txBox="1">
            <a:spLocks noChangeArrowheads="1"/>
          </p:cNvSpPr>
          <p:nvPr/>
        </p:nvSpPr>
        <p:spPr bwMode="auto">
          <a:xfrm>
            <a:off x="2451101" y="908050"/>
            <a:ext cx="7508787" cy="504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ADT Tree {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 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：（略）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基本操作 </a:t>
            </a:r>
            <a:r>
              <a:rPr lang="en-US" altLang="zh-CN" sz="2400" dirty="0"/>
              <a:t>P</a:t>
            </a:r>
            <a:r>
              <a:rPr lang="zh-CN" altLang="en-US" sz="2400" dirty="0"/>
              <a:t>： 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  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/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InitTree</a:t>
            </a:r>
            <a:r>
              <a:rPr lang="en-US" altLang="zh-CN" sz="2400" dirty="0"/>
              <a:t> (&amp;T )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CreateTree</a:t>
            </a:r>
            <a:r>
              <a:rPr lang="en-US" altLang="zh-CN" sz="2400" dirty="0">
                <a:ea typeface="楷体_GB2312" pitchFamily="49" charset="-122"/>
              </a:rPr>
              <a:t> (&amp;T, definition)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 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comb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600200" y="332656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6.4.2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森林与二叉树的转换    </a:t>
            </a:r>
          </a:p>
        </p:txBody>
      </p:sp>
      <p:grpSp>
        <p:nvGrpSpPr>
          <p:cNvPr id="118" name="Group 28">
            <a:extLst>
              <a:ext uri="{FF2B5EF4-FFF2-40B4-BE49-F238E27FC236}">
                <a16:creationId xmlns:a16="http://schemas.microsoft.com/office/drawing/2014/main" id="{15127A5B-EE9E-4946-8490-9B5198463834}"/>
              </a:ext>
            </a:extLst>
          </p:cNvPr>
          <p:cNvGrpSpPr>
            <a:grpSpLocks/>
          </p:cNvGrpSpPr>
          <p:nvPr/>
        </p:nvGrpSpPr>
        <p:grpSpPr bwMode="auto">
          <a:xfrm>
            <a:off x="5206429" y="2059707"/>
            <a:ext cx="1400175" cy="3027362"/>
            <a:chOff x="2207" y="998"/>
            <a:chExt cx="882" cy="1907"/>
          </a:xfrm>
        </p:grpSpPr>
        <p:grpSp>
          <p:nvGrpSpPr>
            <p:cNvPr id="119" name="Group 29">
              <a:extLst>
                <a:ext uri="{FF2B5EF4-FFF2-40B4-BE49-F238E27FC236}">
                  <a16:creationId xmlns:a16="http://schemas.microsoft.com/office/drawing/2014/main" id="{4C9606C3-583F-4660-9A4A-560B72FF4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142" name="Rectangle 30">
                <a:extLst>
                  <a:ext uri="{FF2B5EF4-FFF2-40B4-BE49-F238E27FC236}">
                    <a16:creationId xmlns:a16="http://schemas.microsoft.com/office/drawing/2014/main" id="{4A76E7F0-EA1D-4969-9CBA-6EF3E5592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43" name="Line 31">
                <a:extLst>
                  <a:ext uri="{FF2B5EF4-FFF2-40B4-BE49-F238E27FC236}">
                    <a16:creationId xmlns:a16="http://schemas.microsoft.com/office/drawing/2014/main" id="{E9BA63D0-0674-4A17-9321-0A6D9A47E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4" name="Line 32">
                <a:extLst>
                  <a:ext uri="{FF2B5EF4-FFF2-40B4-BE49-F238E27FC236}">
                    <a16:creationId xmlns:a16="http://schemas.microsoft.com/office/drawing/2014/main" id="{F1C22DBA-A4EA-4F8C-8FC6-0A2B3E46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0" name="Group 33">
              <a:extLst>
                <a:ext uri="{FF2B5EF4-FFF2-40B4-BE49-F238E27FC236}">
                  <a16:creationId xmlns:a16="http://schemas.microsoft.com/office/drawing/2014/main" id="{37405041-2369-4999-A198-59A49752C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139" name="Rectangle 34">
                <a:extLst>
                  <a:ext uri="{FF2B5EF4-FFF2-40B4-BE49-F238E27FC236}">
                    <a16:creationId xmlns:a16="http://schemas.microsoft.com/office/drawing/2014/main" id="{08722B90-8961-4092-98A6-4D162219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B </a:t>
                </a:r>
              </a:p>
            </p:txBody>
          </p:sp>
          <p:sp>
            <p:nvSpPr>
              <p:cNvPr id="140" name="Line 35">
                <a:extLst>
                  <a:ext uri="{FF2B5EF4-FFF2-40B4-BE49-F238E27FC236}">
                    <a16:creationId xmlns:a16="http://schemas.microsoft.com/office/drawing/2014/main" id="{90A297A3-9400-422B-B3AC-2F0570BDA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41" name="Line 36">
                <a:extLst>
                  <a:ext uri="{FF2B5EF4-FFF2-40B4-BE49-F238E27FC236}">
                    <a16:creationId xmlns:a16="http://schemas.microsoft.com/office/drawing/2014/main" id="{1E8EAD35-CCF1-4B14-BE32-BD0E177AB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1" name="Group 37">
              <a:extLst>
                <a:ext uri="{FF2B5EF4-FFF2-40B4-BE49-F238E27FC236}">
                  <a16:creationId xmlns:a16="http://schemas.microsoft.com/office/drawing/2014/main" id="{4BD58259-0358-465C-ABED-522F19E35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136" name="Rectangle 38">
                <a:extLst>
                  <a:ext uri="{FF2B5EF4-FFF2-40B4-BE49-F238E27FC236}">
                    <a16:creationId xmlns:a16="http://schemas.microsoft.com/office/drawing/2014/main" id="{ACDE1041-A1E1-4166-AFB4-C6AC372DB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 C 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2F57C906-FF54-4429-81D4-F0D6D7D4E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8" name="Line 40">
                <a:extLst>
                  <a:ext uri="{FF2B5EF4-FFF2-40B4-BE49-F238E27FC236}">
                    <a16:creationId xmlns:a16="http://schemas.microsoft.com/office/drawing/2014/main" id="{A972B2FF-372E-4968-9D8B-58E3E9925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2" name="Group 41">
              <a:extLst>
                <a:ext uri="{FF2B5EF4-FFF2-40B4-BE49-F238E27FC236}">
                  <a16:creationId xmlns:a16="http://schemas.microsoft.com/office/drawing/2014/main" id="{CDC4F2BB-4762-4CE6-AE22-31BD8C381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219C7246-23EF-485E-BF15-32CBDD1F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D   ^ </a:t>
                </a:r>
              </a:p>
            </p:txBody>
          </p:sp>
          <p:sp>
            <p:nvSpPr>
              <p:cNvPr id="134" name="Line 43">
                <a:extLst>
                  <a:ext uri="{FF2B5EF4-FFF2-40B4-BE49-F238E27FC236}">
                    <a16:creationId xmlns:a16="http://schemas.microsoft.com/office/drawing/2014/main" id="{41661C91-3963-4F1F-B4CD-EA59913DA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5" name="Line 44">
                <a:extLst>
                  <a:ext uri="{FF2B5EF4-FFF2-40B4-BE49-F238E27FC236}">
                    <a16:creationId xmlns:a16="http://schemas.microsoft.com/office/drawing/2014/main" id="{1BC3E83C-0C27-441B-997B-6C002D5BE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123" name="Group 45">
              <a:extLst>
                <a:ext uri="{FF2B5EF4-FFF2-40B4-BE49-F238E27FC236}">
                  <a16:creationId xmlns:a16="http://schemas.microsoft.com/office/drawing/2014/main" id="{8679EF31-EC9D-4A81-82D7-2914023E0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90512DF0-464F-490B-B206-F2DF1BC5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gradFill rotWithShape="1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 E   ^ </a:t>
                </a:r>
              </a:p>
            </p:txBody>
          </p:sp>
          <p:sp>
            <p:nvSpPr>
              <p:cNvPr id="131" name="Line 47">
                <a:extLst>
                  <a:ext uri="{FF2B5EF4-FFF2-40B4-BE49-F238E27FC236}">
                    <a16:creationId xmlns:a16="http://schemas.microsoft.com/office/drawing/2014/main" id="{A042E841-5AC0-4425-809E-9338A427D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  <p:sp>
            <p:nvSpPr>
              <p:cNvPr id="132" name="Line 48">
                <a:extLst>
                  <a:ext uri="{FF2B5EF4-FFF2-40B4-BE49-F238E27FC236}">
                    <a16:creationId xmlns:a16="http://schemas.microsoft.com/office/drawing/2014/main" id="{EB15B80B-0DF1-4505-8779-31FD3DFCC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 sz="2400"/>
              </a:p>
            </p:txBody>
          </p:sp>
        </p:grpSp>
        <p:sp>
          <p:nvSpPr>
            <p:cNvPr id="124" name="Line 49">
              <a:extLst>
                <a:ext uri="{FF2B5EF4-FFF2-40B4-BE49-F238E27FC236}">
                  <a16:creationId xmlns:a16="http://schemas.microsoft.com/office/drawing/2014/main" id="{1B40F1EC-276C-42D9-A6C5-C22B1F60E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5" name="Line 50">
              <a:extLst>
                <a:ext uri="{FF2B5EF4-FFF2-40B4-BE49-F238E27FC236}">
                  <a16:creationId xmlns:a16="http://schemas.microsoft.com/office/drawing/2014/main" id="{4657196E-8A8D-493D-833C-0E355AC1B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6" name="Line 51">
              <a:extLst>
                <a:ext uri="{FF2B5EF4-FFF2-40B4-BE49-F238E27FC236}">
                  <a16:creationId xmlns:a16="http://schemas.microsoft.com/office/drawing/2014/main" id="{170A1E87-C12C-4E65-BA27-F7A1C849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7" name="Line 52">
              <a:extLst>
                <a:ext uri="{FF2B5EF4-FFF2-40B4-BE49-F238E27FC236}">
                  <a16:creationId xmlns:a16="http://schemas.microsoft.com/office/drawing/2014/main" id="{B738F7C4-DD0D-4A0C-97A5-E7DAC7F43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8" name="Line 53">
              <a:extLst>
                <a:ext uri="{FF2B5EF4-FFF2-40B4-BE49-F238E27FC236}">
                  <a16:creationId xmlns:a16="http://schemas.microsoft.com/office/drawing/2014/main" id="{ADFA2EF8-6ADB-4F00-B223-888666616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400"/>
            </a:p>
          </p:txBody>
        </p:sp>
        <p:sp>
          <p:nvSpPr>
            <p:cNvPr id="129" name="Line 54">
              <a:extLst>
                <a:ext uri="{FF2B5EF4-FFF2-40B4-BE49-F238E27FC236}">
                  <a16:creationId xmlns:a16="http://schemas.microsoft.com/office/drawing/2014/main" id="{A01AA96A-46D6-4D54-97F0-069E8F488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400"/>
            </a:p>
          </p:txBody>
        </p:sp>
      </p:grpSp>
      <p:grpSp>
        <p:nvGrpSpPr>
          <p:cNvPr id="145" name="Group 80">
            <a:extLst>
              <a:ext uri="{FF2B5EF4-FFF2-40B4-BE49-F238E27FC236}">
                <a16:creationId xmlns:a16="http://schemas.microsoft.com/office/drawing/2014/main" id="{21FCBC7C-796D-47E5-A248-C6C26370F7A4}"/>
              </a:ext>
            </a:extLst>
          </p:cNvPr>
          <p:cNvGrpSpPr>
            <a:grpSpLocks/>
          </p:cNvGrpSpPr>
          <p:nvPr/>
        </p:nvGrpSpPr>
        <p:grpSpPr bwMode="auto">
          <a:xfrm>
            <a:off x="7511479" y="3944069"/>
            <a:ext cx="3121025" cy="2581275"/>
            <a:chOff x="3181" y="2561"/>
            <a:chExt cx="1966" cy="1626"/>
          </a:xfrm>
        </p:grpSpPr>
        <p:grpSp>
          <p:nvGrpSpPr>
            <p:cNvPr id="146" name="Group 81">
              <a:extLst>
                <a:ext uri="{FF2B5EF4-FFF2-40B4-BE49-F238E27FC236}">
                  <a16:creationId xmlns:a16="http://schemas.microsoft.com/office/drawing/2014/main" id="{AA0FE940-D6C7-405C-A8EC-9712AA97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67" name="Rectangle 82">
                <a:extLst>
                  <a:ext uri="{FF2B5EF4-FFF2-40B4-BE49-F238E27FC236}">
                    <a16:creationId xmlns:a16="http://schemas.microsoft.com/office/drawing/2014/main" id="{FDC33A81-A7A8-421F-BE36-09E2634C9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A   ^ </a:t>
                </a:r>
              </a:p>
            </p:txBody>
          </p:sp>
          <p:sp>
            <p:nvSpPr>
              <p:cNvPr id="168" name="Line 83">
                <a:extLst>
                  <a:ext uri="{FF2B5EF4-FFF2-40B4-BE49-F238E27FC236}">
                    <a16:creationId xmlns:a16="http://schemas.microsoft.com/office/drawing/2014/main" id="{5295A772-C487-4B52-8D37-33F42C685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84">
                <a:extLst>
                  <a:ext uri="{FF2B5EF4-FFF2-40B4-BE49-F238E27FC236}">
                    <a16:creationId xmlns:a16="http://schemas.microsoft.com/office/drawing/2014/main" id="{2C1D2430-53A7-4804-AE04-CF74721FD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7" name="Group 85">
              <a:extLst>
                <a:ext uri="{FF2B5EF4-FFF2-40B4-BE49-F238E27FC236}">
                  <a16:creationId xmlns:a16="http://schemas.microsoft.com/office/drawing/2014/main" id="{6130D4D9-60AD-4D4C-866C-B60D9DBAC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64" name="Rectangle 86">
                <a:extLst>
                  <a:ext uri="{FF2B5EF4-FFF2-40B4-BE49-F238E27FC236}">
                    <a16:creationId xmlns:a16="http://schemas.microsoft.com/office/drawing/2014/main" id="{2425DAAE-3216-4FFA-A8B6-BC862C6D5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165" name="Line 87">
                <a:extLst>
                  <a:ext uri="{FF2B5EF4-FFF2-40B4-BE49-F238E27FC236}">
                    <a16:creationId xmlns:a16="http://schemas.microsoft.com/office/drawing/2014/main" id="{4439726E-A458-458F-BFC0-793DE8EE5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6" name="Line 88">
                <a:extLst>
                  <a:ext uri="{FF2B5EF4-FFF2-40B4-BE49-F238E27FC236}">
                    <a16:creationId xmlns:a16="http://schemas.microsoft.com/office/drawing/2014/main" id="{A0753AA1-4785-46BB-B43F-D897F1151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8" name="Group 89">
              <a:extLst>
                <a:ext uri="{FF2B5EF4-FFF2-40B4-BE49-F238E27FC236}">
                  <a16:creationId xmlns:a16="http://schemas.microsoft.com/office/drawing/2014/main" id="{4C970EB0-B047-4B6A-AC60-604D8B770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61" name="Rectangle 90">
                <a:extLst>
                  <a:ext uri="{FF2B5EF4-FFF2-40B4-BE49-F238E27FC236}">
                    <a16:creationId xmlns:a16="http://schemas.microsoft.com/office/drawing/2014/main" id="{D4491006-EF2C-482C-B9A4-0ABCED39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 C </a:t>
                </a:r>
              </a:p>
            </p:txBody>
          </p:sp>
          <p:sp>
            <p:nvSpPr>
              <p:cNvPr id="162" name="Line 91">
                <a:extLst>
                  <a:ext uri="{FF2B5EF4-FFF2-40B4-BE49-F238E27FC236}">
                    <a16:creationId xmlns:a16="http://schemas.microsoft.com/office/drawing/2014/main" id="{6D58C68E-E4FC-4D5C-A066-630B08F9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92">
                <a:extLst>
                  <a:ext uri="{FF2B5EF4-FFF2-40B4-BE49-F238E27FC236}">
                    <a16:creationId xmlns:a16="http://schemas.microsoft.com/office/drawing/2014/main" id="{15F95DE8-5C7F-454F-BCC4-55D196BB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Group 93">
              <a:extLst>
                <a:ext uri="{FF2B5EF4-FFF2-40B4-BE49-F238E27FC236}">
                  <a16:creationId xmlns:a16="http://schemas.microsoft.com/office/drawing/2014/main" id="{62E1CADB-D45A-446B-B9BC-632819413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58" name="Rectangle 94">
                <a:extLst>
                  <a:ext uri="{FF2B5EF4-FFF2-40B4-BE49-F238E27FC236}">
                    <a16:creationId xmlns:a16="http://schemas.microsoft.com/office/drawing/2014/main" id="{866ECD68-481A-47CB-A35A-F71BBFC3C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^   D   ^ </a:t>
                </a:r>
              </a:p>
            </p:txBody>
          </p:sp>
          <p:sp>
            <p:nvSpPr>
              <p:cNvPr id="159" name="Line 95">
                <a:extLst>
                  <a:ext uri="{FF2B5EF4-FFF2-40B4-BE49-F238E27FC236}">
                    <a16:creationId xmlns:a16="http://schemas.microsoft.com/office/drawing/2014/main" id="{35F6F564-5F5B-4900-9788-889C6D43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96">
                <a:extLst>
                  <a:ext uri="{FF2B5EF4-FFF2-40B4-BE49-F238E27FC236}">
                    <a16:creationId xmlns:a16="http://schemas.microsoft.com/office/drawing/2014/main" id="{3CD934F2-99C2-4B61-994C-5AB1BB6A9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0" name="Group 97">
              <a:extLst>
                <a:ext uri="{FF2B5EF4-FFF2-40B4-BE49-F238E27FC236}">
                  <a16:creationId xmlns:a16="http://schemas.microsoft.com/office/drawing/2014/main" id="{832E15D9-6996-4EE6-BFE5-52F912E05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BF2EB09B-59B5-4250-AEB0-35CBF7324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156" name="Line 99">
                <a:extLst>
                  <a:ext uri="{FF2B5EF4-FFF2-40B4-BE49-F238E27FC236}">
                    <a16:creationId xmlns:a16="http://schemas.microsoft.com/office/drawing/2014/main" id="{54CDB884-1783-4CD0-BB0A-41D1AE787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100">
                <a:extLst>
                  <a:ext uri="{FF2B5EF4-FFF2-40B4-BE49-F238E27FC236}">
                    <a16:creationId xmlns:a16="http://schemas.microsoft.com/office/drawing/2014/main" id="{AD0EAA85-B39F-467E-8BC0-3B75A3EBB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1596CB11-B4C9-4073-90FD-FADC13EA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86F9D5B2-0811-48A1-BAC7-FF285994F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97FC32A5-3970-469E-A92A-B52E8BBE2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050E7359-600A-4D77-BEAF-089D8E4A8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0" name="Group 126">
            <a:extLst>
              <a:ext uri="{FF2B5EF4-FFF2-40B4-BE49-F238E27FC236}">
                <a16:creationId xmlns:a16="http://schemas.microsoft.com/office/drawing/2014/main" id="{31E0907E-B537-4D30-97AD-DEC3BD3E5818}"/>
              </a:ext>
            </a:extLst>
          </p:cNvPr>
          <p:cNvGrpSpPr>
            <a:grpSpLocks/>
          </p:cNvGrpSpPr>
          <p:nvPr/>
        </p:nvGrpSpPr>
        <p:grpSpPr bwMode="auto">
          <a:xfrm>
            <a:off x="4366641" y="1207219"/>
            <a:ext cx="2822575" cy="579438"/>
            <a:chOff x="1678" y="724"/>
            <a:chExt cx="1778" cy="365"/>
          </a:xfrm>
        </p:grpSpPr>
        <p:sp>
          <p:nvSpPr>
            <p:cNvPr id="171" name="AutoShape 106">
              <a:extLst>
                <a:ext uri="{FF2B5EF4-FFF2-40B4-BE49-F238E27FC236}">
                  <a16:creationId xmlns:a16="http://schemas.microsoft.com/office/drawing/2014/main" id="{E09CD2F2-E907-4842-BEE1-19E46A55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978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" name="Text Box 107">
              <a:extLst>
                <a:ext uri="{FF2B5EF4-FFF2-40B4-BE49-F238E27FC236}">
                  <a16:creationId xmlns:a16="http://schemas.microsoft.com/office/drawing/2014/main" id="{035221FE-7D4B-4E16-A24D-837CE4E6B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724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华文中宋" pitchFamily="2" charset="-122"/>
                </a:rPr>
                <a:t>对应 </a:t>
              </a:r>
            </a:p>
          </p:txBody>
        </p:sp>
      </p:grpSp>
      <p:grpSp>
        <p:nvGrpSpPr>
          <p:cNvPr id="173" name="Group 138">
            <a:extLst>
              <a:ext uri="{FF2B5EF4-FFF2-40B4-BE49-F238E27FC236}">
                <a16:creationId xmlns:a16="http://schemas.microsoft.com/office/drawing/2014/main" id="{DFE81016-B659-4DA1-A6A2-EB2863E40848}"/>
              </a:ext>
            </a:extLst>
          </p:cNvPr>
          <p:cNvGrpSpPr>
            <a:grpSpLocks/>
          </p:cNvGrpSpPr>
          <p:nvPr/>
        </p:nvGrpSpPr>
        <p:grpSpPr bwMode="auto">
          <a:xfrm>
            <a:off x="3774504" y="2669307"/>
            <a:ext cx="1306512" cy="679450"/>
            <a:chOff x="1305" y="1645"/>
            <a:chExt cx="823" cy="428"/>
          </a:xfrm>
        </p:grpSpPr>
        <p:sp>
          <p:nvSpPr>
            <p:cNvPr id="174" name="AutoShape 110">
              <a:extLst>
                <a:ext uri="{FF2B5EF4-FFF2-40B4-BE49-F238E27FC236}">
                  <a16:creationId xmlns:a16="http://schemas.microsoft.com/office/drawing/2014/main" id="{2F5C34EE-C895-40A3-AD46-968298E472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55775">
              <a:off x="1305" y="1906"/>
              <a:ext cx="823" cy="167"/>
            </a:xfrm>
            <a:prstGeom prst="rightArrow">
              <a:avLst>
                <a:gd name="adj1" fmla="val 50000"/>
                <a:gd name="adj2" fmla="val 123204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" name="Text Box 111">
              <a:extLst>
                <a:ext uri="{FF2B5EF4-FFF2-40B4-BE49-F238E27FC236}">
                  <a16:creationId xmlns:a16="http://schemas.microsoft.com/office/drawing/2014/main" id="{105B0B56-CFB5-4588-B5E3-774EB5C18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55775">
              <a:off x="1415" y="164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6" name="Group 142">
            <a:extLst>
              <a:ext uri="{FF2B5EF4-FFF2-40B4-BE49-F238E27FC236}">
                <a16:creationId xmlns:a16="http://schemas.microsoft.com/office/drawing/2014/main" id="{0888D6F1-D387-4398-A1AF-09C22378A77F}"/>
              </a:ext>
            </a:extLst>
          </p:cNvPr>
          <p:cNvGrpSpPr>
            <a:grpSpLocks/>
          </p:cNvGrpSpPr>
          <p:nvPr/>
        </p:nvGrpSpPr>
        <p:grpSpPr bwMode="auto">
          <a:xfrm>
            <a:off x="6762179" y="2624857"/>
            <a:ext cx="1392237" cy="701675"/>
            <a:chOff x="3187" y="1617"/>
            <a:chExt cx="877" cy="442"/>
          </a:xfrm>
        </p:grpSpPr>
        <p:sp>
          <p:nvSpPr>
            <p:cNvPr id="177" name="AutoShape 113">
              <a:extLst>
                <a:ext uri="{FF2B5EF4-FFF2-40B4-BE49-F238E27FC236}">
                  <a16:creationId xmlns:a16="http://schemas.microsoft.com/office/drawing/2014/main" id="{7E028CD0-3493-4FAB-8D33-1DFABAA0B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13769">
              <a:off x="3187" y="1860"/>
              <a:ext cx="877" cy="199"/>
            </a:xfrm>
            <a:prstGeom prst="leftArrow">
              <a:avLst>
                <a:gd name="adj1" fmla="val 50000"/>
                <a:gd name="adj2" fmla="val 110176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" name="Text Box 114">
              <a:extLst>
                <a:ext uri="{FF2B5EF4-FFF2-40B4-BE49-F238E27FC236}">
                  <a16:creationId xmlns:a16="http://schemas.microsoft.com/office/drawing/2014/main" id="{D343C1F3-73C5-40E2-BB87-505FBC0FF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13769">
              <a:off x="3411" y="1617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存储</a:t>
              </a:r>
            </a:p>
          </p:txBody>
        </p:sp>
      </p:grpSp>
      <p:grpSp>
        <p:nvGrpSpPr>
          <p:cNvPr id="179" name="Group 137">
            <a:extLst>
              <a:ext uri="{FF2B5EF4-FFF2-40B4-BE49-F238E27FC236}">
                <a16:creationId xmlns:a16="http://schemas.microsoft.com/office/drawing/2014/main" id="{5BA0FB59-3E97-45DF-AFE6-2375D1718077}"/>
              </a:ext>
            </a:extLst>
          </p:cNvPr>
          <p:cNvGrpSpPr>
            <a:grpSpLocks/>
          </p:cNvGrpSpPr>
          <p:nvPr/>
        </p:nvGrpSpPr>
        <p:grpSpPr bwMode="auto">
          <a:xfrm>
            <a:off x="3609404" y="3637682"/>
            <a:ext cx="1411287" cy="619125"/>
            <a:chOff x="1201" y="2255"/>
            <a:chExt cx="889" cy="390"/>
          </a:xfrm>
        </p:grpSpPr>
        <p:sp>
          <p:nvSpPr>
            <p:cNvPr id="180" name="AutoShape 116">
              <a:extLst>
                <a:ext uri="{FF2B5EF4-FFF2-40B4-BE49-F238E27FC236}">
                  <a16:creationId xmlns:a16="http://schemas.microsoft.com/office/drawing/2014/main" id="{0FCA5056-1AEC-4F73-A73E-0228A578F3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9585">
              <a:off x="1201" y="2501"/>
              <a:ext cx="889" cy="144"/>
            </a:xfrm>
            <a:prstGeom prst="leftArrow">
              <a:avLst>
                <a:gd name="adj1" fmla="val 50000"/>
                <a:gd name="adj2" fmla="val 15434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1" name="Text Box 117">
              <a:extLst>
                <a:ext uri="{FF2B5EF4-FFF2-40B4-BE49-F238E27FC236}">
                  <a16:creationId xmlns:a16="http://schemas.microsoft.com/office/drawing/2014/main" id="{2F8D2867-7F70-4ED3-B5FF-D82E4FB9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9585">
              <a:off x="1437" y="2255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2" name="Group 139">
            <a:extLst>
              <a:ext uri="{FF2B5EF4-FFF2-40B4-BE49-F238E27FC236}">
                <a16:creationId xmlns:a16="http://schemas.microsoft.com/office/drawing/2014/main" id="{EF6A44A5-881D-4580-B30E-D85491C00B7D}"/>
              </a:ext>
            </a:extLst>
          </p:cNvPr>
          <p:cNvGrpSpPr>
            <a:grpSpLocks/>
          </p:cNvGrpSpPr>
          <p:nvPr/>
        </p:nvGrpSpPr>
        <p:grpSpPr bwMode="auto">
          <a:xfrm>
            <a:off x="6644704" y="3567832"/>
            <a:ext cx="1393825" cy="647700"/>
            <a:chOff x="3113" y="2211"/>
            <a:chExt cx="878" cy="408"/>
          </a:xfrm>
        </p:grpSpPr>
        <p:sp>
          <p:nvSpPr>
            <p:cNvPr id="183" name="AutoShape 119">
              <a:extLst>
                <a:ext uri="{FF2B5EF4-FFF2-40B4-BE49-F238E27FC236}">
                  <a16:creationId xmlns:a16="http://schemas.microsoft.com/office/drawing/2014/main" id="{FC957631-2DBB-4CDA-B9F5-DD2A4C3AC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0219">
              <a:off x="3113" y="2452"/>
              <a:ext cx="878" cy="167"/>
            </a:xfrm>
            <a:prstGeom prst="rightArrow">
              <a:avLst>
                <a:gd name="adj1" fmla="val 50000"/>
                <a:gd name="adj2" fmla="val 131437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" name="Text Box 120">
              <a:extLst>
                <a:ext uri="{FF2B5EF4-FFF2-40B4-BE49-F238E27FC236}">
                  <a16:creationId xmlns:a16="http://schemas.microsoft.com/office/drawing/2014/main" id="{EB96015D-8EE2-49B1-8710-4AFE583C5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50219">
              <a:off x="3259" y="2211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解释</a:t>
              </a:r>
            </a:p>
          </p:txBody>
        </p:sp>
      </p:grpSp>
      <p:grpSp>
        <p:nvGrpSpPr>
          <p:cNvPr id="185" name="Group 131">
            <a:extLst>
              <a:ext uri="{FF2B5EF4-FFF2-40B4-BE49-F238E27FC236}">
                <a16:creationId xmlns:a16="http://schemas.microsoft.com/office/drawing/2014/main" id="{0329FC74-618F-41B7-84C7-040E616F4186}"/>
              </a:ext>
            </a:extLst>
          </p:cNvPr>
          <p:cNvGrpSpPr>
            <a:grpSpLocks/>
          </p:cNvGrpSpPr>
          <p:nvPr/>
        </p:nvGrpSpPr>
        <p:grpSpPr bwMode="auto">
          <a:xfrm>
            <a:off x="2279079" y="1367557"/>
            <a:ext cx="1622425" cy="2143125"/>
            <a:chOff x="363" y="825"/>
            <a:chExt cx="1022" cy="1350"/>
          </a:xfrm>
        </p:grpSpPr>
        <p:sp>
          <p:nvSpPr>
            <p:cNvPr id="186" name="Oval 6">
              <a:extLst>
                <a:ext uri="{FF2B5EF4-FFF2-40B4-BE49-F238E27FC236}">
                  <a16:creationId xmlns:a16="http://schemas.microsoft.com/office/drawing/2014/main" id="{B161EAD1-D5BC-4F17-8692-62520B734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10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87" name="Oval 7">
              <a:extLst>
                <a:ext uri="{FF2B5EF4-FFF2-40B4-BE49-F238E27FC236}">
                  <a16:creationId xmlns:a16="http://schemas.microsoft.com/office/drawing/2014/main" id="{2DEC9A74-D168-44F4-9ECF-2D21E4C79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CBD70AE3-9EB1-42BF-9F08-647E9E13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89" name="Oval 9">
              <a:extLst>
                <a:ext uri="{FF2B5EF4-FFF2-40B4-BE49-F238E27FC236}">
                  <a16:creationId xmlns:a16="http://schemas.microsoft.com/office/drawing/2014/main" id="{024ECDF4-F8A7-486C-A659-A6CE05721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150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190" name="Oval 10">
              <a:extLst>
                <a:ext uri="{FF2B5EF4-FFF2-40B4-BE49-F238E27FC236}">
                  <a16:creationId xmlns:a16="http://schemas.microsoft.com/office/drawing/2014/main" id="{2A743F24-D804-46CA-A883-18D653AC1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942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191" name="Text Box 15">
              <a:extLst>
                <a:ext uri="{FF2B5EF4-FFF2-40B4-BE49-F238E27FC236}">
                  <a16:creationId xmlns:a16="http://schemas.microsoft.com/office/drawing/2014/main" id="{4A9FDEEE-2A85-49E3-961B-B6C1F1E13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825"/>
              <a:ext cx="3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192" name="AutoShape 127">
              <a:extLst>
                <a:ext uri="{FF2B5EF4-FFF2-40B4-BE49-F238E27FC236}">
                  <a16:creationId xmlns:a16="http://schemas.microsoft.com/office/drawing/2014/main" id="{0B57EE15-35BC-4B19-AB99-75394910A824}"/>
                </a:ext>
              </a:extLst>
            </p:cNvPr>
            <p:cNvCxnSpPr>
              <a:cxnSpLocks noChangeShapeType="1"/>
              <a:stCxn id="186" idx="4"/>
              <a:endCxn id="187" idx="0"/>
            </p:cNvCxnSpPr>
            <p:nvPr/>
          </p:nvCxnSpPr>
          <p:spPr bwMode="auto">
            <a:xfrm>
              <a:off x="874" y="1335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3" name="AutoShape 128">
              <a:extLst>
                <a:ext uri="{FF2B5EF4-FFF2-40B4-BE49-F238E27FC236}">
                  <a16:creationId xmlns:a16="http://schemas.microsoft.com/office/drawing/2014/main" id="{C637DD72-7DF3-424D-8A4E-06353AFE7BA4}"/>
                </a:ext>
              </a:extLst>
            </p:cNvPr>
            <p:cNvCxnSpPr>
              <a:cxnSpLocks noChangeShapeType="1"/>
              <a:stCxn id="186" idx="3"/>
              <a:endCxn id="188" idx="0"/>
            </p:cNvCxnSpPr>
            <p:nvPr/>
          </p:nvCxnSpPr>
          <p:spPr bwMode="auto">
            <a:xfrm flipH="1">
              <a:off x="485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4" name="AutoShape 129">
              <a:extLst>
                <a:ext uri="{FF2B5EF4-FFF2-40B4-BE49-F238E27FC236}">
                  <a16:creationId xmlns:a16="http://schemas.microsoft.com/office/drawing/2014/main" id="{4E6941FE-75C5-418B-8A25-3874189A8B79}"/>
                </a:ext>
              </a:extLst>
            </p:cNvPr>
            <p:cNvCxnSpPr>
              <a:cxnSpLocks noChangeShapeType="1"/>
              <a:stCxn id="186" idx="5"/>
              <a:endCxn id="189" idx="0"/>
            </p:cNvCxnSpPr>
            <p:nvPr/>
          </p:nvCxnSpPr>
          <p:spPr bwMode="auto">
            <a:xfrm>
              <a:off x="960" y="1301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5" name="AutoShape 130">
              <a:extLst>
                <a:ext uri="{FF2B5EF4-FFF2-40B4-BE49-F238E27FC236}">
                  <a16:creationId xmlns:a16="http://schemas.microsoft.com/office/drawing/2014/main" id="{3DFE8F70-59BF-4D50-B7C5-026E603D530E}"/>
                </a:ext>
              </a:extLst>
            </p:cNvPr>
            <p:cNvCxnSpPr>
              <a:cxnSpLocks noChangeShapeType="1"/>
              <a:stCxn id="187" idx="4"/>
              <a:endCxn id="190" idx="0"/>
            </p:cNvCxnSpPr>
            <p:nvPr/>
          </p:nvCxnSpPr>
          <p:spPr bwMode="auto">
            <a:xfrm>
              <a:off x="874" y="1742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6" name="Group 136">
            <a:extLst>
              <a:ext uri="{FF2B5EF4-FFF2-40B4-BE49-F238E27FC236}">
                <a16:creationId xmlns:a16="http://schemas.microsoft.com/office/drawing/2014/main" id="{F3774B10-DF99-40AF-9057-D46ADB617632}"/>
              </a:ext>
            </a:extLst>
          </p:cNvPr>
          <p:cNvGrpSpPr>
            <a:grpSpLocks/>
          </p:cNvGrpSpPr>
          <p:nvPr/>
        </p:nvGrpSpPr>
        <p:grpSpPr bwMode="auto">
          <a:xfrm>
            <a:off x="8179816" y="1186582"/>
            <a:ext cx="1658938" cy="2481262"/>
            <a:chOff x="4080" y="711"/>
            <a:chExt cx="1045" cy="1563"/>
          </a:xfrm>
        </p:grpSpPr>
        <p:sp>
          <p:nvSpPr>
            <p:cNvPr id="197" name="Oval 18">
              <a:extLst>
                <a:ext uri="{FF2B5EF4-FFF2-40B4-BE49-F238E27FC236}">
                  <a16:creationId xmlns:a16="http://schemas.microsoft.com/office/drawing/2014/main" id="{8DD5AD94-B9AD-4466-965F-8335B0C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989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198" name="Oval 19">
              <a:extLst>
                <a:ext uri="{FF2B5EF4-FFF2-40B4-BE49-F238E27FC236}">
                  <a16:creationId xmlns:a16="http://schemas.microsoft.com/office/drawing/2014/main" id="{8E0788BE-72CC-4FC2-864F-B7A26841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3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199" name="Oval 20">
              <a:extLst>
                <a:ext uri="{FF2B5EF4-FFF2-40B4-BE49-F238E27FC236}">
                  <a16:creationId xmlns:a16="http://schemas.microsoft.com/office/drawing/2014/main" id="{F5C224CD-843A-41A8-A602-CC8177341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" y="1706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200" name="Oval 21">
              <a:extLst>
                <a:ext uri="{FF2B5EF4-FFF2-40B4-BE49-F238E27FC236}">
                  <a16:creationId xmlns:a16="http://schemas.microsoft.com/office/drawing/2014/main" id="{834E745F-7583-46F9-8308-2607DFB18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sp>
          <p:nvSpPr>
            <p:cNvPr id="201" name="Oval 22">
              <a:extLst>
                <a:ext uri="{FF2B5EF4-FFF2-40B4-BE49-F238E27FC236}">
                  <a16:creationId xmlns:a16="http://schemas.microsoft.com/office/drawing/2014/main" id="{433D4268-36CD-49C7-B7A8-B131DBF11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041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202" name="Text Box 27">
              <a:extLst>
                <a:ext uri="{FF2B5EF4-FFF2-40B4-BE49-F238E27FC236}">
                  <a16:creationId xmlns:a16="http://schemas.microsoft.com/office/drawing/2014/main" id="{8EB49386-9DC1-4876-A605-5A4E9ED2E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711"/>
              <a:ext cx="7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>
                  <a:ea typeface="华文中宋" pitchFamily="2" charset="-122"/>
                </a:rPr>
                <a:t>二叉树</a:t>
              </a:r>
              <a:r>
                <a:rPr lang="zh-CN" altLang="en-US">
                  <a:ea typeface="华文中宋" pitchFamily="2" charset="-122"/>
                </a:rPr>
                <a:t> </a:t>
              </a:r>
            </a:p>
          </p:txBody>
        </p:sp>
        <p:cxnSp>
          <p:nvCxnSpPr>
            <p:cNvPr id="203" name="AutoShape 132">
              <a:extLst>
                <a:ext uri="{FF2B5EF4-FFF2-40B4-BE49-F238E27FC236}">
                  <a16:creationId xmlns:a16="http://schemas.microsoft.com/office/drawing/2014/main" id="{024F60C6-08AC-444B-BB5D-10920AFE00BC}"/>
                </a:ext>
              </a:extLst>
            </p:cNvPr>
            <p:cNvCxnSpPr>
              <a:cxnSpLocks noChangeShapeType="1"/>
              <a:stCxn id="197" idx="4"/>
              <a:endCxn id="198" idx="0"/>
            </p:cNvCxnSpPr>
            <p:nvPr/>
          </p:nvCxnSpPr>
          <p:spPr bwMode="auto">
            <a:xfrm flipH="1">
              <a:off x="4202" y="1222"/>
              <a:ext cx="367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4" name="AutoShape 133">
              <a:extLst>
                <a:ext uri="{FF2B5EF4-FFF2-40B4-BE49-F238E27FC236}">
                  <a16:creationId xmlns:a16="http://schemas.microsoft.com/office/drawing/2014/main" id="{F4BD94C9-EC5A-4506-B994-C036D2670F2F}"/>
                </a:ext>
              </a:extLst>
            </p:cNvPr>
            <p:cNvCxnSpPr>
              <a:cxnSpLocks noChangeShapeType="1"/>
              <a:stCxn id="198" idx="5"/>
              <a:endCxn id="199" idx="0"/>
            </p:cNvCxnSpPr>
            <p:nvPr/>
          </p:nvCxnSpPr>
          <p:spPr bwMode="auto">
            <a:xfrm>
              <a:off x="4288" y="1562"/>
              <a:ext cx="281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" name="AutoShape 134">
              <a:extLst>
                <a:ext uri="{FF2B5EF4-FFF2-40B4-BE49-F238E27FC236}">
                  <a16:creationId xmlns:a16="http://schemas.microsoft.com/office/drawing/2014/main" id="{68A563A8-8308-4BB4-9A71-F65A798374FA}"/>
                </a:ext>
              </a:extLst>
            </p:cNvPr>
            <p:cNvCxnSpPr>
              <a:cxnSpLocks noChangeShapeType="1"/>
              <a:stCxn id="199" idx="3"/>
              <a:endCxn id="200" idx="0"/>
            </p:cNvCxnSpPr>
            <p:nvPr/>
          </p:nvCxnSpPr>
          <p:spPr bwMode="auto">
            <a:xfrm flipH="1">
              <a:off x="4202" y="1905"/>
              <a:ext cx="281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6" name="AutoShape 135">
              <a:extLst>
                <a:ext uri="{FF2B5EF4-FFF2-40B4-BE49-F238E27FC236}">
                  <a16:creationId xmlns:a16="http://schemas.microsoft.com/office/drawing/2014/main" id="{8F4DFD5F-4279-428B-93F4-2847191DE469}"/>
                </a:ext>
              </a:extLst>
            </p:cNvPr>
            <p:cNvCxnSpPr>
              <a:cxnSpLocks noChangeShapeType="1"/>
              <a:stCxn id="199" idx="5"/>
              <a:endCxn id="201" idx="0"/>
            </p:cNvCxnSpPr>
            <p:nvPr/>
          </p:nvCxnSpPr>
          <p:spPr bwMode="auto">
            <a:xfrm>
              <a:off x="4655" y="1905"/>
              <a:ext cx="348" cy="1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7" name="Group 141">
            <a:extLst>
              <a:ext uri="{FF2B5EF4-FFF2-40B4-BE49-F238E27FC236}">
                <a16:creationId xmlns:a16="http://schemas.microsoft.com/office/drawing/2014/main" id="{E938A51D-CB9A-4BAD-84A4-AC38DF48B5BC}"/>
              </a:ext>
            </a:extLst>
          </p:cNvPr>
          <p:cNvGrpSpPr>
            <a:grpSpLocks/>
          </p:cNvGrpSpPr>
          <p:nvPr/>
        </p:nvGrpSpPr>
        <p:grpSpPr bwMode="auto">
          <a:xfrm>
            <a:off x="1918716" y="4510807"/>
            <a:ext cx="4232275" cy="2001837"/>
            <a:chOff x="136" y="2805"/>
            <a:chExt cx="2666" cy="1261"/>
          </a:xfrm>
        </p:grpSpPr>
        <p:grpSp>
          <p:nvGrpSpPr>
            <p:cNvPr id="208" name="Group 56">
              <a:extLst>
                <a:ext uri="{FF2B5EF4-FFF2-40B4-BE49-F238E27FC236}">
                  <a16:creationId xmlns:a16="http://schemas.microsoft.com/office/drawing/2014/main" id="{9B950364-ADF2-4317-9622-D43073D74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2805"/>
              <a:ext cx="778" cy="256"/>
              <a:chOff x="1700" y="2033"/>
              <a:chExt cx="778" cy="256"/>
            </a:xfrm>
          </p:grpSpPr>
          <p:sp>
            <p:nvSpPr>
              <p:cNvPr id="229" name="Rectangle 57">
                <a:extLst>
                  <a:ext uri="{FF2B5EF4-FFF2-40B4-BE49-F238E27FC236}">
                    <a16:creationId xmlns:a16="http://schemas.microsoft.com/office/drawing/2014/main" id="{9FD3D305-0BCC-4B7A-AE1A-9F85BCBB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</a:t>
                </a:r>
                <a:r>
                  <a:rPr lang="en-US" altLang="zh-CN" sz="2400" dirty="0"/>
                  <a:t>A   ^ </a:t>
                </a:r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E866EEF2-2EA5-4F9B-9F11-B7E6BB7379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1" name="Line 59">
                <a:extLst>
                  <a:ext uri="{FF2B5EF4-FFF2-40B4-BE49-F238E27FC236}">
                    <a16:creationId xmlns:a16="http://schemas.microsoft.com/office/drawing/2014/main" id="{A5058703-FB7D-44CC-8021-758F83DC9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9" name="Group 60">
              <a:extLst>
                <a:ext uri="{FF2B5EF4-FFF2-40B4-BE49-F238E27FC236}">
                  <a16:creationId xmlns:a16="http://schemas.microsoft.com/office/drawing/2014/main" id="{349DFCC9-2BAF-4C68-864C-7AF3CE35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" y="3350"/>
              <a:ext cx="778" cy="256"/>
              <a:chOff x="1700" y="2033"/>
              <a:chExt cx="778" cy="256"/>
            </a:xfrm>
          </p:grpSpPr>
          <p:sp>
            <p:nvSpPr>
              <p:cNvPr id="226" name="Rectangle 61">
                <a:extLst>
                  <a:ext uri="{FF2B5EF4-FFF2-40B4-BE49-F238E27FC236}">
                    <a16:creationId xmlns:a16="http://schemas.microsoft.com/office/drawing/2014/main" id="{3A32F983-CBAF-4FA4-9A3E-A0DDEF4E9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B </a:t>
                </a:r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41E44294-23E4-4AD1-910A-575C53C7B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" name="Line 63">
                <a:extLst>
                  <a:ext uri="{FF2B5EF4-FFF2-40B4-BE49-F238E27FC236}">
                    <a16:creationId xmlns:a16="http://schemas.microsoft.com/office/drawing/2014/main" id="{6354619C-3F2E-4C6A-B72B-8587CB4A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0" name="Group 64">
              <a:extLst>
                <a:ext uri="{FF2B5EF4-FFF2-40B4-BE49-F238E27FC236}">
                  <a16:creationId xmlns:a16="http://schemas.microsoft.com/office/drawing/2014/main" id="{EB980DCF-69D8-4F1B-92FF-E61CB0F1D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352"/>
              <a:ext cx="778" cy="256"/>
              <a:chOff x="1700" y="2033"/>
              <a:chExt cx="778" cy="256"/>
            </a:xfrm>
          </p:grpSpPr>
          <p:sp>
            <p:nvSpPr>
              <p:cNvPr id="223" name="Rectangle 65">
                <a:extLst>
                  <a:ext uri="{FF2B5EF4-FFF2-40B4-BE49-F238E27FC236}">
                    <a16:creationId xmlns:a16="http://schemas.microsoft.com/office/drawing/2014/main" id="{19C47161-77BC-4D49-B800-D397A8413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     C </a:t>
                </a:r>
              </a:p>
            </p:txBody>
          </p:sp>
          <p:sp>
            <p:nvSpPr>
              <p:cNvPr id="224" name="Line 66">
                <a:extLst>
                  <a:ext uri="{FF2B5EF4-FFF2-40B4-BE49-F238E27FC236}">
                    <a16:creationId xmlns:a16="http://schemas.microsoft.com/office/drawing/2014/main" id="{4A83BBC0-04EA-44AC-A1C2-3C322D25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67">
                <a:extLst>
                  <a:ext uri="{FF2B5EF4-FFF2-40B4-BE49-F238E27FC236}">
                    <a16:creationId xmlns:a16="http://schemas.microsoft.com/office/drawing/2014/main" id="{B047FD72-D94E-478D-9841-E4F185652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1" name="Group 68">
              <a:extLst>
                <a:ext uri="{FF2B5EF4-FFF2-40B4-BE49-F238E27FC236}">
                  <a16:creationId xmlns:a16="http://schemas.microsoft.com/office/drawing/2014/main" id="{893E29BA-9102-448F-A10B-47FCEBBBD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3810"/>
              <a:ext cx="778" cy="256"/>
              <a:chOff x="1700" y="2033"/>
              <a:chExt cx="778" cy="256"/>
            </a:xfrm>
          </p:grpSpPr>
          <p:sp>
            <p:nvSpPr>
              <p:cNvPr id="220" name="Rectangle 69">
                <a:extLst>
                  <a:ext uri="{FF2B5EF4-FFF2-40B4-BE49-F238E27FC236}">
                    <a16:creationId xmlns:a16="http://schemas.microsoft.com/office/drawing/2014/main" id="{13E81059-F2BE-4840-A3E6-08DB8D278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D    ^ </a:t>
                </a:r>
              </a:p>
            </p:txBody>
          </p:sp>
          <p:sp>
            <p:nvSpPr>
              <p:cNvPr id="221" name="Line 70">
                <a:extLst>
                  <a:ext uri="{FF2B5EF4-FFF2-40B4-BE49-F238E27FC236}">
                    <a16:creationId xmlns:a16="http://schemas.microsoft.com/office/drawing/2014/main" id="{C83BB545-D4E9-4066-8071-102391F82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B5A31BDE-4045-44A6-9708-DD80E6F52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" name="Group 72">
              <a:extLst>
                <a:ext uri="{FF2B5EF4-FFF2-40B4-BE49-F238E27FC236}">
                  <a16:creationId xmlns:a16="http://schemas.microsoft.com/office/drawing/2014/main" id="{4C4031C5-ACD2-431B-9DDB-02F894A3D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4" y="3356"/>
              <a:ext cx="778" cy="256"/>
              <a:chOff x="1700" y="2033"/>
              <a:chExt cx="778" cy="256"/>
            </a:xfrm>
          </p:grpSpPr>
          <p:sp>
            <p:nvSpPr>
              <p:cNvPr id="217" name="Rectangle 73">
                <a:extLst>
                  <a:ext uri="{FF2B5EF4-FFF2-40B4-BE49-F238E27FC236}">
                    <a16:creationId xmlns:a16="http://schemas.microsoft.com/office/drawing/2014/main" id="{550EE3F0-EC97-415E-9825-ADBBEA20C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/>
                  <a:t>^    E    ^ </a:t>
                </a:r>
              </a:p>
            </p:txBody>
          </p:sp>
          <p:sp>
            <p:nvSpPr>
              <p:cNvPr id="218" name="Line 74">
                <a:extLst>
                  <a:ext uri="{FF2B5EF4-FFF2-40B4-BE49-F238E27FC236}">
                    <a16:creationId xmlns:a16="http://schemas.microsoft.com/office/drawing/2014/main" id="{EBAC3821-73C1-4D33-B0B2-8C5E50E1B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75">
                <a:extLst>
                  <a:ext uri="{FF2B5EF4-FFF2-40B4-BE49-F238E27FC236}">
                    <a16:creationId xmlns:a16="http://schemas.microsoft.com/office/drawing/2014/main" id="{A1DE33FB-BEE6-4890-890B-AA1DFBB3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DD5500D-F362-4058-9228-94C6057AE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34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11574F66-2288-469A-AEAC-5D74F81E9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35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" name="Line 79">
              <a:extLst>
                <a:ext uri="{FF2B5EF4-FFF2-40B4-BE49-F238E27FC236}">
                  <a16:creationId xmlns:a16="http://schemas.microsoft.com/office/drawing/2014/main" id="{A78C509F-3210-4A57-88B8-C254A0140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" name="Line 140">
              <a:extLst>
                <a:ext uri="{FF2B5EF4-FFF2-40B4-BE49-F238E27FC236}">
                  <a16:creationId xmlns:a16="http://schemas.microsoft.com/office/drawing/2014/main" id="{0FE10F69-9457-444B-8F4B-3AD4F99E2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931"/>
              <a:ext cx="0" cy="4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2" name="Text Box 121">
            <a:extLst>
              <a:ext uri="{FF2B5EF4-FFF2-40B4-BE49-F238E27FC236}">
                <a16:creationId xmlns:a16="http://schemas.microsoft.com/office/drawing/2014/main" id="{BACC5B72-A613-49DE-BAFB-ECAC9FC2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21" y="879475"/>
            <a:ext cx="270458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000" dirty="0">
                <a:ea typeface="华文中宋" pitchFamily="2" charset="-122"/>
              </a:rPr>
              <a:t>    </a:t>
            </a:r>
            <a:r>
              <a:rPr lang="zh-CN" altLang="en-US" sz="2000" dirty="0">
                <a:ea typeface="华文中宋" pitchFamily="2" charset="-122"/>
              </a:rPr>
              <a:t>树与二叉树的转换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99">
            <a:extLst>
              <a:ext uri="{FF2B5EF4-FFF2-40B4-BE49-F238E27FC236}">
                <a16:creationId xmlns:a16="http://schemas.microsoft.com/office/drawing/2014/main" id="{BCE14EF4-99F0-4A70-BB8B-C89ADBC7868C}"/>
              </a:ext>
            </a:extLst>
          </p:cNvPr>
          <p:cNvGrpSpPr>
            <a:grpSpLocks/>
          </p:cNvGrpSpPr>
          <p:nvPr/>
        </p:nvGrpSpPr>
        <p:grpSpPr bwMode="auto">
          <a:xfrm>
            <a:off x="1945133" y="2336800"/>
            <a:ext cx="3316288" cy="1995488"/>
            <a:chOff x="4780" y="1472"/>
            <a:chExt cx="2089" cy="1257"/>
          </a:xfrm>
        </p:grpSpPr>
        <p:sp>
          <p:nvSpPr>
            <p:cNvPr id="138" name="Oval 84">
              <a:extLst>
                <a:ext uri="{FF2B5EF4-FFF2-40B4-BE49-F238E27FC236}">
                  <a16:creationId xmlns:a16="http://schemas.microsoft.com/office/drawing/2014/main" id="{BAE23C72-0BA3-4050-89DB-BABDB82E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47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39" name="Oval 85">
              <a:extLst>
                <a:ext uri="{FF2B5EF4-FFF2-40B4-BE49-F238E27FC236}">
                  <a16:creationId xmlns:a16="http://schemas.microsoft.com/office/drawing/2014/main" id="{BEDEA557-E254-490C-9A98-D87D91EA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40" name="Oval 86">
              <a:extLst>
                <a:ext uri="{FF2B5EF4-FFF2-40B4-BE49-F238E27FC236}">
                  <a16:creationId xmlns:a16="http://schemas.microsoft.com/office/drawing/2014/main" id="{1017A878-CFFB-4FBB-A189-9E18D7F8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2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41" name="Oval 87">
              <a:extLst>
                <a:ext uri="{FF2B5EF4-FFF2-40B4-BE49-F238E27FC236}">
                  <a16:creationId xmlns:a16="http://schemas.microsoft.com/office/drawing/2014/main" id="{09BF2466-8CBF-4C86-A377-F46C986F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" y="196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42" name="Oval 88">
              <a:extLst>
                <a:ext uri="{FF2B5EF4-FFF2-40B4-BE49-F238E27FC236}">
                  <a16:creationId xmlns:a16="http://schemas.microsoft.com/office/drawing/2014/main" id="{27EA5FA2-9D1C-44BD-9C3F-A9464DDF4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43" name="Oval 89">
              <a:extLst>
                <a:ext uri="{FF2B5EF4-FFF2-40B4-BE49-F238E27FC236}">
                  <a16:creationId xmlns:a16="http://schemas.microsoft.com/office/drawing/2014/main" id="{F11AE11B-BDD2-4393-A840-AF86C498A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44" name="Oval 90">
              <a:extLst>
                <a:ext uri="{FF2B5EF4-FFF2-40B4-BE49-F238E27FC236}">
                  <a16:creationId xmlns:a16="http://schemas.microsoft.com/office/drawing/2014/main" id="{CD692412-59BE-4BB3-AD32-FFBBD719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6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45" name="Oval 91">
              <a:extLst>
                <a:ext uri="{FF2B5EF4-FFF2-40B4-BE49-F238E27FC236}">
                  <a16:creationId xmlns:a16="http://schemas.microsoft.com/office/drawing/2014/main" id="{771C88F9-3D01-46B2-A9CB-A199B093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8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46" name="Oval 92">
              <a:extLst>
                <a:ext uri="{FF2B5EF4-FFF2-40B4-BE49-F238E27FC236}">
                  <a16:creationId xmlns:a16="http://schemas.microsoft.com/office/drawing/2014/main" id="{FE9EB20E-051A-48C1-B698-FFAF924F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" y="2448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47" name="AutoShape 191">
              <a:extLst>
                <a:ext uri="{FF2B5EF4-FFF2-40B4-BE49-F238E27FC236}">
                  <a16:creationId xmlns:a16="http://schemas.microsoft.com/office/drawing/2014/main" id="{9C098AE2-5874-44CF-9DEA-6DBE38A056E8}"/>
                </a:ext>
              </a:extLst>
            </p:cNvPr>
            <p:cNvCxnSpPr>
              <a:cxnSpLocks noChangeShapeType="1"/>
              <a:stCxn id="138" idx="4"/>
              <a:endCxn id="140" idx="0"/>
            </p:cNvCxnSpPr>
            <p:nvPr/>
          </p:nvCxnSpPr>
          <p:spPr bwMode="auto">
            <a:xfrm>
              <a:off x="5887" y="1753"/>
              <a:ext cx="0" cy="2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8" name="AutoShape 192">
              <a:extLst>
                <a:ext uri="{FF2B5EF4-FFF2-40B4-BE49-F238E27FC236}">
                  <a16:creationId xmlns:a16="http://schemas.microsoft.com/office/drawing/2014/main" id="{C9E7C5E7-4E86-4990-ACD0-444D598D3BA4}"/>
                </a:ext>
              </a:extLst>
            </p:cNvPr>
            <p:cNvCxnSpPr>
              <a:cxnSpLocks noChangeShapeType="1"/>
              <a:stCxn id="138" idx="5"/>
              <a:endCxn id="141" idx="0"/>
            </p:cNvCxnSpPr>
            <p:nvPr/>
          </p:nvCxnSpPr>
          <p:spPr bwMode="auto">
            <a:xfrm>
              <a:off x="5982" y="1712"/>
              <a:ext cx="439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" name="AutoShape 193">
              <a:extLst>
                <a:ext uri="{FF2B5EF4-FFF2-40B4-BE49-F238E27FC236}">
                  <a16:creationId xmlns:a16="http://schemas.microsoft.com/office/drawing/2014/main" id="{2BB7D9DF-75F8-46A2-A34A-81B27D755F0E}"/>
                </a:ext>
              </a:extLst>
            </p:cNvPr>
            <p:cNvCxnSpPr>
              <a:cxnSpLocks noChangeShapeType="1"/>
              <a:stCxn id="138" idx="3"/>
              <a:endCxn id="139" idx="0"/>
            </p:cNvCxnSpPr>
            <p:nvPr/>
          </p:nvCxnSpPr>
          <p:spPr bwMode="auto">
            <a:xfrm flipH="1">
              <a:off x="5328" y="1712"/>
              <a:ext cx="464" cy="25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" name="AutoShape 194">
              <a:extLst>
                <a:ext uri="{FF2B5EF4-FFF2-40B4-BE49-F238E27FC236}">
                  <a16:creationId xmlns:a16="http://schemas.microsoft.com/office/drawing/2014/main" id="{A21767D8-394E-443D-BE6A-DF2AFC210C0A}"/>
                </a:ext>
              </a:extLst>
            </p:cNvPr>
            <p:cNvCxnSpPr>
              <a:cxnSpLocks noChangeShapeType="1"/>
              <a:stCxn id="141" idx="3"/>
              <a:endCxn id="145" idx="0"/>
            </p:cNvCxnSpPr>
            <p:nvPr/>
          </p:nvCxnSpPr>
          <p:spPr bwMode="auto">
            <a:xfrm flipH="1">
              <a:off x="6133" y="2204"/>
              <a:ext cx="193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1" name="AutoShape 195">
              <a:extLst>
                <a:ext uri="{FF2B5EF4-FFF2-40B4-BE49-F238E27FC236}">
                  <a16:creationId xmlns:a16="http://schemas.microsoft.com/office/drawing/2014/main" id="{0D5B071C-2A12-4DE6-AF04-1F55D1BC3F75}"/>
                </a:ext>
              </a:extLst>
            </p:cNvPr>
            <p:cNvCxnSpPr>
              <a:cxnSpLocks noChangeShapeType="1"/>
              <a:stCxn id="141" idx="5"/>
              <a:endCxn id="146" idx="0"/>
            </p:cNvCxnSpPr>
            <p:nvPr/>
          </p:nvCxnSpPr>
          <p:spPr bwMode="auto">
            <a:xfrm>
              <a:off x="6516" y="2204"/>
              <a:ext cx="2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2" name="AutoShape 196">
              <a:extLst>
                <a:ext uri="{FF2B5EF4-FFF2-40B4-BE49-F238E27FC236}">
                  <a16:creationId xmlns:a16="http://schemas.microsoft.com/office/drawing/2014/main" id="{170712A1-6762-421C-B711-B9537A49B3B1}"/>
                </a:ext>
              </a:extLst>
            </p:cNvPr>
            <p:cNvCxnSpPr>
              <a:cxnSpLocks noChangeShapeType="1"/>
              <a:stCxn id="139" idx="3"/>
              <a:endCxn id="142" idx="0"/>
            </p:cNvCxnSpPr>
            <p:nvPr/>
          </p:nvCxnSpPr>
          <p:spPr bwMode="auto">
            <a:xfrm flipH="1">
              <a:off x="4915" y="2204"/>
              <a:ext cx="31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3" name="AutoShape 197">
              <a:extLst>
                <a:ext uri="{FF2B5EF4-FFF2-40B4-BE49-F238E27FC236}">
                  <a16:creationId xmlns:a16="http://schemas.microsoft.com/office/drawing/2014/main" id="{BB25B3D0-0EAC-4676-BB74-EAAA2A8B9AAF}"/>
                </a:ext>
              </a:extLst>
            </p:cNvPr>
            <p:cNvCxnSpPr>
              <a:cxnSpLocks noChangeShapeType="1"/>
              <a:stCxn id="139" idx="4"/>
              <a:endCxn id="143" idx="0"/>
            </p:cNvCxnSpPr>
            <p:nvPr/>
          </p:nvCxnSpPr>
          <p:spPr bwMode="auto">
            <a:xfrm>
              <a:off x="5328" y="2245"/>
              <a:ext cx="0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" name="AutoShape 198">
              <a:extLst>
                <a:ext uri="{FF2B5EF4-FFF2-40B4-BE49-F238E27FC236}">
                  <a16:creationId xmlns:a16="http://schemas.microsoft.com/office/drawing/2014/main" id="{12FF6FAD-E283-4470-9875-0CDA26B86281}"/>
                </a:ext>
              </a:extLst>
            </p:cNvPr>
            <p:cNvCxnSpPr>
              <a:cxnSpLocks noChangeShapeType="1"/>
              <a:stCxn id="139" idx="5"/>
              <a:endCxn id="144" idx="0"/>
            </p:cNvCxnSpPr>
            <p:nvPr/>
          </p:nvCxnSpPr>
          <p:spPr bwMode="auto">
            <a:xfrm>
              <a:off x="5423" y="2204"/>
              <a:ext cx="30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55" name="Text Box 120">
            <a:extLst>
              <a:ext uri="{FF2B5EF4-FFF2-40B4-BE49-F238E27FC236}">
                <a16:creationId xmlns:a16="http://schemas.microsoft.com/office/drawing/2014/main" id="{5B1BC9F7-77D4-4CA3-8ACA-5E162785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将树转换成二叉树 </a:t>
            </a:r>
          </a:p>
        </p:txBody>
      </p:sp>
      <p:sp>
        <p:nvSpPr>
          <p:cNvPr id="156" name="Text Box 121">
            <a:extLst>
              <a:ext uri="{FF2B5EF4-FFF2-40B4-BE49-F238E27FC236}">
                <a16:creationId xmlns:a16="http://schemas.microsoft.com/office/drawing/2014/main" id="{F2C35EB6-0A09-40A4-8318-3F731D426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919163"/>
            <a:ext cx="44751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、加线：</a:t>
            </a:r>
            <a:r>
              <a:rPr lang="zh-CN" altLang="en-US" sz="2400" dirty="0">
                <a:ea typeface="楷体_GB2312" pitchFamily="49" charset="-122"/>
              </a:rPr>
              <a:t>在兄弟之间加一连线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157" name="Text Box 122">
            <a:extLst>
              <a:ext uri="{FF2B5EF4-FFF2-40B4-BE49-F238E27FC236}">
                <a16:creationId xmlns:a16="http://schemas.microsoft.com/office/drawing/2014/main" id="{F1FCDA5D-0C12-46FF-A61E-E552B386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908" y="1376363"/>
            <a:ext cx="9018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、抹线：</a:t>
            </a:r>
            <a:r>
              <a:rPr lang="zh-CN" altLang="en-US" sz="2400" dirty="0">
                <a:ea typeface="楷体_GB2312" pitchFamily="49" charset="-122"/>
              </a:rPr>
              <a:t>对每个结点去除其与孩子之间的关系（第一孩子除外） </a:t>
            </a:r>
          </a:p>
        </p:txBody>
      </p:sp>
      <p:sp>
        <p:nvSpPr>
          <p:cNvPr id="158" name="Text Box 123">
            <a:extLst>
              <a:ext uri="{FF2B5EF4-FFF2-40B4-BE49-F238E27FC236}">
                <a16:creationId xmlns:a16="http://schemas.microsoft.com/office/drawing/2014/main" id="{7483D2A4-1369-4E8A-8232-01B9BBCF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83" y="1828800"/>
            <a:ext cx="6750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、旋转：</a:t>
            </a:r>
            <a:r>
              <a:rPr lang="zh-CN" altLang="en-US" sz="2400" dirty="0">
                <a:ea typeface="楷体_GB2312" pitchFamily="49" charset="-122"/>
              </a:rPr>
              <a:t>以树的根结点为轴心，顺时针转</a:t>
            </a:r>
            <a:r>
              <a:rPr lang="en-US" altLang="zh-CN" sz="2400" dirty="0">
                <a:ea typeface="楷体_GB2312" pitchFamily="49" charset="-122"/>
              </a:rPr>
              <a:t>45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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59" name="AutoShape 182">
            <a:extLst>
              <a:ext uri="{FF2B5EF4-FFF2-40B4-BE49-F238E27FC236}">
                <a16:creationId xmlns:a16="http://schemas.microsoft.com/office/drawing/2014/main" id="{FF5CB58E-BC84-4823-82EC-E5E07D0E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896" y="5805488"/>
            <a:ext cx="5485797" cy="51077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树转换成的二叉树其右子树一定为空。 </a:t>
            </a:r>
          </a:p>
        </p:txBody>
      </p:sp>
      <p:sp>
        <p:nvSpPr>
          <p:cNvPr id="160" name="AutoShape 183">
            <a:extLst>
              <a:ext uri="{FF2B5EF4-FFF2-40B4-BE49-F238E27FC236}">
                <a16:creationId xmlns:a16="http://schemas.microsoft.com/office/drawing/2014/main" id="{E0AAC4A9-3670-477E-BD7D-3754E3DC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958" y="4868863"/>
            <a:ext cx="4606592" cy="51077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树变二叉树：兄弟相连留长子。 </a:t>
            </a:r>
          </a:p>
        </p:txBody>
      </p:sp>
      <p:sp useBgFill="1">
        <p:nvSpPr>
          <p:cNvPr id="161" name="Rectangle 186">
            <a:extLst>
              <a:ext uri="{FF2B5EF4-FFF2-40B4-BE49-F238E27FC236}">
                <a16:creationId xmlns:a16="http://schemas.microsoft.com/office/drawing/2014/main" id="{4428FC7D-3FE6-48C7-B049-43AE26FB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871" y="2781300"/>
            <a:ext cx="76200" cy="3460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2" name="Rectangle 187">
            <a:extLst>
              <a:ext uri="{FF2B5EF4-FFF2-40B4-BE49-F238E27FC236}">
                <a16:creationId xmlns:a16="http://schemas.microsoft.com/office/drawing/2014/main" id="{2D8E85E7-F21B-43BE-9608-BAAFA27B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483" y="2705100"/>
            <a:ext cx="696913" cy="4286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3" name="Rectangle 188">
            <a:extLst>
              <a:ext uri="{FF2B5EF4-FFF2-40B4-BE49-F238E27FC236}">
                <a16:creationId xmlns:a16="http://schemas.microsoft.com/office/drawing/2014/main" id="{F133BAFC-CCEF-4F64-B787-4FF9CDC4A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496" y="3559175"/>
            <a:ext cx="76200" cy="3270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4" name="Rectangle 189">
            <a:extLst>
              <a:ext uri="{FF2B5EF4-FFF2-40B4-BE49-F238E27FC236}">
                <a16:creationId xmlns:a16="http://schemas.microsoft.com/office/drawing/2014/main" id="{4F3D308D-E3DF-440E-87D9-309F948B1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958" y="3473450"/>
            <a:ext cx="503238" cy="40322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65" name="Rectangle 190">
            <a:extLst>
              <a:ext uri="{FF2B5EF4-FFF2-40B4-BE49-F238E27FC236}">
                <a16:creationId xmlns:a16="http://schemas.microsoft.com/office/drawing/2014/main" id="{EB80F3D8-9A1B-403B-9D22-DC0DCA62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983" y="3505200"/>
            <a:ext cx="457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66" name="Group 205">
            <a:extLst>
              <a:ext uri="{FF2B5EF4-FFF2-40B4-BE49-F238E27FC236}">
                <a16:creationId xmlns:a16="http://schemas.microsoft.com/office/drawing/2014/main" id="{AD8DC73C-8C21-4699-8BC0-967BDFAFB9AE}"/>
              </a:ext>
            </a:extLst>
          </p:cNvPr>
          <p:cNvGrpSpPr>
            <a:grpSpLocks/>
          </p:cNvGrpSpPr>
          <p:nvPr/>
        </p:nvGrpSpPr>
        <p:grpSpPr bwMode="auto">
          <a:xfrm>
            <a:off x="2373758" y="3340101"/>
            <a:ext cx="2459038" cy="768350"/>
            <a:chOff x="1488" y="2104"/>
            <a:chExt cx="1549" cy="484"/>
          </a:xfrm>
        </p:grpSpPr>
        <p:cxnSp>
          <p:nvCxnSpPr>
            <p:cNvPr id="167" name="AutoShape 200">
              <a:extLst>
                <a:ext uri="{FF2B5EF4-FFF2-40B4-BE49-F238E27FC236}">
                  <a16:creationId xmlns:a16="http://schemas.microsoft.com/office/drawing/2014/main" id="{958938D9-2F73-4FBC-91E2-8F9CCAEAA3E4}"/>
                </a:ext>
              </a:extLst>
            </p:cNvPr>
            <p:cNvCxnSpPr>
              <a:cxnSpLocks noChangeShapeType="1"/>
              <a:stCxn id="139" idx="6"/>
              <a:endCxn id="140" idx="2"/>
            </p:cNvCxnSpPr>
            <p:nvPr/>
          </p:nvCxnSpPr>
          <p:spPr bwMode="auto">
            <a:xfrm>
              <a:off x="1901" y="2104"/>
              <a:ext cx="289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8" name="AutoShape 201">
              <a:extLst>
                <a:ext uri="{FF2B5EF4-FFF2-40B4-BE49-F238E27FC236}">
                  <a16:creationId xmlns:a16="http://schemas.microsoft.com/office/drawing/2014/main" id="{0FAB8454-2AA7-4912-A28B-BD03665A3467}"/>
                </a:ext>
              </a:extLst>
            </p:cNvPr>
            <p:cNvCxnSpPr>
              <a:cxnSpLocks noChangeShapeType="1"/>
              <a:stCxn id="140" idx="6"/>
              <a:endCxn id="141" idx="2"/>
            </p:cNvCxnSpPr>
            <p:nvPr/>
          </p:nvCxnSpPr>
          <p:spPr bwMode="auto">
            <a:xfrm>
              <a:off x="2460" y="2104"/>
              <a:ext cx="264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69" name="AutoShape 202">
              <a:extLst>
                <a:ext uri="{FF2B5EF4-FFF2-40B4-BE49-F238E27FC236}">
                  <a16:creationId xmlns:a16="http://schemas.microsoft.com/office/drawing/2014/main" id="{9E26AE6D-D03E-42B0-B074-3702E05AB954}"/>
                </a:ext>
              </a:extLst>
            </p:cNvPr>
            <p:cNvCxnSpPr>
              <a:cxnSpLocks noChangeShapeType="1"/>
              <a:stCxn id="142" idx="6"/>
              <a:endCxn id="143" idx="2"/>
            </p:cNvCxnSpPr>
            <p:nvPr/>
          </p:nvCxnSpPr>
          <p:spPr bwMode="auto">
            <a:xfrm>
              <a:off x="1488" y="2588"/>
              <a:ext cx="14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0" name="AutoShape 203">
              <a:extLst>
                <a:ext uri="{FF2B5EF4-FFF2-40B4-BE49-F238E27FC236}">
                  <a16:creationId xmlns:a16="http://schemas.microsoft.com/office/drawing/2014/main" id="{41ACD9C4-65B8-44ED-8CF0-4D3280B13F33}"/>
                </a:ext>
              </a:extLst>
            </p:cNvPr>
            <p:cNvCxnSpPr>
              <a:cxnSpLocks noChangeShapeType="1"/>
              <a:stCxn id="143" idx="6"/>
              <a:endCxn id="144" idx="2"/>
            </p:cNvCxnSpPr>
            <p:nvPr/>
          </p:nvCxnSpPr>
          <p:spPr bwMode="auto">
            <a:xfrm>
              <a:off x="1901" y="2588"/>
              <a:ext cx="133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171" name="AutoShape 204">
              <a:extLst>
                <a:ext uri="{FF2B5EF4-FFF2-40B4-BE49-F238E27FC236}">
                  <a16:creationId xmlns:a16="http://schemas.microsoft.com/office/drawing/2014/main" id="{955BDF12-0CA6-43E0-B0AA-25DE2356854C}"/>
                </a:ext>
              </a:extLst>
            </p:cNvPr>
            <p:cNvCxnSpPr>
              <a:cxnSpLocks noChangeShapeType="1"/>
              <a:stCxn id="145" idx="6"/>
              <a:endCxn id="146" idx="2"/>
            </p:cNvCxnSpPr>
            <p:nvPr/>
          </p:nvCxnSpPr>
          <p:spPr bwMode="auto">
            <a:xfrm>
              <a:off x="2706" y="2588"/>
              <a:ext cx="331" cy="0"/>
            </a:xfrm>
            <a:prstGeom prst="straightConnector1">
              <a:avLst/>
            </a:prstGeom>
            <a:noFill/>
            <a:ln w="9525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172" name="Group 214">
            <a:extLst>
              <a:ext uri="{FF2B5EF4-FFF2-40B4-BE49-F238E27FC236}">
                <a16:creationId xmlns:a16="http://schemas.microsoft.com/office/drawing/2014/main" id="{3F4FE7E1-B4F7-441E-BEE2-9E994EB2B814}"/>
              </a:ext>
            </a:extLst>
          </p:cNvPr>
          <p:cNvGrpSpPr>
            <a:grpSpLocks/>
          </p:cNvGrpSpPr>
          <p:nvPr/>
        </p:nvGrpSpPr>
        <p:grpSpPr bwMode="auto">
          <a:xfrm>
            <a:off x="7061646" y="2209800"/>
            <a:ext cx="2160587" cy="3524250"/>
            <a:chOff x="3515" y="1392"/>
            <a:chExt cx="1361" cy="2220"/>
          </a:xfrm>
        </p:grpSpPr>
        <p:sp>
          <p:nvSpPr>
            <p:cNvPr id="173" name="Oval 139">
              <a:extLst>
                <a:ext uri="{FF2B5EF4-FFF2-40B4-BE49-F238E27FC236}">
                  <a16:creationId xmlns:a16="http://schemas.microsoft.com/office/drawing/2014/main" id="{E04656B9-3A18-43E7-91A0-BCA298BF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39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4" name="Oval 140">
              <a:extLst>
                <a:ext uri="{FF2B5EF4-FFF2-40B4-BE49-F238E27FC236}">
                  <a16:creationId xmlns:a16="http://schemas.microsoft.com/office/drawing/2014/main" id="{A91BC229-8C84-4D17-AA3A-ABED8F9C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1752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75" name="Oval 141">
              <a:extLst>
                <a:ext uri="{FF2B5EF4-FFF2-40B4-BE49-F238E27FC236}">
                  <a16:creationId xmlns:a16="http://schemas.microsoft.com/office/drawing/2014/main" id="{29A99F0B-AB53-48BB-9B26-85FDAEB7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135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76" name="Oval 142">
              <a:extLst>
                <a:ext uri="{FF2B5EF4-FFF2-40B4-BE49-F238E27FC236}">
                  <a16:creationId xmlns:a16="http://schemas.microsoft.com/office/drawing/2014/main" id="{B1D99CC2-7A68-4F21-8336-1BBCA65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77" name="Oval 143">
              <a:extLst>
                <a:ext uri="{FF2B5EF4-FFF2-40B4-BE49-F238E27FC236}">
                  <a16:creationId xmlns:a16="http://schemas.microsoft.com/office/drawing/2014/main" id="{D443DB43-A8D0-417F-9FE0-DAA0597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34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78" name="Oval 144">
              <a:extLst>
                <a:ext uri="{FF2B5EF4-FFF2-40B4-BE49-F238E27FC236}">
                  <a16:creationId xmlns:a16="http://schemas.microsoft.com/office/drawing/2014/main" id="{C7C2E439-4D9B-4520-9D46-4D90EA0A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2523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79" name="Oval 145">
              <a:extLst>
                <a:ext uri="{FF2B5EF4-FFF2-40B4-BE49-F238E27FC236}">
                  <a16:creationId xmlns:a16="http://schemas.microsoft.com/office/drawing/2014/main" id="{C6DD317C-3BB3-431D-AC72-6C45D07C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80" name="Oval 146">
              <a:extLst>
                <a:ext uri="{FF2B5EF4-FFF2-40B4-BE49-F238E27FC236}">
                  <a16:creationId xmlns:a16="http://schemas.microsoft.com/office/drawing/2014/main" id="{3D24F3D2-58EF-49C9-A343-C189A630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29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81" name="Oval 147">
              <a:extLst>
                <a:ext uri="{FF2B5EF4-FFF2-40B4-BE49-F238E27FC236}">
                  <a16:creationId xmlns:a16="http://schemas.microsoft.com/office/drawing/2014/main" id="{D424E927-7140-4547-A320-4E43F740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331"/>
              <a:ext cx="270" cy="2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82" name="AutoShape 206">
              <a:extLst>
                <a:ext uri="{FF2B5EF4-FFF2-40B4-BE49-F238E27FC236}">
                  <a16:creationId xmlns:a16="http://schemas.microsoft.com/office/drawing/2014/main" id="{76A97347-4A23-40BB-BEA4-A5B7AEE7DF35}"/>
                </a:ext>
              </a:extLst>
            </p:cNvPr>
            <p:cNvCxnSpPr>
              <a:cxnSpLocks noChangeShapeType="1"/>
              <a:stCxn id="173" idx="3"/>
              <a:endCxn id="174" idx="0"/>
            </p:cNvCxnSpPr>
            <p:nvPr/>
          </p:nvCxnSpPr>
          <p:spPr bwMode="auto">
            <a:xfrm flipH="1">
              <a:off x="4021" y="1632"/>
              <a:ext cx="305" cy="1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3" name="AutoShape 207">
              <a:extLst>
                <a:ext uri="{FF2B5EF4-FFF2-40B4-BE49-F238E27FC236}">
                  <a16:creationId xmlns:a16="http://schemas.microsoft.com/office/drawing/2014/main" id="{D38EC019-F5B1-4D76-9516-9D73922FAA2C}"/>
                </a:ext>
              </a:extLst>
            </p:cNvPr>
            <p:cNvCxnSpPr>
              <a:cxnSpLocks noChangeShapeType="1"/>
              <a:stCxn id="174" idx="3"/>
              <a:endCxn id="177" idx="0"/>
            </p:cNvCxnSpPr>
            <p:nvPr/>
          </p:nvCxnSpPr>
          <p:spPr bwMode="auto">
            <a:xfrm flipH="1">
              <a:off x="3650" y="1992"/>
              <a:ext cx="276" cy="14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4" name="AutoShape 208">
              <a:extLst>
                <a:ext uri="{FF2B5EF4-FFF2-40B4-BE49-F238E27FC236}">
                  <a16:creationId xmlns:a16="http://schemas.microsoft.com/office/drawing/2014/main" id="{5AC79634-777A-4473-87D6-401C8ECAE206}"/>
                </a:ext>
              </a:extLst>
            </p:cNvPr>
            <p:cNvCxnSpPr>
              <a:cxnSpLocks noChangeShapeType="1"/>
              <a:stCxn id="175" idx="0"/>
              <a:endCxn id="174" idx="5"/>
            </p:cNvCxnSpPr>
            <p:nvPr/>
          </p:nvCxnSpPr>
          <p:spPr bwMode="auto">
            <a:xfrm flipH="1" flipV="1">
              <a:off x="4116" y="1992"/>
              <a:ext cx="314" cy="14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5" name="AutoShape 209">
              <a:extLst>
                <a:ext uri="{FF2B5EF4-FFF2-40B4-BE49-F238E27FC236}">
                  <a16:creationId xmlns:a16="http://schemas.microsoft.com/office/drawing/2014/main" id="{59DA5D1E-F098-4417-99D4-28B02B33D228}"/>
                </a:ext>
              </a:extLst>
            </p:cNvPr>
            <p:cNvCxnSpPr>
              <a:cxnSpLocks noChangeShapeType="1"/>
              <a:stCxn id="176" idx="0"/>
              <a:endCxn id="175" idx="5"/>
            </p:cNvCxnSpPr>
            <p:nvPr/>
          </p:nvCxnSpPr>
          <p:spPr bwMode="auto">
            <a:xfrm flipH="1" flipV="1">
              <a:off x="4525" y="2375"/>
              <a:ext cx="193" cy="14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6" name="AutoShape 210">
              <a:extLst>
                <a:ext uri="{FF2B5EF4-FFF2-40B4-BE49-F238E27FC236}">
                  <a16:creationId xmlns:a16="http://schemas.microsoft.com/office/drawing/2014/main" id="{AF7935B7-7562-48ED-A8B1-6729F4CA8D3F}"/>
                </a:ext>
              </a:extLst>
            </p:cNvPr>
            <p:cNvCxnSpPr>
              <a:cxnSpLocks noChangeShapeType="1"/>
              <a:stCxn id="178" idx="0"/>
              <a:endCxn id="177" idx="5"/>
            </p:cNvCxnSpPr>
            <p:nvPr/>
          </p:nvCxnSpPr>
          <p:spPr bwMode="auto">
            <a:xfrm flipH="1" flipV="1">
              <a:off x="3745" y="2374"/>
              <a:ext cx="145" cy="14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7" name="AutoShape 211">
              <a:extLst>
                <a:ext uri="{FF2B5EF4-FFF2-40B4-BE49-F238E27FC236}">
                  <a16:creationId xmlns:a16="http://schemas.microsoft.com/office/drawing/2014/main" id="{36F89167-1CA8-4F95-9FF0-3FB4607F18F7}"/>
                </a:ext>
              </a:extLst>
            </p:cNvPr>
            <p:cNvCxnSpPr>
              <a:cxnSpLocks noChangeShapeType="1"/>
              <a:stCxn id="176" idx="3"/>
              <a:endCxn id="180" idx="0"/>
            </p:cNvCxnSpPr>
            <p:nvPr/>
          </p:nvCxnSpPr>
          <p:spPr bwMode="auto">
            <a:xfrm flipH="1">
              <a:off x="4526" y="2763"/>
              <a:ext cx="97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" name="AutoShape 212">
              <a:extLst>
                <a:ext uri="{FF2B5EF4-FFF2-40B4-BE49-F238E27FC236}">
                  <a16:creationId xmlns:a16="http://schemas.microsoft.com/office/drawing/2014/main" id="{E9F1927A-1552-409A-BB36-762EB7303F1A}"/>
                </a:ext>
              </a:extLst>
            </p:cNvPr>
            <p:cNvCxnSpPr>
              <a:cxnSpLocks noChangeShapeType="1"/>
              <a:stCxn id="178" idx="5"/>
              <a:endCxn id="179" idx="0"/>
            </p:cNvCxnSpPr>
            <p:nvPr/>
          </p:nvCxnSpPr>
          <p:spPr bwMode="auto">
            <a:xfrm>
              <a:off x="3985" y="2763"/>
              <a:ext cx="166" cy="16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9" name="AutoShape 213">
              <a:extLst>
                <a:ext uri="{FF2B5EF4-FFF2-40B4-BE49-F238E27FC236}">
                  <a16:creationId xmlns:a16="http://schemas.microsoft.com/office/drawing/2014/main" id="{799301FC-26C4-4801-A96B-D8F6CC9CD572}"/>
                </a:ext>
              </a:extLst>
            </p:cNvPr>
            <p:cNvCxnSpPr>
              <a:cxnSpLocks noChangeShapeType="1"/>
              <a:stCxn id="180" idx="5"/>
              <a:endCxn id="181" idx="0"/>
            </p:cNvCxnSpPr>
            <p:nvPr/>
          </p:nvCxnSpPr>
          <p:spPr bwMode="auto">
            <a:xfrm>
              <a:off x="4621" y="3171"/>
              <a:ext cx="120" cy="16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autoUpdateAnimBg="0"/>
      <p:bldP spid="157" grpId="0" autoUpdateAnimBg="0"/>
      <p:bldP spid="158" grpId="0" autoUpdateAnimBg="0"/>
      <p:bldP spid="159" grpId="0" animBg="1" autoUpdateAnimBg="0"/>
      <p:bldP spid="160" grpId="0" animBg="1" autoUpdateAnimBg="0"/>
      <p:bldP spid="161" grpId="0" animBg="1"/>
      <p:bldP spid="162" grpId="0" animBg="1"/>
      <p:bldP spid="163" grpId="0" animBg="1"/>
      <p:bldP spid="164" grpId="0" animBg="1"/>
      <p:bldP spid="16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Box 119">
            <a:extLst>
              <a:ext uri="{FF2B5EF4-FFF2-40B4-BE49-F238E27FC236}">
                <a16:creationId xmlns:a16="http://schemas.microsoft.com/office/drawing/2014/main" id="{E8B88997-D8CC-4E14-9F23-12ADD702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457200"/>
            <a:ext cx="3067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将二叉树转换成树 </a:t>
            </a:r>
          </a:p>
        </p:txBody>
      </p:sp>
      <p:sp>
        <p:nvSpPr>
          <p:cNvPr id="84" name="Text Box 120">
            <a:extLst>
              <a:ext uri="{FF2B5EF4-FFF2-40B4-BE49-F238E27FC236}">
                <a16:creationId xmlns:a16="http://schemas.microsoft.com/office/drawing/2014/main" id="{7A198016-755A-4049-A4EF-321B1B32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031875"/>
            <a:ext cx="885530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加线：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结点是左孩子，则将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的右孩子、右孩子的右孩子、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zh-CN" sz="2400" dirty="0">
                <a:ea typeface="楷体_GB2312" pitchFamily="49" charset="-122"/>
              </a:rPr>
              <a:t>…沿分支找到的所有右孩子，都与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zh-CN" sz="2400" dirty="0">
                <a:ea typeface="楷体_GB2312" pitchFamily="49" charset="-122"/>
              </a:rPr>
              <a:t>的双亲用线连起来。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85" name="Text Box 121">
            <a:extLst>
              <a:ext uri="{FF2B5EF4-FFF2-40B4-BE49-F238E27FC236}">
                <a16:creationId xmlns:a16="http://schemas.microsoft.com/office/drawing/2014/main" id="{26471A91-685E-403A-AF83-DE7911F1F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1819672"/>
            <a:ext cx="7097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抹线：</a:t>
            </a:r>
            <a:r>
              <a:rPr lang="zh-CN" altLang="en-US" sz="2400" dirty="0">
                <a:ea typeface="楷体_GB2312" pitchFamily="49" charset="-122"/>
              </a:rPr>
              <a:t>抹掉原二叉树中双亲与右孩子之间的连线。  </a:t>
            </a:r>
          </a:p>
        </p:txBody>
      </p:sp>
      <p:sp>
        <p:nvSpPr>
          <p:cNvPr id="86" name="Text Box 122">
            <a:extLst>
              <a:ext uri="{FF2B5EF4-FFF2-40B4-BE49-F238E27FC236}">
                <a16:creationId xmlns:a16="http://schemas.microsoft.com/office/drawing/2014/main" id="{81577BA4-2CB7-4E70-AD20-382DC87DB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155" y="2251720"/>
            <a:ext cx="578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调整：</a:t>
            </a:r>
            <a:r>
              <a:rPr lang="zh-CN" altLang="en-US" sz="2400" dirty="0">
                <a:ea typeface="楷体_GB2312" pitchFamily="49" charset="-122"/>
              </a:rPr>
              <a:t>将结点按层次排列，形成树结构。 </a:t>
            </a:r>
          </a:p>
        </p:txBody>
      </p:sp>
      <p:sp>
        <p:nvSpPr>
          <p:cNvPr id="87" name="AutoShape 134">
            <a:extLst>
              <a:ext uri="{FF2B5EF4-FFF2-40B4-BE49-F238E27FC236}">
                <a16:creationId xmlns:a16="http://schemas.microsoft.com/office/drawing/2014/main" id="{950C276E-4433-45D8-8CCE-A5665A88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05" y="5805488"/>
            <a:ext cx="7158038" cy="4968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二叉树变树：左孩右右连双亲，去掉原来右孩线。 </a:t>
            </a:r>
          </a:p>
        </p:txBody>
      </p:sp>
      <p:grpSp>
        <p:nvGrpSpPr>
          <p:cNvPr id="88" name="Group 148">
            <a:extLst>
              <a:ext uri="{FF2B5EF4-FFF2-40B4-BE49-F238E27FC236}">
                <a16:creationId xmlns:a16="http://schemas.microsoft.com/office/drawing/2014/main" id="{DAC163ED-F706-49DE-8815-6403E23FE954}"/>
              </a:ext>
            </a:extLst>
          </p:cNvPr>
          <p:cNvGrpSpPr>
            <a:grpSpLocks/>
          </p:cNvGrpSpPr>
          <p:nvPr/>
        </p:nvGrpSpPr>
        <p:grpSpPr bwMode="auto">
          <a:xfrm>
            <a:off x="6143143" y="3109913"/>
            <a:ext cx="3225800" cy="1714500"/>
            <a:chOff x="2753" y="1959"/>
            <a:chExt cx="2032" cy="1080"/>
          </a:xfrm>
        </p:grpSpPr>
        <p:sp>
          <p:nvSpPr>
            <p:cNvPr id="89" name="Oval 102">
              <a:extLst>
                <a:ext uri="{FF2B5EF4-FFF2-40B4-BE49-F238E27FC236}">
                  <a16:creationId xmlns:a16="http://schemas.microsoft.com/office/drawing/2014/main" id="{EC5483DE-EB11-4755-A21F-B856A70A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959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90" name="Oval 103">
              <a:extLst>
                <a:ext uri="{FF2B5EF4-FFF2-40B4-BE49-F238E27FC236}">
                  <a16:creationId xmlns:a16="http://schemas.microsoft.com/office/drawing/2014/main" id="{94F37CBC-6FDC-44DD-872F-1DA5D7AAB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91" name="Oval 104">
              <a:extLst>
                <a:ext uri="{FF2B5EF4-FFF2-40B4-BE49-F238E27FC236}">
                  <a16:creationId xmlns:a16="http://schemas.microsoft.com/office/drawing/2014/main" id="{0F26C43A-5DAC-4AFA-B342-B75119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2374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92" name="Oval 105">
              <a:extLst>
                <a:ext uri="{FF2B5EF4-FFF2-40B4-BE49-F238E27FC236}">
                  <a16:creationId xmlns:a16="http://schemas.microsoft.com/office/drawing/2014/main" id="{7A561E4D-D76A-4E6C-A80C-FC021DC1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2374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93" name="Oval 106">
              <a:extLst>
                <a:ext uri="{FF2B5EF4-FFF2-40B4-BE49-F238E27FC236}">
                  <a16:creationId xmlns:a16="http://schemas.microsoft.com/office/drawing/2014/main" id="{448310E5-E25C-49AB-94A8-81196F00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94" name="Oval 107">
              <a:extLst>
                <a:ext uri="{FF2B5EF4-FFF2-40B4-BE49-F238E27FC236}">
                  <a16:creationId xmlns:a16="http://schemas.microsoft.com/office/drawing/2014/main" id="{F5056AA9-2334-453A-99FD-A869DE90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95" name="Oval 108">
              <a:extLst>
                <a:ext uri="{FF2B5EF4-FFF2-40B4-BE49-F238E27FC236}">
                  <a16:creationId xmlns:a16="http://schemas.microsoft.com/office/drawing/2014/main" id="{6C8F2858-2BA3-4853-940F-5AFA0EEF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780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96" name="Oval 109">
              <a:extLst>
                <a:ext uri="{FF2B5EF4-FFF2-40B4-BE49-F238E27FC236}">
                  <a16:creationId xmlns:a16="http://schemas.microsoft.com/office/drawing/2014/main" id="{1E1779D0-A260-485C-8D7D-492A5AB85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780"/>
              <a:ext cx="227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97" name="Oval 110">
              <a:extLst>
                <a:ext uri="{FF2B5EF4-FFF2-40B4-BE49-F238E27FC236}">
                  <a16:creationId xmlns:a16="http://schemas.microsoft.com/office/drawing/2014/main" id="{A9B21289-ABF0-4799-B6B0-83FA62D2C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" y="2795"/>
              <a:ext cx="228" cy="2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98" name="AutoShape 140">
              <a:extLst>
                <a:ext uri="{FF2B5EF4-FFF2-40B4-BE49-F238E27FC236}">
                  <a16:creationId xmlns:a16="http://schemas.microsoft.com/office/drawing/2014/main" id="{9F8F745B-9415-463E-B5F5-953CA0D649E6}"/>
                </a:ext>
              </a:extLst>
            </p:cNvPr>
            <p:cNvCxnSpPr>
              <a:cxnSpLocks noChangeShapeType="1"/>
              <a:stCxn id="89" idx="4"/>
              <a:endCxn id="91" idx="0"/>
            </p:cNvCxnSpPr>
            <p:nvPr/>
          </p:nvCxnSpPr>
          <p:spPr bwMode="auto">
            <a:xfrm>
              <a:off x="3847" y="2203"/>
              <a:ext cx="0" cy="17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" name="AutoShape 141">
              <a:extLst>
                <a:ext uri="{FF2B5EF4-FFF2-40B4-BE49-F238E27FC236}">
                  <a16:creationId xmlns:a16="http://schemas.microsoft.com/office/drawing/2014/main" id="{BF0E79FB-0AA9-4DD0-ACAC-BB2F05CB8190}"/>
                </a:ext>
              </a:extLst>
            </p:cNvPr>
            <p:cNvCxnSpPr>
              <a:cxnSpLocks noChangeShapeType="1"/>
              <a:stCxn id="89" idx="5"/>
              <a:endCxn id="92" idx="0"/>
            </p:cNvCxnSpPr>
            <p:nvPr/>
          </p:nvCxnSpPr>
          <p:spPr bwMode="auto">
            <a:xfrm>
              <a:off x="3927" y="2167"/>
              <a:ext cx="501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0" name="AutoShape 142">
              <a:extLst>
                <a:ext uri="{FF2B5EF4-FFF2-40B4-BE49-F238E27FC236}">
                  <a16:creationId xmlns:a16="http://schemas.microsoft.com/office/drawing/2014/main" id="{7C8AE93C-882A-434D-A592-39F014910F0D}"/>
                </a:ext>
              </a:extLst>
            </p:cNvPr>
            <p:cNvCxnSpPr>
              <a:cxnSpLocks noChangeShapeType="1"/>
              <a:stCxn id="89" idx="3"/>
              <a:endCxn id="90" idx="0"/>
            </p:cNvCxnSpPr>
            <p:nvPr/>
          </p:nvCxnSpPr>
          <p:spPr bwMode="auto">
            <a:xfrm flipH="1">
              <a:off x="3286" y="2167"/>
              <a:ext cx="480" cy="20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1" name="AutoShape 143">
              <a:extLst>
                <a:ext uri="{FF2B5EF4-FFF2-40B4-BE49-F238E27FC236}">
                  <a16:creationId xmlns:a16="http://schemas.microsoft.com/office/drawing/2014/main" id="{4D5978AA-319D-4FED-BC87-3358ECC17649}"/>
                </a:ext>
              </a:extLst>
            </p:cNvPr>
            <p:cNvCxnSpPr>
              <a:cxnSpLocks noChangeShapeType="1"/>
              <a:stCxn id="92" idx="3"/>
              <a:endCxn id="96" idx="0"/>
            </p:cNvCxnSpPr>
            <p:nvPr/>
          </p:nvCxnSpPr>
          <p:spPr bwMode="auto">
            <a:xfrm flipH="1">
              <a:off x="4214" y="2582"/>
              <a:ext cx="133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2" name="AutoShape 144">
              <a:extLst>
                <a:ext uri="{FF2B5EF4-FFF2-40B4-BE49-F238E27FC236}">
                  <a16:creationId xmlns:a16="http://schemas.microsoft.com/office/drawing/2014/main" id="{AB8AA433-3313-4EB5-AFCA-5B7138518560}"/>
                </a:ext>
              </a:extLst>
            </p:cNvPr>
            <p:cNvCxnSpPr>
              <a:cxnSpLocks noChangeShapeType="1"/>
              <a:stCxn id="92" idx="5"/>
              <a:endCxn id="97" idx="0"/>
            </p:cNvCxnSpPr>
            <p:nvPr/>
          </p:nvCxnSpPr>
          <p:spPr bwMode="auto">
            <a:xfrm>
              <a:off x="4509" y="2582"/>
              <a:ext cx="162" cy="2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" name="AutoShape 145">
              <a:extLst>
                <a:ext uri="{FF2B5EF4-FFF2-40B4-BE49-F238E27FC236}">
                  <a16:creationId xmlns:a16="http://schemas.microsoft.com/office/drawing/2014/main" id="{B428B628-DFF9-4B45-A794-5C895C344EE9}"/>
                </a:ext>
              </a:extLst>
            </p:cNvPr>
            <p:cNvCxnSpPr>
              <a:cxnSpLocks noChangeShapeType="1"/>
              <a:stCxn id="90" idx="5"/>
              <a:endCxn id="95" idx="0"/>
            </p:cNvCxnSpPr>
            <p:nvPr/>
          </p:nvCxnSpPr>
          <p:spPr bwMode="auto">
            <a:xfrm>
              <a:off x="3366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" name="AutoShape 146">
              <a:extLst>
                <a:ext uri="{FF2B5EF4-FFF2-40B4-BE49-F238E27FC236}">
                  <a16:creationId xmlns:a16="http://schemas.microsoft.com/office/drawing/2014/main" id="{F86A4ACB-8B40-4466-B349-313489658353}"/>
                </a:ext>
              </a:extLst>
            </p:cNvPr>
            <p:cNvCxnSpPr>
              <a:cxnSpLocks noChangeShapeType="1"/>
              <a:stCxn id="90" idx="4"/>
              <a:endCxn id="94" idx="0"/>
            </p:cNvCxnSpPr>
            <p:nvPr/>
          </p:nvCxnSpPr>
          <p:spPr bwMode="auto">
            <a:xfrm>
              <a:off x="3286" y="2618"/>
              <a:ext cx="0" cy="16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5" name="AutoShape 147">
              <a:extLst>
                <a:ext uri="{FF2B5EF4-FFF2-40B4-BE49-F238E27FC236}">
                  <a16:creationId xmlns:a16="http://schemas.microsoft.com/office/drawing/2014/main" id="{499D2FF6-1AFC-42C1-8D17-A559698D7322}"/>
                </a:ext>
              </a:extLst>
            </p:cNvPr>
            <p:cNvCxnSpPr>
              <a:cxnSpLocks noChangeShapeType="1"/>
              <a:stCxn id="90" idx="3"/>
              <a:endCxn id="93" idx="0"/>
            </p:cNvCxnSpPr>
            <p:nvPr/>
          </p:nvCxnSpPr>
          <p:spPr bwMode="auto">
            <a:xfrm flipH="1">
              <a:off x="2867" y="2582"/>
              <a:ext cx="338" cy="1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6" name="Group 157">
            <a:extLst>
              <a:ext uri="{FF2B5EF4-FFF2-40B4-BE49-F238E27FC236}">
                <a16:creationId xmlns:a16="http://schemas.microsoft.com/office/drawing/2014/main" id="{219CE68C-7E04-4158-BE0D-39205FB63357}"/>
              </a:ext>
            </a:extLst>
          </p:cNvPr>
          <p:cNvGrpSpPr>
            <a:grpSpLocks/>
          </p:cNvGrpSpPr>
          <p:nvPr/>
        </p:nvGrpSpPr>
        <p:grpSpPr bwMode="auto">
          <a:xfrm>
            <a:off x="2636355" y="2708275"/>
            <a:ext cx="1925638" cy="2736850"/>
            <a:chOff x="816" y="1706"/>
            <a:chExt cx="1213" cy="1724"/>
          </a:xfrm>
        </p:grpSpPr>
        <p:sp>
          <p:nvSpPr>
            <p:cNvPr id="107" name="Oval 22">
              <a:extLst>
                <a:ext uri="{FF2B5EF4-FFF2-40B4-BE49-F238E27FC236}">
                  <a16:creationId xmlns:a16="http://schemas.microsoft.com/office/drawing/2014/main" id="{68EADDF7-2D02-464B-B870-A37C572D7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170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8" name="Oval 24">
              <a:extLst>
                <a:ext uri="{FF2B5EF4-FFF2-40B4-BE49-F238E27FC236}">
                  <a16:creationId xmlns:a16="http://schemas.microsoft.com/office/drawing/2014/main" id="{69F5E27B-6E3E-422C-B785-98B8C54D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011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9" name="Oval 25">
              <a:extLst>
                <a:ext uri="{FF2B5EF4-FFF2-40B4-BE49-F238E27FC236}">
                  <a16:creationId xmlns:a16="http://schemas.microsoft.com/office/drawing/2014/main" id="{5D313185-CD88-4FBA-9893-764B6360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10" name="Oval 26">
              <a:extLst>
                <a:ext uri="{FF2B5EF4-FFF2-40B4-BE49-F238E27FC236}">
                  <a16:creationId xmlns:a16="http://schemas.microsoft.com/office/drawing/2014/main" id="{485D9BA1-F6E6-4113-81E5-85D456BC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68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111" name="Oval 27">
              <a:extLst>
                <a:ext uri="{FF2B5EF4-FFF2-40B4-BE49-F238E27FC236}">
                  <a16:creationId xmlns:a16="http://schemas.microsoft.com/office/drawing/2014/main" id="{ED65C06E-87B7-43BA-9272-C2CD9D3E4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90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112" name="Oval 28">
              <a:extLst>
                <a:ext uri="{FF2B5EF4-FFF2-40B4-BE49-F238E27FC236}">
                  <a16:creationId xmlns:a16="http://schemas.microsoft.com/office/drawing/2014/main" id="{B0683BBF-5503-46C5-940E-F2282C57D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89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13" name="Oval 29">
              <a:extLst>
                <a:ext uri="{FF2B5EF4-FFF2-40B4-BE49-F238E27FC236}">
                  <a16:creationId xmlns:a16="http://schemas.microsoft.com/office/drawing/2014/main" id="{CE64EA2B-C58F-4EC4-A1C6-B5B9AE2F3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14" name="Oval 30">
              <a:extLst>
                <a:ext uri="{FF2B5EF4-FFF2-40B4-BE49-F238E27FC236}">
                  <a16:creationId xmlns:a16="http://schemas.microsoft.com/office/drawing/2014/main" id="{8AC1FC08-26D5-4CC9-B47B-A6B9BE94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86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115" name="Oval 31">
              <a:extLst>
                <a:ext uri="{FF2B5EF4-FFF2-40B4-BE49-F238E27FC236}">
                  <a16:creationId xmlns:a16="http://schemas.microsoft.com/office/drawing/2014/main" id="{6994D309-0C26-4239-9FA2-DD5634AB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197"/>
              <a:ext cx="238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I</a:t>
              </a:r>
            </a:p>
          </p:txBody>
        </p:sp>
        <p:cxnSp>
          <p:nvCxnSpPr>
            <p:cNvPr id="116" name="AutoShape 149">
              <a:extLst>
                <a:ext uri="{FF2B5EF4-FFF2-40B4-BE49-F238E27FC236}">
                  <a16:creationId xmlns:a16="http://schemas.microsoft.com/office/drawing/2014/main" id="{FB017FF0-AB66-42B6-B99B-EB3E1C580530}"/>
                </a:ext>
              </a:extLst>
            </p:cNvPr>
            <p:cNvCxnSpPr>
              <a:cxnSpLocks noChangeShapeType="1"/>
              <a:stCxn id="107" idx="3"/>
              <a:endCxn id="108" idx="0"/>
            </p:cNvCxnSpPr>
            <p:nvPr/>
          </p:nvCxnSpPr>
          <p:spPr bwMode="auto">
            <a:xfrm flipH="1">
              <a:off x="1243" y="1905"/>
              <a:ext cx="274" cy="1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7" name="AutoShape 150">
              <a:extLst>
                <a:ext uri="{FF2B5EF4-FFF2-40B4-BE49-F238E27FC236}">
                  <a16:creationId xmlns:a16="http://schemas.microsoft.com/office/drawing/2014/main" id="{108D2042-2A1D-414F-AA54-6ECDA0EFA7C9}"/>
                </a:ext>
              </a:extLst>
            </p:cNvPr>
            <p:cNvCxnSpPr>
              <a:cxnSpLocks noChangeShapeType="1"/>
              <a:stCxn id="108" idx="3"/>
              <a:endCxn id="111" idx="0"/>
            </p:cNvCxnSpPr>
            <p:nvPr/>
          </p:nvCxnSpPr>
          <p:spPr bwMode="auto">
            <a:xfrm flipH="1">
              <a:off x="935" y="2210"/>
              <a:ext cx="224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8" name="AutoShape 151">
              <a:extLst>
                <a:ext uri="{FF2B5EF4-FFF2-40B4-BE49-F238E27FC236}">
                  <a16:creationId xmlns:a16="http://schemas.microsoft.com/office/drawing/2014/main" id="{54A5ABD4-354A-4B9B-A3DA-46D12E70E829}"/>
                </a:ext>
              </a:extLst>
            </p:cNvPr>
            <p:cNvCxnSpPr>
              <a:cxnSpLocks noChangeShapeType="1"/>
              <a:stCxn id="108" idx="5"/>
              <a:endCxn id="109" idx="0"/>
            </p:cNvCxnSpPr>
            <p:nvPr/>
          </p:nvCxnSpPr>
          <p:spPr bwMode="auto">
            <a:xfrm>
              <a:off x="1327" y="2210"/>
              <a:ext cx="240" cy="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19" name="AutoShape 152">
              <a:extLst>
                <a:ext uri="{FF2B5EF4-FFF2-40B4-BE49-F238E27FC236}">
                  <a16:creationId xmlns:a16="http://schemas.microsoft.com/office/drawing/2014/main" id="{7DD4A196-3627-42EC-BB86-5C332AE75385}"/>
                </a:ext>
              </a:extLst>
            </p:cNvPr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1651" y="2489"/>
              <a:ext cx="239" cy="7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0" name="AutoShape 153">
              <a:extLst>
                <a:ext uri="{FF2B5EF4-FFF2-40B4-BE49-F238E27FC236}">
                  <a16:creationId xmlns:a16="http://schemas.microsoft.com/office/drawing/2014/main" id="{A29E9ABB-0E2A-4E44-B46C-1B89D29CFEA6}"/>
                </a:ext>
              </a:extLst>
            </p:cNvPr>
            <p:cNvCxnSpPr>
              <a:cxnSpLocks noChangeShapeType="1"/>
              <a:stCxn id="110" idx="3"/>
              <a:endCxn id="114" idx="0"/>
            </p:cNvCxnSpPr>
            <p:nvPr/>
          </p:nvCxnSpPr>
          <p:spPr bwMode="auto">
            <a:xfrm flipH="1">
              <a:off x="1684" y="2767"/>
              <a:ext cx="122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1" name="AutoShape 154">
              <a:extLst>
                <a:ext uri="{FF2B5EF4-FFF2-40B4-BE49-F238E27FC236}">
                  <a16:creationId xmlns:a16="http://schemas.microsoft.com/office/drawing/2014/main" id="{D573C0D7-A0A1-4BAE-9324-3345904CDFEE}"/>
                </a:ext>
              </a:extLst>
            </p:cNvPr>
            <p:cNvCxnSpPr>
              <a:cxnSpLocks noChangeShapeType="1"/>
              <a:stCxn id="114" idx="5"/>
              <a:endCxn id="115" idx="0"/>
            </p:cNvCxnSpPr>
            <p:nvPr/>
          </p:nvCxnSpPr>
          <p:spPr bwMode="auto">
            <a:xfrm>
              <a:off x="1768" y="3085"/>
              <a:ext cx="142" cy="11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" name="AutoShape 155">
              <a:extLst>
                <a:ext uri="{FF2B5EF4-FFF2-40B4-BE49-F238E27FC236}">
                  <a16:creationId xmlns:a16="http://schemas.microsoft.com/office/drawing/2014/main" id="{8E20DB45-7A78-45FC-9A44-525C86503F06}"/>
                </a:ext>
              </a:extLst>
            </p:cNvPr>
            <p:cNvCxnSpPr>
              <a:cxnSpLocks noChangeShapeType="1"/>
              <a:stCxn id="111" idx="5"/>
              <a:endCxn id="112" idx="0"/>
            </p:cNvCxnSpPr>
            <p:nvPr/>
          </p:nvCxnSpPr>
          <p:spPr bwMode="auto">
            <a:xfrm>
              <a:off x="1019" y="2489"/>
              <a:ext cx="120" cy="1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3" name="AutoShape 156">
              <a:extLst>
                <a:ext uri="{FF2B5EF4-FFF2-40B4-BE49-F238E27FC236}">
                  <a16:creationId xmlns:a16="http://schemas.microsoft.com/office/drawing/2014/main" id="{75843BEC-ECF4-4658-82CD-0C3A10A40263}"/>
                </a:ext>
              </a:extLst>
            </p:cNvPr>
            <p:cNvCxnSpPr>
              <a:cxnSpLocks noChangeShapeType="1"/>
              <a:stCxn id="112" idx="5"/>
              <a:endCxn id="113" idx="0"/>
            </p:cNvCxnSpPr>
            <p:nvPr/>
          </p:nvCxnSpPr>
          <p:spPr bwMode="auto">
            <a:xfrm>
              <a:off x="1223" y="2788"/>
              <a:ext cx="117" cy="9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24" name="AutoShape 158">
            <a:extLst>
              <a:ext uri="{FF2B5EF4-FFF2-40B4-BE49-F238E27FC236}">
                <a16:creationId xmlns:a16="http://schemas.microsoft.com/office/drawing/2014/main" id="{5DB708F2-9093-4158-B3D9-CEAD0A0B52AF}"/>
              </a:ext>
            </a:extLst>
          </p:cNvPr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828568" y="3078163"/>
            <a:ext cx="53975" cy="5572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5" name="AutoShape 159">
            <a:extLst>
              <a:ext uri="{FF2B5EF4-FFF2-40B4-BE49-F238E27FC236}">
                <a16:creationId xmlns:a16="http://schemas.microsoft.com/office/drawing/2014/main" id="{DC2FDE2F-6ADB-48E3-9CC8-547E68EAFABF}"/>
              </a:ext>
            </a:extLst>
          </p:cNvPr>
          <p:cNvCxnSpPr>
            <a:cxnSpLocks noChangeShapeType="1"/>
            <a:stCxn id="107" idx="5"/>
            <a:endCxn id="110" idx="0"/>
          </p:cNvCxnSpPr>
          <p:nvPr/>
        </p:nvCxnSpPr>
        <p:spPr bwMode="auto">
          <a:xfrm>
            <a:off x="4015893" y="3024188"/>
            <a:ext cx="325437" cy="1052512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6" name="AutoShape 160">
            <a:extLst>
              <a:ext uri="{FF2B5EF4-FFF2-40B4-BE49-F238E27FC236}">
                <a16:creationId xmlns:a16="http://schemas.microsoft.com/office/drawing/2014/main" id="{7B07F00E-6995-4952-B62E-13C56C2491B0}"/>
              </a:ext>
            </a:extLst>
          </p:cNvPr>
          <p:cNvCxnSpPr>
            <a:cxnSpLocks noChangeShapeType="1"/>
            <a:stCxn id="108" idx="4"/>
            <a:endCxn id="112" idx="0"/>
          </p:cNvCxnSpPr>
          <p:nvPr/>
        </p:nvCxnSpPr>
        <p:spPr bwMode="auto">
          <a:xfrm flipH="1">
            <a:off x="3149118" y="3562350"/>
            <a:ext cx="165100" cy="547688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7" name="AutoShape 161">
            <a:extLst>
              <a:ext uri="{FF2B5EF4-FFF2-40B4-BE49-F238E27FC236}">
                <a16:creationId xmlns:a16="http://schemas.microsoft.com/office/drawing/2014/main" id="{1E12C583-D00A-4512-A04E-F3D447E57D8D}"/>
              </a:ext>
            </a:extLst>
          </p:cNvPr>
          <p:cNvCxnSpPr>
            <a:cxnSpLocks noChangeShapeType="1"/>
            <a:stCxn id="108" idx="5"/>
            <a:endCxn id="113" idx="0"/>
          </p:cNvCxnSpPr>
          <p:nvPr/>
        </p:nvCxnSpPr>
        <p:spPr bwMode="auto">
          <a:xfrm>
            <a:off x="3447568" y="3508375"/>
            <a:ext cx="20637" cy="10731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28" name="AutoShape 162">
            <a:extLst>
              <a:ext uri="{FF2B5EF4-FFF2-40B4-BE49-F238E27FC236}">
                <a16:creationId xmlns:a16="http://schemas.microsoft.com/office/drawing/2014/main" id="{7A8B91EB-9244-4261-856F-7F1E83A53425}"/>
              </a:ext>
            </a:extLst>
          </p:cNvPr>
          <p:cNvCxnSpPr>
            <a:cxnSpLocks noChangeShapeType="1"/>
            <a:stCxn id="110" idx="4"/>
            <a:endCxn id="115" idx="0"/>
          </p:cNvCxnSpPr>
          <p:nvPr/>
        </p:nvCxnSpPr>
        <p:spPr bwMode="auto">
          <a:xfrm>
            <a:off x="4341330" y="4446588"/>
            <a:ext cx="31750" cy="62865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129" name="Rectangle 137">
            <a:extLst>
              <a:ext uri="{FF2B5EF4-FFF2-40B4-BE49-F238E27FC236}">
                <a16:creationId xmlns:a16="http://schemas.microsoft.com/office/drawing/2014/main" id="{1932FBF1-EB07-4FAA-9689-BA6766A5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030" y="3505200"/>
            <a:ext cx="360363" cy="1397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0" name="Rectangle 138">
            <a:extLst>
              <a:ext uri="{FF2B5EF4-FFF2-40B4-BE49-F238E27FC236}">
                <a16:creationId xmlns:a16="http://schemas.microsoft.com/office/drawing/2014/main" id="{E9A69FDB-7088-480F-89E5-B6B83124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268" y="3933825"/>
            <a:ext cx="288925" cy="142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1" name="Rectangle 135">
            <a:extLst>
              <a:ext uri="{FF2B5EF4-FFF2-40B4-BE49-F238E27FC236}">
                <a16:creationId xmlns:a16="http://schemas.microsoft.com/office/drawing/2014/main" id="{E1B50E87-3E96-4F2B-84F5-45E744137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605" y="4005263"/>
            <a:ext cx="73025" cy="7143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" name="Rectangle 136">
            <a:extLst>
              <a:ext uri="{FF2B5EF4-FFF2-40B4-BE49-F238E27FC236}">
                <a16:creationId xmlns:a16="http://schemas.microsoft.com/office/drawing/2014/main" id="{6350F505-0B37-4048-91F5-4E6D7463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205" y="3957638"/>
            <a:ext cx="184150" cy="179387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3" name="Rectangle 163">
            <a:extLst>
              <a:ext uri="{FF2B5EF4-FFF2-40B4-BE49-F238E27FC236}">
                <a16:creationId xmlns:a16="http://schemas.microsoft.com/office/drawing/2014/main" id="{8D3C671B-3892-4923-92D2-EA827B18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05" y="4400550"/>
            <a:ext cx="157163" cy="204788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4" name="Rectangle 139">
            <a:extLst>
              <a:ext uri="{FF2B5EF4-FFF2-40B4-BE49-F238E27FC236}">
                <a16:creationId xmlns:a16="http://schemas.microsoft.com/office/drawing/2014/main" id="{71B0CB2D-AA91-445B-AFD5-DA58D653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718" y="4876800"/>
            <a:ext cx="219075" cy="207963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85" grpId="0" autoUpdateAnimBg="0"/>
      <p:bldP spid="86" grpId="0" autoUpdateAnimBg="0"/>
      <p:bldP spid="87" grpId="0" animBg="1" autoUpdateAnimBg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05025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2957514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24241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29575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4909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4079876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E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4087814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F</a:t>
            </a:r>
          </a:p>
        </p:txBody>
      </p: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5056189" y="19161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G</a:t>
            </a:r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467995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H</a:t>
            </a:r>
          </a:p>
        </p:txBody>
      </p:sp>
      <p:sp>
        <p:nvSpPr>
          <p:cNvPr id="86038" name="Oval 22"/>
          <p:cNvSpPr>
            <a:spLocks noChangeArrowheads="1"/>
          </p:cNvSpPr>
          <p:nvPr/>
        </p:nvSpPr>
        <p:spPr bwMode="auto">
          <a:xfrm>
            <a:off x="5384801" y="2563814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86041" name="Oval 25"/>
          <p:cNvSpPr>
            <a:spLocks noChangeArrowheads="1"/>
          </p:cNvSpPr>
          <p:nvPr/>
        </p:nvSpPr>
        <p:spPr bwMode="auto">
          <a:xfrm>
            <a:off x="5384801" y="3157539"/>
            <a:ext cx="352425" cy="3698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J</a:t>
            </a:r>
          </a:p>
        </p:txBody>
      </p:sp>
      <p:cxnSp>
        <p:nvCxnSpPr>
          <p:cNvPr id="86093" name="AutoShape 77"/>
          <p:cNvCxnSpPr>
            <a:cxnSpLocks noChangeShapeType="1"/>
            <a:stCxn id="86024" idx="3"/>
            <a:endCxn id="86025" idx="0"/>
          </p:cNvCxnSpPr>
          <p:nvPr/>
        </p:nvCxnSpPr>
        <p:spPr bwMode="auto">
          <a:xfrm flipH="1">
            <a:off x="2600326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4" name="AutoShape 78"/>
          <p:cNvCxnSpPr>
            <a:cxnSpLocks noChangeShapeType="1"/>
            <a:stCxn id="86024" idx="4"/>
            <a:endCxn id="86026" idx="0"/>
          </p:cNvCxnSpPr>
          <p:nvPr/>
        </p:nvCxnSpPr>
        <p:spPr bwMode="auto">
          <a:xfrm>
            <a:off x="3133725" y="2286001"/>
            <a:ext cx="0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5" name="AutoShape 79"/>
          <p:cNvCxnSpPr>
            <a:cxnSpLocks noChangeShapeType="1"/>
            <a:stCxn id="86024" idx="5"/>
            <a:endCxn id="86027" idx="0"/>
          </p:cNvCxnSpPr>
          <p:nvPr/>
        </p:nvCxnSpPr>
        <p:spPr bwMode="auto">
          <a:xfrm>
            <a:off x="3257551" y="2232025"/>
            <a:ext cx="409575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6" name="AutoShape 80"/>
          <p:cNvCxnSpPr>
            <a:cxnSpLocks noChangeShapeType="1"/>
            <a:stCxn id="86032" idx="4"/>
            <a:endCxn id="86033" idx="0"/>
          </p:cNvCxnSpPr>
          <p:nvPr/>
        </p:nvCxnSpPr>
        <p:spPr bwMode="auto">
          <a:xfrm>
            <a:off x="4256089" y="2286001"/>
            <a:ext cx="7937" cy="277813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7" name="AutoShape 81"/>
          <p:cNvCxnSpPr>
            <a:cxnSpLocks noChangeShapeType="1"/>
            <a:stCxn id="86036" idx="3"/>
            <a:endCxn id="86037" idx="0"/>
          </p:cNvCxnSpPr>
          <p:nvPr/>
        </p:nvCxnSpPr>
        <p:spPr bwMode="auto">
          <a:xfrm flipH="1">
            <a:off x="4856163" y="2232025"/>
            <a:ext cx="252412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8" name="AutoShape 82"/>
          <p:cNvCxnSpPr>
            <a:cxnSpLocks noChangeShapeType="1"/>
            <a:stCxn id="86036" idx="5"/>
            <a:endCxn id="86038" idx="0"/>
          </p:cNvCxnSpPr>
          <p:nvPr/>
        </p:nvCxnSpPr>
        <p:spPr bwMode="auto">
          <a:xfrm>
            <a:off x="5356225" y="2232025"/>
            <a:ext cx="204788" cy="33178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99" name="AutoShape 83"/>
          <p:cNvCxnSpPr>
            <a:cxnSpLocks noChangeShapeType="1"/>
            <a:stCxn id="86038" idx="4"/>
            <a:endCxn id="86041" idx="0"/>
          </p:cNvCxnSpPr>
          <p:nvPr/>
        </p:nvCxnSpPr>
        <p:spPr bwMode="auto">
          <a:xfrm>
            <a:off x="5561013" y="2933700"/>
            <a:ext cx="0" cy="223838"/>
          </a:xfrm>
          <a:prstGeom prst="straightConnector1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500313" y="4427539"/>
            <a:ext cx="3111500" cy="1881187"/>
            <a:chOff x="144" y="2789"/>
            <a:chExt cx="1960" cy="1185"/>
          </a:xfrm>
        </p:grpSpPr>
        <p:sp>
          <p:nvSpPr>
            <p:cNvPr id="86046" name="Oval 30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47" name="Oval 31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48" name="Oval 32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49" name="Oval 33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54" name="Oval 38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55" name="Oval 39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58" name="Oval 42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59" name="Oval 43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60" name="Oval 44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62" name="Oval 46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01" name="AutoShape 85"/>
            <p:cNvCxnSpPr>
              <a:cxnSpLocks noChangeShapeType="1"/>
              <a:stCxn id="86046" idx="3"/>
              <a:endCxn id="86047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2" name="AutoShape 86"/>
            <p:cNvCxnSpPr>
              <a:cxnSpLocks noChangeShapeType="1"/>
              <a:stCxn id="86047" idx="5"/>
              <a:endCxn id="86048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3" name="AutoShape 87"/>
            <p:cNvCxnSpPr>
              <a:cxnSpLocks noChangeShapeType="1"/>
              <a:stCxn id="86048" idx="5"/>
              <a:endCxn id="86049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4" name="AutoShape 88"/>
            <p:cNvCxnSpPr>
              <a:cxnSpLocks noChangeShapeType="1"/>
              <a:stCxn id="86054" idx="3"/>
              <a:endCxn id="86055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5" name="AutoShape 89"/>
            <p:cNvCxnSpPr>
              <a:cxnSpLocks noChangeShapeType="1"/>
              <a:stCxn id="86058" idx="3"/>
              <a:endCxn id="8605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6" name="AutoShape 90"/>
            <p:cNvCxnSpPr>
              <a:cxnSpLocks noChangeShapeType="1"/>
              <a:stCxn id="86059" idx="5"/>
              <a:endCxn id="8606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07" name="AutoShape 91"/>
            <p:cNvCxnSpPr>
              <a:cxnSpLocks noChangeShapeType="1"/>
              <a:stCxn id="86060" idx="3"/>
              <a:endCxn id="86062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86109" name="AutoShape 93"/>
          <p:cNvCxnSpPr>
            <a:cxnSpLocks noChangeShapeType="1"/>
            <a:stCxn id="86046" idx="6"/>
            <a:endCxn id="86054" idx="2"/>
          </p:cNvCxnSpPr>
          <p:nvPr/>
        </p:nvCxnSpPr>
        <p:spPr bwMode="auto">
          <a:xfrm>
            <a:off x="3279776" y="4613275"/>
            <a:ext cx="796925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86110" name="AutoShape 94"/>
          <p:cNvCxnSpPr>
            <a:cxnSpLocks noChangeShapeType="1"/>
            <a:stCxn id="86054" idx="6"/>
            <a:endCxn id="86058" idx="2"/>
          </p:cNvCxnSpPr>
          <p:nvPr/>
        </p:nvCxnSpPr>
        <p:spPr bwMode="auto">
          <a:xfrm>
            <a:off x="4429125" y="4613275"/>
            <a:ext cx="800100" cy="0"/>
          </a:xfrm>
          <a:prstGeom prst="straightConnector1">
            <a:avLst/>
          </a:prstGeom>
          <a:noFill/>
          <a:ln w="2857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7032626" y="2374901"/>
            <a:ext cx="2663825" cy="3070225"/>
            <a:chOff x="2699" y="1632"/>
            <a:chExt cx="1678" cy="1934"/>
          </a:xfrm>
        </p:grpSpPr>
        <p:sp>
          <p:nvSpPr>
            <p:cNvPr id="86069" name="Oval 53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6070" name="Oval 54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6071" name="Oval 55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6072" name="Oval 56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6076" name="Oval 60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6077" name="Oval 61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6083" name="Oval 67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6084" name="Oval 68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6085" name="Oval 69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6087" name="Oval 71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6112" name="AutoShape 96"/>
            <p:cNvCxnSpPr>
              <a:cxnSpLocks noChangeShapeType="1"/>
              <a:stCxn id="86069" idx="3"/>
              <a:endCxn id="86070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3" name="AutoShape 97"/>
            <p:cNvCxnSpPr>
              <a:cxnSpLocks noChangeShapeType="1"/>
              <a:stCxn id="86069" idx="5"/>
              <a:endCxn id="8607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4" name="AutoShape 98"/>
            <p:cNvCxnSpPr>
              <a:cxnSpLocks noChangeShapeType="1"/>
              <a:stCxn id="86076" idx="5"/>
              <a:endCxn id="86083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5" name="AutoShape 99"/>
            <p:cNvCxnSpPr>
              <a:cxnSpLocks noChangeShapeType="1"/>
              <a:stCxn id="86076" idx="3"/>
              <a:endCxn id="8607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6" name="AutoShape 100"/>
            <p:cNvCxnSpPr>
              <a:cxnSpLocks noChangeShapeType="1"/>
              <a:stCxn id="86083" idx="3"/>
              <a:endCxn id="86084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7" name="AutoShape 101"/>
            <p:cNvCxnSpPr>
              <a:cxnSpLocks noChangeShapeType="1"/>
              <a:stCxn id="86084" idx="5"/>
              <a:endCxn id="86085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8" name="AutoShape 102"/>
            <p:cNvCxnSpPr>
              <a:cxnSpLocks noChangeShapeType="1"/>
              <a:stCxn id="86085" idx="3"/>
              <a:endCxn id="86087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19" name="AutoShape 103"/>
            <p:cNvCxnSpPr>
              <a:cxnSpLocks noChangeShapeType="1"/>
              <a:stCxn id="86071" idx="0"/>
              <a:endCxn id="86070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6120" name="AutoShape 104"/>
            <p:cNvCxnSpPr>
              <a:cxnSpLocks noChangeShapeType="1"/>
              <a:stCxn id="86072" idx="0"/>
              <a:endCxn id="86071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3133726" y="973139"/>
            <a:ext cx="2098675" cy="942975"/>
            <a:chOff x="696" y="613"/>
            <a:chExt cx="1322" cy="594"/>
          </a:xfrm>
        </p:grpSpPr>
        <p:sp>
          <p:nvSpPr>
            <p:cNvPr id="86122" name="Oval 106"/>
            <p:cNvSpPr>
              <a:spLocks noChangeArrowheads="1"/>
            </p:cNvSpPr>
            <p:nvPr/>
          </p:nvSpPr>
          <p:spPr bwMode="auto">
            <a:xfrm>
              <a:off x="1292" y="613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3" name="AutoShape 107"/>
            <p:cNvCxnSpPr>
              <a:cxnSpLocks noChangeShapeType="1"/>
              <a:stCxn id="86122" idx="3"/>
              <a:endCxn id="86024" idx="0"/>
            </p:cNvCxnSpPr>
            <p:nvPr/>
          </p:nvCxnSpPr>
          <p:spPr bwMode="auto">
            <a:xfrm flipH="1">
              <a:off x="696" y="892"/>
              <a:ext cx="629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4" name="AutoShape 108"/>
            <p:cNvCxnSpPr>
              <a:cxnSpLocks noChangeShapeType="1"/>
              <a:stCxn id="86122" idx="4"/>
              <a:endCxn id="86032" idx="0"/>
            </p:cNvCxnSpPr>
            <p:nvPr/>
          </p:nvCxnSpPr>
          <p:spPr bwMode="auto">
            <a:xfrm flipH="1">
              <a:off x="1403" y="940"/>
              <a:ext cx="3" cy="267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86125" name="AutoShape 109"/>
            <p:cNvCxnSpPr>
              <a:cxnSpLocks noChangeShapeType="1"/>
              <a:stCxn id="86122" idx="5"/>
              <a:endCxn id="86036" idx="0"/>
            </p:cNvCxnSpPr>
            <p:nvPr/>
          </p:nvCxnSpPr>
          <p:spPr bwMode="auto">
            <a:xfrm>
              <a:off x="1486" y="892"/>
              <a:ext cx="532" cy="315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103564" y="3494088"/>
            <a:ext cx="1347787" cy="933450"/>
            <a:chOff x="677" y="2201"/>
            <a:chExt cx="849" cy="588"/>
          </a:xfrm>
        </p:grpSpPr>
        <p:sp>
          <p:nvSpPr>
            <p:cNvPr id="86126" name="Oval 110"/>
            <p:cNvSpPr>
              <a:spLocks noChangeArrowheads="1"/>
            </p:cNvSpPr>
            <p:nvPr/>
          </p:nvSpPr>
          <p:spPr bwMode="auto">
            <a:xfrm>
              <a:off x="1299" y="220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27" name="AutoShape 111"/>
            <p:cNvCxnSpPr>
              <a:cxnSpLocks noChangeShapeType="1"/>
              <a:stCxn id="86126" idx="3"/>
              <a:endCxn id="86046" idx="0"/>
            </p:cNvCxnSpPr>
            <p:nvPr/>
          </p:nvCxnSpPr>
          <p:spPr bwMode="auto">
            <a:xfrm flipH="1">
              <a:off x="677" y="2480"/>
              <a:ext cx="655" cy="309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8143876" y="1477964"/>
            <a:ext cx="1336675" cy="896937"/>
            <a:chOff x="3852" y="931"/>
            <a:chExt cx="842" cy="565"/>
          </a:xfrm>
        </p:grpSpPr>
        <p:sp>
          <p:nvSpPr>
            <p:cNvPr id="86130" name="Oval 114"/>
            <p:cNvSpPr>
              <a:spLocks noChangeArrowheads="1"/>
            </p:cNvSpPr>
            <p:nvPr/>
          </p:nvSpPr>
          <p:spPr bwMode="auto">
            <a:xfrm>
              <a:off x="4467" y="931"/>
              <a:ext cx="227" cy="32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86131" name="AutoShape 115"/>
            <p:cNvCxnSpPr>
              <a:cxnSpLocks noChangeShapeType="1"/>
              <a:stCxn id="86130" idx="3"/>
              <a:endCxn id="86069" idx="0"/>
            </p:cNvCxnSpPr>
            <p:nvPr/>
          </p:nvCxnSpPr>
          <p:spPr bwMode="auto">
            <a:xfrm flipH="1">
              <a:off x="3852" y="1210"/>
              <a:ext cx="648" cy="286"/>
            </a:xfrm>
            <a:prstGeom prst="straightConnector1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将森林转换成二叉树 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1584325" y="87947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、将各棵树分别转换成二叉树。 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1600200" y="129540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、将每棵二叉树的根结点用线相连。 </a:t>
            </a: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1589088" y="1692276"/>
            <a:ext cx="8719054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、以第一棵二叉树根结点为二叉树的根，再以根结点为轴心，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顺时针旋转，构成二叉树型结构。 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6084544" y="5759134"/>
            <a:ext cx="3831327" cy="4086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森林变二叉树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树变二叉根相连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9289" y="2609851"/>
            <a:ext cx="3267075" cy="1611313"/>
            <a:chOff x="96" y="1616"/>
            <a:chExt cx="2058" cy="1015"/>
          </a:xfrm>
        </p:grpSpPr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432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69995" name="Oval 11"/>
            <p:cNvSpPr>
              <a:spLocks noChangeArrowheads="1"/>
            </p:cNvSpPr>
            <p:nvPr/>
          </p:nvSpPr>
          <p:spPr bwMode="auto">
            <a:xfrm>
              <a:off x="96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69996" name="Oval 12"/>
            <p:cNvSpPr>
              <a:spLocks noChangeArrowheads="1"/>
            </p:cNvSpPr>
            <p:nvPr/>
          </p:nvSpPr>
          <p:spPr bwMode="auto">
            <a:xfrm>
              <a:off x="4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69997" name="Oval 13"/>
            <p:cNvSpPr>
              <a:spLocks noChangeArrowheads="1"/>
            </p:cNvSpPr>
            <p:nvPr/>
          </p:nvSpPr>
          <p:spPr bwMode="auto">
            <a:xfrm>
              <a:off x="76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69998" name="Oval 14"/>
            <p:cNvSpPr>
              <a:spLocks noChangeArrowheads="1"/>
            </p:cNvSpPr>
            <p:nvPr/>
          </p:nvSpPr>
          <p:spPr bwMode="auto">
            <a:xfrm>
              <a:off x="1119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69999" name="Oval 15"/>
            <p:cNvSpPr>
              <a:spLocks noChangeArrowheads="1"/>
            </p:cNvSpPr>
            <p:nvPr/>
          </p:nvSpPr>
          <p:spPr bwMode="auto">
            <a:xfrm>
              <a:off x="112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00" name="Oval 16"/>
            <p:cNvSpPr>
              <a:spLocks noChangeArrowheads="1"/>
            </p:cNvSpPr>
            <p:nvPr/>
          </p:nvSpPr>
          <p:spPr bwMode="auto">
            <a:xfrm>
              <a:off x="1725" y="16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01" name="Oval 17"/>
            <p:cNvSpPr>
              <a:spLocks noChangeArrowheads="1"/>
            </p:cNvSpPr>
            <p:nvPr/>
          </p:nvSpPr>
          <p:spPr bwMode="auto">
            <a:xfrm>
              <a:off x="1488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02" name="Oval 18"/>
            <p:cNvSpPr>
              <a:spLocks noChangeArrowheads="1"/>
            </p:cNvSpPr>
            <p:nvPr/>
          </p:nvSpPr>
          <p:spPr bwMode="auto">
            <a:xfrm>
              <a:off x="1932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03" name="Oval 19"/>
            <p:cNvSpPr>
              <a:spLocks noChangeArrowheads="1"/>
            </p:cNvSpPr>
            <p:nvPr/>
          </p:nvSpPr>
          <p:spPr bwMode="auto">
            <a:xfrm>
              <a:off x="1932" y="239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04" name="AutoShape 20"/>
            <p:cNvCxnSpPr>
              <a:cxnSpLocks noChangeShapeType="1"/>
              <a:stCxn id="169994" idx="3"/>
              <a:endCxn id="169995" idx="0"/>
            </p:cNvCxnSpPr>
            <p:nvPr/>
          </p:nvCxnSpPr>
          <p:spPr bwMode="auto">
            <a:xfrm flipH="1">
              <a:off x="207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5" name="AutoShape 21"/>
            <p:cNvCxnSpPr>
              <a:cxnSpLocks noChangeShapeType="1"/>
              <a:stCxn id="169994" idx="4"/>
              <a:endCxn id="169996" idx="0"/>
            </p:cNvCxnSpPr>
            <p:nvPr/>
          </p:nvCxnSpPr>
          <p:spPr bwMode="auto">
            <a:xfrm>
              <a:off x="543" y="1849"/>
              <a:ext cx="0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6" name="AutoShape 22"/>
            <p:cNvCxnSpPr>
              <a:cxnSpLocks noChangeShapeType="1"/>
              <a:stCxn id="169994" idx="5"/>
              <a:endCxn id="169997" idx="0"/>
            </p:cNvCxnSpPr>
            <p:nvPr/>
          </p:nvCxnSpPr>
          <p:spPr bwMode="auto">
            <a:xfrm>
              <a:off x="621" y="1815"/>
              <a:ext cx="258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7" name="AutoShape 23"/>
            <p:cNvCxnSpPr>
              <a:cxnSpLocks noChangeShapeType="1"/>
              <a:stCxn id="169998" idx="4"/>
              <a:endCxn id="169999" idx="0"/>
            </p:cNvCxnSpPr>
            <p:nvPr/>
          </p:nvCxnSpPr>
          <p:spPr bwMode="auto">
            <a:xfrm>
              <a:off x="1230" y="1849"/>
              <a:ext cx="3" cy="17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8" name="AutoShape 24"/>
            <p:cNvCxnSpPr>
              <a:cxnSpLocks noChangeShapeType="1"/>
              <a:stCxn id="170000" idx="3"/>
              <a:endCxn id="170001" idx="0"/>
            </p:cNvCxnSpPr>
            <p:nvPr/>
          </p:nvCxnSpPr>
          <p:spPr bwMode="auto">
            <a:xfrm flipH="1">
              <a:off x="1599" y="1815"/>
              <a:ext cx="15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09" name="AutoShape 25"/>
            <p:cNvCxnSpPr>
              <a:cxnSpLocks noChangeShapeType="1"/>
              <a:stCxn id="170000" idx="5"/>
              <a:endCxn id="170002" idx="0"/>
            </p:cNvCxnSpPr>
            <p:nvPr/>
          </p:nvCxnSpPr>
          <p:spPr bwMode="auto">
            <a:xfrm>
              <a:off x="1914" y="1815"/>
              <a:ext cx="129" cy="2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10" name="AutoShape 26"/>
            <p:cNvCxnSpPr>
              <a:cxnSpLocks noChangeShapeType="1"/>
              <a:stCxn id="170002" idx="4"/>
              <a:endCxn id="170003" idx="0"/>
            </p:cNvCxnSpPr>
            <p:nvPr/>
          </p:nvCxnSpPr>
          <p:spPr bwMode="auto">
            <a:xfrm>
              <a:off x="2043" y="2257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95488" y="4427539"/>
            <a:ext cx="3111500" cy="1881187"/>
            <a:chOff x="144" y="2789"/>
            <a:chExt cx="1960" cy="1185"/>
          </a:xfrm>
        </p:grpSpPr>
        <p:sp>
          <p:nvSpPr>
            <p:cNvPr id="170012" name="Oval 28"/>
            <p:cNvSpPr>
              <a:spLocks noChangeArrowheads="1"/>
            </p:cNvSpPr>
            <p:nvPr/>
          </p:nvSpPr>
          <p:spPr bwMode="auto">
            <a:xfrm>
              <a:off x="41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13" name="Oval 29"/>
            <p:cNvSpPr>
              <a:spLocks noChangeArrowheads="1"/>
            </p:cNvSpPr>
            <p:nvPr/>
          </p:nvSpPr>
          <p:spPr bwMode="auto">
            <a:xfrm>
              <a:off x="144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>
              <a:off x="385" y="3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>
              <a:off x="629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>
              <a:off x="1137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17" name="Oval 33"/>
            <p:cNvSpPr>
              <a:spLocks noChangeArrowheads="1"/>
            </p:cNvSpPr>
            <p:nvPr/>
          </p:nvSpPr>
          <p:spPr bwMode="auto">
            <a:xfrm>
              <a:off x="899" y="310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18" name="Oval 34"/>
            <p:cNvSpPr>
              <a:spLocks noChangeArrowheads="1"/>
            </p:cNvSpPr>
            <p:nvPr/>
          </p:nvSpPr>
          <p:spPr bwMode="auto">
            <a:xfrm>
              <a:off x="1863" y="278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19" name="Oval 35"/>
            <p:cNvSpPr>
              <a:spLocks noChangeArrowheads="1"/>
            </p:cNvSpPr>
            <p:nvPr/>
          </p:nvSpPr>
          <p:spPr bwMode="auto">
            <a:xfrm>
              <a:off x="1626" y="311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20" name="Oval 36"/>
            <p:cNvSpPr>
              <a:spLocks noChangeArrowheads="1"/>
            </p:cNvSpPr>
            <p:nvPr/>
          </p:nvSpPr>
          <p:spPr bwMode="auto">
            <a:xfrm>
              <a:off x="1882" y="342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>
              <a:off x="1655" y="37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22" name="AutoShape 38"/>
            <p:cNvCxnSpPr>
              <a:cxnSpLocks noChangeShapeType="1"/>
              <a:stCxn id="170012" idx="3"/>
              <a:endCxn id="170013" idx="0"/>
            </p:cNvCxnSpPr>
            <p:nvPr/>
          </p:nvCxnSpPr>
          <p:spPr bwMode="auto">
            <a:xfrm flipH="1">
              <a:off x="255" y="2988"/>
              <a:ext cx="19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3" name="AutoShape 39"/>
            <p:cNvCxnSpPr>
              <a:cxnSpLocks noChangeShapeType="1"/>
              <a:stCxn id="170013" idx="5"/>
              <a:endCxn id="170014" idx="0"/>
            </p:cNvCxnSpPr>
            <p:nvPr/>
          </p:nvCxnSpPr>
          <p:spPr bwMode="auto">
            <a:xfrm>
              <a:off x="333" y="3305"/>
              <a:ext cx="163" cy="1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4" name="AutoShape 40"/>
            <p:cNvCxnSpPr>
              <a:cxnSpLocks noChangeShapeType="1"/>
              <a:stCxn id="170014" idx="5"/>
              <a:endCxn id="170015" idx="0"/>
            </p:cNvCxnSpPr>
            <p:nvPr/>
          </p:nvCxnSpPr>
          <p:spPr bwMode="auto">
            <a:xfrm>
              <a:off x="574" y="3615"/>
              <a:ext cx="166" cy="12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5" name="AutoShape 41"/>
            <p:cNvCxnSpPr>
              <a:cxnSpLocks noChangeShapeType="1"/>
              <a:stCxn id="170016" idx="3"/>
              <a:endCxn id="170017" idx="0"/>
            </p:cNvCxnSpPr>
            <p:nvPr/>
          </p:nvCxnSpPr>
          <p:spPr bwMode="auto">
            <a:xfrm flipH="1">
              <a:off x="1010" y="2988"/>
              <a:ext cx="160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6" name="AutoShape 42"/>
            <p:cNvCxnSpPr>
              <a:cxnSpLocks noChangeShapeType="1"/>
              <a:stCxn id="170018" idx="3"/>
              <a:endCxn id="170019" idx="0"/>
            </p:cNvCxnSpPr>
            <p:nvPr/>
          </p:nvCxnSpPr>
          <p:spPr bwMode="auto">
            <a:xfrm flipH="1">
              <a:off x="1737" y="2988"/>
              <a:ext cx="159" cy="1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7" name="AutoShape 43"/>
            <p:cNvCxnSpPr>
              <a:cxnSpLocks noChangeShapeType="1"/>
              <a:stCxn id="170019" idx="5"/>
              <a:endCxn id="170020" idx="0"/>
            </p:cNvCxnSpPr>
            <p:nvPr/>
          </p:nvCxnSpPr>
          <p:spPr bwMode="auto">
            <a:xfrm>
              <a:off x="1815" y="3314"/>
              <a:ext cx="178" cy="10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28" name="AutoShape 44"/>
            <p:cNvCxnSpPr>
              <a:cxnSpLocks noChangeShapeType="1"/>
              <a:stCxn id="170020" idx="3"/>
              <a:endCxn id="170021" idx="0"/>
            </p:cNvCxnSpPr>
            <p:nvPr/>
          </p:nvCxnSpPr>
          <p:spPr bwMode="auto">
            <a:xfrm flipH="1">
              <a:off x="1766" y="3622"/>
              <a:ext cx="149" cy="11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70029" name="AutoShape 45"/>
          <p:cNvCxnSpPr>
            <a:cxnSpLocks noChangeShapeType="1"/>
            <a:stCxn id="170012" idx="6"/>
            <a:endCxn id="170016" idx="2"/>
          </p:cNvCxnSpPr>
          <p:nvPr/>
        </p:nvCxnSpPr>
        <p:spPr bwMode="auto">
          <a:xfrm>
            <a:off x="2774951" y="4613275"/>
            <a:ext cx="796925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170030" name="AutoShape 46"/>
          <p:cNvCxnSpPr>
            <a:cxnSpLocks noChangeShapeType="1"/>
            <a:stCxn id="170016" idx="6"/>
            <a:endCxn id="170018" idx="2"/>
          </p:cNvCxnSpPr>
          <p:nvPr/>
        </p:nvCxnSpPr>
        <p:spPr bwMode="auto">
          <a:xfrm>
            <a:off x="3924300" y="4613275"/>
            <a:ext cx="800100" cy="0"/>
          </a:xfrm>
          <a:prstGeom prst="straightConnector1">
            <a:avLst/>
          </a:prstGeom>
          <a:noFill/>
          <a:ln w="9525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527801" y="2374901"/>
            <a:ext cx="2663825" cy="3070225"/>
            <a:chOff x="2699" y="1632"/>
            <a:chExt cx="1678" cy="1934"/>
          </a:xfrm>
        </p:grpSpPr>
        <p:sp>
          <p:nvSpPr>
            <p:cNvPr id="170032" name="Oval 48"/>
            <p:cNvSpPr>
              <a:spLocks noChangeArrowheads="1"/>
            </p:cNvSpPr>
            <p:nvPr/>
          </p:nvSpPr>
          <p:spPr bwMode="auto">
            <a:xfrm>
              <a:off x="3288" y="16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170033" name="Oval 49"/>
            <p:cNvSpPr>
              <a:spLocks noChangeArrowheads="1"/>
            </p:cNvSpPr>
            <p:nvPr/>
          </p:nvSpPr>
          <p:spPr bwMode="auto">
            <a:xfrm>
              <a:off x="2699" y="20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70034" name="Oval 50"/>
            <p:cNvSpPr>
              <a:spLocks noChangeArrowheads="1"/>
            </p:cNvSpPr>
            <p:nvPr/>
          </p:nvSpPr>
          <p:spPr bwMode="auto">
            <a:xfrm>
              <a:off x="2925" y="244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170035" name="Oval 51"/>
            <p:cNvSpPr>
              <a:spLocks noChangeArrowheads="1"/>
            </p:cNvSpPr>
            <p:nvPr/>
          </p:nvSpPr>
          <p:spPr bwMode="auto">
            <a:xfrm>
              <a:off x="3157" y="288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170036" name="Oval 52"/>
            <p:cNvSpPr>
              <a:spLocks noChangeArrowheads="1"/>
            </p:cNvSpPr>
            <p:nvPr/>
          </p:nvSpPr>
          <p:spPr bwMode="auto">
            <a:xfrm>
              <a:off x="3853" y="201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170037" name="Oval 53"/>
            <p:cNvSpPr>
              <a:spLocks noChangeArrowheads="1"/>
            </p:cNvSpPr>
            <p:nvPr/>
          </p:nvSpPr>
          <p:spPr bwMode="auto">
            <a:xfrm>
              <a:off x="3615" y="23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170038" name="Oval 54"/>
            <p:cNvSpPr>
              <a:spLocks noChangeArrowheads="1"/>
            </p:cNvSpPr>
            <p:nvPr/>
          </p:nvSpPr>
          <p:spPr bwMode="auto">
            <a:xfrm>
              <a:off x="4127" y="238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170039" name="Oval 55"/>
            <p:cNvSpPr>
              <a:spLocks noChangeArrowheads="1"/>
            </p:cNvSpPr>
            <p:nvPr/>
          </p:nvSpPr>
          <p:spPr bwMode="auto">
            <a:xfrm>
              <a:off x="3928" y="270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170040" name="Oval 56"/>
            <p:cNvSpPr>
              <a:spLocks noChangeArrowheads="1"/>
            </p:cNvSpPr>
            <p:nvPr/>
          </p:nvSpPr>
          <p:spPr bwMode="auto">
            <a:xfrm>
              <a:off x="4155" y="30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170041" name="Oval 57"/>
            <p:cNvSpPr>
              <a:spLocks noChangeArrowheads="1"/>
            </p:cNvSpPr>
            <p:nvPr/>
          </p:nvSpPr>
          <p:spPr bwMode="auto">
            <a:xfrm>
              <a:off x="3940" y="333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170042" name="AutoShape 58"/>
            <p:cNvCxnSpPr>
              <a:cxnSpLocks noChangeShapeType="1"/>
              <a:stCxn id="170032" idx="3"/>
              <a:endCxn id="170033" idx="0"/>
            </p:cNvCxnSpPr>
            <p:nvPr/>
          </p:nvCxnSpPr>
          <p:spPr bwMode="auto">
            <a:xfrm flipH="1">
              <a:off x="2810" y="1831"/>
              <a:ext cx="511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3" name="AutoShape 59"/>
            <p:cNvCxnSpPr>
              <a:cxnSpLocks noChangeShapeType="1"/>
              <a:stCxn id="170032" idx="5"/>
              <a:endCxn id="170036" idx="0"/>
            </p:cNvCxnSpPr>
            <p:nvPr/>
          </p:nvCxnSpPr>
          <p:spPr bwMode="auto">
            <a:xfrm>
              <a:off x="3477" y="1831"/>
              <a:ext cx="487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4" name="AutoShape 60"/>
            <p:cNvCxnSpPr>
              <a:cxnSpLocks noChangeShapeType="1"/>
              <a:stCxn id="170036" idx="5"/>
              <a:endCxn id="170038" idx="0"/>
            </p:cNvCxnSpPr>
            <p:nvPr/>
          </p:nvCxnSpPr>
          <p:spPr bwMode="auto">
            <a:xfrm>
              <a:off x="4042" y="2217"/>
              <a:ext cx="196" cy="17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5" name="AutoShape 61"/>
            <p:cNvCxnSpPr>
              <a:cxnSpLocks noChangeShapeType="1"/>
              <a:stCxn id="170036" idx="3"/>
              <a:endCxn id="170037" idx="0"/>
            </p:cNvCxnSpPr>
            <p:nvPr/>
          </p:nvCxnSpPr>
          <p:spPr bwMode="auto">
            <a:xfrm flipH="1">
              <a:off x="3726" y="2217"/>
              <a:ext cx="160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6" name="AutoShape 62"/>
            <p:cNvCxnSpPr>
              <a:cxnSpLocks noChangeShapeType="1"/>
              <a:stCxn id="170038" idx="3"/>
              <a:endCxn id="170039" idx="0"/>
            </p:cNvCxnSpPr>
            <p:nvPr/>
          </p:nvCxnSpPr>
          <p:spPr bwMode="auto">
            <a:xfrm flipH="1">
              <a:off x="4039" y="2586"/>
              <a:ext cx="121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7" name="AutoShape 63"/>
            <p:cNvCxnSpPr>
              <a:cxnSpLocks noChangeShapeType="1"/>
              <a:stCxn id="170039" idx="5"/>
              <a:endCxn id="170040" idx="0"/>
            </p:cNvCxnSpPr>
            <p:nvPr/>
          </p:nvCxnSpPr>
          <p:spPr bwMode="auto">
            <a:xfrm>
              <a:off x="4117" y="2903"/>
              <a:ext cx="149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8" name="AutoShape 64"/>
            <p:cNvCxnSpPr>
              <a:cxnSpLocks noChangeShapeType="1"/>
              <a:stCxn id="170040" idx="3"/>
              <a:endCxn id="170041" idx="0"/>
            </p:cNvCxnSpPr>
            <p:nvPr/>
          </p:nvCxnSpPr>
          <p:spPr bwMode="auto">
            <a:xfrm flipH="1">
              <a:off x="4051" y="3215"/>
              <a:ext cx="137" cy="11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49" name="AutoShape 65"/>
            <p:cNvCxnSpPr>
              <a:cxnSpLocks noChangeShapeType="1"/>
              <a:stCxn id="170034" idx="0"/>
              <a:endCxn id="170033" idx="5"/>
            </p:cNvCxnSpPr>
            <p:nvPr/>
          </p:nvCxnSpPr>
          <p:spPr bwMode="auto">
            <a:xfrm flipH="1" flipV="1">
              <a:off x="2888" y="2223"/>
              <a:ext cx="148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0050" name="AutoShape 66"/>
            <p:cNvCxnSpPr>
              <a:cxnSpLocks noChangeShapeType="1"/>
              <a:stCxn id="170035" idx="0"/>
              <a:endCxn id="170034" idx="5"/>
            </p:cNvCxnSpPr>
            <p:nvPr/>
          </p:nvCxnSpPr>
          <p:spPr bwMode="auto">
            <a:xfrm flipH="1" flipV="1">
              <a:off x="3114" y="2646"/>
              <a:ext cx="154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69991" grpId="0" autoUpdateAnimBg="0"/>
      <p:bldP spid="169992" grpId="0" animBg="1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600200" y="457200"/>
            <a:ext cx="3448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zh-CN" altLang="en-US" sz="2400" dirty="0">
                <a:ea typeface="华文中宋" pitchFamily="2" charset="-122"/>
              </a:rPr>
              <a:t>将二叉树转换成森林 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1" y="1052514"/>
            <a:ext cx="8887369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Arial" pitchFamily="34" charset="0"/>
                <a:ea typeface="华文中宋" pitchFamily="2" charset="-122"/>
              </a:rPr>
              <a:t>抹线：</a:t>
            </a:r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将二叉树中根结点与其右孩子连线，及沿右分支搜索到的 </a:t>
            </a:r>
          </a:p>
          <a:p>
            <a:r>
              <a:rPr lang="zh-CN" altLang="en-US" sz="2400" dirty="0">
                <a:latin typeface="Arial" pitchFamily="34" charset="0"/>
                <a:ea typeface="楷体_GB2312" pitchFamily="49" charset="-122"/>
              </a:rPr>
              <a:t>           所有右孩子间连线全部抹掉，使之变成孤立的二叉树。 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584325" y="1819672"/>
            <a:ext cx="4929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还原：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将孤立的二叉树还原成树。 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351088" y="2341563"/>
            <a:ext cx="2506662" cy="3517900"/>
            <a:chOff x="521" y="1577"/>
            <a:chExt cx="1579" cy="2216"/>
          </a:xfrm>
        </p:grpSpPr>
        <p:sp>
          <p:nvSpPr>
            <p:cNvPr id="87046" name="Oval 6"/>
            <p:cNvSpPr>
              <a:spLocks noChangeArrowheads="1"/>
            </p:cNvSpPr>
            <p:nvPr/>
          </p:nvSpPr>
          <p:spPr bwMode="auto">
            <a:xfrm>
              <a:off x="1082" y="157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47" name="Oval 7"/>
            <p:cNvSpPr>
              <a:spLocks noChangeArrowheads="1"/>
            </p:cNvSpPr>
            <p:nvPr/>
          </p:nvSpPr>
          <p:spPr bwMode="auto">
            <a:xfrm>
              <a:off x="521" y="20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780" y="24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49" name="Oval 9"/>
            <p:cNvSpPr>
              <a:spLocks noChangeArrowheads="1"/>
            </p:cNvSpPr>
            <p:nvPr/>
          </p:nvSpPr>
          <p:spPr bwMode="auto">
            <a:xfrm>
              <a:off x="1025" y="283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1576" y="197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1338" y="242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60" name="Oval 20"/>
            <p:cNvSpPr>
              <a:spLocks noChangeArrowheads="1"/>
            </p:cNvSpPr>
            <p:nvPr/>
          </p:nvSpPr>
          <p:spPr bwMode="auto">
            <a:xfrm>
              <a:off x="1840" y="241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61" name="Oval 21"/>
            <p:cNvSpPr>
              <a:spLocks noChangeArrowheads="1"/>
            </p:cNvSpPr>
            <p:nvPr/>
          </p:nvSpPr>
          <p:spPr bwMode="auto">
            <a:xfrm>
              <a:off x="1613" y="284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62" name="Oval 22"/>
            <p:cNvSpPr>
              <a:spLocks noChangeArrowheads="1"/>
            </p:cNvSpPr>
            <p:nvPr/>
          </p:nvSpPr>
          <p:spPr bwMode="auto">
            <a:xfrm>
              <a:off x="1878" y="323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64" name="Oval 24"/>
            <p:cNvSpPr>
              <a:spLocks noChangeArrowheads="1"/>
            </p:cNvSpPr>
            <p:nvPr/>
          </p:nvSpPr>
          <p:spPr bwMode="auto">
            <a:xfrm>
              <a:off x="1663" y="356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16" name="AutoShape 76"/>
            <p:cNvCxnSpPr>
              <a:cxnSpLocks noChangeShapeType="1"/>
              <a:stCxn id="87046" idx="3"/>
              <a:endCxn id="87047" idx="0"/>
            </p:cNvCxnSpPr>
            <p:nvPr/>
          </p:nvCxnSpPr>
          <p:spPr bwMode="auto">
            <a:xfrm flipH="1">
              <a:off x="632" y="1776"/>
              <a:ext cx="483" cy="23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7" name="AutoShape 77"/>
            <p:cNvCxnSpPr>
              <a:cxnSpLocks noChangeShapeType="1"/>
              <a:stCxn id="87047" idx="5"/>
              <a:endCxn id="87048" idx="0"/>
            </p:cNvCxnSpPr>
            <p:nvPr/>
          </p:nvCxnSpPr>
          <p:spPr bwMode="auto">
            <a:xfrm>
              <a:off x="710" y="2208"/>
              <a:ext cx="181" cy="2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8" name="AutoShape 78"/>
            <p:cNvCxnSpPr>
              <a:cxnSpLocks noChangeShapeType="1"/>
              <a:stCxn id="87048" idx="5"/>
              <a:endCxn id="87049" idx="0"/>
            </p:cNvCxnSpPr>
            <p:nvPr/>
          </p:nvCxnSpPr>
          <p:spPr bwMode="auto">
            <a:xfrm>
              <a:off x="969" y="2631"/>
              <a:ext cx="167" cy="20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19" name="AutoShape 79"/>
            <p:cNvCxnSpPr>
              <a:cxnSpLocks noChangeShapeType="1"/>
              <a:stCxn id="87053" idx="3"/>
              <a:endCxn id="87054" idx="0"/>
            </p:cNvCxnSpPr>
            <p:nvPr/>
          </p:nvCxnSpPr>
          <p:spPr bwMode="auto">
            <a:xfrm flipH="1">
              <a:off x="1449" y="2172"/>
              <a:ext cx="160" cy="25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0" name="AutoShape 80"/>
            <p:cNvCxnSpPr>
              <a:cxnSpLocks noChangeShapeType="1"/>
              <a:stCxn id="87053" idx="5"/>
              <a:endCxn id="87060" idx="0"/>
            </p:cNvCxnSpPr>
            <p:nvPr/>
          </p:nvCxnSpPr>
          <p:spPr bwMode="auto">
            <a:xfrm>
              <a:off x="1765" y="2172"/>
              <a:ext cx="186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1" name="AutoShape 81"/>
            <p:cNvCxnSpPr>
              <a:cxnSpLocks noChangeShapeType="1"/>
              <a:stCxn id="87046" idx="5"/>
              <a:endCxn id="87053" idx="0"/>
            </p:cNvCxnSpPr>
            <p:nvPr/>
          </p:nvCxnSpPr>
          <p:spPr bwMode="auto">
            <a:xfrm>
              <a:off x="1271" y="1776"/>
              <a:ext cx="416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2" name="AutoShape 82"/>
            <p:cNvCxnSpPr>
              <a:cxnSpLocks noChangeShapeType="1"/>
              <a:stCxn id="87060" idx="3"/>
              <a:endCxn id="87061" idx="0"/>
            </p:cNvCxnSpPr>
            <p:nvPr/>
          </p:nvCxnSpPr>
          <p:spPr bwMode="auto">
            <a:xfrm flipH="1">
              <a:off x="1724" y="2615"/>
              <a:ext cx="149" cy="2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3" name="AutoShape 83"/>
            <p:cNvCxnSpPr>
              <a:cxnSpLocks noChangeShapeType="1"/>
              <a:stCxn id="87061" idx="5"/>
              <a:endCxn id="87062" idx="0"/>
            </p:cNvCxnSpPr>
            <p:nvPr/>
          </p:nvCxnSpPr>
          <p:spPr bwMode="auto">
            <a:xfrm>
              <a:off x="1802" y="3039"/>
              <a:ext cx="187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4" name="AutoShape 84"/>
            <p:cNvCxnSpPr>
              <a:cxnSpLocks noChangeShapeType="1"/>
              <a:stCxn id="87062" idx="3"/>
              <a:endCxn id="87064" idx="0"/>
            </p:cNvCxnSpPr>
            <p:nvPr/>
          </p:nvCxnSpPr>
          <p:spPr bwMode="auto">
            <a:xfrm flipH="1">
              <a:off x="1774" y="3430"/>
              <a:ext cx="137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 useBgFill="1">
        <p:nvSpPr>
          <p:cNvPr id="87114" name="Rectangle 74"/>
          <p:cNvSpPr>
            <a:spLocks noChangeArrowheads="1"/>
          </p:cNvSpPr>
          <p:nvPr/>
        </p:nvSpPr>
        <p:spPr bwMode="auto">
          <a:xfrm>
            <a:off x="3538538" y="2631560"/>
            <a:ext cx="647700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87115" name="Rectangle 75"/>
          <p:cNvSpPr>
            <a:spLocks noChangeArrowheads="1"/>
          </p:cNvSpPr>
          <p:nvPr/>
        </p:nvSpPr>
        <p:spPr bwMode="auto">
          <a:xfrm>
            <a:off x="4330701" y="3280846"/>
            <a:ext cx="288925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6475414" y="2276476"/>
            <a:ext cx="3081337" cy="1998663"/>
            <a:chOff x="3119" y="1536"/>
            <a:chExt cx="1941" cy="1259"/>
          </a:xfrm>
        </p:grpSpPr>
        <p:sp>
          <p:nvSpPr>
            <p:cNvPr id="87069" name="Oval 29"/>
            <p:cNvSpPr>
              <a:spLocks noChangeArrowheads="1"/>
            </p:cNvSpPr>
            <p:nvPr/>
          </p:nvSpPr>
          <p:spPr bwMode="auto">
            <a:xfrm>
              <a:off x="3388" y="154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70" name="Oval 30"/>
            <p:cNvSpPr>
              <a:spLocks noChangeArrowheads="1"/>
            </p:cNvSpPr>
            <p:nvPr/>
          </p:nvSpPr>
          <p:spPr bwMode="auto">
            <a:xfrm>
              <a:off x="3119" y="188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71" name="Oval 31"/>
            <p:cNvSpPr>
              <a:spLocks noChangeArrowheads="1"/>
            </p:cNvSpPr>
            <p:nvPr/>
          </p:nvSpPr>
          <p:spPr bwMode="auto">
            <a:xfrm>
              <a:off x="3388" y="220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72" name="Oval 32"/>
            <p:cNvSpPr>
              <a:spLocks noChangeArrowheads="1"/>
            </p:cNvSpPr>
            <p:nvPr/>
          </p:nvSpPr>
          <p:spPr bwMode="auto">
            <a:xfrm>
              <a:off x="3651" y="256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77" name="Oval 37"/>
            <p:cNvSpPr>
              <a:spLocks noChangeArrowheads="1"/>
            </p:cNvSpPr>
            <p:nvPr/>
          </p:nvSpPr>
          <p:spPr bwMode="auto">
            <a:xfrm>
              <a:off x="4112" y="15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78" name="Oval 38"/>
            <p:cNvSpPr>
              <a:spLocks noChangeArrowheads="1"/>
            </p:cNvSpPr>
            <p:nvPr/>
          </p:nvSpPr>
          <p:spPr bwMode="auto">
            <a:xfrm>
              <a:off x="3874" y="196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081" name="Oval 41"/>
            <p:cNvSpPr>
              <a:spLocks noChangeArrowheads="1"/>
            </p:cNvSpPr>
            <p:nvPr/>
          </p:nvSpPr>
          <p:spPr bwMode="auto">
            <a:xfrm>
              <a:off x="4838" y="153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082" name="Oval 42"/>
            <p:cNvSpPr>
              <a:spLocks noChangeArrowheads="1"/>
            </p:cNvSpPr>
            <p:nvPr/>
          </p:nvSpPr>
          <p:spPr bwMode="auto">
            <a:xfrm>
              <a:off x="4601" y="18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083" name="Oval 43"/>
            <p:cNvSpPr>
              <a:spLocks noChangeArrowheads="1"/>
            </p:cNvSpPr>
            <p:nvPr/>
          </p:nvSpPr>
          <p:spPr bwMode="auto">
            <a:xfrm>
              <a:off x="4835" y="218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085" name="Oval 45"/>
            <p:cNvSpPr>
              <a:spLocks noChangeArrowheads="1"/>
            </p:cNvSpPr>
            <p:nvPr/>
          </p:nvSpPr>
          <p:spPr bwMode="auto">
            <a:xfrm>
              <a:off x="4651" y="2509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26" name="AutoShape 86"/>
            <p:cNvCxnSpPr>
              <a:cxnSpLocks noChangeShapeType="1"/>
              <a:stCxn id="87069" idx="3"/>
              <a:endCxn id="87070" idx="0"/>
            </p:cNvCxnSpPr>
            <p:nvPr/>
          </p:nvCxnSpPr>
          <p:spPr bwMode="auto">
            <a:xfrm flipH="1">
              <a:off x="3230" y="1740"/>
              <a:ext cx="191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7" name="AutoShape 87"/>
            <p:cNvCxnSpPr>
              <a:cxnSpLocks noChangeShapeType="1"/>
              <a:stCxn id="87070" idx="5"/>
              <a:endCxn id="87071" idx="0"/>
            </p:cNvCxnSpPr>
            <p:nvPr/>
          </p:nvCxnSpPr>
          <p:spPr bwMode="auto">
            <a:xfrm>
              <a:off x="3308" y="2080"/>
              <a:ext cx="191" cy="12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8" name="AutoShape 88"/>
            <p:cNvCxnSpPr>
              <a:cxnSpLocks noChangeShapeType="1"/>
              <a:stCxn id="87071" idx="5"/>
              <a:endCxn id="87072" idx="0"/>
            </p:cNvCxnSpPr>
            <p:nvPr/>
          </p:nvCxnSpPr>
          <p:spPr bwMode="auto">
            <a:xfrm>
              <a:off x="3577" y="2404"/>
              <a:ext cx="185" cy="1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29" name="AutoShape 89"/>
            <p:cNvCxnSpPr>
              <a:cxnSpLocks noChangeShapeType="1"/>
              <a:stCxn id="87077" idx="3"/>
              <a:endCxn id="87078" idx="0"/>
            </p:cNvCxnSpPr>
            <p:nvPr/>
          </p:nvCxnSpPr>
          <p:spPr bwMode="auto">
            <a:xfrm flipH="1">
              <a:off x="3985" y="1768"/>
              <a:ext cx="160" cy="2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0" name="AutoShape 90"/>
            <p:cNvCxnSpPr>
              <a:cxnSpLocks noChangeShapeType="1"/>
              <a:stCxn id="87081" idx="3"/>
              <a:endCxn id="87082" idx="0"/>
            </p:cNvCxnSpPr>
            <p:nvPr/>
          </p:nvCxnSpPr>
          <p:spPr bwMode="auto">
            <a:xfrm flipH="1">
              <a:off x="4712" y="1735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1" name="AutoShape 91"/>
            <p:cNvCxnSpPr>
              <a:cxnSpLocks noChangeShapeType="1"/>
              <a:stCxn id="87082" idx="5"/>
              <a:endCxn id="87083" idx="0"/>
            </p:cNvCxnSpPr>
            <p:nvPr/>
          </p:nvCxnSpPr>
          <p:spPr bwMode="auto">
            <a:xfrm>
              <a:off x="4790" y="2079"/>
              <a:ext cx="156" cy="10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2" name="AutoShape 92"/>
            <p:cNvCxnSpPr>
              <a:cxnSpLocks noChangeShapeType="1"/>
              <a:stCxn id="87083" idx="3"/>
              <a:endCxn id="87085" idx="0"/>
            </p:cNvCxnSpPr>
            <p:nvPr/>
          </p:nvCxnSpPr>
          <p:spPr bwMode="auto">
            <a:xfrm flipH="1">
              <a:off x="4762" y="2379"/>
              <a:ext cx="106" cy="1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808663" y="4486276"/>
            <a:ext cx="4070350" cy="1527175"/>
            <a:chOff x="2699" y="2928"/>
            <a:chExt cx="2564" cy="962"/>
          </a:xfrm>
        </p:grpSpPr>
        <p:sp>
          <p:nvSpPr>
            <p:cNvPr id="87090" name="Oval 50"/>
            <p:cNvSpPr>
              <a:spLocks noChangeArrowheads="1"/>
            </p:cNvSpPr>
            <p:nvPr/>
          </p:nvSpPr>
          <p:spPr bwMode="auto">
            <a:xfrm>
              <a:off x="3129" y="295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87091" name="Oval 51"/>
            <p:cNvSpPr>
              <a:spLocks noChangeArrowheads="1"/>
            </p:cNvSpPr>
            <p:nvPr/>
          </p:nvSpPr>
          <p:spPr bwMode="auto">
            <a:xfrm>
              <a:off x="269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87092" name="Oval 52"/>
            <p:cNvSpPr>
              <a:spLocks noChangeArrowheads="1"/>
            </p:cNvSpPr>
            <p:nvPr/>
          </p:nvSpPr>
          <p:spPr bwMode="auto">
            <a:xfrm>
              <a:off x="3129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87093" name="Oval 53"/>
            <p:cNvSpPr>
              <a:spLocks noChangeArrowheads="1"/>
            </p:cNvSpPr>
            <p:nvPr/>
          </p:nvSpPr>
          <p:spPr bwMode="auto">
            <a:xfrm>
              <a:off x="3560" y="335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87098" name="Oval 58"/>
            <p:cNvSpPr>
              <a:spLocks noChangeArrowheads="1"/>
            </p:cNvSpPr>
            <p:nvPr/>
          </p:nvSpPr>
          <p:spPr bwMode="auto">
            <a:xfrm>
              <a:off x="4064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87099" name="Oval 59"/>
            <p:cNvSpPr>
              <a:spLocks noChangeArrowheads="1"/>
            </p:cNvSpPr>
            <p:nvPr/>
          </p:nvSpPr>
          <p:spPr bwMode="auto">
            <a:xfrm>
              <a:off x="4064" y="3350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87102" name="Oval 62"/>
            <p:cNvSpPr>
              <a:spLocks noChangeArrowheads="1"/>
            </p:cNvSpPr>
            <p:nvPr/>
          </p:nvSpPr>
          <p:spPr bwMode="auto">
            <a:xfrm>
              <a:off x="4841" y="2928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87103" name="Oval 63"/>
            <p:cNvSpPr>
              <a:spLocks noChangeArrowheads="1"/>
            </p:cNvSpPr>
            <p:nvPr/>
          </p:nvSpPr>
          <p:spPr bwMode="auto">
            <a:xfrm>
              <a:off x="4604" y="327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87104" name="Oval 64"/>
            <p:cNvSpPr>
              <a:spLocks noChangeArrowheads="1"/>
            </p:cNvSpPr>
            <p:nvPr/>
          </p:nvSpPr>
          <p:spPr bwMode="auto">
            <a:xfrm>
              <a:off x="5041" y="3283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87107" name="Oval 67"/>
            <p:cNvSpPr>
              <a:spLocks noChangeArrowheads="1"/>
            </p:cNvSpPr>
            <p:nvPr/>
          </p:nvSpPr>
          <p:spPr bwMode="auto">
            <a:xfrm>
              <a:off x="5041" y="3657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87134" name="AutoShape 94"/>
            <p:cNvCxnSpPr>
              <a:cxnSpLocks noChangeShapeType="1"/>
              <a:stCxn id="87090" idx="3"/>
              <a:endCxn id="87091" idx="0"/>
            </p:cNvCxnSpPr>
            <p:nvPr/>
          </p:nvCxnSpPr>
          <p:spPr bwMode="auto">
            <a:xfrm flipH="1">
              <a:off x="2810" y="3154"/>
              <a:ext cx="352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5" name="AutoShape 95"/>
            <p:cNvCxnSpPr>
              <a:cxnSpLocks noChangeShapeType="1"/>
              <a:stCxn id="87090" idx="4"/>
              <a:endCxn id="87092" idx="0"/>
            </p:cNvCxnSpPr>
            <p:nvPr/>
          </p:nvCxnSpPr>
          <p:spPr bwMode="auto">
            <a:xfrm>
              <a:off x="3240" y="3188"/>
              <a:ext cx="0" cy="1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6" name="AutoShape 96"/>
            <p:cNvCxnSpPr>
              <a:cxnSpLocks noChangeShapeType="1"/>
              <a:stCxn id="87090" idx="5"/>
              <a:endCxn id="87093" idx="0"/>
            </p:cNvCxnSpPr>
            <p:nvPr/>
          </p:nvCxnSpPr>
          <p:spPr bwMode="auto">
            <a:xfrm>
              <a:off x="3318" y="3154"/>
              <a:ext cx="353" cy="1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7" name="AutoShape 97"/>
            <p:cNvCxnSpPr>
              <a:cxnSpLocks noChangeShapeType="1"/>
              <a:stCxn id="87098" idx="4"/>
              <a:endCxn id="87099" idx="0"/>
            </p:cNvCxnSpPr>
            <p:nvPr/>
          </p:nvCxnSpPr>
          <p:spPr bwMode="auto">
            <a:xfrm>
              <a:off x="4175" y="3161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8" name="AutoShape 98"/>
            <p:cNvCxnSpPr>
              <a:cxnSpLocks noChangeShapeType="1"/>
              <a:stCxn id="87102" idx="3"/>
              <a:endCxn id="87103" idx="0"/>
            </p:cNvCxnSpPr>
            <p:nvPr/>
          </p:nvCxnSpPr>
          <p:spPr bwMode="auto">
            <a:xfrm flipH="1">
              <a:off x="4715" y="3127"/>
              <a:ext cx="159" cy="14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39" name="AutoShape 99"/>
            <p:cNvCxnSpPr>
              <a:cxnSpLocks noChangeShapeType="1"/>
              <a:stCxn id="87102" idx="5"/>
              <a:endCxn id="87104" idx="0"/>
            </p:cNvCxnSpPr>
            <p:nvPr/>
          </p:nvCxnSpPr>
          <p:spPr bwMode="auto">
            <a:xfrm>
              <a:off x="5030" y="3127"/>
              <a:ext cx="122" cy="15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7140" name="AutoShape 100"/>
            <p:cNvCxnSpPr>
              <a:cxnSpLocks noChangeShapeType="1"/>
              <a:stCxn id="87104" idx="4"/>
              <a:endCxn id="87107" idx="0"/>
            </p:cNvCxnSpPr>
            <p:nvPr/>
          </p:nvCxnSpPr>
          <p:spPr bwMode="auto">
            <a:xfrm>
              <a:off x="5152" y="3516"/>
              <a:ext cx="0" cy="1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7142" name="AutoShape 102"/>
          <p:cNvSpPr>
            <a:spLocks noChangeArrowheads="1"/>
          </p:cNvSpPr>
          <p:nvPr/>
        </p:nvSpPr>
        <p:spPr bwMode="auto">
          <a:xfrm>
            <a:off x="1927226" y="5956300"/>
            <a:ext cx="7361311" cy="51077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dirty="0">
                <a:ea typeface="华文中宋" pitchFamily="2" charset="-122"/>
              </a:rPr>
              <a:t>二叉树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变</a:t>
            </a:r>
            <a:r>
              <a:rPr lang="zh-CN" altLang="en-US" sz="2400" dirty="0">
                <a:ea typeface="华文中宋" pitchFamily="2" charset="-122"/>
              </a:rPr>
              <a:t>森林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去掉全部右孩线，孤立二叉再还原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114" grpId="0" animBg="1"/>
      <p:bldP spid="87115" grpId="0" animBg="1"/>
      <p:bldP spid="87142" grpId="0" animBg="1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600200" y="4206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6.4.3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树与森林的遍历    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1600200" y="838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树的遍历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600200" y="1295400"/>
            <a:ext cx="3886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、先根（次序）遍历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600200" y="2249488"/>
            <a:ext cx="381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、后根（次序）遍历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1600201" y="1752601"/>
            <a:ext cx="8888413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若树不空，则先访问根结点，然后依次先根遍历各棵子树。 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1600200" y="2667001"/>
            <a:ext cx="88392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若树不空，则先依次后根遍历各棵子树，然后访问根结点。 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905375" y="4156076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4876800" y="47244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先根遍历： </a:t>
            </a:r>
            <a:r>
              <a:rPr lang="en-US" altLang="zh-CN" sz="2400" dirty="0">
                <a:ea typeface="华文中宋" pitchFamily="2" charset="-122"/>
              </a:rPr>
              <a:t>A B C D E</a:t>
            </a:r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52578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后根遍历： </a:t>
            </a:r>
            <a:r>
              <a:rPr lang="en-US" altLang="zh-CN" sz="2400" dirty="0">
                <a:ea typeface="华文中宋" pitchFamily="2" charset="-122"/>
              </a:rPr>
              <a:t>B D C E A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1600200" y="3124200"/>
            <a:ext cx="3048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、按层次遍历</a:t>
            </a:r>
            <a:r>
              <a:rPr lang="en-US" altLang="zh-CN" sz="2400" dirty="0">
                <a:ea typeface="华文中宋" pitchFamily="2" charset="-122"/>
              </a:rPr>
              <a:t>: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1600200" y="3581401"/>
            <a:ext cx="8534400" cy="4723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若树不空，则自上而下自左至右访问树中每个结点。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876800" y="5791200"/>
            <a:ext cx="4876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按层次遍历： </a:t>
            </a:r>
            <a:r>
              <a:rPr lang="en-US" altLang="zh-CN" sz="2400" dirty="0">
                <a:ea typeface="华文中宋" pitchFamily="2" charset="-122"/>
              </a:rPr>
              <a:t>A B C E D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30514" y="4392614"/>
            <a:ext cx="1622425" cy="1703387"/>
            <a:chOff x="823" y="2767"/>
            <a:chExt cx="1022" cy="1073"/>
          </a:xfrm>
        </p:grpSpPr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1212" y="276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A</a:t>
              </a:r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1212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C</a:t>
              </a:r>
            </a:p>
          </p:txBody>
        </p:sp>
        <p:sp>
          <p:nvSpPr>
            <p:cNvPr id="88077" name="Oval 13"/>
            <p:cNvSpPr>
              <a:spLocks noChangeArrowheads="1"/>
            </p:cNvSpPr>
            <p:nvPr/>
          </p:nvSpPr>
          <p:spPr bwMode="auto">
            <a:xfrm>
              <a:off x="823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B</a:t>
              </a:r>
            </a:p>
          </p:txBody>
        </p:sp>
        <p:sp>
          <p:nvSpPr>
            <p:cNvPr id="88078" name="Oval 14"/>
            <p:cNvSpPr>
              <a:spLocks noChangeArrowheads="1"/>
            </p:cNvSpPr>
            <p:nvPr/>
          </p:nvSpPr>
          <p:spPr bwMode="auto">
            <a:xfrm>
              <a:off x="1601" y="3174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E</a:t>
              </a:r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auto">
            <a:xfrm>
              <a:off x="1212" y="3607"/>
              <a:ext cx="244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华文中宋" pitchFamily="2" charset="-122"/>
                </a:rPr>
                <a:t>D</a:t>
              </a:r>
            </a:p>
          </p:txBody>
        </p:sp>
        <p:cxnSp>
          <p:nvCxnSpPr>
            <p:cNvPr id="88092" name="AutoShape 28"/>
            <p:cNvCxnSpPr>
              <a:cxnSpLocks noChangeShapeType="1"/>
              <a:stCxn id="88075" idx="3"/>
              <a:endCxn id="88077" idx="0"/>
            </p:cNvCxnSpPr>
            <p:nvPr/>
          </p:nvCxnSpPr>
          <p:spPr bwMode="auto">
            <a:xfrm flipH="1">
              <a:off x="945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3" name="AutoShape 29"/>
            <p:cNvCxnSpPr>
              <a:cxnSpLocks noChangeShapeType="1"/>
              <a:stCxn id="88075" idx="4"/>
              <a:endCxn id="88076" idx="0"/>
            </p:cNvCxnSpPr>
            <p:nvPr/>
          </p:nvCxnSpPr>
          <p:spPr bwMode="auto">
            <a:xfrm>
              <a:off x="1334" y="3000"/>
              <a:ext cx="0" cy="1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4" name="AutoShape 30"/>
            <p:cNvCxnSpPr>
              <a:cxnSpLocks noChangeShapeType="1"/>
              <a:stCxn id="88075" idx="5"/>
              <a:endCxn id="88078" idx="0"/>
            </p:cNvCxnSpPr>
            <p:nvPr/>
          </p:nvCxnSpPr>
          <p:spPr bwMode="auto">
            <a:xfrm>
              <a:off x="1420" y="2966"/>
              <a:ext cx="303" cy="20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095" name="AutoShape 31"/>
            <p:cNvCxnSpPr>
              <a:cxnSpLocks noChangeShapeType="1"/>
              <a:stCxn id="88076" idx="4"/>
              <a:endCxn id="88079" idx="0"/>
            </p:cNvCxnSpPr>
            <p:nvPr/>
          </p:nvCxnSpPr>
          <p:spPr bwMode="auto">
            <a:xfrm>
              <a:off x="1334" y="3407"/>
              <a:ext cx="0" cy="20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69" grpId="0" autoUpdateAnimBg="0"/>
      <p:bldP spid="88070" grpId="0" autoUpdateAnimBg="0"/>
      <p:bldP spid="88071" grpId="0" autoUpdateAnimBg="0"/>
      <p:bldP spid="88072" grpId="0" autoUpdateAnimBg="0"/>
      <p:bldP spid="88086" grpId="0" autoUpdateAnimBg="0"/>
      <p:bldP spid="88087" grpId="0" autoUpdateAnimBg="0"/>
      <p:bldP spid="88088" grpId="0" autoUpdateAnimBg="0"/>
      <p:bldP spid="88089" grpId="0" autoUpdateAnimBg="0"/>
      <p:bldP spid="88090" grpId="0" autoUpdateAnimBg="0"/>
      <p:bldP spid="88091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40" name="Text Box 52"/>
          <p:cNvSpPr txBox="1">
            <a:spLocks noChangeArrowheads="1"/>
          </p:cNvSpPr>
          <p:nvPr/>
        </p:nvSpPr>
        <p:spPr bwMode="auto">
          <a:xfrm>
            <a:off x="1600200" y="3267076"/>
            <a:ext cx="8377238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先序遍历：</a:t>
            </a:r>
            <a:r>
              <a:rPr lang="zh-CN" altLang="en-US" sz="2400" dirty="0">
                <a:ea typeface="楷体_GB2312" pitchFamily="49" charset="-122"/>
              </a:rPr>
              <a:t>若森林不空，则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  <a:endParaRPr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</a:t>
            </a:r>
            <a:r>
              <a:rPr lang="zh-CN" altLang="en-US" sz="2400" dirty="0">
                <a:solidFill>
                  <a:srgbClr val="006666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89137" name="Rectangle 49"/>
          <p:cNvSpPr>
            <a:spLocks noChangeArrowheads="1"/>
          </p:cNvSpPr>
          <p:nvPr/>
        </p:nvSpPr>
        <p:spPr bwMode="auto">
          <a:xfrm>
            <a:off x="8121650" y="590550"/>
            <a:ext cx="2438400" cy="33528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5" name="Rectangle 47"/>
          <p:cNvSpPr>
            <a:spLocks noChangeArrowheads="1"/>
          </p:cNvSpPr>
          <p:nvPr/>
        </p:nvSpPr>
        <p:spPr bwMode="auto">
          <a:xfrm>
            <a:off x="6477000" y="590550"/>
            <a:ext cx="1295400" cy="8382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36" name="Rectangle 48"/>
          <p:cNvSpPr>
            <a:spLocks noChangeArrowheads="1"/>
          </p:cNvSpPr>
          <p:nvPr/>
        </p:nvSpPr>
        <p:spPr bwMode="auto">
          <a:xfrm>
            <a:off x="6311900" y="1733550"/>
            <a:ext cx="1676400" cy="914400"/>
          </a:xfrm>
          <a:prstGeom prst="rect">
            <a:avLst/>
          </a:prstGeom>
          <a:solidFill>
            <a:srgbClr val="FFFFCC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1600200" y="59055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森林的遍历 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600200" y="1123950"/>
            <a:ext cx="4724400" cy="2057400"/>
            <a:chOff x="48" y="624"/>
            <a:chExt cx="2976" cy="1296"/>
          </a:xfrm>
        </p:grpSpPr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48" y="960"/>
              <a:ext cx="289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1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、森林中第一棵树的根结点； </a:t>
              </a:r>
              <a:endParaRPr lang="zh-CN" altLang="en-US" sz="2400" dirty="0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48" y="1296"/>
              <a:ext cx="29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2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．森林中第一棵树的子树森林； </a:t>
              </a:r>
              <a:endParaRPr lang="zh-CN" altLang="en-US" sz="2400" dirty="0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8" y="1632"/>
              <a:ext cx="28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>
                  <a:ea typeface="楷体_GB2312" pitchFamily="49" charset="-122"/>
                </a:rPr>
                <a:t> 3</a:t>
              </a:r>
              <a:r>
                <a:rPr lang="zh-CN" altLang="en-US" sz="2400" dirty="0">
                  <a:latin typeface="楷体_GB2312" pitchFamily="49" charset="-122"/>
                  <a:ea typeface="楷体_GB2312" pitchFamily="49" charset="-122"/>
                </a:rPr>
                <a:t>．森林中其它树构成的森林。 </a:t>
              </a:r>
              <a:endParaRPr lang="zh-CN" altLang="en-US" sz="2400" dirty="0"/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316" y="624"/>
              <a:ext cx="185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森林由三部分构成：</a:t>
              </a:r>
            </a:p>
          </p:txBody>
        </p:sp>
      </p:grpSp>
      <p:sp>
        <p:nvSpPr>
          <p:cNvPr id="89141" name="Rectangle 53"/>
          <p:cNvSpPr>
            <a:spLocks noChangeArrowheads="1"/>
          </p:cNvSpPr>
          <p:nvPr/>
        </p:nvSpPr>
        <p:spPr bwMode="auto">
          <a:xfrm>
            <a:off x="1600200" y="5756276"/>
            <a:ext cx="8839200" cy="58900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即：依次从左至右对森林中的每一棵树进行先根遍历。 </a:t>
            </a: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456363" y="742950"/>
            <a:ext cx="4038600" cy="3048000"/>
            <a:chOff x="3107" y="384"/>
            <a:chExt cx="2544" cy="1920"/>
          </a:xfrm>
        </p:grpSpPr>
        <p:sp>
          <p:nvSpPr>
            <p:cNvPr id="89118" name="Oval 30"/>
            <p:cNvSpPr>
              <a:spLocks noChangeArrowheads="1"/>
            </p:cNvSpPr>
            <p:nvPr/>
          </p:nvSpPr>
          <p:spPr bwMode="auto">
            <a:xfrm>
              <a:off x="3379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4211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89120" name="Oval 32"/>
            <p:cNvSpPr>
              <a:spLocks noChangeArrowheads="1"/>
            </p:cNvSpPr>
            <p:nvPr/>
          </p:nvSpPr>
          <p:spPr bwMode="auto">
            <a:xfrm>
              <a:off x="4835" y="38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89121" name="Oval 33"/>
            <p:cNvSpPr>
              <a:spLocks noChangeArrowheads="1"/>
            </p:cNvSpPr>
            <p:nvPr/>
          </p:nvSpPr>
          <p:spPr bwMode="auto">
            <a:xfrm>
              <a:off x="3107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89122" name="Oval 34"/>
            <p:cNvSpPr>
              <a:spLocks noChangeArrowheads="1"/>
            </p:cNvSpPr>
            <p:nvPr/>
          </p:nvSpPr>
          <p:spPr bwMode="auto">
            <a:xfrm>
              <a:off x="3635" y="11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F</a:t>
              </a:r>
            </a:p>
          </p:txBody>
        </p:sp>
        <p:sp>
          <p:nvSpPr>
            <p:cNvPr id="89123" name="Oval 35"/>
            <p:cNvSpPr>
              <a:spLocks noChangeArrowheads="1"/>
            </p:cNvSpPr>
            <p:nvPr/>
          </p:nvSpPr>
          <p:spPr bwMode="auto">
            <a:xfrm>
              <a:off x="4835" y="9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G</a:t>
              </a:r>
            </a:p>
          </p:txBody>
        </p:sp>
        <p:sp>
          <p:nvSpPr>
            <p:cNvPr id="89124" name="Oval 36"/>
            <p:cNvSpPr>
              <a:spLocks noChangeArrowheads="1"/>
            </p:cNvSpPr>
            <p:nvPr/>
          </p:nvSpPr>
          <p:spPr bwMode="auto">
            <a:xfrm>
              <a:off x="4835" y="14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H</a:t>
              </a:r>
            </a:p>
          </p:txBody>
        </p:sp>
        <p:sp>
          <p:nvSpPr>
            <p:cNvPr id="89125" name="Oval 37"/>
            <p:cNvSpPr>
              <a:spLocks noChangeArrowheads="1"/>
            </p:cNvSpPr>
            <p:nvPr/>
          </p:nvSpPr>
          <p:spPr bwMode="auto">
            <a:xfrm>
              <a:off x="483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J</a:t>
              </a:r>
            </a:p>
          </p:txBody>
        </p:sp>
        <p:sp>
          <p:nvSpPr>
            <p:cNvPr id="89126" name="Oval 38"/>
            <p:cNvSpPr>
              <a:spLocks noChangeArrowheads="1"/>
            </p:cNvSpPr>
            <p:nvPr/>
          </p:nvSpPr>
          <p:spPr bwMode="auto">
            <a:xfrm>
              <a:off x="435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I</a:t>
              </a:r>
            </a:p>
          </p:txBody>
        </p:sp>
        <p:sp>
          <p:nvSpPr>
            <p:cNvPr id="89127" name="Oval 39"/>
            <p:cNvSpPr>
              <a:spLocks noChangeArrowheads="1"/>
            </p:cNvSpPr>
            <p:nvPr/>
          </p:nvSpPr>
          <p:spPr bwMode="auto">
            <a:xfrm>
              <a:off x="5315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K</a:t>
              </a:r>
            </a:p>
          </p:txBody>
        </p:sp>
        <p:cxnSp>
          <p:nvCxnSpPr>
            <p:cNvPr id="89144" name="AutoShape 56"/>
            <p:cNvCxnSpPr>
              <a:cxnSpLocks noChangeShapeType="1"/>
              <a:stCxn id="89118" idx="3"/>
              <a:endCxn id="89121" idx="0"/>
            </p:cNvCxnSpPr>
            <p:nvPr/>
          </p:nvCxnSpPr>
          <p:spPr bwMode="auto">
            <a:xfrm flipH="1">
              <a:off x="3275" y="671"/>
              <a:ext cx="153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5" name="AutoShape 57"/>
            <p:cNvCxnSpPr>
              <a:cxnSpLocks noChangeShapeType="1"/>
              <a:stCxn id="89118" idx="5"/>
              <a:endCxn id="89122" idx="0"/>
            </p:cNvCxnSpPr>
            <p:nvPr/>
          </p:nvCxnSpPr>
          <p:spPr bwMode="auto">
            <a:xfrm>
              <a:off x="3666" y="671"/>
              <a:ext cx="137" cy="4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6" name="AutoShape 58"/>
            <p:cNvCxnSpPr>
              <a:cxnSpLocks noChangeShapeType="1"/>
              <a:stCxn id="89120" idx="4"/>
              <a:endCxn id="89123" idx="0"/>
            </p:cNvCxnSpPr>
            <p:nvPr/>
          </p:nvCxnSpPr>
          <p:spPr bwMode="auto">
            <a:xfrm>
              <a:off x="5003" y="72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7" name="AutoShape 59"/>
            <p:cNvCxnSpPr>
              <a:cxnSpLocks noChangeShapeType="1"/>
              <a:stCxn id="89123" idx="4"/>
              <a:endCxn id="89124" idx="0"/>
            </p:cNvCxnSpPr>
            <p:nvPr/>
          </p:nvCxnSpPr>
          <p:spPr bwMode="auto">
            <a:xfrm>
              <a:off x="5003" y="1248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8" name="AutoShape 60"/>
            <p:cNvCxnSpPr>
              <a:cxnSpLocks noChangeShapeType="1"/>
              <a:stCxn id="89124" idx="4"/>
              <a:endCxn id="89125" idx="0"/>
            </p:cNvCxnSpPr>
            <p:nvPr/>
          </p:nvCxnSpPr>
          <p:spPr bwMode="auto">
            <a:xfrm>
              <a:off x="5003" y="1776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49" name="AutoShape 61"/>
            <p:cNvCxnSpPr>
              <a:cxnSpLocks noChangeShapeType="1"/>
              <a:stCxn id="89124" idx="3"/>
              <a:endCxn id="89126" idx="0"/>
            </p:cNvCxnSpPr>
            <p:nvPr/>
          </p:nvCxnSpPr>
          <p:spPr bwMode="auto">
            <a:xfrm flipH="1">
              <a:off x="4523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9150" name="AutoShape 62"/>
            <p:cNvCxnSpPr>
              <a:cxnSpLocks noChangeShapeType="1"/>
              <a:stCxn id="89124" idx="5"/>
              <a:endCxn id="89127" idx="0"/>
            </p:cNvCxnSpPr>
            <p:nvPr/>
          </p:nvCxnSpPr>
          <p:spPr bwMode="auto">
            <a:xfrm>
              <a:off x="5122" y="1727"/>
              <a:ext cx="361" cy="24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40" grpId="0" autoUpdateAnimBg="0"/>
      <p:bldP spid="89137" grpId="0" animBg="1"/>
      <p:bldP spid="89135" grpId="0" animBg="1"/>
      <p:bldP spid="89136" grpId="0" animBg="1"/>
      <p:bldP spid="89090" grpId="0"/>
      <p:bldP spid="89141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600201" y="415926"/>
            <a:ext cx="10076798" cy="23185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中序遍历：</a:t>
            </a:r>
            <a:r>
              <a:rPr lang="zh-CN" altLang="en-US" sz="2400" dirty="0">
                <a:ea typeface="楷体_GB2312" pitchFamily="49" charset="-122"/>
              </a:rPr>
              <a:t>若森林不空，则   （</a:t>
            </a:r>
            <a:r>
              <a:rPr lang="zh-CN" altLang="en-US" sz="2400" dirty="0">
                <a:solidFill>
                  <a:srgbClr val="00B050"/>
                </a:solidFill>
                <a:ea typeface="楷体_GB2312" pitchFamily="49" charset="-122"/>
              </a:rPr>
              <a:t>指的就是对没有一颗树进行后根遍历）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森林中第一棵树的子树森林； 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访问森林中第一棵树的根结点；</a:t>
            </a:r>
          </a:p>
          <a:p>
            <a:pPr>
              <a:lnSpc>
                <a:spcPct val="155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99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森林中（除第一棵树之外）其余树构成的森林。 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600200" y="2824164"/>
            <a:ext cx="8915400" cy="57284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ea typeface="华文中宋" pitchFamily="2" charset="-122"/>
              </a:rPr>
              <a:t>即：依次从左至右对森林中的每一棵树进行后根遍历。 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085975" y="4648201"/>
            <a:ext cx="1821332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遍历结果： 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057400" y="52165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先序遍历： </a:t>
            </a:r>
            <a:r>
              <a:rPr lang="en-US" altLang="zh-CN" sz="2400" dirty="0">
                <a:ea typeface="华文中宋" pitchFamily="2" charset="-122"/>
              </a:rPr>
              <a:t>A B C D E F G H I J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057400" y="5749925"/>
            <a:ext cx="4724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中序遍历： </a:t>
            </a:r>
            <a:r>
              <a:rPr lang="en-US" altLang="zh-CN" sz="2400" dirty="0">
                <a:ea typeface="华文中宋" pitchFamily="2" charset="-122"/>
              </a:rPr>
              <a:t>B C D A F E H J I G 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448176" y="3644900"/>
            <a:ext cx="4024313" cy="1728788"/>
            <a:chOff x="1842" y="2296"/>
            <a:chExt cx="2535" cy="1089"/>
          </a:xfrm>
        </p:grpSpPr>
        <p:sp>
          <p:nvSpPr>
            <p:cNvPr id="90119" name="Oval 7"/>
            <p:cNvSpPr>
              <a:spLocks noChangeArrowheads="1"/>
            </p:cNvSpPr>
            <p:nvPr/>
          </p:nvSpPr>
          <p:spPr bwMode="auto">
            <a:xfrm>
              <a:off x="2265" y="2296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842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90121" name="Oval 9"/>
            <p:cNvSpPr>
              <a:spLocks noChangeArrowheads="1"/>
            </p:cNvSpPr>
            <p:nvPr/>
          </p:nvSpPr>
          <p:spPr bwMode="auto">
            <a:xfrm>
              <a:off x="2265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90122" name="Oval 10"/>
            <p:cNvSpPr>
              <a:spLocks noChangeArrowheads="1"/>
            </p:cNvSpPr>
            <p:nvPr/>
          </p:nvSpPr>
          <p:spPr bwMode="auto">
            <a:xfrm>
              <a:off x="2699" y="2725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90126" name="Oval 14"/>
            <p:cNvSpPr>
              <a:spLocks noChangeArrowheads="1"/>
            </p:cNvSpPr>
            <p:nvPr/>
          </p:nvSpPr>
          <p:spPr bwMode="auto">
            <a:xfrm>
              <a:off x="3198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90127" name="Oval 15"/>
            <p:cNvSpPr>
              <a:spLocks noChangeArrowheads="1"/>
            </p:cNvSpPr>
            <p:nvPr/>
          </p:nvSpPr>
          <p:spPr bwMode="auto">
            <a:xfrm>
              <a:off x="3198" y="2724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90129" name="Oval 17"/>
            <p:cNvSpPr>
              <a:spLocks noChangeArrowheads="1"/>
            </p:cNvSpPr>
            <p:nvPr/>
          </p:nvSpPr>
          <p:spPr bwMode="auto">
            <a:xfrm>
              <a:off x="3927" y="230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sp>
          <p:nvSpPr>
            <p:cNvPr id="90130" name="Oval 18"/>
            <p:cNvSpPr>
              <a:spLocks noChangeArrowheads="1"/>
            </p:cNvSpPr>
            <p:nvPr/>
          </p:nvSpPr>
          <p:spPr bwMode="auto">
            <a:xfrm>
              <a:off x="3690" y="2721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H</a:t>
              </a:r>
            </a:p>
          </p:txBody>
        </p:sp>
        <p:sp>
          <p:nvSpPr>
            <p:cNvPr id="90131" name="Oval 19"/>
            <p:cNvSpPr>
              <a:spLocks noChangeArrowheads="1"/>
            </p:cNvSpPr>
            <p:nvPr/>
          </p:nvSpPr>
          <p:spPr bwMode="auto">
            <a:xfrm>
              <a:off x="4155" y="273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I</a:t>
              </a:r>
            </a:p>
          </p:txBody>
        </p:sp>
        <p:sp>
          <p:nvSpPr>
            <p:cNvPr id="90134" name="Oval 22"/>
            <p:cNvSpPr>
              <a:spLocks noChangeArrowheads="1"/>
            </p:cNvSpPr>
            <p:nvPr/>
          </p:nvSpPr>
          <p:spPr bwMode="auto">
            <a:xfrm>
              <a:off x="4155" y="3152"/>
              <a:ext cx="222" cy="23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J</a:t>
              </a:r>
            </a:p>
          </p:txBody>
        </p:sp>
        <p:cxnSp>
          <p:nvCxnSpPr>
            <p:cNvPr id="90139" name="AutoShape 27"/>
            <p:cNvCxnSpPr>
              <a:cxnSpLocks noChangeShapeType="1"/>
              <a:stCxn id="90119" idx="3"/>
              <a:endCxn id="90120" idx="0"/>
            </p:cNvCxnSpPr>
            <p:nvPr/>
          </p:nvCxnSpPr>
          <p:spPr bwMode="auto">
            <a:xfrm flipH="1">
              <a:off x="1953" y="2495"/>
              <a:ext cx="345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0" name="AutoShape 28"/>
            <p:cNvCxnSpPr>
              <a:cxnSpLocks noChangeShapeType="1"/>
              <a:stCxn id="90119" idx="4"/>
              <a:endCxn id="90121" idx="0"/>
            </p:cNvCxnSpPr>
            <p:nvPr/>
          </p:nvCxnSpPr>
          <p:spPr bwMode="auto">
            <a:xfrm>
              <a:off x="2376" y="2529"/>
              <a:ext cx="0" cy="19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1" name="AutoShape 29"/>
            <p:cNvCxnSpPr>
              <a:cxnSpLocks noChangeShapeType="1"/>
              <a:stCxn id="90119" idx="5"/>
              <a:endCxn id="90122" idx="0"/>
            </p:cNvCxnSpPr>
            <p:nvPr/>
          </p:nvCxnSpPr>
          <p:spPr bwMode="auto">
            <a:xfrm>
              <a:off x="2454" y="2495"/>
              <a:ext cx="356" cy="23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2" name="AutoShape 30"/>
            <p:cNvCxnSpPr>
              <a:cxnSpLocks noChangeShapeType="1"/>
              <a:stCxn id="90126" idx="4"/>
              <a:endCxn id="90127" idx="0"/>
            </p:cNvCxnSpPr>
            <p:nvPr/>
          </p:nvCxnSpPr>
          <p:spPr bwMode="auto">
            <a:xfrm>
              <a:off x="3309" y="2535"/>
              <a:ext cx="0" cy="18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3" name="AutoShape 31"/>
            <p:cNvCxnSpPr>
              <a:cxnSpLocks noChangeShapeType="1"/>
              <a:stCxn id="90129" idx="3"/>
              <a:endCxn id="90130" idx="0"/>
            </p:cNvCxnSpPr>
            <p:nvPr/>
          </p:nvCxnSpPr>
          <p:spPr bwMode="auto">
            <a:xfrm flipH="1">
              <a:off x="3801" y="2501"/>
              <a:ext cx="159" cy="22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4" name="AutoShape 32"/>
            <p:cNvCxnSpPr>
              <a:cxnSpLocks noChangeShapeType="1"/>
              <a:stCxn id="90129" idx="5"/>
              <a:endCxn id="90131" idx="0"/>
            </p:cNvCxnSpPr>
            <p:nvPr/>
          </p:nvCxnSpPr>
          <p:spPr bwMode="auto">
            <a:xfrm>
              <a:off x="4116" y="2501"/>
              <a:ext cx="150" cy="23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0145" name="AutoShape 33"/>
            <p:cNvCxnSpPr>
              <a:cxnSpLocks noChangeShapeType="1"/>
              <a:stCxn id="90131" idx="4"/>
              <a:endCxn id="90134" idx="0"/>
            </p:cNvCxnSpPr>
            <p:nvPr/>
          </p:nvCxnSpPr>
          <p:spPr bwMode="auto">
            <a:xfrm>
              <a:off x="4266" y="2965"/>
              <a:ext cx="0" cy="18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6" grpId="0" autoUpdateAnimBg="0"/>
      <p:bldP spid="90136" grpId="0" autoUpdateAnimBg="0"/>
      <p:bldP spid="90137" grpId="0" autoUpdateAnimBg="0"/>
      <p:bldP spid="9013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129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447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76520" y="502682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7BD5F66-5FE6-4910-A853-85F8204E61D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9F828373-6085-493E-9850-CFDE2C1FEE41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DEE806E9-D764-4669-88E1-DD526333D2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5DBEAA28-F535-44A9-963B-85D67FC089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FF3F4CC8-1038-4630-BD2A-5FFAECF1F4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3F25546B-5B94-4B27-97E2-4ECB8B99BF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14E9FA33-CA50-4339-87BD-8838B97134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7137655-24DA-4AFA-A225-D11831E2D93D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81F2C98-EF38-4D5C-8D72-FFEDD6E6EF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D2EC567-E134-46AC-83C0-A5C706CADD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748D084-4F46-487E-8EC2-A94681E562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47E6539-2C01-4D28-8DA8-2730F72464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77AFBB2-D89B-44F3-BD5A-329E47FB10B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99FDE5F-53DA-4298-88B0-9141BCAEAD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201CC6F-ACB6-4E1F-9E69-C417D661111D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DE2DE8E-30AA-44B7-8F14-29F2374BDC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5E15976-A4D2-42E8-BEF5-66D9B3874D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4F5A406-67F4-4D71-AF16-A3806858D8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209C82D-6C76-4DFC-AFE5-3A01AEEAE23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281B06E-8005-49D5-9FBB-F761D68AFA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026B515-0A9A-4907-9B91-79108A6DA5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EB5638C-5738-48C4-B281-FD4301982D20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54DD139-9212-4522-8BD2-36F4187A6D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50600677-6D83-4DB2-8EE3-D0F669571F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32BE0C0-4970-43BB-8446-C6FE26458E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5AAF996-EBD4-4D69-8620-9631D9AD94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9D60ECD-8CAF-412D-A253-2F5805B297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C544A62E-65DB-44A1-8934-061245C7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2A16412-BEDB-45F1-B6A8-D4BC855BD091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17CFC2-01AC-4CC7-9612-1D564FDD71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FF81E94-9D49-4181-A68F-82E445F315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9CA7316-FE10-4DFF-B610-9E87E96BAE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7AAC0CB-F366-4FAA-AA94-BB3E56F615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F68DEB8-B862-49A5-8330-479283978B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0ADAD20-1E48-4C25-90FF-921410BFE2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C119B48-25B2-4A81-9D30-35B7EB2B921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9FC4B76-8DDE-4076-A3E0-C6CEE61ABCA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C4F5AE6-D57F-4874-9456-0DD33192D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95A12E6-C135-4F24-A59F-AC7E27E43C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1F6A743-3DBF-4078-810F-24287FBC52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8C9E29-A5DD-4E9E-83CE-ACB1338247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F2A5B88-13F0-4478-99A5-9AE8A9BA3B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928574" y="404665"/>
            <a:ext cx="8127866" cy="606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dirty="0"/>
              <a:t> 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华文中宋" pitchFamily="2" charset="-122"/>
              </a:rPr>
              <a:t>      </a:t>
            </a:r>
            <a:r>
              <a:rPr lang="en-US" altLang="zh-CN" sz="2400" dirty="0" err="1">
                <a:ea typeface="华文中宋" pitchFamily="2" charset="-122"/>
              </a:rPr>
              <a:t>DestroyTree</a:t>
            </a:r>
            <a:r>
              <a:rPr lang="en-US" altLang="zh-CN" sz="2400" dirty="0">
                <a:ea typeface="华文中宋" pitchFamily="2" charset="-122"/>
              </a:rPr>
              <a:t> (&amp;T )</a:t>
            </a:r>
            <a:r>
              <a:rPr lang="zh-CN" altLang="en-US" sz="2400" dirty="0">
                <a:ea typeface="华文中宋" pitchFamily="2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操作结果：</a:t>
            </a:r>
            <a:r>
              <a:rPr lang="zh-CN" altLang="en-US" sz="2400" dirty="0">
                <a:ea typeface="楷体_GB2312" pitchFamily="49" charset="-122"/>
              </a:rPr>
              <a:t>销毁树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</a:t>
            </a: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TreeEmpty</a:t>
            </a:r>
            <a:r>
              <a:rPr lang="en-US" altLang="zh-CN" sz="2400" dirty="0"/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/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为空树，则返回 </a:t>
            </a:r>
            <a:r>
              <a:rPr lang="en-US" altLang="zh-CN" sz="2400" dirty="0">
                <a:ea typeface="楷体_GB2312" pitchFamily="49" charset="-122"/>
              </a:rPr>
              <a:t>TURE</a:t>
            </a:r>
            <a:r>
              <a:rPr lang="zh-CN" altLang="en-US" sz="2400" dirty="0">
                <a:ea typeface="楷体_GB2312" pitchFamily="49" charset="-122"/>
              </a:rPr>
              <a:t>，否则 </a:t>
            </a:r>
            <a:r>
              <a:rPr lang="en-US" altLang="zh-CN" sz="2400" dirty="0">
                <a:ea typeface="楷体_GB2312" pitchFamily="49" charset="-122"/>
              </a:rPr>
              <a:t>FALSE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 err="1">
                <a:ea typeface="楷体_GB2312" pitchFamily="49" charset="-122"/>
              </a:rPr>
              <a:t>TreeDepth</a:t>
            </a:r>
            <a:r>
              <a:rPr lang="en-US" altLang="zh-CN" sz="2400" dirty="0">
                <a:ea typeface="楷体_GB2312" pitchFamily="49" charset="-122"/>
              </a:rPr>
              <a:t> (T)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的深度。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032248" y="211288"/>
            <a:ext cx="79521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哈夫曼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（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Huffman</a:t>
            </a:r>
            <a:r>
              <a:rPr lang="zh-CN" altLang="en-US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）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树及其应用   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600200" y="1268760"/>
            <a:ext cx="36083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什么是哈夫曼树？ 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600200" y="1892301"/>
            <a:ext cx="79480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将学生的百分制成绩转换为五分制成绩：≥</a:t>
            </a:r>
            <a:r>
              <a:rPr lang="en-US" altLang="zh-CN" sz="2400" dirty="0">
                <a:ea typeface="楷体_GB2312" pitchFamily="49" charset="-122"/>
              </a:rPr>
              <a:t>90 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A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80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89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B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70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79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69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D</a:t>
            </a:r>
            <a:r>
              <a:rPr lang="zh-CN" altLang="en-US" sz="2400" dirty="0">
                <a:ea typeface="楷体_GB2312" pitchFamily="49" charset="-122"/>
              </a:rPr>
              <a:t>，＜</a:t>
            </a:r>
            <a:r>
              <a:rPr lang="en-US" altLang="zh-CN" sz="2400" dirty="0">
                <a:ea typeface="楷体_GB2312" pitchFamily="49" charset="-122"/>
              </a:rPr>
              <a:t>60</a:t>
            </a:r>
            <a:r>
              <a:rPr lang="zh-CN" altLang="en-US" sz="2400" dirty="0">
                <a:ea typeface="楷体_GB2312" pitchFamily="49" charset="-122"/>
              </a:rPr>
              <a:t>分</a:t>
            </a:r>
            <a:r>
              <a:rPr lang="en-US" altLang="zh-CN" sz="2400" dirty="0">
                <a:ea typeface="楷体_GB2312" pitchFamily="49" charset="-122"/>
              </a:rPr>
              <a:t>: 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603376" y="2892425"/>
            <a:ext cx="4254691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转换程序可用条件语句实现： </a:t>
            </a:r>
          </a:p>
          <a:p>
            <a:r>
              <a:rPr lang="en-US" altLang="zh-CN" sz="2400" dirty="0">
                <a:ea typeface="楷体_GB2312" pitchFamily="49" charset="-122"/>
              </a:rPr>
              <a:t>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&lt;60)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==‘E’; </a:t>
            </a:r>
          </a:p>
          <a:p>
            <a:r>
              <a:rPr lang="en-US" altLang="zh-CN" sz="2400" dirty="0">
                <a:ea typeface="楷体_GB2312" pitchFamily="49" charset="-122"/>
              </a:rPr>
              <a:t>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&lt;70)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==‘D’;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&lt;80)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==‘C’;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else if (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&lt;90)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==‘B’;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        else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==‘A’;  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6140449" y="2909888"/>
            <a:ext cx="3956050" cy="3367088"/>
            <a:chOff x="2908" y="1833"/>
            <a:chExt cx="2492" cy="2121"/>
          </a:xfrm>
        </p:grpSpPr>
        <p:sp>
          <p:nvSpPr>
            <p:cNvPr id="92247" name="AutoShape 87"/>
            <p:cNvSpPr>
              <a:spLocks noChangeArrowheads="1"/>
            </p:cNvSpPr>
            <p:nvPr/>
          </p:nvSpPr>
          <p:spPr bwMode="auto">
            <a:xfrm>
              <a:off x="3127" y="1833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AutoShape 88"/>
            <p:cNvSpPr>
              <a:spLocks noChangeArrowheads="1"/>
            </p:cNvSpPr>
            <p:nvPr/>
          </p:nvSpPr>
          <p:spPr bwMode="auto">
            <a:xfrm>
              <a:off x="3607" y="2265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AutoShape 89"/>
            <p:cNvSpPr>
              <a:spLocks noChangeArrowheads="1"/>
            </p:cNvSpPr>
            <p:nvPr/>
          </p:nvSpPr>
          <p:spPr bwMode="auto">
            <a:xfrm>
              <a:off x="4039" y="2697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0" name="AutoShape 90"/>
            <p:cNvSpPr>
              <a:spLocks noChangeArrowheads="1"/>
            </p:cNvSpPr>
            <p:nvPr/>
          </p:nvSpPr>
          <p:spPr bwMode="auto">
            <a:xfrm>
              <a:off x="4471" y="3129"/>
              <a:ext cx="672" cy="462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1" name="Text Box 91"/>
            <p:cNvSpPr txBox="1">
              <a:spLocks noChangeArrowheads="1"/>
            </p:cNvSpPr>
            <p:nvPr/>
          </p:nvSpPr>
          <p:spPr bwMode="auto">
            <a:xfrm>
              <a:off x="3190" y="1920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2252" name="Text Box 92"/>
            <p:cNvSpPr txBox="1">
              <a:spLocks noChangeArrowheads="1"/>
            </p:cNvSpPr>
            <p:nvPr/>
          </p:nvSpPr>
          <p:spPr bwMode="auto">
            <a:xfrm>
              <a:off x="3670" y="2352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2253" name="Text Box 93"/>
            <p:cNvSpPr txBox="1">
              <a:spLocks noChangeArrowheads="1"/>
            </p:cNvSpPr>
            <p:nvPr/>
          </p:nvSpPr>
          <p:spPr bwMode="auto">
            <a:xfrm>
              <a:off x="4102" y="2784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2254" name="Text Box 94"/>
            <p:cNvSpPr txBox="1">
              <a:spLocks noChangeArrowheads="1"/>
            </p:cNvSpPr>
            <p:nvPr/>
          </p:nvSpPr>
          <p:spPr bwMode="auto">
            <a:xfrm>
              <a:off x="4534" y="3216"/>
              <a:ext cx="411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2255" name="Rectangle 95"/>
            <p:cNvSpPr>
              <a:spLocks noChangeArrowheads="1"/>
            </p:cNvSpPr>
            <p:nvPr/>
          </p:nvSpPr>
          <p:spPr bwMode="auto">
            <a:xfrm>
              <a:off x="2908" y="2425"/>
              <a:ext cx="187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92256" name="Rectangle 96"/>
            <p:cNvSpPr>
              <a:spLocks noChangeArrowheads="1"/>
            </p:cNvSpPr>
            <p:nvPr/>
          </p:nvSpPr>
          <p:spPr bwMode="auto">
            <a:xfrm>
              <a:off x="3373" y="2857"/>
              <a:ext cx="206" cy="23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92257" name="Rectangle 97"/>
            <p:cNvSpPr>
              <a:spLocks noChangeArrowheads="1"/>
            </p:cNvSpPr>
            <p:nvPr/>
          </p:nvSpPr>
          <p:spPr bwMode="auto">
            <a:xfrm>
              <a:off x="3811" y="3289"/>
              <a:ext cx="194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92258" name="Rectangle 98"/>
            <p:cNvSpPr>
              <a:spLocks noChangeArrowheads="1"/>
            </p:cNvSpPr>
            <p:nvPr/>
          </p:nvSpPr>
          <p:spPr bwMode="auto">
            <a:xfrm>
              <a:off x="4242" y="3721"/>
              <a:ext cx="195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92259" name="Rectangle 99"/>
            <p:cNvSpPr>
              <a:spLocks noChangeArrowheads="1"/>
            </p:cNvSpPr>
            <p:nvPr/>
          </p:nvSpPr>
          <p:spPr bwMode="auto">
            <a:xfrm>
              <a:off x="5200" y="3721"/>
              <a:ext cx="200" cy="2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8" name="Text Box 108"/>
            <p:cNvSpPr txBox="1">
              <a:spLocks noChangeArrowheads="1"/>
            </p:cNvSpPr>
            <p:nvPr/>
          </p:nvSpPr>
          <p:spPr bwMode="auto">
            <a:xfrm>
              <a:off x="2983" y="2112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69" name="Text Box 109"/>
            <p:cNvSpPr txBox="1">
              <a:spLocks noChangeArrowheads="1"/>
            </p:cNvSpPr>
            <p:nvPr/>
          </p:nvSpPr>
          <p:spPr bwMode="auto">
            <a:xfrm>
              <a:off x="3448" y="2544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0" name="Text Box 110"/>
            <p:cNvSpPr txBox="1">
              <a:spLocks noChangeArrowheads="1"/>
            </p:cNvSpPr>
            <p:nvPr/>
          </p:nvSpPr>
          <p:spPr bwMode="auto">
            <a:xfrm>
              <a:off x="3880" y="2976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1" name="Text Box 111"/>
            <p:cNvSpPr txBox="1">
              <a:spLocks noChangeArrowheads="1"/>
            </p:cNvSpPr>
            <p:nvPr/>
          </p:nvSpPr>
          <p:spPr bwMode="auto">
            <a:xfrm>
              <a:off x="4312" y="3408"/>
              <a:ext cx="22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92272" name="Text Box 112"/>
            <p:cNvSpPr txBox="1">
              <a:spLocks noChangeArrowheads="1"/>
            </p:cNvSpPr>
            <p:nvPr/>
          </p:nvSpPr>
          <p:spPr bwMode="auto">
            <a:xfrm>
              <a:off x="5128" y="340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3" name="Text Box 113"/>
            <p:cNvSpPr txBox="1">
              <a:spLocks noChangeArrowheads="1"/>
            </p:cNvSpPr>
            <p:nvPr/>
          </p:nvSpPr>
          <p:spPr bwMode="auto">
            <a:xfrm>
              <a:off x="3736" y="2064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4" name="Text Box 114"/>
            <p:cNvSpPr txBox="1">
              <a:spLocks noChangeArrowheads="1"/>
            </p:cNvSpPr>
            <p:nvPr/>
          </p:nvSpPr>
          <p:spPr bwMode="auto">
            <a:xfrm>
              <a:off x="4231" y="2496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92275" name="Text Box 115"/>
            <p:cNvSpPr txBox="1">
              <a:spLocks noChangeArrowheads="1"/>
            </p:cNvSpPr>
            <p:nvPr/>
          </p:nvSpPr>
          <p:spPr bwMode="auto">
            <a:xfrm>
              <a:off x="4648" y="2928"/>
              <a:ext cx="24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92277" name="Text Box 117"/>
          <p:cNvSpPr txBox="1">
            <a:spLocks noChangeArrowheads="1"/>
          </p:cNvSpPr>
          <p:nvPr/>
        </p:nvSpPr>
        <p:spPr bwMode="auto">
          <a:xfrm>
            <a:off x="1600201" y="5943601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判别树：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用于描述分类过程的二叉树。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  <p:bldP spid="92165" grpId="0" autoUpdateAnimBg="0"/>
      <p:bldP spid="92166" grpId="0" autoUpdateAnimBg="0"/>
      <p:bldP spid="92277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123">
            <a:extLst>
              <a:ext uri="{FF2B5EF4-FFF2-40B4-BE49-F238E27FC236}">
                <a16:creationId xmlns:a16="http://schemas.microsoft.com/office/drawing/2014/main" id="{7FCB1741-831E-43DA-9FF2-17FCBE222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1380" y="4340225"/>
            <a:ext cx="4416594" cy="38920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若学生的成绩数据共</a:t>
            </a:r>
            <a:r>
              <a:rPr lang="en-US" altLang="zh-CN" sz="2400" dirty="0">
                <a:ea typeface="楷体_GB2312" pitchFamily="49" charset="-122"/>
              </a:rPr>
              <a:t>10000</a:t>
            </a:r>
            <a:r>
              <a:rPr lang="zh-CN" altLang="en-US" sz="2400" dirty="0">
                <a:ea typeface="楷体_GB2312" pitchFamily="49" charset="-122"/>
              </a:rPr>
              <a:t>个： </a:t>
            </a:r>
          </a:p>
        </p:txBody>
      </p:sp>
      <p:grpSp>
        <p:nvGrpSpPr>
          <p:cNvPr id="82" name="Group 121">
            <a:extLst>
              <a:ext uri="{FF2B5EF4-FFF2-40B4-BE49-F238E27FC236}">
                <a16:creationId xmlns:a16="http://schemas.microsoft.com/office/drawing/2014/main" id="{AA991342-E5E4-4C10-BE0A-CE7DAFB6C4BB}"/>
              </a:ext>
            </a:extLst>
          </p:cNvPr>
          <p:cNvGrpSpPr>
            <a:grpSpLocks/>
          </p:cNvGrpSpPr>
          <p:nvPr/>
        </p:nvGrpSpPr>
        <p:grpSpPr bwMode="auto">
          <a:xfrm>
            <a:off x="6057453" y="1295400"/>
            <a:ext cx="4419600" cy="2514600"/>
            <a:chOff x="2720" y="816"/>
            <a:chExt cx="2784" cy="1584"/>
          </a:xfrm>
        </p:grpSpPr>
        <p:sp>
          <p:nvSpPr>
            <p:cNvPr id="83" name="Text Box 49">
              <a:extLst>
                <a:ext uri="{FF2B5EF4-FFF2-40B4-BE49-F238E27FC236}">
                  <a16:creationId xmlns:a16="http://schemas.microsoft.com/office/drawing/2014/main" id="{57F57265-464B-4F1D-AEAD-DA731217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8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84" name="Text Box 50">
              <a:extLst>
                <a:ext uri="{FF2B5EF4-FFF2-40B4-BE49-F238E27FC236}">
                  <a16:creationId xmlns:a16="http://schemas.microsoft.com/office/drawing/2014/main" id="{BE828AFC-49B2-4A78-90D4-77089ADD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48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  <p:sp>
          <p:nvSpPr>
            <p:cNvPr id="85" name="Text Box 51">
              <a:extLst>
                <a:ext uri="{FF2B5EF4-FFF2-40B4-BE49-F238E27FC236}">
                  <a16:creationId xmlns:a16="http://schemas.microsoft.com/office/drawing/2014/main" id="{57F5ED2C-9A2F-45A1-9B23-DD8D82171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680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40% </a:t>
              </a:r>
            </a:p>
          </p:txBody>
        </p:sp>
        <p:sp>
          <p:nvSpPr>
            <p:cNvPr id="86" name="Text Box 52">
              <a:extLst>
                <a:ext uri="{FF2B5EF4-FFF2-40B4-BE49-F238E27FC236}">
                  <a16:creationId xmlns:a16="http://schemas.microsoft.com/office/drawing/2014/main" id="{FEC54141-B8E1-4E6E-93E4-7E1D370C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30% </a:t>
              </a:r>
            </a:p>
          </p:txBody>
        </p:sp>
        <p:sp>
          <p:nvSpPr>
            <p:cNvPr id="87" name="Text Box 53">
              <a:extLst>
                <a:ext uri="{FF2B5EF4-FFF2-40B4-BE49-F238E27FC236}">
                  <a16:creationId xmlns:a16="http://schemas.microsoft.com/office/drawing/2014/main" id="{0B3433D8-4D7A-4783-9412-F28A9E63D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2112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10% </a:t>
              </a:r>
            </a:p>
          </p:txBody>
        </p:sp>
      </p:grpSp>
      <p:sp>
        <p:nvSpPr>
          <p:cNvPr id="88" name="Text Box 55">
            <a:extLst>
              <a:ext uri="{FF2B5EF4-FFF2-40B4-BE49-F238E27FC236}">
                <a16:creationId xmlns:a16="http://schemas.microsoft.com/office/drawing/2014/main" id="{5D0CFAD7-E306-437B-BC5A-6A0F4B8C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3886200"/>
            <a:ext cx="7240588" cy="3841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如果每次的输入量很大，则应考虑程序的操作时间。 </a:t>
            </a:r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2FDD000C-9902-4DFC-9E20-A5418659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528" y="990600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31500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90" name="Group 124">
            <a:extLst>
              <a:ext uri="{FF2B5EF4-FFF2-40B4-BE49-F238E27FC236}">
                <a16:creationId xmlns:a16="http://schemas.microsoft.com/office/drawing/2014/main" id="{3FD6D818-8A65-4AC6-9F78-25C1D59AEE92}"/>
              </a:ext>
            </a:extLst>
          </p:cNvPr>
          <p:cNvGrpSpPr>
            <a:grpSpLocks/>
          </p:cNvGrpSpPr>
          <p:nvPr/>
        </p:nvGrpSpPr>
        <p:grpSpPr bwMode="auto">
          <a:xfrm>
            <a:off x="335360" y="620688"/>
            <a:ext cx="4668837" cy="2667000"/>
            <a:chOff x="83" y="624"/>
            <a:chExt cx="2941" cy="1680"/>
          </a:xfrm>
        </p:grpSpPr>
        <p:sp>
          <p:nvSpPr>
            <p:cNvPr id="91" name="AutoShape 114">
              <a:extLst>
                <a:ext uri="{FF2B5EF4-FFF2-40B4-BE49-F238E27FC236}">
                  <a16:creationId xmlns:a16="http://schemas.microsoft.com/office/drawing/2014/main" id="{BE825E61-6EAD-4483-802F-2F6290C0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AutoShape 113">
              <a:extLst>
                <a:ext uri="{FF2B5EF4-FFF2-40B4-BE49-F238E27FC236}">
                  <a16:creationId xmlns:a16="http://schemas.microsoft.com/office/drawing/2014/main" id="{C2D31AA8-239C-4BAA-8467-15C0871CD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AutoShape 112">
              <a:extLst>
                <a:ext uri="{FF2B5EF4-FFF2-40B4-BE49-F238E27FC236}">
                  <a16:creationId xmlns:a16="http://schemas.microsoft.com/office/drawing/2014/main" id="{9B063E18-41B4-4652-93D9-2FC4FB054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5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AutoShape 111">
              <a:extLst>
                <a:ext uri="{FF2B5EF4-FFF2-40B4-BE49-F238E27FC236}">
                  <a16:creationId xmlns:a16="http://schemas.microsoft.com/office/drawing/2014/main" id="{7D24D93B-7898-419A-BAE0-820428FD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62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Text Box 62">
              <a:extLst>
                <a:ext uri="{FF2B5EF4-FFF2-40B4-BE49-F238E27FC236}">
                  <a16:creationId xmlns:a16="http://schemas.microsoft.com/office/drawing/2014/main" id="{0A304727-B4D0-4EC9-9D97-0CE7B3D6C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67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96" name="Text Box 67">
              <a:extLst>
                <a:ext uri="{FF2B5EF4-FFF2-40B4-BE49-F238E27FC236}">
                  <a16:creationId xmlns:a16="http://schemas.microsoft.com/office/drawing/2014/main" id="{DE516521-8C2F-4F2F-AEF1-8A6DBA4B7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E0C1A2D5-DE56-469F-B1CB-361D4AD6C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110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98" name="Text Box 77">
              <a:extLst>
                <a:ext uri="{FF2B5EF4-FFF2-40B4-BE49-F238E27FC236}">
                  <a16:creationId xmlns:a16="http://schemas.microsoft.com/office/drawing/2014/main" id="{91BFBAC3-AFE2-4DB6-A44C-289CA609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" y="153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99" name="Rectangle 79">
              <a:extLst>
                <a:ext uri="{FF2B5EF4-FFF2-40B4-BE49-F238E27FC236}">
                  <a16:creationId xmlns:a16="http://schemas.microsoft.com/office/drawing/2014/main" id="{41577E9E-C3CC-45DD-B8B3-1F7C4C5C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201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00" name="Line 80">
              <a:extLst>
                <a:ext uri="{FF2B5EF4-FFF2-40B4-BE49-F238E27FC236}">
                  <a16:creationId xmlns:a16="http://schemas.microsoft.com/office/drawing/2014/main" id="{E96BFF71-AED9-4114-8D93-D8986EA98C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77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Text Box 81">
              <a:extLst>
                <a:ext uri="{FF2B5EF4-FFF2-40B4-BE49-F238E27FC236}">
                  <a16:creationId xmlns:a16="http://schemas.microsoft.com/office/drawing/2014/main" id="{3D8931B5-BD4C-41B8-84A5-C66FE4EC3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02" name="Line 82">
              <a:extLst>
                <a:ext uri="{FF2B5EF4-FFF2-40B4-BE49-F238E27FC236}">
                  <a16:creationId xmlns:a16="http://schemas.microsoft.com/office/drawing/2014/main" id="{50B6A76E-BCBD-41F9-B5E0-318CE2738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34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83">
              <a:extLst>
                <a:ext uri="{FF2B5EF4-FFF2-40B4-BE49-F238E27FC236}">
                  <a16:creationId xmlns:a16="http://schemas.microsoft.com/office/drawing/2014/main" id="{C62ECEC6-FBE7-4044-8567-99FFEA96C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912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7EEFEE61-37D0-4601-AF58-8FC58D19C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01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05" name="Line 85">
              <a:extLst>
                <a:ext uri="{FF2B5EF4-FFF2-40B4-BE49-F238E27FC236}">
                  <a16:creationId xmlns:a16="http://schemas.microsoft.com/office/drawing/2014/main" id="{B2670BAE-BBEB-4E48-A675-7A128AC07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76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0C1E38F5-89E8-47CA-B10C-03E80E86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07" name="Line 87">
              <a:extLst>
                <a:ext uri="{FF2B5EF4-FFF2-40B4-BE49-F238E27FC236}">
                  <a16:creationId xmlns:a16="http://schemas.microsoft.com/office/drawing/2014/main" id="{1D936E08-839F-495A-BF17-DD4AB8FDE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8AC7C3A2-B553-4405-A809-365C99C9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58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09" name="Line 89">
              <a:extLst>
                <a:ext uri="{FF2B5EF4-FFF2-40B4-BE49-F238E27FC236}">
                  <a16:creationId xmlns:a16="http://schemas.microsoft.com/office/drawing/2014/main" id="{924948D2-0D9E-47BC-A5F9-D03F894D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344"/>
              <a:ext cx="192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Rectangle 90">
              <a:extLst>
                <a:ext uri="{FF2B5EF4-FFF2-40B4-BE49-F238E27FC236}">
                  <a16:creationId xmlns:a16="http://schemas.microsoft.com/office/drawing/2014/main" id="{AFD2A9F1-7815-433B-85CA-058A626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11" name="Line 91">
              <a:extLst>
                <a:ext uri="{FF2B5EF4-FFF2-40B4-BE49-F238E27FC236}">
                  <a16:creationId xmlns:a16="http://schemas.microsoft.com/office/drawing/2014/main" id="{33E2856E-7A90-4D38-AE00-56E82EBC5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344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Text Box 92">
              <a:extLst>
                <a:ext uri="{FF2B5EF4-FFF2-40B4-BE49-F238E27FC236}">
                  <a16:creationId xmlns:a16="http://schemas.microsoft.com/office/drawing/2014/main" id="{C144EA17-DF4E-4ED0-A97A-005BCBF02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3" name="Text Box 93">
              <a:extLst>
                <a:ext uri="{FF2B5EF4-FFF2-40B4-BE49-F238E27FC236}">
                  <a16:creationId xmlns:a16="http://schemas.microsoft.com/office/drawing/2014/main" id="{375FFCFF-B7C9-493F-9CED-EAAB9CD6C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" y="12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4" name="Text Box 94">
              <a:extLst>
                <a:ext uri="{FF2B5EF4-FFF2-40B4-BE49-F238E27FC236}">
                  <a16:creationId xmlns:a16="http://schemas.microsoft.com/office/drawing/2014/main" id="{1D036B56-AA7F-4AD9-8AA7-7890CA4CD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5" name="Text Box 95">
              <a:extLst>
                <a:ext uri="{FF2B5EF4-FFF2-40B4-BE49-F238E27FC236}">
                  <a16:creationId xmlns:a16="http://schemas.microsoft.com/office/drawing/2014/main" id="{CD1F860B-8AAB-4E2C-B37B-400D10DCE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16" name="Text Box 96">
              <a:extLst>
                <a:ext uri="{FF2B5EF4-FFF2-40B4-BE49-F238E27FC236}">
                  <a16:creationId xmlns:a16="http://schemas.microsoft.com/office/drawing/2014/main" id="{DB976517-B6B1-4E4D-9496-06EDD55F4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2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7" name="Text Box 97">
              <a:extLst>
                <a:ext uri="{FF2B5EF4-FFF2-40B4-BE49-F238E27FC236}">
                  <a16:creationId xmlns:a16="http://schemas.microsoft.com/office/drawing/2014/main" id="{BC9EE90F-AFD0-4684-8C1F-3B0878E51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8" name="Text Box 98">
              <a:extLst>
                <a:ext uri="{FF2B5EF4-FFF2-40B4-BE49-F238E27FC236}">
                  <a16:creationId xmlns:a16="http://schemas.microsoft.com/office/drawing/2014/main" id="{E95697E0-21FE-45F3-953F-8AB415998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81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9D43292A-73D3-4093-964A-56020CEBB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912"/>
              <a:ext cx="336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0" name="Text Box 100">
              <a:extLst>
                <a:ext uri="{FF2B5EF4-FFF2-40B4-BE49-F238E27FC236}">
                  <a16:creationId xmlns:a16="http://schemas.microsoft.com/office/drawing/2014/main" id="{CB758749-C1F6-45A6-90FF-6CAA39959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016"/>
              <a:ext cx="4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5% </a:t>
              </a:r>
            </a:p>
          </p:txBody>
        </p:sp>
        <p:sp>
          <p:nvSpPr>
            <p:cNvPr id="121" name="Text Box 101">
              <a:extLst>
                <a:ext uri="{FF2B5EF4-FFF2-40B4-BE49-F238E27FC236}">
                  <a16:creationId xmlns:a16="http://schemas.microsoft.com/office/drawing/2014/main" id="{8A55F53A-A274-43FF-82BB-ED837DCF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4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15% </a:t>
              </a:r>
            </a:p>
          </p:txBody>
        </p:sp>
      </p:grpSp>
      <p:sp>
        <p:nvSpPr>
          <p:cNvPr id="122" name="Text Box 102">
            <a:extLst>
              <a:ext uri="{FF2B5EF4-FFF2-40B4-BE49-F238E27FC236}">
                <a16:creationId xmlns:a16="http://schemas.microsoft.com/office/drawing/2014/main" id="{362003FB-52D9-4D2C-BFA0-D996B1D9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724400"/>
            <a:ext cx="7399783" cy="10156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ea typeface="楷体_GB2312" pitchFamily="49" charset="-122"/>
              </a:rPr>
              <a:t>则</a:t>
            </a:r>
            <a:r>
              <a:rPr lang="en-US" altLang="zh-CN" sz="2000" dirty="0">
                <a:ea typeface="楷体_GB2312" pitchFamily="49" charset="-122"/>
              </a:rPr>
              <a:t>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15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2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 </a:t>
            </a:r>
          </a:p>
          <a:p>
            <a:r>
              <a:rPr lang="zh-CN" altLang="en-US" sz="2000" dirty="0">
                <a:ea typeface="楷体_GB2312" pitchFamily="49" charset="-122"/>
              </a:rPr>
              <a:t>需 </a:t>
            </a:r>
            <a:r>
              <a:rPr lang="en-US" altLang="zh-CN" sz="2000" dirty="0">
                <a:ea typeface="楷体_GB2312" pitchFamily="49" charset="-122"/>
              </a:rPr>
              <a:t>3 </a:t>
            </a:r>
            <a:r>
              <a:rPr lang="zh-CN" altLang="en-US" sz="2000" dirty="0">
                <a:ea typeface="楷体_GB2312" pitchFamily="49" charset="-122"/>
              </a:rPr>
              <a:t>次比较，</a:t>
            </a:r>
            <a:r>
              <a:rPr lang="en-US" altLang="zh-CN" sz="2000" dirty="0">
                <a:ea typeface="楷体_GB2312" pitchFamily="49" charset="-122"/>
              </a:rPr>
              <a:t>40</a:t>
            </a:r>
            <a:r>
              <a:rPr lang="zh-CN" altLang="en-US" sz="2000" dirty="0">
                <a:ea typeface="楷体_GB2312" pitchFamily="49" charset="-122"/>
              </a:rPr>
              <a:t>％的数据需 </a:t>
            </a:r>
            <a:r>
              <a:rPr lang="en-US" altLang="zh-CN" sz="2000" dirty="0">
                <a:ea typeface="楷体_GB2312" pitchFamily="49" charset="-122"/>
              </a:rPr>
              <a:t>4 </a:t>
            </a:r>
            <a:r>
              <a:rPr lang="zh-CN" altLang="en-US" sz="2000" dirty="0">
                <a:ea typeface="楷体_GB2312" pitchFamily="49" charset="-122"/>
              </a:rPr>
              <a:t>次比较，因此 </a:t>
            </a:r>
            <a:r>
              <a:rPr lang="en-US" altLang="zh-CN" sz="2000" dirty="0">
                <a:ea typeface="楷体_GB2312" pitchFamily="49" charset="-122"/>
              </a:rPr>
              <a:t>10000 </a:t>
            </a:r>
            <a:r>
              <a:rPr lang="zh-CN" altLang="en-US" sz="2000" dirty="0">
                <a:ea typeface="楷体_GB2312" pitchFamily="49" charset="-122"/>
              </a:rPr>
              <a:t>个数据比较的 </a:t>
            </a:r>
          </a:p>
          <a:p>
            <a:r>
              <a:rPr lang="zh-CN" altLang="en-US" sz="2000" dirty="0">
                <a:ea typeface="楷体_GB2312" pitchFamily="49" charset="-122"/>
              </a:rPr>
              <a:t>次数为：  </a:t>
            </a:r>
            <a:r>
              <a:rPr lang="en-US" altLang="zh-CN" sz="2000" dirty="0">
                <a:ea typeface="楷体_GB2312" pitchFamily="49" charset="-122"/>
              </a:rPr>
              <a:t>10000 (5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2×15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3×40</a:t>
            </a:r>
            <a:r>
              <a:rPr lang="zh-CN" altLang="en-US" sz="2000" dirty="0">
                <a:ea typeface="楷体_GB2312" pitchFamily="49" charset="-122"/>
              </a:rPr>
              <a:t>％＋</a:t>
            </a:r>
            <a:r>
              <a:rPr lang="en-US" altLang="zh-CN" sz="2000" dirty="0">
                <a:ea typeface="楷体_GB2312" pitchFamily="49" charset="-122"/>
              </a:rPr>
              <a:t>4×40</a:t>
            </a:r>
            <a:r>
              <a:rPr lang="zh-CN" altLang="en-US" sz="2000" dirty="0">
                <a:ea typeface="楷体_GB2312" pitchFamily="49" charset="-122"/>
              </a:rPr>
              <a:t>％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31500</a:t>
            </a:r>
            <a:r>
              <a:rPr lang="zh-CN" altLang="en-US" sz="2000" dirty="0">
                <a:ea typeface="楷体_GB2312" pitchFamily="49" charset="-122"/>
              </a:rPr>
              <a:t>次 </a:t>
            </a:r>
            <a:endParaRPr lang="zh-CN" altLang="en-US" sz="2000" dirty="0"/>
          </a:p>
        </p:txBody>
      </p:sp>
      <p:sp>
        <p:nvSpPr>
          <p:cNvPr id="123" name="Text Box 103">
            <a:extLst>
              <a:ext uri="{FF2B5EF4-FFF2-40B4-BE49-F238E27FC236}">
                <a16:creationId xmlns:a16="http://schemas.microsoft.com/office/drawing/2014/main" id="{63FED584-7C9D-4CAC-84D8-F6812DBE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5943600"/>
            <a:ext cx="6505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楷体_GB2312" pitchFamily="49" charset="-122"/>
              </a:rPr>
              <a:t>                  10000 (3×20</a:t>
            </a:r>
            <a:r>
              <a:rPr lang="zh-CN" altLang="en-US">
                <a:ea typeface="楷体_GB2312" pitchFamily="49" charset="-122"/>
              </a:rPr>
              <a:t>％＋</a:t>
            </a:r>
            <a:r>
              <a:rPr lang="en-US" altLang="zh-CN">
                <a:ea typeface="楷体_GB2312" pitchFamily="49" charset="-122"/>
              </a:rPr>
              <a:t>2×80</a:t>
            </a:r>
            <a:r>
              <a:rPr lang="zh-CN" altLang="en-US">
                <a:ea typeface="楷体_GB2312" pitchFamily="49" charset="-122"/>
              </a:rPr>
              <a:t>％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＝</a:t>
            </a:r>
            <a:r>
              <a:rPr lang="en-US" altLang="zh-CN">
                <a:ea typeface="楷体_GB2312" pitchFamily="49" charset="-122"/>
              </a:rPr>
              <a:t>22000</a:t>
            </a:r>
            <a:r>
              <a:rPr lang="zh-CN" altLang="en-US">
                <a:ea typeface="楷体_GB2312" pitchFamily="49" charset="-122"/>
              </a:rPr>
              <a:t>次 </a:t>
            </a:r>
            <a:endParaRPr lang="zh-CN" altLang="en-US"/>
          </a:p>
        </p:txBody>
      </p:sp>
      <p:sp>
        <p:nvSpPr>
          <p:cNvPr id="124" name="Rectangle 104">
            <a:extLst>
              <a:ext uri="{FF2B5EF4-FFF2-40B4-BE49-F238E27FC236}">
                <a16:creationId xmlns:a16="http://schemas.microsoft.com/office/drawing/2014/main" id="{EAB53E73-2424-4A4E-A51A-761AA613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97" y="620688"/>
            <a:ext cx="13303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22000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次 </a:t>
            </a:r>
          </a:p>
        </p:txBody>
      </p:sp>
      <p:grpSp>
        <p:nvGrpSpPr>
          <p:cNvPr id="125" name="Group 130">
            <a:extLst>
              <a:ext uri="{FF2B5EF4-FFF2-40B4-BE49-F238E27FC236}">
                <a16:creationId xmlns:a16="http://schemas.microsoft.com/office/drawing/2014/main" id="{A16A0E18-4418-4592-8D51-9951DE141419}"/>
              </a:ext>
            </a:extLst>
          </p:cNvPr>
          <p:cNvGrpSpPr>
            <a:grpSpLocks/>
          </p:cNvGrpSpPr>
          <p:nvPr/>
        </p:nvGrpSpPr>
        <p:grpSpPr bwMode="auto">
          <a:xfrm>
            <a:off x="6798816" y="441325"/>
            <a:ext cx="4049712" cy="3348038"/>
            <a:chOff x="2880" y="1872"/>
            <a:chExt cx="2551" cy="2109"/>
          </a:xfrm>
        </p:grpSpPr>
        <p:sp>
          <p:nvSpPr>
            <p:cNvPr id="126" name="AutoShape 131">
              <a:extLst>
                <a:ext uri="{FF2B5EF4-FFF2-40B4-BE49-F238E27FC236}">
                  <a16:creationId xmlns:a16="http://schemas.microsoft.com/office/drawing/2014/main" id="{49EB7EE8-FA69-4054-96C9-1F52A7B96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1872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AutoShape 132">
              <a:extLst>
                <a:ext uri="{FF2B5EF4-FFF2-40B4-BE49-F238E27FC236}">
                  <a16:creationId xmlns:a16="http://schemas.microsoft.com/office/drawing/2014/main" id="{EBF6A524-1B45-4FC9-AF10-72C8174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304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AutoShape 133">
              <a:extLst>
                <a:ext uri="{FF2B5EF4-FFF2-40B4-BE49-F238E27FC236}">
                  <a16:creationId xmlns:a16="http://schemas.microsoft.com/office/drawing/2014/main" id="{EC1AC556-E289-4AE8-963E-6F680A4A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2736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AutoShape 134">
              <a:extLst>
                <a:ext uri="{FF2B5EF4-FFF2-40B4-BE49-F238E27FC236}">
                  <a16:creationId xmlns:a16="http://schemas.microsoft.com/office/drawing/2014/main" id="{377E77D6-88C6-4044-8869-AA84F4AA3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168"/>
              <a:ext cx="672" cy="384"/>
            </a:xfrm>
            <a:prstGeom prst="flowChartDecision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66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0" name="Text Box 135">
              <a:extLst>
                <a:ext uri="{FF2B5EF4-FFF2-40B4-BE49-F238E27FC236}">
                  <a16:creationId xmlns:a16="http://schemas.microsoft.com/office/drawing/2014/main" id="{FB42A876-0FA6-4A6B-B822-C310CA949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1920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&lt;60</a:t>
              </a:r>
            </a:p>
          </p:txBody>
        </p:sp>
        <p:sp>
          <p:nvSpPr>
            <p:cNvPr id="131" name="Text Box 136">
              <a:extLst>
                <a:ext uri="{FF2B5EF4-FFF2-40B4-BE49-F238E27FC236}">
                  <a16:creationId xmlns:a16="http://schemas.microsoft.com/office/drawing/2014/main" id="{4617AD82-C5EB-4CD7-BC80-BFE0A31D9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2352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&lt;70</a:t>
              </a:r>
            </a:p>
          </p:txBody>
        </p:sp>
        <p:sp>
          <p:nvSpPr>
            <p:cNvPr id="132" name="Text Box 137">
              <a:extLst>
                <a:ext uri="{FF2B5EF4-FFF2-40B4-BE49-F238E27FC236}">
                  <a16:creationId xmlns:a16="http://schemas.microsoft.com/office/drawing/2014/main" id="{02AD9011-0A6B-44C4-BBEA-ADAFDD043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784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&lt;80</a:t>
              </a:r>
            </a:p>
          </p:txBody>
        </p:sp>
        <p:sp>
          <p:nvSpPr>
            <p:cNvPr id="133" name="Text Box 138">
              <a:extLst>
                <a:ext uri="{FF2B5EF4-FFF2-40B4-BE49-F238E27FC236}">
                  <a16:creationId xmlns:a16="http://schemas.microsoft.com/office/drawing/2014/main" id="{4B405A1A-7324-4950-A74B-C619FB1DE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3216"/>
              <a:ext cx="51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/>
                <a:t>&lt;90</a:t>
              </a:r>
            </a:p>
          </p:txBody>
        </p:sp>
        <p:sp>
          <p:nvSpPr>
            <p:cNvPr id="134" name="Rectangle 139">
              <a:extLst>
                <a:ext uri="{FF2B5EF4-FFF2-40B4-BE49-F238E27FC236}">
                  <a16:creationId xmlns:a16="http://schemas.microsoft.com/office/drawing/2014/main" id="{0DABBE94-2F49-4A73-8AF8-A8BD22E8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97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E</a:t>
              </a:r>
            </a:p>
          </p:txBody>
        </p:sp>
        <p:sp>
          <p:nvSpPr>
            <p:cNvPr id="135" name="Rectangle 140">
              <a:extLst>
                <a:ext uri="{FF2B5EF4-FFF2-40B4-BE49-F238E27FC236}">
                  <a16:creationId xmlns:a16="http://schemas.microsoft.com/office/drawing/2014/main" id="{C61078F8-7D05-45A1-A658-4D5BB8D96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829"/>
              <a:ext cx="255" cy="2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D</a:t>
              </a:r>
            </a:p>
          </p:txBody>
        </p:sp>
        <p:sp>
          <p:nvSpPr>
            <p:cNvPr id="136" name="Rectangle 141">
              <a:extLst>
                <a:ext uri="{FF2B5EF4-FFF2-40B4-BE49-F238E27FC236}">
                  <a16:creationId xmlns:a16="http://schemas.microsoft.com/office/drawing/2014/main" id="{55AF9CF1-333E-470A-A3B6-AEA6C55E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3261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137" name="Rectangle 142">
              <a:extLst>
                <a:ext uri="{FF2B5EF4-FFF2-40B4-BE49-F238E27FC236}">
                  <a16:creationId xmlns:a16="http://schemas.microsoft.com/office/drawing/2014/main" id="{D5584EF7-59BF-470F-9D9F-A46C23ECC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3693"/>
              <a:ext cx="244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138" name="Rectangle 143">
              <a:extLst>
                <a:ext uri="{FF2B5EF4-FFF2-40B4-BE49-F238E27FC236}">
                  <a16:creationId xmlns:a16="http://schemas.microsoft.com/office/drawing/2014/main" id="{FF1FDE9D-4968-43D9-8442-3CC0D3FD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" y="3693"/>
              <a:ext cx="255" cy="288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139" name="Line 144">
              <a:extLst>
                <a:ext uri="{FF2B5EF4-FFF2-40B4-BE49-F238E27FC236}">
                  <a16:creationId xmlns:a16="http://schemas.microsoft.com/office/drawing/2014/main" id="{FF44E1D6-6B61-4D94-8AB5-532EF1B8B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2160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145">
              <a:extLst>
                <a:ext uri="{FF2B5EF4-FFF2-40B4-BE49-F238E27FC236}">
                  <a16:creationId xmlns:a16="http://schemas.microsoft.com/office/drawing/2014/main" id="{0E8ADA9C-4264-426F-B175-0C8BAA74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592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1" name="Line 146">
              <a:extLst>
                <a:ext uri="{FF2B5EF4-FFF2-40B4-BE49-F238E27FC236}">
                  <a16:creationId xmlns:a16="http://schemas.microsoft.com/office/drawing/2014/main" id="{29B435CE-0022-43EB-B25F-E49384BA5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9" y="3024"/>
              <a:ext cx="24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2" name="Line 147">
              <a:extLst>
                <a:ext uri="{FF2B5EF4-FFF2-40B4-BE49-F238E27FC236}">
                  <a16:creationId xmlns:a16="http://schemas.microsoft.com/office/drawing/2014/main" id="{970A1ED0-10A2-405E-BFE0-14A2C1909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" y="3456"/>
              <a:ext cx="288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148">
              <a:extLst>
                <a:ext uri="{FF2B5EF4-FFF2-40B4-BE49-F238E27FC236}">
                  <a16:creationId xmlns:a16="http://schemas.microsoft.com/office/drawing/2014/main" id="{5E4483F9-A248-4DA4-B6F3-BF460BD07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" y="3456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4" name="Line 149">
              <a:extLst>
                <a:ext uri="{FF2B5EF4-FFF2-40B4-BE49-F238E27FC236}">
                  <a16:creationId xmlns:a16="http://schemas.microsoft.com/office/drawing/2014/main" id="{60A42DBA-9693-42B5-B58C-8471C14FA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1" y="3024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5" name="Line 150">
              <a:extLst>
                <a:ext uri="{FF2B5EF4-FFF2-40B4-BE49-F238E27FC236}">
                  <a16:creationId xmlns:a16="http://schemas.microsoft.com/office/drawing/2014/main" id="{F50BB1D5-EF5C-4FC5-823B-27BA826B5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9" y="2592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6" name="Line 151">
              <a:extLst>
                <a:ext uri="{FF2B5EF4-FFF2-40B4-BE49-F238E27FC236}">
                  <a16:creationId xmlns:a16="http://schemas.microsoft.com/office/drawing/2014/main" id="{ACEF0E17-C151-47BF-BF06-FB1763BAA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9" y="2160"/>
              <a:ext cx="240" cy="240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" name="Text Box 152">
              <a:extLst>
                <a:ext uri="{FF2B5EF4-FFF2-40B4-BE49-F238E27FC236}">
                  <a16:creationId xmlns:a16="http://schemas.microsoft.com/office/drawing/2014/main" id="{DDA9313A-67DF-4FA5-8523-2644CDD3B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11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8" name="Text Box 153">
              <a:extLst>
                <a:ext uri="{FF2B5EF4-FFF2-40B4-BE49-F238E27FC236}">
                  <a16:creationId xmlns:a16="http://schemas.microsoft.com/office/drawing/2014/main" id="{291E3BFB-7BEE-407E-93B9-2241FE1D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54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49" name="Text Box 154">
              <a:extLst>
                <a:ext uri="{FF2B5EF4-FFF2-40B4-BE49-F238E27FC236}">
                  <a16:creationId xmlns:a16="http://schemas.microsoft.com/office/drawing/2014/main" id="{0729583C-4F7D-47D8-856B-59592A65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97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0" name="Text Box 155">
              <a:extLst>
                <a:ext uri="{FF2B5EF4-FFF2-40B4-BE49-F238E27FC236}">
                  <a16:creationId xmlns:a16="http://schemas.microsoft.com/office/drawing/2014/main" id="{B42D5FE9-C21F-42BB-A923-AF61C45D5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Y </a:t>
              </a:r>
            </a:p>
          </p:txBody>
        </p:sp>
        <p:sp>
          <p:nvSpPr>
            <p:cNvPr id="151" name="Text Box 156">
              <a:extLst>
                <a:ext uri="{FF2B5EF4-FFF2-40B4-BE49-F238E27FC236}">
                  <a16:creationId xmlns:a16="http://schemas.microsoft.com/office/drawing/2014/main" id="{7C845D26-A227-40D9-AAF0-EE83EF93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340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2" name="Text Box 157">
              <a:extLst>
                <a:ext uri="{FF2B5EF4-FFF2-40B4-BE49-F238E27FC236}">
                  <a16:creationId xmlns:a16="http://schemas.microsoft.com/office/drawing/2014/main" id="{F26C6D8F-427F-4438-9F48-55DC34415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2064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3" name="Text Box 158">
              <a:extLst>
                <a:ext uri="{FF2B5EF4-FFF2-40B4-BE49-F238E27FC236}">
                  <a16:creationId xmlns:a16="http://schemas.microsoft.com/office/drawing/2014/main" id="{DDA7A073-DAA5-4A6C-8326-747581E6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2496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  <p:sp>
          <p:nvSpPr>
            <p:cNvPr id="154" name="Text Box 159">
              <a:extLst>
                <a:ext uri="{FF2B5EF4-FFF2-40B4-BE49-F238E27FC236}">
                  <a16:creationId xmlns:a16="http://schemas.microsoft.com/office/drawing/2014/main" id="{618046CF-A1FC-4EFF-A89A-59E288756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292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N </a:t>
              </a:r>
            </a:p>
          </p:txBody>
        </p:sp>
      </p:grpSp>
      <p:sp>
        <p:nvSpPr>
          <p:cNvPr id="155" name="Rectangle 168">
            <a:extLst>
              <a:ext uri="{FF2B5EF4-FFF2-40B4-BE49-F238E27FC236}">
                <a16:creationId xmlns:a16="http://schemas.microsoft.com/office/drawing/2014/main" id="{969DA07E-C113-4A60-B2E9-9022CE5E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480" y="3933056"/>
            <a:ext cx="9144000" cy="2590800"/>
          </a:xfrm>
          <a:prstGeom prst="rect">
            <a:avLst/>
          </a:prstGeom>
          <a:solidFill>
            <a:srgbClr val="FFFFCC"/>
          </a:solidFill>
          <a:ln w="9525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zh-CN"/>
          </a:p>
        </p:txBody>
      </p:sp>
      <p:sp>
        <p:nvSpPr>
          <p:cNvPr id="156" name="Text Box 165">
            <a:extLst>
              <a:ext uri="{FF2B5EF4-FFF2-40B4-BE49-F238E27FC236}">
                <a16:creationId xmlns:a16="http://schemas.microsoft.com/office/drawing/2014/main" id="{E059A1DD-3510-4011-8E32-A64D12A3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047455"/>
            <a:ext cx="551465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显然：两种判别树的效率是不一样的。 </a:t>
            </a:r>
          </a:p>
        </p:txBody>
      </p:sp>
      <p:sp>
        <p:nvSpPr>
          <p:cNvPr id="157" name="Text Box 166">
            <a:extLst>
              <a:ext uri="{FF2B5EF4-FFF2-40B4-BE49-F238E27FC236}">
                <a16:creationId xmlns:a16="http://schemas.microsoft.com/office/drawing/2014/main" id="{CEA1C628-44D5-425D-9E13-5727CC9F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680" y="4510757"/>
            <a:ext cx="6503988" cy="1006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问题：</a:t>
            </a:r>
            <a:r>
              <a:rPr lang="zh-CN" altLang="en-US" sz="2400" dirty="0">
                <a:ea typeface="华文中宋" pitchFamily="2" charset="-122"/>
              </a:rPr>
              <a:t>能不能找到一种效率最高的判别树呢</a:t>
            </a:r>
            <a:r>
              <a:rPr lang="en-US" altLang="zh-CN" sz="6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dirty="0">
                <a:ea typeface="华文中宋" pitchFamily="2" charset="-122"/>
              </a:rPr>
              <a:t>  </a:t>
            </a:r>
          </a:p>
        </p:txBody>
      </p:sp>
      <p:sp>
        <p:nvSpPr>
          <p:cNvPr id="158" name="Text Box 167">
            <a:extLst>
              <a:ext uri="{FF2B5EF4-FFF2-40B4-BE49-F238E27FC236}">
                <a16:creationId xmlns:a16="http://schemas.microsoft.com/office/drawing/2014/main" id="{EF9131CE-A0EE-459D-89EA-7E086054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4680" y="5410200"/>
            <a:ext cx="2625725" cy="7620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哈夫曼树</a:t>
            </a:r>
            <a:r>
              <a:rPr lang="zh-CN" altLang="en-US" sz="4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8" grpId="0" autoUpdateAnimBg="0"/>
      <p:bldP spid="89" grpId="0" autoUpdateAnimBg="0"/>
      <p:bldP spid="122" grpId="0" autoUpdateAnimBg="0"/>
      <p:bldP spid="123" grpId="0" autoUpdateAnimBg="0"/>
      <p:bldP spid="124" grpId="0" autoUpdateAnimBg="0"/>
      <p:bldP spid="155" grpId="0" animBg="1" autoUpdateAnimBg="0"/>
      <p:bldP spid="156" grpId="0" autoUpdateAnimBg="0"/>
      <p:bldP spid="157" grpId="0" autoUpdateAnimBg="0"/>
      <p:bldP spid="15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68" name="Text Box 60"/>
          <p:cNvSpPr txBox="1">
            <a:spLocks noChangeArrowheads="1"/>
          </p:cNvSpPr>
          <p:nvPr/>
        </p:nvSpPr>
        <p:spPr bwMode="auto">
          <a:xfrm>
            <a:off x="6604000" y="2562225"/>
            <a:ext cx="2767104" cy="8402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(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) </a:t>
            </a:r>
            <a:r>
              <a:rPr lang="zh-CN" altLang="en-US">
                <a:ea typeface="华文中宋" pitchFamily="2" charset="-122"/>
              </a:rPr>
              <a:t>从 </a:t>
            </a:r>
            <a:r>
              <a:rPr lang="en-US" altLang="zh-CN">
                <a:ea typeface="华文中宋" pitchFamily="2" charset="-122"/>
              </a:rPr>
              <a:t>A </a:t>
            </a:r>
            <a:r>
              <a:rPr lang="zh-CN" altLang="en-US">
                <a:ea typeface="华文中宋" pitchFamily="2" charset="-122"/>
              </a:rPr>
              <a:t>到 </a:t>
            </a:r>
            <a:r>
              <a:rPr lang="en-US" altLang="zh-CN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>
                <a:ea typeface="华文中宋" pitchFamily="2" charset="-122"/>
              </a:rPr>
              <a:t>      H, I </a:t>
            </a:r>
            <a:r>
              <a:rPr lang="zh-CN" altLang="en-US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>
                <a:ea typeface="华文中宋" pitchFamily="2" charset="-122"/>
              </a:rPr>
              <a:t>       </a:t>
            </a:r>
            <a:r>
              <a:rPr lang="en-US" altLang="zh-CN">
                <a:ea typeface="华文中宋" pitchFamily="2" charset="-122"/>
              </a:rPr>
              <a:t>1, 1, 2, 2, 3, 3, 4, 4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 useBgFill="1">
        <p:nvSpPr>
          <p:cNvPr id="94294" name="Text Box 86"/>
          <p:cNvSpPr txBox="1">
            <a:spLocks noChangeArrowheads="1"/>
          </p:cNvSpPr>
          <p:nvPr/>
        </p:nvSpPr>
        <p:spPr bwMode="auto">
          <a:xfrm>
            <a:off x="6600825" y="2565401"/>
            <a:ext cx="3613490" cy="1089529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b</a:t>
            </a:r>
            <a:r>
              <a:rPr lang="en-US" altLang="zh-CN" sz="2400" dirty="0">
                <a:ea typeface="华文中宋" pitchFamily="2" charset="-122"/>
              </a:rPr>
              <a:t>) </a:t>
            </a:r>
            <a:r>
              <a:rPr lang="zh-CN" altLang="en-US" sz="2400" dirty="0">
                <a:ea typeface="华文中宋" pitchFamily="2" charset="-122"/>
              </a:rPr>
              <a:t>从 </a:t>
            </a:r>
            <a:r>
              <a:rPr lang="en-US" altLang="zh-CN" sz="2400" dirty="0">
                <a:ea typeface="华文中宋" pitchFamily="2" charset="-122"/>
              </a:rPr>
              <a:t>A </a:t>
            </a:r>
            <a:r>
              <a:rPr lang="zh-CN" altLang="en-US" sz="2400" dirty="0">
                <a:ea typeface="华文中宋" pitchFamily="2" charset="-122"/>
              </a:rPr>
              <a:t>到 </a:t>
            </a:r>
            <a:r>
              <a:rPr lang="en-US" altLang="zh-CN" sz="2400" dirty="0">
                <a:ea typeface="华文中宋" pitchFamily="2" charset="-122"/>
              </a:rPr>
              <a:t>B, C, D, E, F, G, 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华文中宋" pitchFamily="2" charset="-122"/>
              </a:rPr>
              <a:t>      H, I </a:t>
            </a:r>
            <a:r>
              <a:rPr lang="zh-CN" altLang="en-US" sz="2400" dirty="0">
                <a:ea typeface="华文中宋" pitchFamily="2" charset="-122"/>
              </a:rPr>
              <a:t>的路径长度分别为 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       </a:t>
            </a:r>
            <a:r>
              <a:rPr lang="en-US" altLang="zh-CN" sz="2400" dirty="0">
                <a:ea typeface="华文中宋" pitchFamily="2" charset="-122"/>
              </a:rPr>
              <a:t>1, 1, 2, 2, 2, 2, 3, 3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600201" y="260648"/>
            <a:ext cx="22145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基本概念：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600201" y="838201"/>
            <a:ext cx="8900193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路径：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从树中一个结点到另一个结点之间的分支构成这两个结点 </a:t>
            </a:r>
          </a:p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       间的路径。 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600200" y="1752600"/>
            <a:ext cx="63515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结点的路径长度：</a:t>
            </a:r>
            <a:r>
              <a:rPr lang="zh-CN" altLang="en-US" sz="2400" dirty="0">
                <a:ea typeface="华文中宋" pitchFamily="2" charset="-122"/>
              </a:rPr>
              <a:t>两结点间路径上的分支数。 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600201" y="4495800"/>
            <a:ext cx="89582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树的路径长度：</a:t>
            </a:r>
            <a:r>
              <a:rPr lang="zh-CN" altLang="en-US" sz="2400" dirty="0">
                <a:ea typeface="华文中宋" pitchFamily="2" charset="-122"/>
              </a:rPr>
              <a:t>从树根到每一个结点的路径长度之和。记作：</a:t>
            </a:r>
            <a:r>
              <a:rPr lang="en-US" altLang="zh-CN" sz="2400" dirty="0">
                <a:ea typeface="华文中宋" pitchFamily="2" charset="-122"/>
              </a:rPr>
              <a:t>TL  </a:t>
            </a:r>
          </a:p>
        </p:txBody>
      </p:sp>
      <p:sp>
        <p:nvSpPr>
          <p:cNvPr id="94269" name="Text Box 61"/>
          <p:cNvSpPr txBox="1">
            <a:spLocks noChangeArrowheads="1"/>
          </p:cNvSpPr>
          <p:nvPr/>
        </p:nvSpPr>
        <p:spPr bwMode="auto">
          <a:xfrm>
            <a:off x="1600200" y="4953000"/>
            <a:ext cx="6254750" cy="895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a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＋</a:t>
            </a:r>
            <a:r>
              <a:rPr lang="en-US" altLang="zh-CN" sz="24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20 </a:t>
            </a:r>
            <a:br>
              <a:rPr lang="en-US" altLang="zh-CN" sz="2400" dirty="0"/>
            </a:br>
            <a:r>
              <a:rPr lang="en-US" altLang="zh-CN" sz="2400" dirty="0"/>
              <a:t>TL</a:t>
            </a:r>
            <a:r>
              <a:rPr lang="zh-CN" altLang="en-US" sz="2400" dirty="0"/>
              <a:t>（</a:t>
            </a:r>
            <a:r>
              <a:rPr lang="en-US" altLang="zh-CN" sz="2400" i="1" dirty="0"/>
              <a:t>b</a:t>
            </a:r>
            <a:r>
              <a:rPr lang="zh-CN" altLang="en-US" sz="2400" dirty="0"/>
              <a:t>）＝</a:t>
            </a:r>
            <a:r>
              <a:rPr lang="en-US" altLang="zh-CN" sz="2400" dirty="0"/>
              <a:t>0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3</a:t>
            </a:r>
            <a:r>
              <a:rPr lang="zh-CN" altLang="en-US" sz="2400" dirty="0"/>
              <a:t>＝</a:t>
            </a:r>
            <a:r>
              <a:rPr lang="en-US" altLang="zh-CN" sz="2400" dirty="0"/>
              <a:t>16  </a:t>
            </a:r>
          </a:p>
        </p:txBody>
      </p:sp>
      <p:sp>
        <p:nvSpPr>
          <p:cNvPr id="94273" name="AutoShape 65"/>
          <p:cNvSpPr>
            <a:spLocks noChangeArrowheads="1"/>
          </p:cNvSpPr>
          <p:nvPr/>
        </p:nvSpPr>
        <p:spPr bwMode="auto">
          <a:xfrm>
            <a:off x="3041650" y="5915025"/>
            <a:ext cx="5570538" cy="50958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完全二叉树是路径长度最短的二叉树。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868489" y="2217738"/>
            <a:ext cx="4803775" cy="2205038"/>
            <a:chOff x="217" y="1377"/>
            <a:chExt cx="3026" cy="1389"/>
          </a:xfrm>
        </p:grpSpPr>
        <p:sp>
          <p:nvSpPr>
            <p:cNvPr id="94216" name="Oval 8"/>
            <p:cNvSpPr>
              <a:spLocks noChangeArrowheads="1"/>
            </p:cNvSpPr>
            <p:nvPr/>
          </p:nvSpPr>
          <p:spPr bwMode="auto">
            <a:xfrm>
              <a:off x="433" y="142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7" name="Oval 9"/>
            <p:cNvSpPr>
              <a:spLocks noChangeArrowheads="1"/>
            </p:cNvSpPr>
            <p:nvPr/>
          </p:nvSpPr>
          <p:spPr bwMode="auto">
            <a:xfrm>
              <a:off x="645" y="170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8" name="Oval 10"/>
            <p:cNvSpPr>
              <a:spLocks noChangeArrowheads="1"/>
            </p:cNvSpPr>
            <p:nvPr/>
          </p:nvSpPr>
          <p:spPr bwMode="auto">
            <a:xfrm>
              <a:off x="838" y="196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19" name="Oval 11"/>
            <p:cNvSpPr>
              <a:spLocks noChangeArrowheads="1"/>
            </p:cNvSpPr>
            <p:nvPr/>
          </p:nvSpPr>
          <p:spPr bwMode="auto">
            <a:xfrm>
              <a:off x="1023" y="2239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0" name="Oval 12"/>
            <p:cNvSpPr>
              <a:spLocks noChangeArrowheads="1"/>
            </p:cNvSpPr>
            <p:nvPr/>
          </p:nvSpPr>
          <p:spPr bwMode="auto">
            <a:xfrm>
              <a:off x="1201" y="251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1" name="Oval 13"/>
            <p:cNvSpPr>
              <a:spLocks noChangeArrowheads="1"/>
            </p:cNvSpPr>
            <p:nvPr/>
          </p:nvSpPr>
          <p:spPr bwMode="auto">
            <a:xfrm>
              <a:off x="217" y="169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2" name="Oval 14"/>
            <p:cNvSpPr>
              <a:spLocks noChangeArrowheads="1"/>
            </p:cNvSpPr>
            <p:nvPr/>
          </p:nvSpPr>
          <p:spPr bwMode="auto">
            <a:xfrm>
              <a:off x="433" y="197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3" name="Oval 15"/>
            <p:cNvSpPr>
              <a:spLocks noChangeArrowheads="1"/>
            </p:cNvSpPr>
            <p:nvPr/>
          </p:nvSpPr>
          <p:spPr bwMode="auto">
            <a:xfrm>
              <a:off x="657" y="2245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24" name="Oval 16"/>
            <p:cNvSpPr>
              <a:spLocks noChangeArrowheads="1"/>
            </p:cNvSpPr>
            <p:nvPr/>
          </p:nvSpPr>
          <p:spPr bwMode="auto">
            <a:xfrm>
              <a:off x="850" y="251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33" name="Text Box 25"/>
            <p:cNvSpPr txBox="1">
              <a:spLocks noChangeArrowheads="1"/>
            </p:cNvSpPr>
            <p:nvPr/>
          </p:nvSpPr>
          <p:spPr bwMode="auto">
            <a:xfrm>
              <a:off x="431" y="1411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34" name="Text Box 26"/>
            <p:cNvSpPr txBox="1">
              <a:spLocks noChangeArrowheads="1"/>
            </p:cNvSpPr>
            <p:nvPr/>
          </p:nvSpPr>
          <p:spPr bwMode="auto">
            <a:xfrm>
              <a:off x="249" y="169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648" y="1702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456" y="1984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843" y="1979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682" y="2251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28" y="2236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839" y="2514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223" y="2514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42" name="Oval 34"/>
            <p:cNvSpPr>
              <a:spLocks noChangeArrowheads="1"/>
            </p:cNvSpPr>
            <p:nvPr/>
          </p:nvSpPr>
          <p:spPr bwMode="auto">
            <a:xfrm>
              <a:off x="2353" y="1377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3" name="Oval 35"/>
            <p:cNvSpPr>
              <a:spLocks noChangeArrowheads="1"/>
            </p:cNvSpPr>
            <p:nvPr/>
          </p:nvSpPr>
          <p:spPr bwMode="auto">
            <a:xfrm>
              <a:off x="2785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4" name="Oval 36"/>
            <p:cNvSpPr>
              <a:spLocks noChangeArrowheads="1"/>
            </p:cNvSpPr>
            <p:nvPr/>
          </p:nvSpPr>
          <p:spPr bwMode="auto">
            <a:xfrm>
              <a:off x="2097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5" name="Oval 37"/>
            <p:cNvSpPr>
              <a:spLocks noChangeArrowheads="1"/>
            </p:cNvSpPr>
            <p:nvPr/>
          </p:nvSpPr>
          <p:spPr bwMode="auto">
            <a:xfrm>
              <a:off x="3004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6" name="Oval 38"/>
            <p:cNvSpPr>
              <a:spLocks noChangeArrowheads="1"/>
            </p:cNvSpPr>
            <p:nvPr/>
          </p:nvSpPr>
          <p:spPr bwMode="auto">
            <a:xfrm>
              <a:off x="1882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7" name="Oval 39"/>
            <p:cNvSpPr>
              <a:spLocks noChangeArrowheads="1"/>
            </p:cNvSpPr>
            <p:nvPr/>
          </p:nvSpPr>
          <p:spPr bwMode="auto">
            <a:xfrm>
              <a:off x="1898" y="1830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8" name="Oval 40"/>
            <p:cNvSpPr>
              <a:spLocks noChangeArrowheads="1"/>
            </p:cNvSpPr>
            <p:nvPr/>
          </p:nvSpPr>
          <p:spPr bwMode="auto">
            <a:xfrm>
              <a:off x="1729" y="2152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49" name="Oval 41"/>
            <p:cNvSpPr>
              <a:spLocks noChangeArrowheads="1"/>
            </p:cNvSpPr>
            <p:nvPr/>
          </p:nvSpPr>
          <p:spPr bwMode="auto">
            <a:xfrm>
              <a:off x="2592" y="2154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0" name="Oval 42"/>
            <p:cNvSpPr>
              <a:spLocks noChangeArrowheads="1"/>
            </p:cNvSpPr>
            <p:nvPr/>
          </p:nvSpPr>
          <p:spPr bwMode="auto">
            <a:xfrm>
              <a:off x="1584" y="2471"/>
              <a:ext cx="239" cy="24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200"/>
            </a:p>
          </p:txBody>
        </p:sp>
        <p:sp>
          <p:nvSpPr>
            <p:cNvPr id="94259" name="Text Box 51"/>
            <p:cNvSpPr txBox="1">
              <a:spLocks noChangeArrowheads="1"/>
            </p:cNvSpPr>
            <p:nvPr/>
          </p:nvSpPr>
          <p:spPr bwMode="auto">
            <a:xfrm>
              <a:off x="2378" y="1383"/>
              <a:ext cx="210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</a:t>
              </a:r>
            </a:p>
          </p:txBody>
        </p:sp>
        <p:sp>
          <p:nvSpPr>
            <p:cNvPr id="94260" name="Text Box 52"/>
            <p:cNvSpPr txBox="1">
              <a:spLocks noChangeArrowheads="1"/>
            </p:cNvSpPr>
            <p:nvPr/>
          </p:nvSpPr>
          <p:spPr bwMode="auto">
            <a:xfrm>
              <a:off x="1932" y="1826"/>
              <a:ext cx="204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</a:t>
              </a:r>
            </a:p>
          </p:txBody>
        </p:sp>
        <p:sp>
          <p:nvSpPr>
            <p:cNvPr id="94261" name="Text Box 53"/>
            <p:cNvSpPr txBox="1">
              <a:spLocks noChangeArrowheads="1"/>
            </p:cNvSpPr>
            <p:nvPr/>
          </p:nvSpPr>
          <p:spPr bwMode="auto">
            <a:xfrm>
              <a:off x="2806" y="1826"/>
              <a:ext cx="202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</a:t>
              </a:r>
            </a:p>
          </p:txBody>
        </p:sp>
        <p:sp>
          <p:nvSpPr>
            <p:cNvPr id="94262" name="Text Box 54"/>
            <p:cNvSpPr txBox="1">
              <a:spLocks noChangeArrowheads="1"/>
            </p:cNvSpPr>
            <p:nvPr/>
          </p:nvSpPr>
          <p:spPr bwMode="auto">
            <a:xfrm>
              <a:off x="1754" y="2166"/>
              <a:ext cx="21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</a:t>
              </a:r>
            </a:p>
          </p:txBody>
        </p:sp>
        <p:sp>
          <p:nvSpPr>
            <p:cNvPr id="94263" name="Text Box 55"/>
            <p:cNvSpPr txBox="1">
              <a:spLocks noChangeArrowheads="1"/>
            </p:cNvSpPr>
            <p:nvPr/>
          </p:nvSpPr>
          <p:spPr bwMode="auto">
            <a:xfrm>
              <a:off x="2109" y="2166"/>
              <a:ext cx="195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E</a:t>
              </a:r>
            </a:p>
          </p:txBody>
        </p:sp>
        <p:sp>
          <p:nvSpPr>
            <p:cNvPr id="94264" name="Text Box 56"/>
            <p:cNvSpPr txBox="1">
              <a:spLocks noChangeArrowheads="1"/>
            </p:cNvSpPr>
            <p:nvPr/>
          </p:nvSpPr>
          <p:spPr bwMode="auto">
            <a:xfrm>
              <a:off x="2618" y="2166"/>
              <a:ext cx="19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</a:p>
          </p:txBody>
        </p:sp>
        <p:sp>
          <p:nvSpPr>
            <p:cNvPr id="94265" name="Text Box 57"/>
            <p:cNvSpPr txBox="1">
              <a:spLocks noChangeArrowheads="1"/>
            </p:cNvSpPr>
            <p:nvPr/>
          </p:nvSpPr>
          <p:spPr bwMode="auto">
            <a:xfrm>
              <a:off x="3001" y="2160"/>
              <a:ext cx="218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</a:p>
          </p:txBody>
        </p:sp>
        <p:sp>
          <p:nvSpPr>
            <p:cNvPr id="94266" name="Text Box 58"/>
            <p:cNvSpPr txBox="1">
              <a:spLocks noChangeArrowheads="1"/>
            </p:cNvSpPr>
            <p:nvPr/>
          </p:nvSpPr>
          <p:spPr bwMode="auto">
            <a:xfrm>
              <a:off x="1597" y="2478"/>
              <a:ext cx="21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</a:t>
              </a:r>
            </a:p>
          </p:txBody>
        </p:sp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1927" y="2478"/>
              <a:ext cx="157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I</a:t>
              </a:r>
            </a:p>
          </p:txBody>
        </p:sp>
        <p:sp>
          <p:nvSpPr>
            <p:cNvPr id="94270" name="Text Box 62"/>
            <p:cNvSpPr txBox="1">
              <a:spLocks noChangeArrowheads="1"/>
            </p:cNvSpPr>
            <p:nvPr/>
          </p:nvSpPr>
          <p:spPr bwMode="auto">
            <a:xfrm>
              <a:off x="278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</a:p>
          </p:txBody>
        </p:sp>
        <p:sp>
          <p:nvSpPr>
            <p:cNvPr id="94271" name="Text Box 63"/>
            <p:cNvSpPr txBox="1">
              <a:spLocks noChangeArrowheads="1"/>
            </p:cNvSpPr>
            <p:nvPr/>
          </p:nvSpPr>
          <p:spPr bwMode="auto">
            <a:xfrm>
              <a:off x="2300" y="2487"/>
              <a:ext cx="31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 i="1"/>
                <a:t>b</a:t>
              </a:r>
              <a:r>
                <a:rPr lang="en-US" altLang="zh-CN"/>
                <a:t>) </a:t>
              </a:r>
            </a:p>
          </p:txBody>
        </p:sp>
        <p:cxnSp>
          <p:nvCxnSpPr>
            <p:cNvPr id="94276" name="AutoShape 68"/>
            <p:cNvCxnSpPr>
              <a:cxnSpLocks noChangeShapeType="1"/>
              <a:stCxn id="94216" idx="3"/>
              <a:endCxn id="94221" idx="0"/>
            </p:cNvCxnSpPr>
            <p:nvPr/>
          </p:nvCxnSpPr>
          <p:spPr bwMode="auto">
            <a:xfrm flipH="1">
              <a:off x="337" y="1631"/>
              <a:ext cx="132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7" name="AutoShape 69"/>
            <p:cNvCxnSpPr>
              <a:cxnSpLocks noChangeShapeType="1"/>
              <a:stCxn id="94216" idx="5"/>
              <a:endCxn id="94217" idx="0"/>
            </p:cNvCxnSpPr>
            <p:nvPr/>
          </p:nvCxnSpPr>
          <p:spPr bwMode="auto">
            <a:xfrm>
              <a:off x="637" y="1631"/>
              <a:ext cx="128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8" name="AutoShape 70"/>
            <p:cNvCxnSpPr>
              <a:cxnSpLocks noChangeShapeType="1"/>
              <a:stCxn id="94217" idx="5"/>
              <a:endCxn id="94218" idx="0"/>
            </p:cNvCxnSpPr>
            <p:nvPr/>
          </p:nvCxnSpPr>
          <p:spPr bwMode="auto">
            <a:xfrm>
              <a:off x="849" y="1909"/>
              <a:ext cx="109" cy="5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79" name="AutoShape 71"/>
            <p:cNvCxnSpPr>
              <a:cxnSpLocks noChangeShapeType="1"/>
              <a:stCxn id="94218" idx="5"/>
              <a:endCxn id="94219" idx="0"/>
            </p:cNvCxnSpPr>
            <p:nvPr/>
          </p:nvCxnSpPr>
          <p:spPr bwMode="auto">
            <a:xfrm>
              <a:off x="1042" y="2176"/>
              <a:ext cx="101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0" name="AutoShape 72"/>
            <p:cNvCxnSpPr>
              <a:cxnSpLocks noChangeShapeType="1"/>
              <a:stCxn id="94219" idx="5"/>
              <a:endCxn id="94220" idx="0"/>
            </p:cNvCxnSpPr>
            <p:nvPr/>
          </p:nvCxnSpPr>
          <p:spPr bwMode="auto">
            <a:xfrm>
              <a:off x="1227" y="2448"/>
              <a:ext cx="94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1" name="AutoShape 73"/>
            <p:cNvCxnSpPr>
              <a:cxnSpLocks noChangeShapeType="1"/>
              <a:stCxn id="94217" idx="3"/>
              <a:endCxn id="94222" idx="0"/>
            </p:cNvCxnSpPr>
            <p:nvPr/>
          </p:nvCxnSpPr>
          <p:spPr bwMode="auto">
            <a:xfrm flipH="1">
              <a:off x="553" y="1909"/>
              <a:ext cx="128" cy="6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2" name="AutoShape 74"/>
            <p:cNvCxnSpPr>
              <a:cxnSpLocks noChangeShapeType="1"/>
              <a:stCxn id="94218" idx="3"/>
              <a:endCxn id="94223" idx="0"/>
            </p:cNvCxnSpPr>
            <p:nvPr/>
          </p:nvCxnSpPr>
          <p:spPr bwMode="auto">
            <a:xfrm flipH="1">
              <a:off x="777" y="2176"/>
              <a:ext cx="97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3" name="AutoShape 75"/>
            <p:cNvCxnSpPr>
              <a:cxnSpLocks noChangeShapeType="1"/>
              <a:stCxn id="94219" idx="3"/>
              <a:endCxn id="94224" idx="0"/>
            </p:cNvCxnSpPr>
            <p:nvPr/>
          </p:nvCxnSpPr>
          <p:spPr bwMode="auto">
            <a:xfrm flipH="1">
              <a:off x="970" y="2448"/>
              <a:ext cx="89" cy="6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4" name="AutoShape 76"/>
            <p:cNvCxnSpPr>
              <a:cxnSpLocks noChangeShapeType="1"/>
              <a:stCxn id="94242" idx="3"/>
              <a:endCxn id="94247" idx="0"/>
            </p:cNvCxnSpPr>
            <p:nvPr/>
          </p:nvCxnSpPr>
          <p:spPr bwMode="auto">
            <a:xfrm flipH="1">
              <a:off x="2018" y="1586"/>
              <a:ext cx="371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5" name="AutoShape 77"/>
            <p:cNvCxnSpPr>
              <a:cxnSpLocks noChangeShapeType="1"/>
              <a:stCxn id="94243" idx="0"/>
              <a:endCxn id="94242" idx="5"/>
            </p:cNvCxnSpPr>
            <p:nvPr/>
          </p:nvCxnSpPr>
          <p:spPr bwMode="auto">
            <a:xfrm flipH="1" flipV="1">
              <a:off x="2557" y="1586"/>
              <a:ext cx="348" cy="2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6" name="AutoShape 78"/>
            <p:cNvCxnSpPr>
              <a:cxnSpLocks noChangeShapeType="1"/>
              <a:stCxn id="94245" idx="0"/>
              <a:endCxn id="94243" idx="5"/>
            </p:cNvCxnSpPr>
            <p:nvPr/>
          </p:nvCxnSpPr>
          <p:spPr bwMode="auto">
            <a:xfrm flipH="1" flipV="1">
              <a:off x="2989" y="2039"/>
              <a:ext cx="13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7" name="AutoShape 79"/>
            <p:cNvCxnSpPr>
              <a:cxnSpLocks noChangeShapeType="1"/>
              <a:stCxn id="94249" idx="0"/>
              <a:endCxn id="94243" idx="3"/>
            </p:cNvCxnSpPr>
            <p:nvPr/>
          </p:nvCxnSpPr>
          <p:spPr bwMode="auto">
            <a:xfrm flipV="1">
              <a:off x="2712" y="2039"/>
              <a:ext cx="109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8" name="AutoShape 80"/>
            <p:cNvCxnSpPr>
              <a:cxnSpLocks noChangeShapeType="1"/>
              <a:stCxn id="94248" idx="0"/>
              <a:endCxn id="94247" idx="3"/>
            </p:cNvCxnSpPr>
            <p:nvPr/>
          </p:nvCxnSpPr>
          <p:spPr bwMode="auto">
            <a:xfrm flipV="1">
              <a:off x="1849" y="2039"/>
              <a:ext cx="85" cy="11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89" name="AutoShape 81"/>
            <p:cNvCxnSpPr>
              <a:cxnSpLocks noChangeShapeType="1"/>
              <a:stCxn id="94244" idx="0"/>
              <a:endCxn id="94247" idx="5"/>
            </p:cNvCxnSpPr>
            <p:nvPr/>
          </p:nvCxnSpPr>
          <p:spPr bwMode="auto">
            <a:xfrm flipH="1" flipV="1">
              <a:off x="2102" y="2039"/>
              <a:ext cx="115" cy="11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0" name="AutoShape 82"/>
            <p:cNvCxnSpPr>
              <a:cxnSpLocks noChangeShapeType="1"/>
              <a:stCxn id="94250" idx="0"/>
              <a:endCxn id="94248" idx="3"/>
            </p:cNvCxnSpPr>
            <p:nvPr/>
          </p:nvCxnSpPr>
          <p:spPr bwMode="auto">
            <a:xfrm flipV="1">
              <a:off x="1704" y="2361"/>
              <a:ext cx="61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4291" name="AutoShape 83"/>
            <p:cNvCxnSpPr>
              <a:cxnSpLocks noChangeShapeType="1"/>
              <a:stCxn id="94246" idx="0"/>
              <a:endCxn id="94248" idx="5"/>
            </p:cNvCxnSpPr>
            <p:nvPr/>
          </p:nvCxnSpPr>
          <p:spPr bwMode="auto">
            <a:xfrm flipH="1" flipV="1">
              <a:off x="1933" y="2361"/>
              <a:ext cx="69" cy="1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8" grpId="0" autoUpdateAnimBg="0"/>
      <p:bldP spid="94294" grpId="0" animBg="1" autoUpdateAnimBg="0"/>
      <p:bldP spid="94212" grpId="0" autoUpdateAnimBg="0"/>
      <p:bldP spid="94213" grpId="0" autoUpdateAnimBg="0"/>
      <p:bldP spid="94214" grpId="0" autoUpdateAnimBg="0"/>
      <p:bldP spid="94269" grpId="0" autoUpdateAnimBg="0"/>
      <p:bldP spid="94273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17" name="AutoShape 85"/>
          <p:cNvSpPr>
            <a:spLocks noChangeArrowheads="1"/>
          </p:cNvSpPr>
          <p:nvPr/>
        </p:nvSpPr>
        <p:spPr bwMode="auto">
          <a:xfrm>
            <a:off x="5765800" y="5277922"/>
            <a:ext cx="304800" cy="397907"/>
          </a:xfrm>
          <a:prstGeom prst="roundRect">
            <a:avLst>
              <a:gd name="adj" fmla="val 16667"/>
            </a:avLst>
          </a:prstGeom>
          <a:solidFill>
            <a:srgbClr val="FF66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5316" name="AutoShape 84"/>
          <p:cNvSpPr>
            <a:spLocks noChangeArrowheads="1"/>
          </p:cNvSpPr>
          <p:nvPr/>
        </p:nvSpPr>
        <p:spPr bwMode="auto">
          <a:xfrm>
            <a:off x="5384801" y="5283280"/>
            <a:ext cx="204383" cy="387191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600201" y="519113"/>
            <a:ext cx="8871339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权：</a:t>
            </a:r>
            <a:r>
              <a:rPr lang="zh-CN" altLang="en-US" sz="2400" dirty="0">
                <a:ea typeface="华文中宋" pitchFamily="2" charset="-122"/>
              </a:rPr>
              <a:t>将树中结点赋给一个有着某种含义的数值，则这个数值称为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该结点的权。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600201" y="1924050"/>
            <a:ext cx="8632491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结点的带权路径长度：</a:t>
            </a:r>
            <a:r>
              <a:rPr lang="zh-CN" altLang="en-US" sz="2400" dirty="0">
                <a:ea typeface="华文中宋" pitchFamily="2" charset="-122"/>
              </a:rPr>
              <a:t>从根结点到该结点之间的路径长度与该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    结点的权的乘积。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600201" y="3357563"/>
            <a:ext cx="8563563" cy="101207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树的带权路径长度：</a:t>
            </a:r>
            <a:r>
              <a:rPr lang="zh-CN" altLang="en-US" sz="2400" dirty="0">
                <a:ea typeface="华文中宋" pitchFamily="2" charset="-122"/>
              </a:rPr>
              <a:t>树中所有叶子结点的带权路径长度之和。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   记作：  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3575050" y="4943476"/>
          <a:ext cx="25717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公式" r:id="rId4" imgW="1028520" imgH="431640" progId="Equation.3">
                  <p:embed/>
                </p:oleObj>
              </mc:Choice>
              <mc:Fallback>
                <p:oleObj name="公式" r:id="rId4" imgW="10285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943476"/>
                        <a:ext cx="25717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318" name="Line 86"/>
          <p:cNvSpPr>
            <a:spLocks noChangeShapeType="1"/>
          </p:cNvSpPr>
          <p:nvPr/>
        </p:nvSpPr>
        <p:spPr bwMode="auto">
          <a:xfrm rot="6095827" flipH="1" flipV="1">
            <a:off x="5672138" y="4808538"/>
            <a:ext cx="457200" cy="53340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5319" name="Text Box 87"/>
          <p:cNvSpPr txBox="1">
            <a:spLocks noChangeArrowheads="1"/>
          </p:cNvSpPr>
          <p:nvPr/>
        </p:nvSpPr>
        <p:spPr bwMode="auto">
          <a:xfrm>
            <a:off x="6211889" y="4656138"/>
            <a:ext cx="720069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权值 </a:t>
            </a:r>
          </a:p>
        </p:txBody>
      </p:sp>
      <p:sp>
        <p:nvSpPr>
          <p:cNvPr id="95321" name="Text Box 89"/>
          <p:cNvSpPr txBox="1">
            <a:spLocks noChangeArrowheads="1"/>
          </p:cNvSpPr>
          <p:nvPr/>
        </p:nvSpPr>
        <p:spPr bwMode="auto">
          <a:xfrm>
            <a:off x="6692901" y="5230813"/>
            <a:ext cx="231505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结点到根的路径长度 </a:t>
            </a:r>
          </a:p>
        </p:txBody>
      </p:sp>
      <p:sp>
        <p:nvSpPr>
          <p:cNvPr id="95322" name="Line 90"/>
          <p:cNvSpPr>
            <a:spLocks noChangeShapeType="1"/>
          </p:cNvSpPr>
          <p:nvPr/>
        </p:nvSpPr>
        <p:spPr bwMode="auto">
          <a:xfrm>
            <a:off x="6096000" y="5448300"/>
            <a:ext cx="647700" cy="0"/>
          </a:xfrm>
          <a:prstGeom prst="line">
            <a:avLst/>
          </a:prstGeom>
          <a:noFill/>
          <a:ln w="254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17" grpId="0" animBg="1"/>
      <p:bldP spid="95316" grpId="0" animBg="1"/>
      <p:bldP spid="95234" grpId="0" autoUpdateAnimBg="0"/>
      <p:bldP spid="95235" grpId="0" autoUpdateAnimBg="0"/>
      <p:bldP spid="95236" grpId="0" autoUpdateAnimBg="0"/>
      <p:bldP spid="95318" grpId="0" animBg="1"/>
      <p:bldP spid="95319" grpId="0" autoUpdateAnimBg="0"/>
      <p:bldP spid="95321" grpId="0" autoUpdateAnimBg="0"/>
      <p:bldP spid="9532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3" name="Text Box 169"/>
          <p:cNvSpPr txBox="1">
            <a:spLocks noChangeArrowheads="1"/>
          </p:cNvSpPr>
          <p:nvPr/>
        </p:nvSpPr>
        <p:spPr bwMode="auto">
          <a:xfrm>
            <a:off x="1631950" y="90805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4" name="Text Box 170"/>
          <p:cNvSpPr txBox="1">
            <a:spLocks noChangeArrowheads="1"/>
          </p:cNvSpPr>
          <p:nvPr/>
        </p:nvSpPr>
        <p:spPr bwMode="auto">
          <a:xfrm>
            <a:off x="2208213" y="5300664"/>
            <a:ext cx="802816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因为构造这种树的算法是由哈夫曼于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1952</a:t>
            </a:r>
            <a:r>
              <a:rPr lang="en-US" altLang="zh-CN" sz="2400" dirty="0">
                <a:solidFill>
                  <a:srgbClr val="FFFFFF"/>
                </a:solidFill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年提出的， </a:t>
            </a:r>
          </a:p>
          <a:p>
            <a:r>
              <a:rPr lang="zh-CN" altLang="en-US" sz="2400" dirty="0">
                <a:ea typeface="华文中宋" pitchFamily="2" charset="-122"/>
              </a:rPr>
              <a:t>所以被称为哈夫曼树，相应的算法称为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98475" name="AutoShape 171"/>
          <p:cNvSpPr>
            <a:spLocks noChangeArrowheads="1"/>
          </p:cNvSpPr>
          <p:nvPr/>
        </p:nvSpPr>
        <p:spPr bwMode="auto">
          <a:xfrm>
            <a:off x="3579813" y="757581"/>
            <a:ext cx="626110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 dirty="0">
                <a:ea typeface="隶书" pitchFamily="49" charset="-122"/>
              </a:rPr>
              <a:t>带权路径长度 </a:t>
            </a:r>
            <a:r>
              <a:rPr lang="en-US" altLang="zh-CN" sz="2800" dirty="0">
                <a:ea typeface="隶书" pitchFamily="49" charset="-122"/>
              </a:rPr>
              <a:t>(WPL) </a:t>
            </a:r>
            <a:r>
              <a:rPr lang="zh-CN" altLang="en-US" sz="2800" dirty="0">
                <a:ea typeface="隶书" pitchFamily="49" charset="-122"/>
              </a:rPr>
              <a:t>最短的树 </a:t>
            </a:r>
          </a:p>
          <a:p>
            <a:pPr algn="ctr">
              <a:lnSpc>
                <a:spcPct val="0"/>
              </a:lnSpc>
            </a:pPr>
            <a:endParaRPr lang="en-US" altLang="zh-CN" sz="2800" dirty="0">
              <a:ea typeface="隶书" pitchFamily="49" charset="-122"/>
            </a:endParaRPr>
          </a:p>
        </p:txBody>
      </p:sp>
      <p:sp>
        <p:nvSpPr>
          <p:cNvPr id="98476" name="Text Box 172"/>
          <p:cNvSpPr txBox="1">
            <a:spLocks noChangeArrowheads="1"/>
          </p:cNvSpPr>
          <p:nvPr/>
        </p:nvSpPr>
        <p:spPr bwMode="auto">
          <a:xfrm>
            <a:off x="3067051" y="2390775"/>
            <a:ext cx="7460697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ea typeface="楷体_GB2312" pitchFamily="49" charset="-122"/>
              </a:rPr>
              <a:t>带权路径长度最短”是在“度相同”的树中比较而得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的结果，因此有最优二叉树、最优三叉树之称等等。 </a:t>
            </a:r>
          </a:p>
        </p:txBody>
      </p:sp>
      <p:sp>
        <p:nvSpPr>
          <p:cNvPr id="98477" name="AutoShape 173"/>
          <p:cNvSpPr>
            <a:spLocks noChangeArrowheads="1"/>
          </p:cNvSpPr>
          <p:nvPr/>
        </p:nvSpPr>
        <p:spPr bwMode="auto">
          <a:xfrm>
            <a:off x="1585258" y="2220973"/>
            <a:ext cx="1377675" cy="1314331"/>
          </a:xfrm>
          <a:prstGeom prst="irregularSeal2">
            <a:avLst/>
          </a:prstGeom>
          <a:solidFill>
            <a:srgbClr val="FF66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</a:p>
        </p:txBody>
      </p:sp>
      <p:sp>
        <p:nvSpPr>
          <p:cNvPr id="98478" name="Text Box 174"/>
          <p:cNvSpPr txBox="1">
            <a:spLocks noChangeArrowheads="1"/>
          </p:cNvSpPr>
          <p:nvPr/>
        </p:nvSpPr>
        <p:spPr bwMode="auto">
          <a:xfrm>
            <a:off x="1631950" y="3886201"/>
            <a:ext cx="1785938" cy="9683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哈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夫曼树：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最优二叉树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8479" name="AutoShape 175"/>
          <p:cNvSpPr>
            <a:spLocks noChangeArrowheads="1"/>
          </p:cNvSpPr>
          <p:nvPr/>
        </p:nvSpPr>
        <p:spPr bwMode="auto">
          <a:xfrm>
            <a:off x="3592513" y="3735731"/>
            <a:ext cx="6242050" cy="1283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zh-CN" altLang="en-US" sz="2800">
                <a:ea typeface="隶书" pitchFamily="49" charset="-122"/>
              </a:rPr>
              <a:t>带权路径长度 </a:t>
            </a:r>
            <a:r>
              <a:rPr lang="en-US" altLang="zh-CN" sz="2800">
                <a:ea typeface="隶书" pitchFamily="49" charset="-122"/>
              </a:rPr>
              <a:t>(WPL) </a:t>
            </a:r>
            <a:r>
              <a:rPr lang="zh-CN" altLang="en-US" sz="2800">
                <a:ea typeface="隶书" pitchFamily="49" charset="-122"/>
              </a:rPr>
              <a:t>最短的二叉树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ea typeface="隶书" pitchFamily="49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98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8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8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9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9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73" grpId="0" autoUpdateAnimBg="0"/>
      <p:bldP spid="98474" grpId="0" autoUpdateAnimBg="0"/>
      <p:bldP spid="98475" grpId="0" animBg="1"/>
      <p:bldP spid="98476" grpId="0"/>
      <p:bldP spid="98477" grpId="0" animBg="1"/>
      <p:bldP spid="98478" grpId="0" autoUpdateAnimBg="0"/>
      <p:bldP spid="9847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63" name="Text Box 83"/>
          <p:cNvSpPr txBox="1">
            <a:spLocks noChangeArrowheads="1"/>
          </p:cNvSpPr>
          <p:nvPr/>
        </p:nvSpPr>
        <p:spPr bwMode="auto">
          <a:xfrm>
            <a:off x="1600201" y="333376"/>
            <a:ext cx="88804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7, 5, 2, 4</a:t>
            </a:r>
            <a:r>
              <a:rPr lang="zh-CN" altLang="en-US" sz="2400" dirty="0">
                <a:ea typeface="楷体_GB2312" pitchFamily="49" charset="-122"/>
              </a:rPr>
              <a:t>，试构造以此 </a:t>
            </a:r>
            <a:r>
              <a:rPr lang="en-US" altLang="zh-CN" sz="2400" dirty="0">
                <a:ea typeface="楷体_GB2312" pitchFamily="49" charset="-122"/>
              </a:rPr>
              <a:t>4 </a:t>
            </a:r>
            <a:r>
              <a:rPr lang="zh-CN" altLang="en-US" sz="2400" dirty="0"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结点为叶子结点的二叉树。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203450" y="1636713"/>
            <a:ext cx="3608388" cy="1473200"/>
            <a:chOff x="428" y="804"/>
            <a:chExt cx="2273" cy="928"/>
          </a:xfrm>
        </p:grpSpPr>
        <p:sp>
          <p:nvSpPr>
            <p:cNvPr id="97365" name="Oval 85"/>
            <p:cNvSpPr>
              <a:spLocks noChangeArrowheads="1"/>
            </p:cNvSpPr>
            <p:nvPr/>
          </p:nvSpPr>
          <p:spPr bwMode="auto">
            <a:xfrm>
              <a:off x="1428" y="8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6" name="Oval 86"/>
            <p:cNvSpPr>
              <a:spLocks noChangeArrowheads="1"/>
            </p:cNvSpPr>
            <p:nvPr/>
          </p:nvSpPr>
          <p:spPr bwMode="auto">
            <a:xfrm>
              <a:off x="94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7" name="Oval 87"/>
            <p:cNvSpPr>
              <a:spLocks noChangeArrowheads="1"/>
            </p:cNvSpPr>
            <p:nvPr/>
          </p:nvSpPr>
          <p:spPr bwMode="auto">
            <a:xfrm>
              <a:off x="644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68" name="Oval 88"/>
            <p:cNvSpPr>
              <a:spLocks noChangeArrowheads="1"/>
            </p:cNvSpPr>
            <p:nvPr/>
          </p:nvSpPr>
          <p:spPr bwMode="auto">
            <a:xfrm>
              <a:off x="1236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69" name="Oval 89"/>
            <p:cNvSpPr>
              <a:spLocks noChangeArrowheads="1"/>
            </p:cNvSpPr>
            <p:nvPr/>
          </p:nvSpPr>
          <p:spPr bwMode="auto">
            <a:xfrm>
              <a:off x="1908" y="11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0" name="Oval 90"/>
            <p:cNvSpPr>
              <a:spLocks noChangeArrowheads="1"/>
            </p:cNvSpPr>
            <p:nvPr/>
          </p:nvSpPr>
          <p:spPr bwMode="auto">
            <a:xfrm>
              <a:off x="1572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7371" name="Oval 91"/>
            <p:cNvSpPr>
              <a:spLocks noChangeArrowheads="1"/>
            </p:cNvSpPr>
            <p:nvPr/>
          </p:nvSpPr>
          <p:spPr bwMode="auto">
            <a:xfrm>
              <a:off x="2245" y="14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72" name="AutoShape 92"/>
            <p:cNvCxnSpPr>
              <a:cxnSpLocks noChangeShapeType="1"/>
              <a:stCxn id="97365" idx="3"/>
              <a:endCxn id="97366" idx="0"/>
            </p:cNvCxnSpPr>
            <p:nvPr/>
          </p:nvCxnSpPr>
          <p:spPr bwMode="auto">
            <a:xfrm flipH="1">
              <a:off x="1068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3" name="AutoShape 93"/>
            <p:cNvCxnSpPr>
              <a:cxnSpLocks noChangeShapeType="1"/>
              <a:stCxn id="97366" idx="3"/>
              <a:endCxn id="97367" idx="0"/>
            </p:cNvCxnSpPr>
            <p:nvPr/>
          </p:nvCxnSpPr>
          <p:spPr bwMode="auto">
            <a:xfrm flipH="1">
              <a:off x="764" y="1309"/>
              <a:ext cx="219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4" name="AutoShape 94"/>
            <p:cNvCxnSpPr>
              <a:cxnSpLocks noChangeShapeType="1"/>
              <a:stCxn id="97366" idx="5"/>
              <a:endCxn id="97368" idx="0"/>
            </p:cNvCxnSpPr>
            <p:nvPr/>
          </p:nvCxnSpPr>
          <p:spPr bwMode="auto">
            <a:xfrm>
              <a:off x="1153" y="1309"/>
              <a:ext cx="203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5" name="AutoShape 95"/>
            <p:cNvCxnSpPr>
              <a:cxnSpLocks noChangeShapeType="1"/>
              <a:stCxn id="97365" idx="5"/>
              <a:endCxn id="97369" idx="0"/>
            </p:cNvCxnSpPr>
            <p:nvPr/>
          </p:nvCxnSpPr>
          <p:spPr bwMode="auto">
            <a:xfrm>
              <a:off x="1633" y="1009"/>
              <a:ext cx="395" cy="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6" name="AutoShape 96"/>
            <p:cNvCxnSpPr>
              <a:cxnSpLocks noChangeShapeType="1"/>
              <a:stCxn id="97369" idx="3"/>
              <a:endCxn id="97370" idx="0"/>
            </p:cNvCxnSpPr>
            <p:nvPr/>
          </p:nvCxnSpPr>
          <p:spPr bwMode="auto">
            <a:xfrm flipH="1">
              <a:off x="1692" y="1309"/>
              <a:ext cx="251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77" name="AutoShape 97"/>
            <p:cNvCxnSpPr>
              <a:cxnSpLocks noChangeShapeType="1"/>
              <a:stCxn id="97369" idx="5"/>
              <a:endCxn id="97371" idx="0"/>
            </p:cNvCxnSpPr>
            <p:nvPr/>
          </p:nvCxnSpPr>
          <p:spPr bwMode="auto">
            <a:xfrm>
              <a:off x="2113" y="1309"/>
              <a:ext cx="252" cy="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78" name="Text Box 98"/>
            <p:cNvSpPr txBox="1">
              <a:spLocks noChangeArrowheads="1"/>
            </p:cNvSpPr>
            <p:nvPr/>
          </p:nvSpPr>
          <p:spPr bwMode="auto">
            <a:xfrm>
              <a:off x="42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79" name="Text Box 99"/>
            <p:cNvSpPr txBox="1">
              <a:spLocks noChangeArrowheads="1"/>
            </p:cNvSpPr>
            <p:nvPr/>
          </p:nvSpPr>
          <p:spPr bwMode="auto">
            <a:xfrm>
              <a:off x="1020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80" name="Text Box 100"/>
            <p:cNvSpPr txBox="1">
              <a:spLocks noChangeArrowheads="1"/>
            </p:cNvSpPr>
            <p:nvPr/>
          </p:nvSpPr>
          <p:spPr bwMode="auto">
            <a:xfrm>
              <a:off x="1788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381" name="Text Box 101"/>
            <p:cNvSpPr txBox="1">
              <a:spLocks noChangeArrowheads="1"/>
            </p:cNvSpPr>
            <p:nvPr/>
          </p:nvSpPr>
          <p:spPr bwMode="auto">
            <a:xfrm>
              <a:off x="2461" y="148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382" name="Text Box 102"/>
          <p:cNvSpPr txBox="1">
            <a:spLocks noChangeArrowheads="1"/>
          </p:cNvSpPr>
          <p:nvPr/>
        </p:nvSpPr>
        <p:spPr bwMode="auto">
          <a:xfrm>
            <a:off x="1981200" y="3214688"/>
            <a:ext cx="4286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36</a:t>
            </a:r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6305551" y="3929063"/>
            <a:ext cx="3724275" cy="1828800"/>
            <a:chOff x="3012" y="2112"/>
            <a:chExt cx="2346" cy="1152"/>
          </a:xfrm>
        </p:grpSpPr>
        <p:sp>
          <p:nvSpPr>
            <p:cNvPr id="97384" name="Oval 104"/>
            <p:cNvSpPr>
              <a:spLocks noChangeArrowheads="1"/>
            </p:cNvSpPr>
            <p:nvPr/>
          </p:nvSpPr>
          <p:spPr bwMode="auto">
            <a:xfrm>
              <a:off x="3732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5" name="Oval 105"/>
            <p:cNvSpPr>
              <a:spLocks noChangeArrowheads="1"/>
            </p:cNvSpPr>
            <p:nvPr/>
          </p:nvSpPr>
          <p:spPr bwMode="auto">
            <a:xfrm>
              <a:off x="325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386" name="Oval 106"/>
            <p:cNvSpPr>
              <a:spLocks noChangeArrowheads="1"/>
            </p:cNvSpPr>
            <p:nvPr/>
          </p:nvSpPr>
          <p:spPr bwMode="auto">
            <a:xfrm>
              <a:off x="4212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87" name="Oval 107"/>
            <p:cNvSpPr>
              <a:spLocks noChangeArrowheads="1"/>
            </p:cNvSpPr>
            <p:nvPr/>
          </p:nvSpPr>
          <p:spPr bwMode="auto">
            <a:xfrm>
              <a:off x="387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388" name="Oval 108"/>
            <p:cNvSpPr>
              <a:spLocks noChangeArrowheads="1"/>
            </p:cNvSpPr>
            <p:nvPr/>
          </p:nvSpPr>
          <p:spPr bwMode="auto">
            <a:xfrm>
              <a:off x="4578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389" name="AutoShape 109"/>
            <p:cNvCxnSpPr>
              <a:cxnSpLocks noChangeShapeType="1"/>
              <a:stCxn id="97384" idx="3"/>
              <a:endCxn id="97385" idx="0"/>
            </p:cNvCxnSpPr>
            <p:nvPr/>
          </p:nvCxnSpPr>
          <p:spPr bwMode="auto">
            <a:xfrm flipH="1">
              <a:off x="3372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0" name="AutoShape 110"/>
            <p:cNvCxnSpPr>
              <a:cxnSpLocks noChangeShapeType="1"/>
              <a:stCxn id="97384" idx="5"/>
              <a:endCxn id="97386" idx="0"/>
            </p:cNvCxnSpPr>
            <p:nvPr/>
          </p:nvCxnSpPr>
          <p:spPr bwMode="auto">
            <a:xfrm>
              <a:off x="3937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1" name="AutoShape 111"/>
            <p:cNvCxnSpPr>
              <a:cxnSpLocks noChangeShapeType="1"/>
              <a:stCxn id="97386" idx="3"/>
              <a:endCxn id="97387" idx="0"/>
            </p:cNvCxnSpPr>
            <p:nvPr/>
          </p:nvCxnSpPr>
          <p:spPr bwMode="auto">
            <a:xfrm flipH="1">
              <a:off x="3996" y="2605"/>
              <a:ext cx="25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392" name="AutoShape 112"/>
            <p:cNvCxnSpPr>
              <a:cxnSpLocks noChangeShapeType="1"/>
              <a:stCxn id="97386" idx="5"/>
              <a:endCxn id="97388" idx="0"/>
            </p:cNvCxnSpPr>
            <p:nvPr/>
          </p:nvCxnSpPr>
          <p:spPr bwMode="auto">
            <a:xfrm>
              <a:off x="4417" y="2605"/>
              <a:ext cx="281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3" name="Oval 113"/>
            <p:cNvSpPr>
              <a:spLocks noChangeArrowheads="1"/>
            </p:cNvSpPr>
            <p:nvPr/>
          </p:nvSpPr>
          <p:spPr bwMode="auto">
            <a:xfrm>
              <a:off x="4242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394" name="AutoShape 114"/>
            <p:cNvCxnSpPr>
              <a:cxnSpLocks noChangeShapeType="1"/>
              <a:stCxn id="97388" idx="3"/>
              <a:endCxn id="97393" idx="0"/>
            </p:cNvCxnSpPr>
            <p:nvPr/>
          </p:nvCxnSpPr>
          <p:spPr bwMode="auto">
            <a:xfrm flipH="1">
              <a:off x="4362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5" name="Oval 115"/>
            <p:cNvSpPr>
              <a:spLocks noChangeArrowheads="1"/>
            </p:cNvSpPr>
            <p:nvPr/>
          </p:nvSpPr>
          <p:spPr bwMode="auto">
            <a:xfrm>
              <a:off x="4914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396" name="AutoShape 116"/>
            <p:cNvCxnSpPr>
              <a:cxnSpLocks noChangeShapeType="1"/>
              <a:stCxn id="97388" idx="5"/>
              <a:endCxn id="97395" idx="0"/>
            </p:cNvCxnSpPr>
            <p:nvPr/>
          </p:nvCxnSpPr>
          <p:spPr bwMode="auto">
            <a:xfrm>
              <a:off x="4783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397" name="Text Box 117"/>
            <p:cNvSpPr txBox="1">
              <a:spLocks noChangeArrowheads="1"/>
            </p:cNvSpPr>
            <p:nvPr/>
          </p:nvSpPr>
          <p:spPr bwMode="auto">
            <a:xfrm>
              <a:off x="3012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398" name="Text Box 118"/>
            <p:cNvSpPr txBox="1">
              <a:spLocks noChangeArrowheads="1"/>
            </p:cNvSpPr>
            <p:nvPr/>
          </p:nvSpPr>
          <p:spPr bwMode="auto">
            <a:xfrm>
              <a:off x="3648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399" name="Text Box 119"/>
            <p:cNvSpPr txBox="1">
              <a:spLocks noChangeArrowheads="1"/>
            </p:cNvSpPr>
            <p:nvPr/>
          </p:nvSpPr>
          <p:spPr bwMode="auto">
            <a:xfrm>
              <a:off x="401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00" name="Text Box 120"/>
            <p:cNvSpPr txBox="1">
              <a:spLocks noChangeArrowheads="1"/>
            </p:cNvSpPr>
            <p:nvPr/>
          </p:nvSpPr>
          <p:spPr bwMode="auto">
            <a:xfrm>
              <a:off x="5118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01" name="Text Box 121"/>
          <p:cNvSpPr txBox="1">
            <a:spLocks noChangeArrowheads="1"/>
          </p:cNvSpPr>
          <p:nvPr/>
        </p:nvSpPr>
        <p:spPr bwMode="auto">
          <a:xfrm>
            <a:off x="64008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2063750" y="3929063"/>
            <a:ext cx="3295650" cy="1828800"/>
            <a:chOff x="340" y="2112"/>
            <a:chExt cx="2076" cy="1152"/>
          </a:xfrm>
        </p:grpSpPr>
        <p:sp>
          <p:nvSpPr>
            <p:cNvPr id="97403" name="Text Box 123"/>
            <p:cNvSpPr txBox="1">
              <a:spLocks noChangeArrowheads="1"/>
            </p:cNvSpPr>
            <p:nvPr/>
          </p:nvSpPr>
          <p:spPr bwMode="auto">
            <a:xfrm>
              <a:off x="2176" y="26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7404" name="Oval 124"/>
            <p:cNvSpPr>
              <a:spLocks noChangeArrowheads="1"/>
            </p:cNvSpPr>
            <p:nvPr/>
          </p:nvSpPr>
          <p:spPr bwMode="auto">
            <a:xfrm>
              <a:off x="1060" y="21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5" name="Oval 125"/>
            <p:cNvSpPr>
              <a:spLocks noChangeArrowheads="1"/>
            </p:cNvSpPr>
            <p:nvPr/>
          </p:nvSpPr>
          <p:spPr bwMode="auto">
            <a:xfrm>
              <a:off x="580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7406" name="Oval 126"/>
            <p:cNvSpPr>
              <a:spLocks noChangeArrowheads="1"/>
            </p:cNvSpPr>
            <p:nvPr/>
          </p:nvSpPr>
          <p:spPr bwMode="auto">
            <a:xfrm>
              <a:off x="1519" y="24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07" name="Oval 127"/>
            <p:cNvSpPr>
              <a:spLocks noChangeArrowheads="1"/>
            </p:cNvSpPr>
            <p:nvPr/>
          </p:nvSpPr>
          <p:spPr bwMode="auto">
            <a:xfrm>
              <a:off x="193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7408" name="Oval 128"/>
            <p:cNvSpPr>
              <a:spLocks noChangeArrowheads="1"/>
            </p:cNvSpPr>
            <p:nvPr/>
          </p:nvSpPr>
          <p:spPr bwMode="auto">
            <a:xfrm>
              <a:off x="1072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cxnSp>
          <p:nvCxnSpPr>
            <p:cNvPr id="97409" name="AutoShape 129"/>
            <p:cNvCxnSpPr>
              <a:cxnSpLocks noChangeShapeType="1"/>
              <a:stCxn id="97404" idx="3"/>
              <a:endCxn id="97405" idx="0"/>
            </p:cNvCxnSpPr>
            <p:nvPr/>
          </p:nvCxnSpPr>
          <p:spPr bwMode="auto">
            <a:xfrm flipH="1">
              <a:off x="700" y="2317"/>
              <a:ext cx="395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0" name="AutoShape 130"/>
            <p:cNvCxnSpPr>
              <a:cxnSpLocks noChangeShapeType="1"/>
              <a:stCxn id="97404" idx="5"/>
              <a:endCxn id="97406" idx="0"/>
            </p:cNvCxnSpPr>
            <p:nvPr/>
          </p:nvCxnSpPr>
          <p:spPr bwMode="auto">
            <a:xfrm>
              <a:off x="1265" y="2317"/>
              <a:ext cx="374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1" name="AutoShape 131"/>
            <p:cNvCxnSpPr>
              <a:cxnSpLocks noChangeShapeType="1"/>
              <a:stCxn id="97406" idx="5"/>
              <a:endCxn id="97407" idx="0"/>
            </p:cNvCxnSpPr>
            <p:nvPr/>
          </p:nvCxnSpPr>
          <p:spPr bwMode="auto">
            <a:xfrm>
              <a:off x="1724" y="2605"/>
              <a:ext cx="33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12" name="AutoShape 132"/>
            <p:cNvCxnSpPr>
              <a:cxnSpLocks noChangeShapeType="1"/>
              <a:stCxn id="97406" idx="3"/>
              <a:endCxn id="97408" idx="0"/>
            </p:cNvCxnSpPr>
            <p:nvPr/>
          </p:nvCxnSpPr>
          <p:spPr bwMode="auto">
            <a:xfrm flipH="1">
              <a:off x="1192" y="2605"/>
              <a:ext cx="362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3" name="Oval 133"/>
            <p:cNvSpPr>
              <a:spLocks noChangeArrowheads="1"/>
            </p:cNvSpPr>
            <p:nvPr/>
          </p:nvSpPr>
          <p:spPr bwMode="auto">
            <a:xfrm>
              <a:off x="736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14" name="AutoShape 134"/>
            <p:cNvCxnSpPr>
              <a:cxnSpLocks noChangeShapeType="1"/>
              <a:stCxn id="97408" idx="3"/>
              <a:endCxn id="97413" idx="0"/>
            </p:cNvCxnSpPr>
            <p:nvPr/>
          </p:nvCxnSpPr>
          <p:spPr bwMode="auto">
            <a:xfrm flipH="1">
              <a:off x="856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5" name="Oval 135"/>
            <p:cNvSpPr>
              <a:spLocks noChangeArrowheads="1"/>
            </p:cNvSpPr>
            <p:nvPr/>
          </p:nvSpPr>
          <p:spPr bwMode="auto">
            <a:xfrm>
              <a:off x="1408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cxnSp>
          <p:nvCxnSpPr>
            <p:cNvPr id="97416" name="AutoShape 136"/>
            <p:cNvCxnSpPr>
              <a:cxnSpLocks noChangeShapeType="1"/>
              <a:stCxn id="97408" idx="5"/>
              <a:endCxn id="97415" idx="0"/>
            </p:cNvCxnSpPr>
            <p:nvPr/>
          </p:nvCxnSpPr>
          <p:spPr bwMode="auto">
            <a:xfrm>
              <a:off x="1277" y="2893"/>
              <a:ext cx="251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17" name="Text Box 137"/>
            <p:cNvSpPr txBox="1">
              <a:spLocks noChangeArrowheads="1"/>
            </p:cNvSpPr>
            <p:nvPr/>
          </p:nvSpPr>
          <p:spPr bwMode="auto">
            <a:xfrm>
              <a:off x="340" y="235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18" name="Text Box 138"/>
            <p:cNvSpPr txBox="1">
              <a:spLocks noChangeArrowheads="1"/>
            </p:cNvSpPr>
            <p:nvPr/>
          </p:nvSpPr>
          <p:spPr bwMode="auto">
            <a:xfrm>
              <a:off x="544" y="3024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19" name="Text Box 139"/>
            <p:cNvSpPr txBox="1">
              <a:spLocks noChangeArrowheads="1"/>
            </p:cNvSpPr>
            <p:nvPr/>
          </p:nvSpPr>
          <p:spPr bwMode="auto">
            <a:xfrm>
              <a:off x="1600" y="302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sp>
        <p:nvSpPr>
          <p:cNvPr id="97420" name="Text Box 140"/>
          <p:cNvSpPr txBox="1">
            <a:spLocks noChangeArrowheads="1"/>
          </p:cNvSpPr>
          <p:nvPr/>
        </p:nvSpPr>
        <p:spPr bwMode="auto">
          <a:xfrm>
            <a:off x="2133600" y="5924550"/>
            <a:ext cx="411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3= </a:t>
            </a:r>
            <a:r>
              <a:rPr lang="en-US" altLang="zh-CN">
                <a:solidFill>
                  <a:srgbClr val="0000FF"/>
                </a:solidFill>
              </a:rPr>
              <a:t>35</a:t>
            </a:r>
            <a:r>
              <a:rPr lang="en-US" altLang="zh-CN"/>
              <a:t>  </a:t>
            </a: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6610350" y="1268414"/>
            <a:ext cx="3219450" cy="1814513"/>
            <a:chOff x="3204" y="572"/>
            <a:chExt cx="2028" cy="1143"/>
          </a:xfrm>
        </p:grpSpPr>
        <p:sp>
          <p:nvSpPr>
            <p:cNvPr id="97422" name="Oval 142"/>
            <p:cNvSpPr>
              <a:spLocks noChangeArrowheads="1"/>
            </p:cNvSpPr>
            <p:nvPr/>
          </p:nvSpPr>
          <p:spPr bwMode="auto">
            <a:xfrm>
              <a:off x="4308" y="5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3" name="Oval 143"/>
            <p:cNvSpPr>
              <a:spLocks noChangeArrowheads="1"/>
            </p:cNvSpPr>
            <p:nvPr/>
          </p:nvSpPr>
          <p:spPr bwMode="auto">
            <a:xfrm>
              <a:off x="382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424" name="Oval 144"/>
            <p:cNvSpPr>
              <a:spLocks noChangeArrowheads="1"/>
            </p:cNvSpPr>
            <p:nvPr/>
          </p:nvSpPr>
          <p:spPr bwMode="auto">
            <a:xfrm>
              <a:off x="3444" y="11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7425" name="Oval 145"/>
            <p:cNvSpPr>
              <a:spLocks noChangeArrowheads="1"/>
            </p:cNvSpPr>
            <p:nvPr/>
          </p:nvSpPr>
          <p:spPr bwMode="auto">
            <a:xfrm>
              <a:off x="4233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97426" name="Oval 146"/>
            <p:cNvSpPr>
              <a:spLocks noChangeArrowheads="1"/>
            </p:cNvSpPr>
            <p:nvPr/>
          </p:nvSpPr>
          <p:spPr bwMode="auto">
            <a:xfrm>
              <a:off x="4788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cxnSp>
          <p:nvCxnSpPr>
            <p:cNvPr id="97427" name="AutoShape 147"/>
            <p:cNvCxnSpPr>
              <a:cxnSpLocks noChangeShapeType="1"/>
              <a:stCxn id="97422" idx="3"/>
              <a:endCxn id="97423" idx="0"/>
            </p:cNvCxnSpPr>
            <p:nvPr/>
          </p:nvCxnSpPr>
          <p:spPr bwMode="auto">
            <a:xfrm flipH="1">
              <a:off x="3948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8" name="AutoShape 148"/>
            <p:cNvCxnSpPr>
              <a:cxnSpLocks noChangeShapeType="1"/>
              <a:stCxn id="97423" idx="3"/>
              <a:endCxn id="97424" idx="0"/>
            </p:cNvCxnSpPr>
            <p:nvPr/>
          </p:nvCxnSpPr>
          <p:spPr bwMode="auto">
            <a:xfrm flipH="1">
              <a:off x="3564" y="1069"/>
              <a:ext cx="299" cy="1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29" name="AutoShape 149"/>
            <p:cNvCxnSpPr>
              <a:cxnSpLocks noChangeShapeType="1"/>
              <a:stCxn id="97423" idx="5"/>
              <a:endCxn id="97425" idx="0"/>
            </p:cNvCxnSpPr>
            <p:nvPr/>
          </p:nvCxnSpPr>
          <p:spPr bwMode="auto">
            <a:xfrm>
              <a:off x="4033" y="1069"/>
              <a:ext cx="320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7430" name="AutoShape 150"/>
            <p:cNvCxnSpPr>
              <a:cxnSpLocks noChangeShapeType="1"/>
              <a:stCxn id="97422" idx="5"/>
              <a:endCxn id="97426" idx="0"/>
            </p:cNvCxnSpPr>
            <p:nvPr/>
          </p:nvCxnSpPr>
          <p:spPr bwMode="auto">
            <a:xfrm>
              <a:off x="4513" y="777"/>
              <a:ext cx="395" cy="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1" name="Oval 151"/>
            <p:cNvSpPr>
              <a:spLocks noChangeArrowheads="1"/>
            </p:cNvSpPr>
            <p:nvPr/>
          </p:nvSpPr>
          <p:spPr bwMode="auto">
            <a:xfrm>
              <a:off x="3888" y="147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cxnSp>
          <p:nvCxnSpPr>
            <p:cNvPr id="97432" name="AutoShape 152"/>
            <p:cNvCxnSpPr>
              <a:cxnSpLocks noChangeShapeType="1"/>
              <a:stCxn id="97425" idx="3"/>
              <a:endCxn id="97431" idx="0"/>
            </p:cNvCxnSpPr>
            <p:nvPr/>
          </p:nvCxnSpPr>
          <p:spPr bwMode="auto">
            <a:xfrm flipH="1">
              <a:off x="4008" y="1392"/>
              <a:ext cx="260" cy="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3" name="Oval 153"/>
            <p:cNvSpPr>
              <a:spLocks noChangeArrowheads="1"/>
            </p:cNvSpPr>
            <p:nvPr/>
          </p:nvSpPr>
          <p:spPr bwMode="auto">
            <a:xfrm>
              <a:off x="4564" y="146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cxnSp>
          <p:nvCxnSpPr>
            <p:cNvPr id="97434" name="AutoShape 154"/>
            <p:cNvCxnSpPr>
              <a:cxnSpLocks noChangeShapeType="1"/>
              <a:stCxn id="97425" idx="5"/>
              <a:endCxn id="97433" idx="0"/>
            </p:cNvCxnSpPr>
            <p:nvPr/>
          </p:nvCxnSpPr>
          <p:spPr bwMode="auto">
            <a:xfrm>
              <a:off x="4438" y="1392"/>
              <a:ext cx="246" cy="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7435" name="Text Box 155"/>
            <p:cNvSpPr txBox="1">
              <a:spLocks noChangeArrowheads="1"/>
            </p:cNvSpPr>
            <p:nvPr/>
          </p:nvSpPr>
          <p:spPr bwMode="auto">
            <a:xfrm>
              <a:off x="4992" y="81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7436" name="Text Box 156"/>
            <p:cNvSpPr txBox="1">
              <a:spLocks noChangeArrowheads="1"/>
            </p:cNvSpPr>
            <p:nvPr/>
          </p:nvSpPr>
          <p:spPr bwMode="auto">
            <a:xfrm>
              <a:off x="3204" y="114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7437" name="Text Box 157"/>
            <p:cNvSpPr txBox="1">
              <a:spLocks noChangeArrowheads="1"/>
            </p:cNvSpPr>
            <p:nvPr/>
          </p:nvSpPr>
          <p:spPr bwMode="auto">
            <a:xfrm>
              <a:off x="3696" y="1440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7438" name="Text Box 158"/>
            <p:cNvSpPr txBox="1">
              <a:spLocks noChangeArrowheads="1"/>
            </p:cNvSpPr>
            <p:nvPr/>
          </p:nvSpPr>
          <p:spPr bwMode="auto">
            <a:xfrm>
              <a:off x="4768" y="1434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97439" name="Text Box 159"/>
          <p:cNvSpPr txBox="1">
            <a:spLocks noChangeArrowheads="1"/>
          </p:cNvSpPr>
          <p:nvPr/>
        </p:nvSpPr>
        <p:spPr bwMode="auto">
          <a:xfrm>
            <a:off x="6324600" y="3214688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WPL=</a:t>
            </a:r>
            <a:r>
              <a:rPr lang="en-US" altLang="zh-CN">
                <a:solidFill>
                  <a:srgbClr val="0000FF"/>
                </a:solidFill>
              </a:rPr>
              <a:t>7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3+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1+</a:t>
            </a:r>
            <a:r>
              <a:rPr lang="en-US" altLang="zh-CN">
                <a:solidFill>
                  <a:srgbClr val="0000FF"/>
                </a:solidFill>
              </a:rPr>
              <a:t>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2= </a:t>
            </a:r>
            <a:r>
              <a:rPr lang="en-US" altLang="zh-CN">
                <a:solidFill>
                  <a:srgbClr val="0000FF"/>
                </a:solidFill>
              </a:rPr>
              <a:t>46</a:t>
            </a:r>
            <a:r>
              <a:rPr lang="en-US" altLang="zh-CN"/>
              <a:t> </a:t>
            </a:r>
          </a:p>
        </p:txBody>
      </p:sp>
      <p:sp>
        <p:nvSpPr>
          <p:cNvPr id="97440" name="Text Box 160"/>
          <p:cNvSpPr txBox="1">
            <a:spLocks noChangeArrowheads="1"/>
          </p:cNvSpPr>
          <p:nvPr/>
        </p:nvSpPr>
        <p:spPr bwMode="auto">
          <a:xfrm>
            <a:off x="4829175" y="3860800"/>
            <a:ext cx="122341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哈夫曼树 </a:t>
            </a:r>
          </a:p>
        </p:txBody>
      </p: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3886201" y="4005263"/>
            <a:ext cx="3338513" cy="228600"/>
            <a:chOff x="1488" y="2160"/>
            <a:chExt cx="2103" cy="144"/>
          </a:xfrm>
        </p:grpSpPr>
        <p:sp>
          <p:nvSpPr>
            <p:cNvPr id="97442" name="AutoShape 162"/>
            <p:cNvSpPr>
              <a:spLocks noChangeArrowheads="1"/>
            </p:cNvSpPr>
            <p:nvPr/>
          </p:nvSpPr>
          <p:spPr bwMode="auto">
            <a:xfrm>
              <a:off x="2976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443" name="AutoShape 163"/>
            <p:cNvSpPr>
              <a:spLocks noChangeArrowheads="1"/>
            </p:cNvSpPr>
            <p:nvPr/>
          </p:nvSpPr>
          <p:spPr bwMode="auto">
            <a:xfrm flipH="1">
              <a:off x="1488" y="2160"/>
              <a:ext cx="615" cy="144"/>
            </a:xfrm>
            <a:prstGeom prst="notchedRightArrow">
              <a:avLst>
                <a:gd name="adj1" fmla="val 50000"/>
                <a:gd name="adj2" fmla="val 106771"/>
              </a:avLst>
            </a:prstGeom>
            <a:solidFill>
              <a:srgbClr val="FFFF00"/>
            </a:solidFill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446" name="AutoShape 166"/>
          <p:cNvSpPr>
            <a:spLocks noChangeArrowheads="1"/>
          </p:cNvSpPr>
          <p:nvPr/>
        </p:nvSpPr>
        <p:spPr bwMode="auto">
          <a:xfrm>
            <a:off x="4322226" y="253482"/>
            <a:ext cx="3452299" cy="1523449"/>
          </a:xfrm>
          <a:prstGeom prst="horizontalScroll">
            <a:avLst>
              <a:gd name="adj" fmla="val 12500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满二叉树不一定是哈夫曼树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一共有（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2n)-1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个结点  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8" name="AutoShape 168"/>
          <p:cNvSpPr>
            <a:spLocks noChangeArrowheads="1"/>
          </p:cNvSpPr>
          <p:nvPr/>
        </p:nvSpPr>
        <p:spPr bwMode="auto">
          <a:xfrm>
            <a:off x="3915898" y="5077895"/>
            <a:ext cx="4649131" cy="1523449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具有相同带权结点的哈夫曼树不惟一   </a:t>
            </a:r>
            <a:endParaRPr lang="en-US" altLang="zh-CN" dirty="0">
              <a:latin typeface="华文中宋" pitchFamily="2" charset="-122"/>
              <a:ea typeface="华文中宋" pitchFamily="2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不唯一的根源在于有左右之分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7449" name="AutoShape 169"/>
          <p:cNvSpPr>
            <a:spLocks noChangeArrowheads="1"/>
          </p:cNvSpPr>
          <p:nvPr/>
        </p:nvSpPr>
        <p:spPr bwMode="auto">
          <a:xfrm>
            <a:off x="4037196" y="2961243"/>
            <a:ext cx="4247785" cy="860902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哈夫曼树中权越大的叶子离根越近   </a:t>
            </a:r>
          </a:p>
          <a:p>
            <a:pPr algn="ctr">
              <a:lnSpc>
                <a:spcPct val="0"/>
              </a:lnSpc>
            </a:pPr>
            <a:endParaRPr lang="en-US" altLang="zh-CN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7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63" grpId="0" autoUpdateAnimBg="0"/>
      <p:bldP spid="97382" grpId="0" autoUpdateAnimBg="0"/>
      <p:bldP spid="97401" grpId="0" autoUpdateAnimBg="0"/>
      <p:bldP spid="97420" grpId="0" autoUpdateAnimBg="0"/>
      <p:bldP spid="97439" grpId="0" autoUpdateAnimBg="0"/>
      <p:bldP spid="97440" grpId="0" autoUpdateAnimBg="0"/>
      <p:bldP spid="97446" grpId="0" animBg="1"/>
      <p:bldP spid="97448" grpId="0" animBg="1"/>
      <p:bldP spid="9744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616075" y="560389"/>
            <a:ext cx="6496050" cy="4206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哈夫曼算法</a:t>
            </a:r>
            <a:r>
              <a:rPr lang="zh-CN" altLang="en-US" sz="2400" dirty="0">
                <a:ea typeface="华文中宋" pitchFamily="2" charset="-122"/>
              </a:rPr>
              <a:t>（构造哈夫曼树的方法） 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1616076" y="1125538"/>
            <a:ext cx="8682185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(1)</a:t>
            </a:r>
            <a:r>
              <a:rPr lang="zh-CN" altLang="en-US" sz="2400" dirty="0">
                <a:ea typeface="华文新魏" pitchFamily="2" charset="-122"/>
              </a:rPr>
              <a:t>、根据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个给定的权值 </a:t>
            </a:r>
            <a:r>
              <a:rPr lang="en-US" altLang="zh-CN" sz="2400" dirty="0">
                <a:ea typeface="华文新魏" pitchFamily="2" charset="-122"/>
              </a:rPr>
              <a:t>{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w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 </a:t>
            </a:r>
            <a:r>
              <a:rPr lang="zh-CN" altLang="en-US" sz="2400" dirty="0">
                <a:ea typeface="华文新魏" pitchFamily="2" charset="-122"/>
              </a:rPr>
              <a:t>构成 </a:t>
            </a:r>
            <a:r>
              <a:rPr lang="en-US" altLang="zh-CN" sz="2400" i="1" dirty="0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棵二叉树的森林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={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1</a:t>
            </a:r>
            <a:r>
              <a:rPr lang="en-US" altLang="zh-CN" sz="2400" dirty="0">
                <a:ea typeface="华文新魏" pitchFamily="2" charset="-122"/>
              </a:rPr>
              <a:t>,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baseline="-25000" dirty="0">
                <a:ea typeface="华文新魏" pitchFamily="2" charset="-122"/>
              </a:rPr>
              <a:t>2</a:t>
            </a:r>
            <a:r>
              <a:rPr lang="en-US" altLang="zh-CN" sz="2400" dirty="0">
                <a:ea typeface="华文新魏" pitchFamily="2" charset="-122"/>
              </a:rPr>
              <a:t>, …, </a:t>
            </a:r>
            <a:r>
              <a:rPr lang="en-US" altLang="zh-CN" sz="2400" i="1" dirty="0" err="1">
                <a:ea typeface="华文新魏" pitchFamily="2" charset="-122"/>
              </a:rPr>
              <a:t>T</a:t>
            </a:r>
            <a:r>
              <a:rPr lang="en-US" altLang="zh-CN" sz="2400" i="1" baseline="-25000" dirty="0" err="1">
                <a:ea typeface="华文新魏" pitchFamily="2" charset="-122"/>
              </a:rPr>
              <a:t>n</a:t>
            </a:r>
            <a:r>
              <a:rPr lang="en-US" altLang="zh-CN" sz="2400" dirty="0">
                <a:ea typeface="华文新魏" pitchFamily="2" charset="-122"/>
              </a:rPr>
              <a:t>}</a:t>
            </a:r>
            <a:r>
              <a:rPr lang="zh-CN" altLang="en-US" sz="2400" dirty="0">
                <a:ea typeface="华文新魏" pitchFamily="2" charset="-122"/>
              </a:rPr>
              <a:t>，其中 </a:t>
            </a:r>
            <a:r>
              <a:rPr lang="en-US" altLang="zh-CN" sz="2400" i="1" dirty="0">
                <a:ea typeface="华文新魏" pitchFamily="2" charset="-122"/>
              </a:rPr>
              <a:t>T</a:t>
            </a:r>
            <a:r>
              <a:rPr lang="en-US" altLang="zh-CN" sz="2400" i="1" baseline="-25000" dirty="0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只有一个带权为 </a:t>
            </a:r>
            <a:r>
              <a:rPr lang="en-US" altLang="zh-CN" sz="2400" i="1" dirty="0" err="1">
                <a:ea typeface="华文新魏" pitchFamily="2" charset="-122"/>
              </a:rPr>
              <a:t>w</a:t>
            </a:r>
            <a:r>
              <a:rPr lang="en-US" altLang="zh-CN" sz="2400" i="1" baseline="-25000" dirty="0" err="1">
                <a:ea typeface="华文新魏" pitchFamily="2" charset="-122"/>
              </a:rPr>
              <a:t>i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的根结点。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600200" y="2705101"/>
            <a:ext cx="8876148" cy="10911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(2)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中选取两棵根结点的权值最小的树作为左右子树，构造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一棵新的二叉树，且置新的二叉树的根结点的权值为其左右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子树上根结点的权值之和。 </a:t>
            </a: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1600200" y="4267200"/>
            <a:ext cx="8896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、在 </a:t>
            </a:r>
            <a:r>
              <a:rPr lang="en-US" altLang="zh-CN" sz="2400" i="1" dirty="0">
                <a:ea typeface="华文新魏" pitchFamily="2" charset="-122"/>
              </a:rPr>
              <a:t>F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中删除这两棵树，同时将新得到的二叉树加入森林中。 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1600201" y="5305425"/>
            <a:ext cx="8563563" cy="75873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华文新魏" pitchFamily="2" charset="-122"/>
              </a:rPr>
              <a:t>(4)</a:t>
            </a:r>
            <a:r>
              <a:rPr lang="zh-CN" altLang="en-US" sz="2400" dirty="0">
                <a:ea typeface="华文新魏" pitchFamily="2" charset="-122"/>
              </a:rPr>
              <a:t>、重复 </a:t>
            </a:r>
            <a:r>
              <a:rPr lang="en-US" altLang="zh-CN" sz="2400" dirty="0">
                <a:ea typeface="华文新魏" pitchFamily="2" charset="-122"/>
              </a:rPr>
              <a:t>(2) </a:t>
            </a:r>
            <a:r>
              <a:rPr lang="zh-CN" altLang="en-US" sz="2400" dirty="0">
                <a:ea typeface="华文新魏" pitchFamily="2" charset="-122"/>
              </a:rPr>
              <a:t>和 </a:t>
            </a:r>
            <a:r>
              <a:rPr lang="en-US" altLang="zh-CN" sz="2400" dirty="0">
                <a:ea typeface="华文新魏" pitchFamily="2" charset="-122"/>
              </a:rPr>
              <a:t>(3)</a:t>
            </a:r>
            <a:r>
              <a:rPr lang="zh-CN" altLang="en-US" sz="2400" dirty="0">
                <a:ea typeface="华文新魏" pitchFamily="2" charset="-122"/>
              </a:rPr>
              <a:t>，直到森林中只有一棵树为止，这棵树即为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新魏" pitchFamily="2" charset="-122"/>
              </a:rPr>
              <a:t>         哈夫曼树。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6240464" y="2108200"/>
            <a:ext cx="2037737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构造森林全是根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240464" y="3729038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选用两小造新树 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6240463" y="5805488"/>
            <a:ext cx="215636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重复 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3 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剩单根 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6240464" y="4797425"/>
            <a:ext cx="2037737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删除两小添新人 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/>
      <p:bldP spid="148490" grpId="0"/>
      <p:bldP spid="148491" grpId="0"/>
      <p:bldP spid="14849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600200" y="509589"/>
            <a:ext cx="9002786" cy="904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哈夫曼算法口诀：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、构造森林全是根；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、选用两小造新树；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       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、删除两小添新人；  </a:t>
            </a:r>
            <a:r>
              <a:rPr lang="en-US" altLang="zh-CN" sz="2400" dirty="0">
                <a:ea typeface="楷体_GB2312" pitchFamily="49" charset="-122"/>
              </a:rPr>
              <a:t>4</a:t>
            </a:r>
            <a:r>
              <a:rPr lang="zh-CN" altLang="en-US" sz="2400" dirty="0">
                <a:ea typeface="楷体_GB2312" pitchFamily="49" charset="-122"/>
              </a:rPr>
              <a:t>、重复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3 </a:t>
            </a:r>
            <a:r>
              <a:rPr lang="zh-CN" altLang="en-US" sz="2400" dirty="0">
                <a:ea typeface="楷体_GB2312" pitchFamily="49" charset="-122"/>
              </a:rPr>
              <a:t>剩单根。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600201" y="1412875"/>
            <a:ext cx="67136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有</a:t>
            </a:r>
            <a:r>
              <a:rPr lang="en-US" altLang="zh-CN">
                <a:ea typeface="楷体_GB2312" pitchFamily="49" charset="-122"/>
              </a:rPr>
              <a:t>4 </a:t>
            </a:r>
            <a:r>
              <a:rPr lang="zh-CN" altLang="en-US">
                <a:ea typeface="楷体_GB2312" pitchFamily="49" charset="-122"/>
              </a:rPr>
              <a:t>个结点 </a:t>
            </a:r>
            <a:r>
              <a:rPr lang="en-US" altLang="zh-CN" i="1">
                <a:ea typeface="楷体_GB2312" pitchFamily="49" charset="-122"/>
              </a:rPr>
              <a:t>a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b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c</a:t>
            </a:r>
            <a:r>
              <a:rPr lang="en-US" altLang="zh-CN">
                <a:ea typeface="楷体_GB2312" pitchFamily="49" charset="-122"/>
              </a:rPr>
              <a:t>,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zh-CN" altLang="en-US">
                <a:ea typeface="楷体_GB2312" pitchFamily="49" charset="-122"/>
              </a:rPr>
              <a:t>，权值分别为 </a:t>
            </a:r>
            <a:r>
              <a:rPr lang="en-US" altLang="zh-CN">
                <a:ea typeface="楷体_GB2312" pitchFamily="49" charset="-122"/>
              </a:rPr>
              <a:t>7, 5, 2, 4</a:t>
            </a:r>
            <a:r>
              <a:rPr lang="zh-CN" altLang="en-US">
                <a:ea typeface="楷体_GB2312" pitchFamily="49" charset="-122"/>
              </a:rPr>
              <a:t>，构造哈夫曼树。 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981200" y="1898650"/>
            <a:ext cx="1752600" cy="762000"/>
            <a:chOff x="288" y="1812"/>
            <a:chExt cx="1104" cy="48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8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88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1" name="Oval 25"/>
            <p:cNvSpPr>
              <a:spLocks noChangeArrowheads="1"/>
            </p:cNvSpPr>
            <p:nvPr/>
          </p:nvSpPr>
          <p:spPr bwMode="auto">
            <a:xfrm>
              <a:off x="57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57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283" name="Oval 27"/>
            <p:cNvSpPr>
              <a:spLocks noChangeArrowheads="1"/>
            </p:cNvSpPr>
            <p:nvPr/>
          </p:nvSpPr>
          <p:spPr bwMode="auto">
            <a:xfrm>
              <a:off x="864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64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85" name="Oval 29"/>
            <p:cNvSpPr>
              <a:spLocks noChangeArrowheads="1"/>
            </p:cNvSpPr>
            <p:nvPr/>
          </p:nvSpPr>
          <p:spPr bwMode="auto">
            <a:xfrm>
              <a:off x="11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286" name="Text Box 30"/>
            <p:cNvSpPr txBox="1">
              <a:spLocks noChangeArrowheads="1"/>
            </p:cNvSpPr>
            <p:nvPr/>
          </p:nvSpPr>
          <p:spPr bwMode="auto">
            <a:xfrm>
              <a:off x="1152" y="181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6477000" y="1898650"/>
            <a:ext cx="381000" cy="762000"/>
            <a:chOff x="3120" y="1812"/>
            <a:chExt cx="240" cy="480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312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00" name="Text Box 44"/>
            <p:cNvSpPr txBox="1">
              <a:spLocks noChangeArrowheads="1"/>
            </p:cNvSpPr>
            <p:nvPr/>
          </p:nvSpPr>
          <p:spPr bwMode="auto">
            <a:xfrm>
              <a:off x="312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6383338" y="2813050"/>
            <a:ext cx="1905000" cy="1066800"/>
            <a:chOff x="3072" y="2388"/>
            <a:chExt cx="1200" cy="672"/>
          </a:xfrm>
        </p:grpSpPr>
        <p:sp>
          <p:nvSpPr>
            <p:cNvPr id="96301" name="Oval 45"/>
            <p:cNvSpPr>
              <a:spLocks noChangeArrowheads="1"/>
            </p:cNvSpPr>
            <p:nvPr/>
          </p:nvSpPr>
          <p:spPr bwMode="auto">
            <a:xfrm>
              <a:off x="326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02" name="Text Box 46"/>
            <p:cNvSpPr txBox="1">
              <a:spLocks noChangeArrowheads="1"/>
            </p:cNvSpPr>
            <p:nvPr/>
          </p:nvSpPr>
          <p:spPr bwMode="auto">
            <a:xfrm>
              <a:off x="3072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03" name="Text Box 47"/>
            <p:cNvSpPr txBox="1">
              <a:spLocks noChangeArrowheads="1"/>
            </p:cNvSpPr>
            <p:nvPr/>
          </p:nvSpPr>
          <p:spPr bwMode="auto">
            <a:xfrm>
              <a:off x="326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4032" y="2772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840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06" name="Line 50"/>
            <p:cNvSpPr>
              <a:spLocks noChangeShapeType="1"/>
            </p:cNvSpPr>
            <p:nvPr/>
          </p:nvSpPr>
          <p:spPr bwMode="auto">
            <a:xfrm flipH="1">
              <a:off x="360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840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08" name="Oval 52"/>
            <p:cNvSpPr>
              <a:spLocks noChangeArrowheads="1"/>
            </p:cNvSpPr>
            <p:nvPr/>
          </p:nvSpPr>
          <p:spPr bwMode="auto">
            <a:xfrm>
              <a:off x="3456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09" name="Oval 53"/>
            <p:cNvSpPr>
              <a:spLocks noChangeArrowheads="1"/>
            </p:cNvSpPr>
            <p:nvPr/>
          </p:nvSpPr>
          <p:spPr bwMode="auto">
            <a:xfrm>
              <a:off x="3840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10" name="Oval 54"/>
            <p:cNvSpPr>
              <a:spLocks noChangeArrowheads="1"/>
            </p:cNvSpPr>
            <p:nvPr/>
          </p:nvSpPr>
          <p:spPr bwMode="auto">
            <a:xfrm>
              <a:off x="3648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6934200" y="1898650"/>
            <a:ext cx="533400" cy="990600"/>
            <a:chOff x="3408" y="1812"/>
            <a:chExt cx="336" cy="624"/>
          </a:xfrm>
        </p:grpSpPr>
        <p:sp>
          <p:nvSpPr>
            <p:cNvPr id="96313" name="Line 57"/>
            <p:cNvSpPr>
              <a:spLocks noChangeShapeType="1"/>
            </p:cNvSpPr>
            <p:nvPr/>
          </p:nvSpPr>
          <p:spPr bwMode="auto">
            <a:xfrm flipH="1">
              <a:off x="340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4" name="Line 58"/>
            <p:cNvSpPr>
              <a:spLocks noChangeShapeType="1"/>
            </p:cNvSpPr>
            <p:nvPr/>
          </p:nvSpPr>
          <p:spPr bwMode="auto">
            <a:xfrm>
              <a:off x="3648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1" name="Text Box 55"/>
            <p:cNvSpPr txBox="1">
              <a:spLocks noChangeArrowheads="1"/>
            </p:cNvSpPr>
            <p:nvPr/>
          </p:nvSpPr>
          <p:spPr bwMode="auto">
            <a:xfrm>
              <a:off x="3408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12" name="Oval 56"/>
            <p:cNvSpPr>
              <a:spLocks noChangeArrowheads="1"/>
            </p:cNvSpPr>
            <p:nvPr/>
          </p:nvSpPr>
          <p:spPr bwMode="auto">
            <a:xfrm>
              <a:off x="345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8229600" y="2832100"/>
            <a:ext cx="2209800" cy="1676400"/>
            <a:chOff x="4224" y="2388"/>
            <a:chExt cx="1392" cy="1056"/>
          </a:xfrm>
        </p:grpSpPr>
        <p:sp>
          <p:nvSpPr>
            <p:cNvPr id="96315" name="Line 59"/>
            <p:cNvSpPr>
              <a:spLocks noChangeShapeType="1"/>
            </p:cNvSpPr>
            <p:nvPr/>
          </p:nvSpPr>
          <p:spPr bwMode="auto">
            <a:xfrm flipH="1">
              <a:off x="475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6" name="Line 60"/>
            <p:cNvSpPr>
              <a:spLocks noChangeShapeType="1"/>
            </p:cNvSpPr>
            <p:nvPr/>
          </p:nvSpPr>
          <p:spPr bwMode="auto">
            <a:xfrm>
              <a:off x="4992" y="262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17" name="Oval 61"/>
            <p:cNvSpPr>
              <a:spLocks noChangeArrowheads="1"/>
            </p:cNvSpPr>
            <p:nvPr/>
          </p:nvSpPr>
          <p:spPr bwMode="auto">
            <a:xfrm>
              <a:off x="4416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318" name="Text Box 62"/>
            <p:cNvSpPr txBox="1">
              <a:spLocks noChangeArrowheads="1"/>
            </p:cNvSpPr>
            <p:nvPr/>
          </p:nvSpPr>
          <p:spPr bwMode="auto">
            <a:xfrm>
              <a:off x="4224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319" name="Oval 63"/>
            <p:cNvSpPr>
              <a:spLocks noChangeArrowheads="1"/>
            </p:cNvSpPr>
            <p:nvPr/>
          </p:nvSpPr>
          <p:spPr bwMode="auto">
            <a:xfrm>
              <a:off x="4608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320" name="Text Box 64"/>
            <p:cNvSpPr txBox="1">
              <a:spLocks noChangeArrowheads="1"/>
            </p:cNvSpPr>
            <p:nvPr/>
          </p:nvSpPr>
          <p:spPr bwMode="auto">
            <a:xfrm>
              <a:off x="4416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96321" name="Text Box 65"/>
            <p:cNvSpPr txBox="1">
              <a:spLocks noChangeArrowheads="1"/>
            </p:cNvSpPr>
            <p:nvPr/>
          </p:nvSpPr>
          <p:spPr bwMode="auto">
            <a:xfrm>
              <a:off x="4608" y="315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322" name="Text Box 66"/>
            <p:cNvSpPr txBox="1">
              <a:spLocks noChangeArrowheads="1"/>
            </p:cNvSpPr>
            <p:nvPr/>
          </p:nvSpPr>
          <p:spPr bwMode="auto">
            <a:xfrm>
              <a:off x="5376" y="315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323" name="Text Box 67"/>
            <p:cNvSpPr txBox="1">
              <a:spLocks noChangeArrowheads="1"/>
            </p:cNvSpPr>
            <p:nvPr/>
          </p:nvSpPr>
          <p:spPr bwMode="auto">
            <a:xfrm>
              <a:off x="5184" y="277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 flipH="1">
              <a:off x="494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5184" y="3012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26" name="Oval 70"/>
            <p:cNvSpPr>
              <a:spLocks noChangeArrowheads="1"/>
            </p:cNvSpPr>
            <p:nvPr/>
          </p:nvSpPr>
          <p:spPr bwMode="auto">
            <a:xfrm>
              <a:off x="4800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327" name="Oval 71"/>
            <p:cNvSpPr>
              <a:spLocks noChangeArrowheads="1"/>
            </p:cNvSpPr>
            <p:nvPr/>
          </p:nvSpPr>
          <p:spPr bwMode="auto">
            <a:xfrm>
              <a:off x="5184" y="32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96328" name="Oval 72"/>
            <p:cNvSpPr>
              <a:spLocks noChangeArrowheads="1"/>
            </p:cNvSpPr>
            <p:nvPr/>
          </p:nvSpPr>
          <p:spPr bwMode="auto">
            <a:xfrm>
              <a:off x="4992" y="28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9" name="Text Box 73"/>
            <p:cNvSpPr txBox="1">
              <a:spLocks noChangeArrowheads="1"/>
            </p:cNvSpPr>
            <p:nvPr/>
          </p:nvSpPr>
          <p:spPr bwMode="auto">
            <a:xfrm>
              <a:off x="4992" y="2388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96330" name="Oval 74"/>
            <p:cNvSpPr>
              <a:spLocks noChangeArrowheads="1"/>
            </p:cNvSpPr>
            <p:nvPr/>
          </p:nvSpPr>
          <p:spPr bwMode="auto">
            <a:xfrm>
              <a:off x="480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763000" y="1916113"/>
            <a:ext cx="533400" cy="990600"/>
            <a:chOff x="4560" y="1812"/>
            <a:chExt cx="336" cy="624"/>
          </a:xfrm>
        </p:grpSpPr>
        <p:sp>
          <p:nvSpPr>
            <p:cNvPr id="96333" name="Line 77"/>
            <p:cNvSpPr>
              <a:spLocks noChangeShapeType="1"/>
            </p:cNvSpPr>
            <p:nvPr/>
          </p:nvSpPr>
          <p:spPr bwMode="auto">
            <a:xfrm flipH="1">
              <a:off x="456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4" name="Line 78"/>
            <p:cNvSpPr>
              <a:spLocks noChangeShapeType="1"/>
            </p:cNvSpPr>
            <p:nvPr/>
          </p:nvSpPr>
          <p:spPr bwMode="auto">
            <a:xfrm>
              <a:off x="4800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4560" y="1812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4608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36" name="Oval 80"/>
          <p:cNvSpPr>
            <a:spLocks noChangeArrowheads="1"/>
          </p:cNvSpPr>
          <p:nvPr/>
        </p:nvSpPr>
        <p:spPr bwMode="auto">
          <a:xfrm>
            <a:off x="5591176" y="4262774"/>
            <a:ext cx="4424363" cy="1687890"/>
          </a:xfrm>
          <a:prstGeom prst="ellipse">
            <a:avLst/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ea typeface="楷体_GB2312" pitchFamily="49" charset="-122"/>
              </a:rPr>
              <a:t>哈夫曼树的结点的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度数为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 没 </a:t>
            </a:r>
          </a:p>
          <a:p>
            <a:pPr algn="ctr"/>
            <a:r>
              <a:rPr lang="zh-CN" altLang="en-US" sz="2400" dirty="0">
                <a:ea typeface="楷体_GB2312" pitchFamily="49" charset="-122"/>
              </a:rPr>
              <a:t>有度为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的结点。</a:t>
            </a:r>
          </a:p>
        </p:txBody>
      </p:sp>
      <p:sp>
        <p:nvSpPr>
          <p:cNvPr id="96350" name="AutoShape 94"/>
          <p:cNvSpPr>
            <a:spLocks noChangeArrowheads="1"/>
          </p:cNvSpPr>
          <p:nvPr/>
        </p:nvSpPr>
        <p:spPr bwMode="auto">
          <a:xfrm>
            <a:off x="1997075" y="4639452"/>
            <a:ext cx="2820868" cy="132802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个叶子结点 </a:t>
            </a:r>
          </a:p>
          <a:p>
            <a:r>
              <a:rPr lang="zh-CN" altLang="en-US" sz="2400" dirty="0">
                <a:ea typeface="楷体_GB2312" pitchFamily="49" charset="-122"/>
              </a:rPr>
              <a:t>的哈夫曼树中共有 </a:t>
            </a:r>
          </a:p>
          <a:p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</p:txBody>
      </p:sp>
      <p:sp>
        <p:nvSpPr>
          <p:cNvPr id="96352" name="AutoShape 96"/>
          <p:cNvSpPr>
            <a:spLocks noChangeArrowheads="1"/>
          </p:cNvSpPr>
          <p:nvPr/>
        </p:nvSpPr>
        <p:spPr bwMode="auto">
          <a:xfrm>
            <a:off x="3719737" y="620688"/>
            <a:ext cx="6119813" cy="1295400"/>
          </a:xfrm>
          <a:prstGeom prst="wedgeRoundRectCallout">
            <a:avLst>
              <a:gd name="adj1" fmla="val -49898"/>
              <a:gd name="adj2" fmla="val 270588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ea typeface="楷体_GB2312" pitchFamily="49" charset="-122"/>
              </a:rPr>
              <a:t>包含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棵树的森林要经过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次合并才 </a:t>
            </a:r>
          </a:p>
          <a:p>
            <a:r>
              <a:rPr lang="zh-CN" altLang="en-US" sz="2400" dirty="0">
                <a:ea typeface="楷体_GB2312" pitchFamily="49" charset="-122"/>
              </a:rPr>
              <a:t>能形成哈夫曼树，共产生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个新结点 </a:t>
            </a:r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4191000" y="1898650"/>
            <a:ext cx="914400" cy="762000"/>
            <a:chOff x="1680" y="1812"/>
            <a:chExt cx="576" cy="480"/>
          </a:xfrm>
        </p:grpSpPr>
        <p:sp>
          <p:nvSpPr>
            <p:cNvPr id="96287" name="Oval 31"/>
            <p:cNvSpPr>
              <a:spLocks noChangeArrowheads="1"/>
            </p:cNvSpPr>
            <p:nvPr/>
          </p:nvSpPr>
          <p:spPr bwMode="auto">
            <a:xfrm>
              <a:off x="1680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1680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016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96290" name="Text Box 34"/>
            <p:cNvSpPr txBox="1">
              <a:spLocks noChangeArrowheads="1"/>
            </p:cNvSpPr>
            <p:nvPr/>
          </p:nvSpPr>
          <p:spPr bwMode="auto">
            <a:xfrm>
              <a:off x="2016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5181600" y="2584450"/>
            <a:ext cx="533400" cy="304800"/>
            <a:chOff x="2304" y="2244"/>
            <a:chExt cx="336" cy="192"/>
          </a:xfrm>
        </p:grpSpPr>
        <p:sp>
          <p:nvSpPr>
            <p:cNvPr id="96297" name="Line 41"/>
            <p:cNvSpPr>
              <a:spLocks noChangeShapeType="1"/>
            </p:cNvSpPr>
            <p:nvPr/>
          </p:nvSpPr>
          <p:spPr bwMode="auto">
            <a:xfrm flipH="1">
              <a:off x="230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6298" name="Line 42"/>
            <p:cNvSpPr>
              <a:spLocks noChangeShapeType="1"/>
            </p:cNvSpPr>
            <p:nvPr/>
          </p:nvSpPr>
          <p:spPr bwMode="auto">
            <a:xfrm>
              <a:off x="2544" y="2244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4648200" y="2813050"/>
            <a:ext cx="1600200" cy="457200"/>
            <a:chOff x="1968" y="2388"/>
            <a:chExt cx="1008" cy="288"/>
          </a:xfrm>
        </p:grpSpPr>
        <p:sp>
          <p:nvSpPr>
            <p:cNvPr id="96292" name="Text Box 36"/>
            <p:cNvSpPr txBox="1">
              <a:spLocks noChangeArrowheads="1"/>
            </p:cNvSpPr>
            <p:nvPr/>
          </p:nvSpPr>
          <p:spPr bwMode="auto">
            <a:xfrm>
              <a:off x="1968" y="2388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96294" name="Text Box 38"/>
            <p:cNvSpPr txBox="1">
              <a:spLocks noChangeArrowheads="1"/>
            </p:cNvSpPr>
            <p:nvPr/>
          </p:nvSpPr>
          <p:spPr bwMode="auto">
            <a:xfrm>
              <a:off x="2736" y="2388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96291" name="Oval 35"/>
            <p:cNvSpPr>
              <a:spLocks noChangeArrowheads="1"/>
            </p:cNvSpPr>
            <p:nvPr/>
          </p:nvSpPr>
          <p:spPr bwMode="auto">
            <a:xfrm>
              <a:off x="2160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96293" name="Oval 37"/>
            <p:cNvSpPr>
              <a:spLocks noChangeArrowheads="1"/>
            </p:cNvSpPr>
            <p:nvPr/>
          </p:nvSpPr>
          <p:spPr bwMode="auto">
            <a:xfrm>
              <a:off x="2544" y="24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257800" y="1898650"/>
            <a:ext cx="381000" cy="762000"/>
            <a:chOff x="2352" y="1812"/>
            <a:chExt cx="240" cy="480"/>
          </a:xfrm>
        </p:grpSpPr>
        <p:sp>
          <p:nvSpPr>
            <p:cNvPr id="96296" name="Text Box 40"/>
            <p:cNvSpPr txBox="1">
              <a:spLocks noChangeArrowheads="1"/>
            </p:cNvSpPr>
            <p:nvPr/>
          </p:nvSpPr>
          <p:spPr bwMode="auto">
            <a:xfrm>
              <a:off x="2352" y="181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2352" y="20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353" name="AutoShape 97"/>
          <p:cNvSpPr>
            <a:spLocks noChangeArrowheads="1"/>
          </p:cNvSpPr>
          <p:nvPr/>
        </p:nvSpPr>
        <p:spPr bwMode="auto">
          <a:xfrm>
            <a:off x="1703388" y="3068638"/>
            <a:ext cx="1655762" cy="1223962"/>
          </a:xfrm>
          <a:prstGeom prst="wedgeRoundRectCallout">
            <a:avLst>
              <a:gd name="adj1" fmla="val 46069"/>
              <a:gd name="adj2" fmla="val 83463"/>
              <a:gd name="adj3" fmla="val 16667"/>
            </a:avLst>
          </a:prstGeom>
          <a:solidFill>
            <a:srgbClr val="00FF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由二叉树 </a:t>
            </a:r>
          </a:p>
          <a:p>
            <a:r>
              <a:rPr lang="zh-CN" altLang="en-US" sz="2400" dirty="0">
                <a:ea typeface="楷体_GB2312" pitchFamily="49" charset="-122"/>
              </a:rPr>
              <a:t>的性质 </a:t>
            </a:r>
            <a:r>
              <a:rPr lang="en-US" altLang="zh-CN" sz="2400" dirty="0">
                <a:ea typeface="楷体_GB2312" pitchFamily="49" charset="-122"/>
              </a:rPr>
              <a:t>3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1000"/>
                                        <p:tgtEl>
                                          <p:spTgt spid="9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1" grpId="0" autoUpdateAnimBg="0"/>
      <p:bldP spid="96336" grpId="0" animBg="1" autoUpdateAnimBg="0"/>
      <p:bldP spid="96350" grpId="0" animBg="1"/>
      <p:bldP spid="96352" grpId="0" animBg="1"/>
      <p:bldP spid="9635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600200" y="401638"/>
            <a:ext cx="7313220" cy="11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有</a:t>
            </a:r>
            <a:r>
              <a:rPr lang="en-US" altLang="zh-CN" sz="2400" dirty="0">
                <a:ea typeface="楷体_GB2312" pitchFamily="49" charset="-122"/>
              </a:rPr>
              <a:t>5 </a:t>
            </a:r>
            <a:r>
              <a:rPr lang="zh-CN" altLang="en-US" sz="2400" dirty="0">
                <a:ea typeface="楷体_GB2312" pitchFamily="49" charset="-122"/>
              </a:rPr>
              <a:t>个结点 </a:t>
            </a:r>
            <a:r>
              <a:rPr lang="en-US" altLang="zh-CN" sz="2400" i="1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d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，权值分别为 </a:t>
            </a:r>
            <a:r>
              <a:rPr lang="en-US" altLang="zh-CN" sz="2400" dirty="0">
                <a:ea typeface="楷体_GB2312" pitchFamily="49" charset="-122"/>
              </a:rPr>
              <a:t>7, 5, 5, 2, 4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构造哈夫曼树。 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5575300" y="2684463"/>
            <a:ext cx="1600200" cy="419100"/>
            <a:chOff x="2552" y="1691"/>
            <a:chExt cx="1008" cy="264"/>
          </a:xfrm>
        </p:grpSpPr>
        <p:sp>
          <p:nvSpPr>
            <p:cNvPr id="149527" name="Text Box 23"/>
            <p:cNvSpPr txBox="1">
              <a:spLocks noChangeArrowheads="1"/>
            </p:cNvSpPr>
            <p:nvPr/>
          </p:nvSpPr>
          <p:spPr bwMode="auto">
            <a:xfrm>
              <a:off x="255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3320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29" name="Oval 25"/>
            <p:cNvSpPr>
              <a:spLocks noChangeArrowheads="1"/>
            </p:cNvSpPr>
            <p:nvPr/>
          </p:nvSpPr>
          <p:spPr bwMode="auto">
            <a:xfrm>
              <a:off x="2744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312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</p:grpSp>
      <p:grpSp>
        <p:nvGrpSpPr>
          <p:cNvPr id="3" name="Group 138"/>
          <p:cNvGrpSpPr>
            <a:grpSpLocks/>
          </p:cNvGrpSpPr>
          <p:nvPr/>
        </p:nvGrpSpPr>
        <p:grpSpPr bwMode="auto">
          <a:xfrm>
            <a:off x="7419975" y="1731963"/>
            <a:ext cx="381000" cy="762000"/>
            <a:chOff x="3714" y="1091"/>
            <a:chExt cx="240" cy="480"/>
          </a:xfrm>
        </p:grpSpPr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714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714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1981200" y="1749425"/>
            <a:ext cx="2192338" cy="762000"/>
            <a:chOff x="288" y="981"/>
            <a:chExt cx="1381" cy="480"/>
          </a:xfrm>
        </p:grpSpPr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28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28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12" name="Oval 8"/>
            <p:cNvSpPr>
              <a:spLocks noChangeArrowheads="1"/>
            </p:cNvSpPr>
            <p:nvPr/>
          </p:nvSpPr>
          <p:spPr bwMode="auto">
            <a:xfrm>
              <a:off x="576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13" name="Text Box 9"/>
            <p:cNvSpPr txBox="1">
              <a:spLocks noChangeArrowheads="1"/>
            </p:cNvSpPr>
            <p:nvPr/>
          </p:nvSpPr>
          <p:spPr bwMode="auto">
            <a:xfrm>
              <a:off x="576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864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15" name="Text Box 11"/>
            <p:cNvSpPr txBox="1">
              <a:spLocks noChangeArrowheads="1"/>
            </p:cNvSpPr>
            <p:nvPr/>
          </p:nvSpPr>
          <p:spPr bwMode="auto">
            <a:xfrm>
              <a:off x="864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115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152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75" name="Oval 71"/>
            <p:cNvSpPr>
              <a:spLocks noChangeArrowheads="1"/>
            </p:cNvSpPr>
            <p:nvPr/>
          </p:nvSpPr>
          <p:spPr bwMode="auto">
            <a:xfrm>
              <a:off x="142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76" name="Text Box 72"/>
            <p:cNvSpPr txBox="1">
              <a:spLocks noChangeArrowheads="1"/>
            </p:cNvSpPr>
            <p:nvPr/>
          </p:nvSpPr>
          <p:spPr bwMode="auto">
            <a:xfrm>
              <a:off x="1429" y="98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4638676" y="1749425"/>
            <a:ext cx="1439863" cy="762000"/>
            <a:chOff x="1882" y="981"/>
            <a:chExt cx="907" cy="480"/>
          </a:xfrm>
        </p:grpSpPr>
        <p:sp>
          <p:nvSpPr>
            <p:cNvPr id="149519" name="Oval 15"/>
            <p:cNvSpPr>
              <a:spLocks noChangeArrowheads="1"/>
            </p:cNvSpPr>
            <p:nvPr/>
          </p:nvSpPr>
          <p:spPr bwMode="auto">
            <a:xfrm>
              <a:off x="1882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1882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21" name="Oval 17"/>
            <p:cNvSpPr>
              <a:spLocks noChangeArrowheads="1"/>
            </p:cNvSpPr>
            <p:nvPr/>
          </p:nvSpPr>
          <p:spPr bwMode="auto">
            <a:xfrm>
              <a:off x="2218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2218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77" name="Oval 73"/>
            <p:cNvSpPr>
              <a:spLocks noChangeArrowheads="1"/>
            </p:cNvSpPr>
            <p:nvPr/>
          </p:nvSpPr>
          <p:spPr bwMode="auto">
            <a:xfrm>
              <a:off x="2549" y="1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78" name="Text Box 74"/>
            <p:cNvSpPr txBox="1">
              <a:spLocks noChangeArrowheads="1"/>
            </p:cNvSpPr>
            <p:nvPr/>
          </p:nvSpPr>
          <p:spPr bwMode="auto">
            <a:xfrm>
              <a:off x="2549" y="98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7354888" y="2684463"/>
            <a:ext cx="1554162" cy="419100"/>
            <a:chOff x="3673" y="1691"/>
            <a:chExt cx="979" cy="264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3858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539" name="Text Box 35"/>
            <p:cNvSpPr txBox="1">
              <a:spLocks noChangeArrowheads="1"/>
            </p:cNvSpPr>
            <p:nvPr/>
          </p:nvSpPr>
          <p:spPr bwMode="auto">
            <a:xfrm>
              <a:off x="3673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582" name="Oval 78"/>
            <p:cNvSpPr>
              <a:spLocks noChangeArrowheads="1"/>
            </p:cNvSpPr>
            <p:nvPr/>
          </p:nvSpPr>
          <p:spPr bwMode="auto">
            <a:xfrm>
              <a:off x="4231" y="171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583" name="Text Box 79"/>
            <p:cNvSpPr txBox="1">
              <a:spLocks noChangeArrowheads="1"/>
            </p:cNvSpPr>
            <p:nvPr/>
          </p:nvSpPr>
          <p:spPr bwMode="auto">
            <a:xfrm>
              <a:off x="4412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7" name="Group 137"/>
          <p:cNvGrpSpPr>
            <a:grpSpLocks/>
          </p:cNvGrpSpPr>
          <p:nvPr/>
        </p:nvGrpSpPr>
        <p:grpSpPr bwMode="auto">
          <a:xfrm>
            <a:off x="7839075" y="1731963"/>
            <a:ext cx="592138" cy="990600"/>
            <a:chOff x="3978" y="1091"/>
            <a:chExt cx="373" cy="624"/>
          </a:xfrm>
        </p:grpSpPr>
        <p:sp>
          <p:nvSpPr>
            <p:cNvPr id="149551" name="Text Box 47"/>
            <p:cNvSpPr txBox="1">
              <a:spLocks noChangeArrowheads="1"/>
            </p:cNvSpPr>
            <p:nvPr/>
          </p:nvSpPr>
          <p:spPr bwMode="auto">
            <a:xfrm>
              <a:off x="4004" y="109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4049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4" name="AutoShape 80"/>
            <p:cNvCxnSpPr>
              <a:cxnSpLocks noChangeShapeType="1"/>
              <a:stCxn id="149552" idx="3"/>
              <a:endCxn id="149538" idx="0"/>
            </p:cNvCxnSpPr>
            <p:nvPr/>
          </p:nvCxnSpPr>
          <p:spPr bwMode="auto">
            <a:xfrm flipH="1">
              <a:off x="3978" y="1536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5" name="AutoShape 81"/>
            <p:cNvCxnSpPr>
              <a:cxnSpLocks noChangeShapeType="1"/>
              <a:stCxn id="149552" idx="5"/>
              <a:endCxn id="149582" idx="0"/>
            </p:cNvCxnSpPr>
            <p:nvPr/>
          </p:nvCxnSpPr>
          <p:spPr bwMode="auto">
            <a:xfrm>
              <a:off x="4254" y="1536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139"/>
          <p:cNvGrpSpPr>
            <a:grpSpLocks/>
          </p:cNvGrpSpPr>
          <p:nvPr/>
        </p:nvGrpSpPr>
        <p:grpSpPr bwMode="auto">
          <a:xfrm>
            <a:off x="8816975" y="1749425"/>
            <a:ext cx="1600200" cy="1366838"/>
            <a:chOff x="4594" y="1102"/>
            <a:chExt cx="1008" cy="861"/>
          </a:xfrm>
        </p:grpSpPr>
        <p:sp>
          <p:nvSpPr>
            <p:cNvPr id="149540" name="Text Box 36"/>
            <p:cNvSpPr txBox="1">
              <a:spLocks noChangeArrowheads="1"/>
            </p:cNvSpPr>
            <p:nvPr/>
          </p:nvSpPr>
          <p:spPr bwMode="auto">
            <a:xfrm>
              <a:off x="4594" y="16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41" name="Text Box 37"/>
            <p:cNvSpPr txBox="1">
              <a:spLocks noChangeArrowheads="1"/>
            </p:cNvSpPr>
            <p:nvPr/>
          </p:nvSpPr>
          <p:spPr bwMode="auto">
            <a:xfrm>
              <a:off x="5362" y="1691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42" name="Text Box 38"/>
            <p:cNvSpPr txBox="1">
              <a:spLocks noChangeArrowheads="1"/>
            </p:cNvSpPr>
            <p:nvPr/>
          </p:nvSpPr>
          <p:spPr bwMode="auto">
            <a:xfrm>
              <a:off x="4989" y="1102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4786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5170" y="172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47" name="Oval 43"/>
            <p:cNvSpPr>
              <a:spLocks noChangeArrowheads="1"/>
            </p:cNvSpPr>
            <p:nvPr/>
          </p:nvSpPr>
          <p:spPr bwMode="auto">
            <a:xfrm>
              <a:off x="4978" y="133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6" name="AutoShape 82"/>
            <p:cNvCxnSpPr>
              <a:cxnSpLocks noChangeShapeType="1"/>
              <a:stCxn id="149547" idx="3"/>
              <a:endCxn id="149545" idx="0"/>
            </p:cNvCxnSpPr>
            <p:nvPr/>
          </p:nvCxnSpPr>
          <p:spPr bwMode="auto">
            <a:xfrm flipH="1">
              <a:off x="4906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7" name="AutoShape 83"/>
            <p:cNvCxnSpPr>
              <a:cxnSpLocks noChangeShapeType="1"/>
              <a:stCxn id="149547" idx="5"/>
              <a:endCxn id="149546" idx="0"/>
            </p:cNvCxnSpPr>
            <p:nvPr/>
          </p:nvCxnSpPr>
          <p:spPr bwMode="auto">
            <a:xfrm>
              <a:off x="5183" y="1544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6070600" y="1731963"/>
            <a:ext cx="609600" cy="990600"/>
            <a:chOff x="2864" y="1091"/>
            <a:chExt cx="384" cy="624"/>
          </a:xfrm>
        </p:grpSpPr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2947" y="1091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2947" y="133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88" name="AutoShape 84"/>
            <p:cNvCxnSpPr>
              <a:cxnSpLocks noChangeShapeType="1"/>
              <a:stCxn id="149533" idx="3"/>
              <a:endCxn id="149529" idx="0"/>
            </p:cNvCxnSpPr>
            <p:nvPr/>
          </p:nvCxnSpPr>
          <p:spPr bwMode="auto">
            <a:xfrm flipH="1">
              <a:off x="2864" y="1536"/>
              <a:ext cx="118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89" name="AutoShape 85"/>
            <p:cNvCxnSpPr>
              <a:cxnSpLocks noChangeShapeType="1"/>
              <a:stCxn id="149533" idx="5"/>
              <a:endCxn id="149530" idx="0"/>
            </p:cNvCxnSpPr>
            <p:nvPr/>
          </p:nvCxnSpPr>
          <p:spPr bwMode="auto">
            <a:xfrm>
              <a:off x="3152" y="1536"/>
              <a:ext cx="9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140"/>
          <p:cNvGrpSpPr>
            <a:grpSpLocks/>
          </p:cNvGrpSpPr>
          <p:nvPr/>
        </p:nvGrpSpPr>
        <p:grpSpPr bwMode="auto">
          <a:xfrm>
            <a:off x="3509964" y="4556126"/>
            <a:ext cx="2009775" cy="1008063"/>
            <a:chOff x="1024" y="2870"/>
            <a:chExt cx="1266" cy="635"/>
          </a:xfrm>
        </p:grpSpPr>
        <p:sp>
          <p:nvSpPr>
            <p:cNvPr id="149590" name="Oval 86"/>
            <p:cNvSpPr>
              <a:spLocks noChangeArrowheads="1"/>
            </p:cNvSpPr>
            <p:nvPr/>
          </p:nvSpPr>
          <p:spPr bwMode="auto">
            <a:xfrm>
              <a:off x="1206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591" name="Text Box 87"/>
            <p:cNvSpPr txBox="1">
              <a:spLocks noChangeArrowheads="1"/>
            </p:cNvSpPr>
            <p:nvPr/>
          </p:nvSpPr>
          <p:spPr bwMode="auto">
            <a:xfrm>
              <a:off x="10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592" name="Text Box 88"/>
            <p:cNvSpPr txBox="1">
              <a:spLocks noChangeArrowheads="1"/>
            </p:cNvSpPr>
            <p:nvPr/>
          </p:nvSpPr>
          <p:spPr bwMode="auto">
            <a:xfrm>
              <a:off x="1282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593" name="Text Box 89"/>
            <p:cNvSpPr txBox="1">
              <a:spLocks noChangeArrowheads="1"/>
            </p:cNvSpPr>
            <p:nvPr/>
          </p:nvSpPr>
          <p:spPr bwMode="auto">
            <a:xfrm>
              <a:off x="2050" y="3233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594" name="Text Box 90"/>
            <p:cNvSpPr txBox="1">
              <a:spLocks noChangeArrowheads="1"/>
            </p:cNvSpPr>
            <p:nvPr/>
          </p:nvSpPr>
          <p:spPr bwMode="auto">
            <a:xfrm>
              <a:off x="1886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595" name="Oval 91"/>
            <p:cNvSpPr>
              <a:spLocks noChangeArrowheads="1"/>
            </p:cNvSpPr>
            <p:nvPr/>
          </p:nvSpPr>
          <p:spPr bwMode="auto">
            <a:xfrm>
              <a:off x="1474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596" name="Oval 92"/>
            <p:cNvSpPr>
              <a:spLocks noChangeArrowheads="1"/>
            </p:cNvSpPr>
            <p:nvPr/>
          </p:nvSpPr>
          <p:spPr bwMode="auto">
            <a:xfrm>
              <a:off x="1858" y="3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597" name="Oval 93"/>
            <p:cNvSpPr>
              <a:spLocks noChangeArrowheads="1"/>
            </p:cNvSpPr>
            <p:nvPr/>
          </p:nvSpPr>
          <p:spPr bwMode="auto">
            <a:xfrm>
              <a:off x="1666" y="28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598" name="AutoShape 94"/>
            <p:cNvCxnSpPr>
              <a:cxnSpLocks noChangeShapeType="1"/>
              <a:stCxn id="149597" idx="3"/>
              <a:endCxn id="149595" idx="0"/>
            </p:cNvCxnSpPr>
            <p:nvPr/>
          </p:nvCxnSpPr>
          <p:spPr bwMode="auto">
            <a:xfrm flipH="1">
              <a:off x="1594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599" name="AutoShape 95"/>
            <p:cNvCxnSpPr>
              <a:cxnSpLocks noChangeShapeType="1"/>
              <a:stCxn id="149597" idx="5"/>
              <a:endCxn id="149596" idx="0"/>
            </p:cNvCxnSpPr>
            <p:nvPr/>
          </p:nvCxnSpPr>
          <p:spPr bwMode="auto">
            <a:xfrm>
              <a:off x="1871" y="3086"/>
              <a:ext cx="10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3989388" y="3573464"/>
            <a:ext cx="730250" cy="1000125"/>
            <a:chOff x="1326" y="2251"/>
            <a:chExt cx="460" cy="630"/>
          </a:xfrm>
        </p:grpSpPr>
        <p:sp>
          <p:nvSpPr>
            <p:cNvPr id="149600" name="Oval 96"/>
            <p:cNvSpPr>
              <a:spLocks noChangeArrowheads="1"/>
            </p:cNvSpPr>
            <p:nvPr/>
          </p:nvSpPr>
          <p:spPr bwMode="auto">
            <a:xfrm>
              <a:off x="1451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01" name="AutoShape 97"/>
            <p:cNvCxnSpPr>
              <a:cxnSpLocks noChangeShapeType="1"/>
              <a:stCxn id="149600" idx="3"/>
              <a:endCxn id="149590" idx="0"/>
            </p:cNvCxnSpPr>
            <p:nvPr/>
          </p:nvCxnSpPr>
          <p:spPr bwMode="auto">
            <a:xfrm flipH="1">
              <a:off x="1326" y="2707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02" name="AutoShape 98"/>
            <p:cNvCxnSpPr>
              <a:cxnSpLocks noChangeShapeType="1"/>
              <a:stCxn id="149600" idx="5"/>
              <a:endCxn id="149597" idx="0"/>
            </p:cNvCxnSpPr>
            <p:nvPr/>
          </p:nvCxnSpPr>
          <p:spPr bwMode="auto">
            <a:xfrm>
              <a:off x="1656" y="2707"/>
              <a:ext cx="130" cy="17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1400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2019301" y="3603625"/>
            <a:ext cx="1554163" cy="1371600"/>
            <a:chOff x="85" y="2270"/>
            <a:chExt cx="979" cy="864"/>
          </a:xfrm>
        </p:grpSpPr>
        <p:sp>
          <p:nvSpPr>
            <p:cNvPr id="149604" name="Oval 100"/>
            <p:cNvSpPr>
              <a:spLocks noChangeArrowheads="1"/>
            </p:cNvSpPr>
            <p:nvPr/>
          </p:nvSpPr>
          <p:spPr bwMode="auto">
            <a:xfrm>
              <a:off x="270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05" name="Text Box 101"/>
            <p:cNvSpPr txBox="1">
              <a:spLocks noChangeArrowheads="1"/>
            </p:cNvSpPr>
            <p:nvPr/>
          </p:nvSpPr>
          <p:spPr bwMode="auto">
            <a:xfrm>
              <a:off x="85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416" y="2270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07" name="Oval 103"/>
            <p:cNvSpPr>
              <a:spLocks noChangeArrowheads="1"/>
            </p:cNvSpPr>
            <p:nvPr/>
          </p:nvSpPr>
          <p:spPr bwMode="auto">
            <a:xfrm>
              <a:off x="461" y="251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643" y="2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824" y="2870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10" name="AutoShape 106"/>
            <p:cNvCxnSpPr>
              <a:cxnSpLocks noChangeShapeType="1"/>
              <a:stCxn id="149607" idx="3"/>
              <a:endCxn id="149604" idx="0"/>
            </p:cNvCxnSpPr>
            <p:nvPr/>
          </p:nvCxnSpPr>
          <p:spPr bwMode="auto">
            <a:xfrm flipH="1">
              <a:off x="390" y="2715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11" name="AutoShape 107"/>
            <p:cNvCxnSpPr>
              <a:cxnSpLocks noChangeShapeType="1"/>
              <a:stCxn id="149607" idx="5"/>
              <a:endCxn id="149608" idx="0"/>
            </p:cNvCxnSpPr>
            <p:nvPr/>
          </p:nvCxnSpPr>
          <p:spPr bwMode="auto">
            <a:xfrm>
              <a:off x="666" y="2715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" name="Group 143"/>
          <p:cNvGrpSpPr>
            <a:grpSpLocks/>
          </p:cNvGrpSpPr>
          <p:nvPr/>
        </p:nvGrpSpPr>
        <p:grpSpPr bwMode="auto">
          <a:xfrm>
            <a:off x="6196014" y="4510088"/>
            <a:ext cx="3500437" cy="1630362"/>
            <a:chOff x="2716" y="2841"/>
            <a:chExt cx="2205" cy="1027"/>
          </a:xfrm>
        </p:grpSpPr>
        <p:sp>
          <p:nvSpPr>
            <p:cNvPr id="149612" name="Oval 108"/>
            <p:cNvSpPr>
              <a:spLocks noChangeArrowheads="1"/>
            </p:cNvSpPr>
            <p:nvPr/>
          </p:nvSpPr>
          <p:spPr bwMode="auto">
            <a:xfrm>
              <a:off x="3837" y="32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a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36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3913" y="3596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681" y="3596"/>
              <a:ext cx="2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500" y="320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49617" name="Oval 113"/>
            <p:cNvSpPr>
              <a:spLocks noChangeArrowheads="1"/>
            </p:cNvSpPr>
            <p:nvPr/>
          </p:nvSpPr>
          <p:spPr bwMode="auto">
            <a:xfrm>
              <a:off x="4105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d</a:t>
              </a:r>
            </a:p>
          </p:txBody>
        </p:sp>
        <p:sp>
          <p:nvSpPr>
            <p:cNvPr id="149618" name="Oval 114"/>
            <p:cNvSpPr>
              <a:spLocks noChangeArrowheads="1"/>
            </p:cNvSpPr>
            <p:nvPr/>
          </p:nvSpPr>
          <p:spPr bwMode="auto">
            <a:xfrm>
              <a:off x="4489" y="362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e</a:t>
              </a:r>
            </a:p>
          </p:txBody>
        </p:sp>
        <p:sp>
          <p:nvSpPr>
            <p:cNvPr id="149619" name="Oval 115"/>
            <p:cNvSpPr>
              <a:spLocks noChangeArrowheads="1"/>
            </p:cNvSpPr>
            <p:nvPr/>
          </p:nvSpPr>
          <p:spPr bwMode="auto">
            <a:xfrm>
              <a:off x="4297" y="323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0" name="AutoShape 116"/>
            <p:cNvCxnSpPr>
              <a:cxnSpLocks noChangeShapeType="1"/>
              <a:stCxn id="149619" idx="3"/>
              <a:endCxn id="149617" idx="0"/>
            </p:cNvCxnSpPr>
            <p:nvPr/>
          </p:nvCxnSpPr>
          <p:spPr bwMode="auto">
            <a:xfrm flipH="1">
              <a:off x="4225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1" name="AutoShape 117"/>
            <p:cNvCxnSpPr>
              <a:cxnSpLocks noChangeShapeType="1"/>
              <a:stCxn id="149619" idx="5"/>
              <a:endCxn id="149618" idx="0"/>
            </p:cNvCxnSpPr>
            <p:nvPr/>
          </p:nvCxnSpPr>
          <p:spPr bwMode="auto">
            <a:xfrm>
              <a:off x="4502" y="3440"/>
              <a:ext cx="107" cy="18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4082" y="28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23" name="AutoShape 119"/>
            <p:cNvCxnSpPr>
              <a:cxnSpLocks noChangeShapeType="1"/>
              <a:stCxn id="149622" idx="3"/>
              <a:endCxn id="149612" idx="0"/>
            </p:cNvCxnSpPr>
            <p:nvPr/>
          </p:nvCxnSpPr>
          <p:spPr bwMode="auto">
            <a:xfrm flipH="1">
              <a:off x="3957" y="3070"/>
              <a:ext cx="160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24" name="AutoShape 120"/>
            <p:cNvCxnSpPr>
              <a:cxnSpLocks noChangeShapeType="1"/>
              <a:stCxn id="149622" idx="5"/>
              <a:endCxn id="149619" idx="0"/>
            </p:cNvCxnSpPr>
            <p:nvPr/>
          </p:nvCxnSpPr>
          <p:spPr bwMode="auto">
            <a:xfrm>
              <a:off x="4287" y="3070"/>
              <a:ext cx="130" cy="16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25" name="Text Box 121"/>
            <p:cNvSpPr txBox="1">
              <a:spLocks noChangeArrowheads="1"/>
            </p:cNvSpPr>
            <p:nvPr/>
          </p:nvSpPr>
          <p:spPr bwMode="auto">
            <a:xfrm>
              <a:off x="4286" y="284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13</a:t>
              </a:r>
            </a:p>
          </p:txBody>
        </p:sp>
        <p:sp>
          <p:nvSpPr>
            <p:cNvPr id="149626" name="Oval 122"/>
            <p:cNvSpPr>
              <a:spLocks noChangeArrowheads="1"/>
            </p:cNvSpPr>
            <p:nvPr/>
          </p:nvSpPr>
          <p:spPr bwMode="auto">
            <a:xfrm>
              <a:off x="2901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b</a:t>
              </a:r>
            </a:p>
          </p:txBody>
        </p:sp>
        <p:sp>
          <p:nvSpPr>
            <p:cNvPr id="149627" name="Text Box 123"/>
            <p:cNvSpPr txBox="1">
              <a:spLocks noChangeArrowheads="1"/>
            </p:cNvSpPr>
            <p:nvPr/>
          </p:nvSpPr>
          <p:spPr bwMode="auto">
            <a:xfrm>
              <a:off x="2716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49628" name="Text Box 124"/>
            <p:cNvSpPr txBox="1">
              <a:spLocks noChangeArrowheads="1"/>
            </p:cNvSpPr>
            <p:nvPr/>
          </p:nvSpPr>
          <p:spPr bwMode="auto">
            <a:xfrm>
              <a:off x="2789" y="2841"/>
              <a:ext cx="336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10 </a:t>
              </a:r>
            </a:p>
          </p:txBody>
        </p:sp>
        <p:sp>
          <p:nvSpPr>
            <p:cNvPr id="149629" name="Oval 125"/>
            <p:cNvSpPr>
              <a:spLocks noChangeArrowheads="1"/>
            </p:cNvSpPr>
            <p:nvPr/>
          </p:nvSpPr>
          <p:spPr bwMode="auto">
            <a:xfrm>
              <a:off x="3092" y="287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630" name="Oval 126"/>
            <p:cNvSpPr>
              <a:spLocks noChangeArrowheads="1"/>
            </p:cNvSpPr>
            <p:nvPr/>
          </p:nvSpPr>
          <p:spPr bwMode="auto">
            <a:xfrm>
              <a:off x="3274" y="32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149631" name="Text Box 127"/>
            <p:cNvSpPr txBox="1">
              <a:spLocks noChangeArrowheads="1"/>
            </p:cNvSpPr>
            <p:nvPr/>
          </p:nvSpPr>
          <p:spPr bwMode="auto">
            <a:xfrm>
              <a:off x="3455" y="3233"/>
              <a:ext cx="240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5</a:t>
              </a:r>
            </a:p>
          </p:txBody>
        </p:sp>
        <p:cxnSp>
          <p:nvCxnSpPr>
            <p:cNvPr id="149632" name="AutoShape 128"/>
            <p:cNvCxnSpPr>
              <a:cxnSpLocks noChangeShapeType="1"/>
              <a:stCxn id="149629" idx="3"/>
              <a:endCxn id="149626" idx="0"/>
            </p:cNvCxnSpPr>
            <p:nvPr/>
          </p:nvCxnSpPr>
          <p:spPr bwMode="auto">
            <a:xfrm flipH="1">
              <a:off x="3021" y="3078"/>
              <a:ext cx="106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3" name="AutoShape 129"/>
            <p:cNvCxnSpPr>
              <a:cxnSpLocks noChangeShapeType="1"/>
              <a:stCxn id="149629" idx="5"/>
              <a:endCxn id="149630" idx="0"/>
            </p:cNvCxnSpPr>
            <p:nvPr/>
          </p:nvCxnSpPr>
          <p:spPr bwMode="auto">
            <a:xfrm>
              <a:off x="3297" y="3078"/>
              <a:ext cx="9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" name="Group 144"/>
          <p:cNvGrpSpPr>
            <a:grpSpLocks/>
          </p:cNvGrpSpPr>
          <p:nvPr/>
        </p:nvGrpSpPr>
        <p:grpSpPr bwMode="auto">
          <a:xfrm>
            <a:off x="6983414" y="3573464"/>
            <a:ext cx="1571625" cy="987425"/>
            <a:chOff x="3212" y="2251"/>
            <a:chExt cx="990" cy="622"/>
          </a:xfrm>
        </p:grpSpPr>
        <p:sp>
          <p:nvSpPr>
            <p:cNvPr id="149634" name="Oval 130"/>
            <p:cNvSpPr>
              <a:spLocks noChangeArrowheads="1"/>
            </p:cNvSpPr>
            <p:nvPr/>
          </p:nvSpPr>
          <p:spPr bwMode="auto">
            <a:xfrm>
              <a:off x="3576" y="25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9635" name="AutoShape 131"/>
            <p:cNvCxnSpPr>
              <a:cxnSpLocks noChangeShapeType="1"/>
              <a:stCxn id="149634" idx="3"/>
              <a:endCxn id="149629" idx="0"/>
            </p:cNvCxnSpPr>
            <p:nvPr/>
          </p:nvCxnSpPr>
          <p:spPr bwMode="auto">
            <a:xfrm flipH="1">
              <a:off x="3212" y="2707"/>
              <a:ext cx="399" cy="1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9636" name="AutoShape 132"/>
            <p:cNvCxnSpPr>
              <a:cxnSpLocks noChangeShapeType="1"/>
              <a:stCxn id="149634" idx="5"/>
              <a:endCxn id="149622" idx="0"/>
            </p:cNvCxnSpPr>
            <p:nvPr/>
          </p:nvCxnSpPr>
          <p:spPr bwMode="auto">
            <a:xfrm>
              <a:off x="3781" y="2707"/>
              <a:ext cx="421" cy="1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3515" y="2251"/>
              <a:ext cx="363" cy="2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>
                  <a:solidFill>
                    <a:srgbClr val="0000FF"/>
                  </a:solidFill>
                </a:rPr>
                <a:t>23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07769" y="404664"/>
            <a:ext cx="2835275" cy="52322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ea typeface="华文中宋" pitchFamily="2" charset="-122"/>
              </a:rPr>
              <a:t>哈夫曼编码 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600201" y="1284288"/>
            <a:ext cx="8871339" cy="170053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华文新魏" pitchFamily="2" charset="-122"/>
              </a:rPr>
              <a:t>        </a:t>
            </a:r>
            <a:r>
              <a:rPr lang="zh-CN" altLang="en-US" sz="2400" dirty="0">
                <a:ea typeface="华文新魏" pitchFamily="2" charset="-122"/>
              </a:rPr>
              <a:t>哈夫曼树的应用很广，哈夫曼编码就是其在电讯通信中的应 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用之一。在电讯通信业务中，通常用二进制编码来表示字母或其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华文新魏" pitchFamily="2" charset="-122"/>
              </a:rPr>
              <a:t>他字符，并用这样的编码来表示字符序列。  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600200" y="3068960"/>
            <a:ext cx="9025228" cy="224510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，它只用到四种字符，用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两位二进制编码便可分辨。假设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00, 01,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楷体_GB2312" pitchFamily="49" charset="-122"/>
              </a:rPr>
              <a:t>10, 11</a:t>
            </a:r>
            <a:r>
              <a:rPr lang="zh-CN" altLang="en-US" sz="2400" dirty="0">
                <a:ea typeface="楷体_GB2312" pitchFamily="49" charset="-122"/>
              </a:rPr>
              <a:t>，则上述电文便为 ‘</a:t>
            </a:r>
            <a:r>
              <a:rPr lang="en-US" altLang="zh-CN" sz="2400" dirty="0">
                <a:ea typeface="楷体_GB2312" pitchFamily="49" charset="-122"/>
              </a:rPr>
              <a:t>00010010101100’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14 </a:t>
            </a:r>
            <a:r>
              <a:rPr lang="zh-CN" altLang="en-US" sz="2400" dirty="0">
                <a:ea typeface="楷体_GB2312" pitchFamily="49" charset="-122"/>
              </a:rPr>
              <a:t>位），译码员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楷体_GB2312" pitchFamily="49" charset="-122"/>
              </a:rPr>
              <a:t>按两位进行分组译码，便可恢复原来的电文。 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782889" y="4994275"/>
            <a:ext cx="6302375" cy="1098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latin typeface="隶书" pitchFamily="49" charset="-122"/>
                <a:ea typeface="隶书" pitchFamily="49" charset="-122"/>
              </a:rPr>
              <a:t>能否使编码总长度更短呢</a:t>
            </a:r>
            <a:r>
              <a:rPr lang="zh-CN" altLang="en-US" sz="66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？</a:t>
            </a:r>
            <a:r>
              <a:rPr lang="zh-CN" altLang="en-US" sz="3600"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7" grpId="0" autoUpdateAnimBg="0"/>
      <p:bldP spid="1003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330450" y="519113"/>
            <a:ext cx="7581900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Root (T)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Value (T, </a:t>
            </a:r>
            <a:r>
              <a:rPr lang="en-US" altLang="zh-CN" sz="2400" dirty="0" err="1">
                <a:ea typeface="华文中宋" pitchFamily="2" charset="-122"/>
              </a:rPr>
              <a:t>cur_e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；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 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的值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Assign (T, </a:t>
            </a:r>
            <a:r>
              <a:rPr lang="en-US" altLang="zh-CN" sz="2400" dirty="0" err="1"/>
              <a:t>cur_e</a:t>
            </a:r>
            <a:r>
              <a:rPr lang="en-US" altLang="zh-CN" sz="2400" dirty="0"/>
              <a:t>, value)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3359151" y="665164"/>
            <a:ext cx="5178021" cy="39344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楷体_GB2312" pitchFamily="49" charset="-122"/>
              </a:rPr>
              <a:t>实际应用中各字符的出现频度不相同 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3543300" y="3257550"/>
            <a:ext cx="4830168" cy="44832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071814" y="1457325"/>
            <a:ext cx="5775325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用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短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长</a:t>
            </a:r>
            <a:r>
              <a:rPr lang="zh-CN" altLang="en-US" sz="2400" dirty="0">
                <a:ea typeface="楷体_GB2312" pitchFamily="49" charset="-122"/>
              </a:rPr>
              <a:t>）编码表示频率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大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小</a:t>
            </a:r>
            <a:r>
              <a:rPr lang="zh-CN" altLang="en-US" sz="2400" dirty="0">
                <a:ea typeface="楷体_GB2312" pitchFamily="49" charset="-122"/>
              </a:rPr>
              <a:t>）的字符 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2495550" y="2320925"/>
            <a:ext cx="6965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使得编码序列的总长度最小，使所需总空间量最少 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600201" y="3979863"/>
            <a:ext cx="8488093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在上例中，若假设 </a:t>
            </a:r>
            <a:r>
              <a:rPr lang="en-US" altLang="zh-CN" sz="2400" dirty="0">
                <a:ea typeface="楷体_GB2312" pitchFamily="49" charset="-122"/>
              </a:rPr>
              <a:t>A, B, C, D </a:t>
            </a:r>
            <a:r>
              <a:rPr lang="zh-CN" altLang="en-US" sz="2400" dirty="0">
                <a:ea typeface="楷体_GB2312" pitchFamily="49" charset="-122"/>
              </a:rPr>
              <a:t>的编码分别为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00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000011010’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9 </a:t>
            </a:r>
            <a:r>
              <a:rPr lang="zh-CN" altLang="en-US" sz="2400" dirty="0">
                <a:ea typeface="楷体_GB2312" pitchFamily="49" charset="-122"/>
              </a:rPr>
              <a:t>位）。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600201" y="5230813"/>
            <a:ext cx="8466549" cy="87857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但此编码存在多义性：可译为 ‘</a:t>
            </a:r>
            <a:r>
              <a:rPr lang="en-US" altLang="zh-CN" sz="2400" dirty="0">
                <a:ea typeface="楷体_GB2312" pitchFamily="49" charset="-122"/>
              </a:rPr>
              <a:t>BBCCDA’</a:t>
            </a:r>
            <a:r>
              <a:rPr lang="zh-CN" altLang="en-US" sz="2400" dirty="0">
                <a:ea typeface="楷体_GB2312" pitchFamily="49" charset="-122"/>
              </a:rPr>
              <a:t>、‘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、 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‘</a:t>
            </a:r>
            <a:r>
              <a:rPr lang="en-US" altLang="zh-CN" sz="2400" dirty="0"/>
              <a:t>AAAACCACA’ </a:t>
            </a:r>
            <a:r>
              <a:rPr lang="zh-CN" altLang="en-US" sz="2400" dirty="0">
                <a:ea typeface="楷体_GB2312" pitchFamily="49" charset="-122"/>
              </a:rPr>
              <a:t>等。 </a:t>
            </a:r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AE18CFD2-9FAE-4B09-A883-93D91B896D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6" y="1197769"/>
            <a:ext cx="360362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8A5BF78B-07BA-4701-BDCF-A110098624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1989932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2FF7EBAF-B732-4500-80E1-D65B05B27B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04395" y="2926557"/>
            <a:ext cx="360363" cy="158750"/>
          </a:xfrm>
          <a:prstGeom prst="notchedRightArrow">
            <a:avLst>
              <a:gd name="adj1" fmla="val 50000"/>
              <a:gd name="adj2" fmla="val 56750"/>
            </a:avLst>
          </a:prstGeom>
          <a:solidFill>
            <a:srgbClr val="FF66FF"/>
          </a:solidFill>
          <a:ln w="31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6" grpId="0" autoUpdateAnimBg="0"/>
      <p:bldP spid="101388" grpId="0" autoUpdateAnimBg="0"/>
      <p:bldP spid="101389" grpId="0" autoUpdateAnimBg="0"/>
      <p:bldP spid="101396" grpId="0" autoUpdateAnimBg="0"/>
      <p:bldP spid="101397" grpId="0" autoUpdateAnimBg="0"/>
      <p:bldP spid="11" grpId="0" animBg="1"/>
      <p:bldP spid="12" grpId="0" animBg="1"/>
      <p:bldP spid="13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1820863" y="1412876"/>
            <a:ext cx="7863050" cy="101547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要求任一字符的编码都不能是另一字符编码的前缀！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这种编码称为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前缀编码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333333"/>
                </a:solidFill>
                <a:latin typeface="华文新魏" pitchFamily="2" charset="-122"/>
                <a:ea typeface="华文新魏" pitchFamily="2" charset="-122"/>
              </a:rPr>
              <a:t>其实是非前缀码</a:t>
            </a:r>
            <a:r>
              <a:rPr lang="zh-CN" altLang="en-US" sz="2400" dirty="0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）。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852614" y="739775"/>
            <a:ext cx="32591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</a:t>
            </a:r>
          </a:p>
        </p:txBody>
      </p:sp>
      <p:sp>
        <p:nvSpPr>
          <p:cNvPr id="166922" name="AutoShape 10"/>
          <p:cNvSpPr>
            <a:spLocks noChangeArrowheads="1"/>
          </p:cNvSpPr>
          <p:nvPr/>
        </p:nvSpPr>
        <p:spPr bwMode="auto">
          <a:xfrm>
            <a:off x="2120644" y="5100416"/>
            <a:ext cx="7799903" cy="84023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2800">
                <a:latin typeface="隶书" pitchFamily="49" charset="-122"/>
                <a:ea typeface="隶书" pitchFamily="49" charset="-122"/>
              </a:rPr>
              <a:t>利用最优二叉树可以很好地解决上述两个问题 </a:t>
            </a:r>
          </a:p>
          <a:p>
            <a:pPr algn="ctr">
              <a:lnSpc>
                <a:spcPct val="0"/>
              </a:lnSpc>
            </a:pPr>
            <a:endParaRPr lang="en-US" altLang="zh-CN" sz="280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6929" name="Text Box 17"/>
          <p:cNvSpPr txBox="1">
            <a:spLocks noChangeArrowheads="1"/>
          </p:cNvSpPr>
          <p:nvPr/>
        </p:nvSpPr>
        <p:spPr bwMode="auto">
          <a:xfrm>
            <a:off x="2057401" y="3522663"/>
            <a:ext cx="39401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在编码过程要考虑两个问题 </a:t>
            </a: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6176963" y="3141663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数据的最小冗余编码问题 </a:t>
            </a:r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6161088" y="3933825"/>
            <a:ext cx="2819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译码的惟一性问题  </a:t>
            </a:r>
          </a:p>
        </p:txBody>
      </p:sp>
      <p:sp>
        <p:nvSpPr>
          <p:cNvPr id="166932" name="AutoShape 20"/>
          <p:cNvSpPr>
            <a:spLocks/>
          </p:cNvSpPr>
          <p:nvPr/>
        </p:nvSpPr>
        <p:spPr bwMode="auto">
          <a:xfrm>
            <a:off x="5924550" y="3335337"/>
            <a:ext cx="236538" cy="885751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  <p:bldP spid="166920" grpId="0" autoUpdateAnimBg="0"/>
      <p:bldP spid="166922" grpId="0" animBg="1" autoUpdateAnimBg="0"/>
      <p:bldP spid="166929" grpId="0" autoUpdateAnimBg="0"/>
      <p:bldP spid="166930" grpId="0" autoUpdateAnimBg="0"/>
      <p:bldP spid="166931" grpId="0" autoUpdateAnimBg="0"/>
      <p:bldP spid="1669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631951" y="1111250"/>
            <a:ext cx="9036050" cy="23083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楷体_GB2312" pitchFamily="49" charset="-122"/>
              </a:rPr>
              <a:t>             </a:t>
            </a:r>
            <a:r>
              <a:rPr lang="zh-CN" altLang="en-US" sz="2400" dirty="0">
                <a:ea typeface="楷体_GB2312" pitchFamily="49" charset="-122"/>
              </a:rPr>
              <a:t>以电文中的字符作为叶子结点构造二叉树。</a:t>
            </a:r>
            <a:r>
              <a:rPr lang="zh-CN" altLang="zh-CN" sz="2400" dirty="0">
                <a:ea typeface="楷体_GB2312" pitchFamily="49" charset="-122"/>
              </a:rPr>
              <a:t>然后将</a:t>
            </a:r>
            <a:r>
              <a:rPr lang="zh-CN" altLang="en-US" sz="2400" dirty="0">
                <a:ea typeface="楷体_GB2312" pitchFamily="49" charset="-122"/>
              </a:rPr>
              <a:t>二叉</a:t>
            </a:r>
            <a:r>
              <a:rPr lang="zh-CN" altLang="zh-CN" sz="2400" dirty="0">
                <a:ea typeface="楷体_GB2312" pitchFamily="49" charset="-122"/>
              </a:rPr>
              <a:t>树中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结点引向其左孩子的分支标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0’，引向其右孩子的分支标</a:t>
            </a:r>
            <a:r>
              <a:rPr lang="zh-CN" altLang="en-US" sz="2400" dirty="0">
                <a:ea typeface="楷体_GB2312" pitchFamily="49" charset="-122"/>
              </a:rPr>
              <a:t> ‘</a:t>
            </a:r>
            <a:r>
              <a:rPr lang="zh-CN" altLang="zh-CN" sz="2400" dirty="0">
                <a:ea typeface="楷体_GB2312" pitchFamily="49" charset="-122"/>
              </a:rPr>
              <a:t>1’；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每个字符的编码即为从根到每个叶子的路径上得到的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zh-CN" sz="2400" dirty="0"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序列。如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楷体_GB2312" pitchFamily="49" charset="-122"/>
              </a:rPr>
              <a:t>此</a:t>
            </a:r>
            <a:r>
              <a:rPr lang="zh-CN" altLang="en-US" sz="2400" dirty="0">
                <a:ea typeface="楷体_GB2312" pitchFamily="49" charset="-122"/>
              </a:rPr>
              <a:t>得到的即为二进制前缀编码。  </a:t>
            </a:r>
          </a:p>
        </p:txBody>
      </p:sp>
      <p:sp>
        <p:nvSpPr>
          <p:cNvPr id="103459" name="Text Box 35"/>
          <p:cNvSpPr txBox="1">
            <a:spLocks noChangeArrowheads="1"/>
          </p:cNvSpPr>
          <p:nvPr/>
        </p:nvSpPr>
        <p:spPr bwMode="auto">
          <a:xfrm>
            <a:off x="1631504" y="1619274"/>
            <a:ext cx="9036496" cy="180972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                                                                </a:t>
            </a:r>
            <a:r>
              <a:rPr lang="en-US" altLang="zh-CN" sz="2400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                    </a:t>
            </a: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此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得到的即为二进制前缀编码。   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600200" y="549275"/>
            <a:ext cx="4618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用二叉树设计二进制前缀编码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600200" y="3562350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495551" y="3625850"/>
            <a:ext cx="2303463" cy="2533650"/>
            <a:chOff x="1049" y="2016"/>
            <a:chExt cx="1451" cy="1596"/>
          </a:xfrm>
        </p:grpSpPr>
        <p:sp>
          <p:nvSpPr>
            <p:cNvPr id="103430" name="Oval 6"/>
            <p:cNvSpPr>
              <a:spLocks noChangeArrowheads="1"/>
            </p:cNvSpPr>
            <p:nvPr/>
          </p:nvSpPr>
          <p:spPr bwMode="auto">
            <a:xfrm>
              <a:off x="1339" y="201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049" y="244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049" y="2448"/>
              <a:ext cx="200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auto">
            <a:xfrm>
              <a:off x="1627" y="243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38" name="AutoShape 14"/>
            <p:cNvCxnSpPr>
              <a:cxnSpLocks noChangeShapeType="1"/>
              <a:stCxn id="103430" idx="3"/>
              <a:endCxn id="103435" idx="0"/>
            </p:cNvCxnSpPr>
            <p:nvPr/>
          </p:nvCxnSpPr>
          <p:spPr bwMode="auto">
            <a:xfrm flipH="1">
              <a:off x="1192" y="2272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39" name="AutoShape 15"/>
            <p:cNvCxnSpPr>
              <a:cxnSpLocks noChangeShapeType="1"/>
              <a:stCxn id="103430" idx="5"/>
              <a:endCxn id="103437" idx="0"/>
            </p:cNvCxnSpPr>
            <p:nvPr/>
          </p:nvCxnSpPr>
          <p:spPr bwMode="auto">
            <a:xfrm>
              <a:off x="1583" y="2272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0" name="Oval 16"/>
            <p:cNvSpPr>
              <a:spLocks noChangeArrowheads="1"/>
            </p:cNvSpPr>
            <p:nvPr/>
          </p:nvSpPr>
          <p:spPr bwMode="auto">
            <a:xfrm>
              <a:off x="1337" y="288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auto">
            <a:xfrm>
              <a:off x="1337" y="288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03442" name="Oval 18"/>
            <p:cNvSpPr>
              <a:spLocks noChangeArrowheads="1"/>
            </p:cNvSpPr>
            <p:nvPr/>
          </p:nvSpPr>
          <p:spPr bwMode="auto">
            <a:xfrm>
              <a:off x="1915" y="286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3" name="AutoShape 19"/>
            <p:cNvCxnSpPr>
              <a:cxnSpLocks noChangeShapeType="1"/>
              <a:stCxn id="103437" idx="3"/>
              <a:endCxn id="103440" idx="0"/>
            </p:cNvCxnSpPr>
            <p:nvPr/>
          </p:nvCxnSpPr>
          <p:spPr bwMode="auto">
            <a:xfrm flipH="1">
              <a:off x="1480" y="2692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4" name="AutoShape 20"/>
            <p:cNvCxnSpPr>
              <a:cxnSpLocks noChangeShapeType="1"/>
              <a:stCxn id="103437" idx="5"/>
              <a:endCxn id="103442" idx="0"/>
            </p:cNvCxnSpPr>
            <p:nvPr/>
          </p:nvCxnSpPr>
          <p:spPr bwMode="auto">
            <a:xfrm>
              <a:off x="1871" y="269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5" name="Oval 21"/>
            <p:cNvSpPr>
              <a:spLocks noChangeArrowheads="1"/>
            </p:cNvSpPr>
            <p:nvPr/>
          </p:nvSpPr>
          <p:spPr bwMode="auto">
            <a:xfrm>
              <a:off x="1625" y="331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1625" y="3312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03447" name="Oval 23"/>
            <p:cNvSpPr>
              <a:spLocks noChangeArrowheads="1"/>
            </p:cNvSpPr>
            <p:nvPr/>
          </p:nvSpPr>
          <p:spPr bwMode="auto">
            <a:xfrm>
              <a:off x="2203" y="330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03448" name="AutoShape 24"/>
            <p:cNvCxnSpPr>
              <a:cxnSpLocks noChangeShapeType="1"/>
              <a:stCxn id="103442" idx="3"/>
              <a:endCxn id="103445" idx="0"/>
            </p:cNvCxnSpPr>
            <p:nvPr/>
          </p:nvCxnSpPr>
          <p:spPr bwMode="auto">
            <a:xfrm flipH="1">
              <a:off x="1768" y="3124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49" name="AutoShape 25"/>
            <p:cNvCxnSpPr>
              <a:cxnSpLocks noChangeShapeType="1"/>
              <a:stCxn id="103442" idx="5"/>
              <a:endCxn id="103447" idx="0"/>
            </p:cNvCxnSpPr>
            <p:nvPr/>
          </p:nvCxnSpPr>
          <p:spPr bwMode="auto">
            <a:xfrm>
              <a:off x="2159" y="3124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50" name="Text Box 26"/>
            <p:cNvSpPr txBox="1">
              <a:spLocks noChangeArrowheads="1"/>
            </p:cNvSpPr>
            <p:nvPr/>
          </p:nvSpPr>
          <p:spPr bwMode="auto">
            <a:xfrm>
              <a:off x="2234" y="3312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1087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1701" y="216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1375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1989" y="259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03455" name="Text Box 31"/>
            <p:cNvSpPr txBox="1">
              <a:spLocks noChangeArrowheads="1"/>
            </p:cNvSpPr>
            <p:nvPr/>
          </p:nvSpPr>
          <p:spPr bwMode="auto">
            <a:xfrm>
              <a:off x="1663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03456" name="Text Box 32"/>
            <p:cNvSpPr txBox="1">
              <a:spLocks noChangeArrowheads="1"/>
            </p:cNvSpPr>
            <p:nvPr/>
          </p:nvSpPr>
          <p:spPr bwMode="auto">
            <a:xfrm>
              <a:off x="2277" y="3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5016501" y="3963989"/>
            <a:ext cx="1649811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编码</a:t>
            </a:r>
            <a:r>
              <a:rPr lang="zh-CN" altLang="en-US"/>
              <a:t>： </a:t>
            </a:r>
            <a:r>
              <a:rPr lang="en-US" altLang="zh-CN"/>
              <a:t>A</a:t>
            </a:r>
            <a:r>
              <a:rPr lang="zh-CN" altLang="en-US"/>
              <a:t>：</a:t>
            </a:r>
            <a:r>
              <a:rPr lang="en-US" altLang="zh-CN"/>
              <a:t>0 </a:t>
            </a:r>
          </a:p>
          <a:p>
            <a:r>
              <a:rPr lang="en-US" altLang="zh-CN"/>
              <a:t>             B</a:t>
            </a:r>
            <a:r>
              <a:rPr lang="zh-CN" altLang="en-US"/>
              <a:t>：</a:t>
            </a:r>
            <a:r>
              <a:rPr lang="en-US" altLang="zh-CN"/>
              <a:t>10 </a:t>
            </a:r>
          </a:p>
          <a:p>
            <a:r>
              <a:rPr lang="en-US" altLang="zh-CN"/>
              <a:t>             C</a:t>
            </a:r>
            <a:r>
              <a:rPr lang="zh-CN" altLang="en-US"/>
              <a:t>：</a:t>
            </a:r>
            <a:r>
              <a:rPr lang="en-US" altLang="zh-CN"/>
              <a:t>110 </a:t>
            </a:r>
          </a:p>
          <a:p>
            <a:r>
              <a:rPr lang="en-US" altLang="zh-CN"/>
              <a:t>             D</a:t>
            </a:r>
            <a:r>
              <a:rPr lang="zh-CN" altLang="en-US"/>
              <a:t>：</a:t>
            </a:r>
            <a:r>
              <a:rPr lang="en-US" altLang="zh-CN"/>
              <a:t>111 </a:t>
            </a:r>
          </a:p>
        </p:txBody>
      </p:sp>
      <p:sp>
        <p:nvSpPr>
          <p:cNvPr id="103460" name="Text Box 36"/>
          <p:cNvSpPr txBox="1">
            <a:spLocks noChangeArrowheads="1"/>
          </p:cNvSpPr>
          <p:nvPr/>
        </p:nvSpPr>
        <p:spPr bwMode="auto">
          <a:xfrm>
            <a:off x="5808664" y="2492375"/>
            <a:ext cx="768159" cy="11079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</a:t>
            </a:r>
          </a:p>
        </p:txBody>
      </p:sp>
      <p:sp>
        <p:nvSpPr>
          <p:cNvPr id="103462" name="AutoShape 38"/>
          <p:cNvSpPr>
            <a:spLocks noChangeArrowheads="1"/>
          </p:cNvSpPr>
          <p:nvPr/>
        </p:nvSpPr>
        <p:spPr bwMode="auto">
          <a:xfrm>
            <a:off x="7670800" y="3789363"/>
            <a:ext cx="2673350" cy="17366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任意一个叶子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结点都不可能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在其它叶子结 </a:t>
            </a:r>
          </a:p>
          <a:p>
            <a:pPr algn="ctr"/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点的路径中。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59" grpId="0" autoUpdateAnimBg="0"/>
      <p:bldP spid="103429" grpId="0" autoUpdateAnimBg="0"/>
      <p:bldP spid="103457" grpId="0" autoUpdateAnimBg="0"/>
      <p:bldP spid="103460" grpId="0"/>
      <p:bldP spid="10346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5">
            <a:extLst>
              <a:ext uri="{FF2B5EF4-FFF2-40B4-BE49-F238E27FC236}">
                <a16:creationId xmlns:a16="http://schemas.microsoft.com/office/drawing/2014/main" id="{35D8CFF1-93F7-4A4B-B965-83EC6E0E1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0416" y="1561298"/>
            <a:ext cx="3657600" cy="858837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6DB52D6D-6C25-4B73-9F3A-647A0950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1162835"/>
            <a:ext cx="8844088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假设各个字符在电文中出现的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次数</a:t>
            </a:r>
            <a:r>
              <a:rPr lang="zh-CN" altLang="en-US" sz="2400" dirty="0">
                <a:ea typeface="楷体_GB2312" pitchFamily="49" charset="-122"/>
              </a:rPr>
              <a:t>（或频率）为 </a:t>
            </a:r>
            <a:r>
              <a:rPr lang="en-US" altLang="zh-CN" sz="2400" i="1" dirty="0" err="1">
                <a:ea typeface="楷体_GB2312" pitchFamily="49" charset="-122"/>
              </a:rPr>
              <a:t>w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编码  </a:t>
            </a:r>
          </a:p>
          <a:p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长度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i="1" dirty="0" err="1">
                <a:ea typeface="楷体_GB2312" pitchFamily="49" charset="-122"/>
              </a:rPr>
              <a:t>l</a:t>
            </a:r>
            <a:r>
              <a:rPr lang="en-US" altLang="zh-CN" sz="2400" i="1" baseline="-250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，电文中只有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种字符，则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电文编码总长</a:t>
            </a:r>
            <a:r>
              <a:rPr lang="zh-CN" altLang="en-US" sz="2400" dirty="0">
                <a:ea typeface="楷体_GB2312" pitchFamily="49" charset="-122"/>
              </a:rPr>
              <a:t>为： 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936A4D96-C302-4ED2-95F1-186F80A6A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30332"/>
              </p:ext>
            </p:extLst>
          </p:nvPr>
        </p:nvGraphicFramePr>
        <p:xfrm>
          <a:off x="5290441" y="2104223"/>
          <a:ext cx="1206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公式" r:id="rId5" imgW="482400" imgH="431640" progId="Equation.3">
                  <p:embed/>
                </p:oleObj>
              </mc:Choice>
              <mc:Fallback>
                <p:oleObj name="公式" r:id="rId5" imgW="482400" imgH="431640" progId="Equation.3">
                  <p:embed/>
                  <p:pic>
                    <p:nvPicPr>
                      <p:cNvPr id="10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41" y="2104223"/>
                        <a:ext cx="12065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4">
            <a:extLst>
              <a:ext uri="{FF2B5EF4-FFF2-40B4-BE49-F238E27FC236}">
                <a16:creationId xmlns:a16="http://schemas.microsoft.com/office/drawing/2014/main" id="{1A959D02-A2F9-40ED-A1F3-7CB8E2A11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9416" y="1485098"/>
            <a:ext cx="533400" cy="1011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F16AD731-149F-4C36-8AD8-95A1D95D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416" y="3486935"/>
            <a:ext cx="2089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叶子结点的权 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B3E6B7F9-C472-4B9F-AB14-D0CF745AA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616" y="2323298"/>
            <a:ext cx="338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从根到叶子的路径长度  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E90D91AE-8A7E-449A-8F1F-A46415DE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904" y="2475698"/>
            <a:ext cx="823912" cy="228600"/>
          </a:xfrm>
          <a:prstGeom prst="notchedRightArrow">
            <a:avLst>
              <a:gd name="adj1" fmla="val 50000"/>
              <a:gd name="adj2" fmla="val 90104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2E5E65A-3B77-483E-83F6-25BE75E11F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88097" y="3019417"/>
            <a:ext cx="706437" cy="228600"/>
          </a:xfrm>
          <a:prstGeom prst="notchedRightArrow">
            <a:avLst>
              <a:gd name="adj1" fmla="val 50000"/>
              <a:gd name="adj2" fmla="val 772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D8EDE3DD-0B00-4D99-A000-A068BCD89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96697"/>
              </p:ext>
            </p:extLst>
          </p:nvPr>
        </p:nvGraphicFramePr>
        <p:xfrm>
          <a:off x="4074416" y="2399498"/>
          <a:ext cx="1301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公式" r:id="rId7" imgW="520560" imgH="177480" progId="Equation.3">
                  <p:embed/>
                </p:oleObj>
              </mc:Choice>
              <mc:Fallback>
                <p:oleObj name="公式" r:id="rId7" imgW="520560" imgH="177480" progId="Equation.3">
                  <p:embed/>
                  <p:pic>
                    <p:nvPicPr>
                      <p:cNvPr id="102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416" y="2399498"/>
                        <a:ext cx="13017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1">
            <a:extLst>
              <a:ext uri="{FF2B5EF4-FFF2-40B4-BE49-F238E27FC236}">
                <a16:creationId xmlns:a16="http://schemas.microsoft.com/office/drawing/2014/main" id="{D441EB67-995A-4614-8FDC-4B5D2502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41" y="4152098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设计电文总长最短的编码 </a:t>
            </a:r>
          </a:p>
        </p:txBody>
      </p:sp>
      <p:sp>
        <p:nvSpPr>
          <p:cNvPr id="26" name="Text Box 12">
            <a:extLst>
              <a:ext uri="{FF2B5EF4-FFF2-40B4-BE49-F238E27FC236}">
                <a16:creationId xmlns:a16="http://schemas.microsoft.com/office/drawing/2014/main" id="{6AF6C1D3-8573-4564-BC4F-E29FFB5F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066" y="4024498"/>
            <a:ext cx="3331361" cy="76277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设计哈夫曼树（以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种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a typeface="华文中宋" pitchFamily="2" charset="-122"/>
              </a:rPr>
              <a:t>字符出现的频率作权） </a:t>
            </a: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id="{57B12620-A1DC-4E0E-BFB3-1791A7E0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016" y="4228298"/>
            <a:ext cx="1447800" cy="333375"/>
          </a:xfrm>
          <a:prstGeom prst="leftRightArrow">
            <a:avLst>
              <a:gd name="adj1" fmla="val 50000"/>
              <a:gd name="adj2" fmla="val 86857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76F1869-3C0A-4F20-A438-2AAE3838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416" y="591335"/>
            <a:ext cx="6442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用哈夫曼树设计总长最短的二进制前缀编码 </a:t>
            </a:r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DDFCBD2D-948C-449F-9D22-D2CE5CF9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28" y="5141109"/>
            <a:ext cx="7907535" cy="736163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由哈夫曼树得到的二进制前缀编码称为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哈夫曼编码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 </a:t>
            </a:r>
          </a:p>
          <a:p>
            <a:pPr algn="ctr">
              <a:lnSpc>
                <a:spcPct val="5000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utoUpdateAnimBg="0"/>
      <p:bldP spid="19" grpId="0" animBg="1"/>
      <p:bldP spid="20" grpId="0" autoUpdateAnimBg="0"/>
      <p:bldP spid="21" grpId="0" autoUpdateAnimBg="0"/>
      <p:bldP spid="22" grpId="0" animBg="1"/>
      <p:bldP spid="23" grpId="0" animBg="1"/>
      <p:bldP spid="25" grpId="0" autoUpdateAnimBg="0"/>
      <p:bldP spid="26" grpId="0" autoUpdateAnimBg="0"/>
      <p:bldP spid="27" grpId="0" animBg="1"/>
      <p:bldP spid="29" grpId="0" animBg="1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919288" y="2466975"/>
            <a:ext cx="86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解：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508375" y="2663825"/>
            <a:ext cx="1144588" cy="1162050"/>
            <a:chOff x="1069" y="1944"/>
            <a:chExt cx="721" cy="732"/>
          </a:xfrm>
        </p:grpSpPr>
        <p:sp>
          <p:nvSpPr>
            <p:cNvPr id="150534" name="Oval 6"/>
            <p:cNvSpPr>
              <a:spLocks noChangeArrowheads="1"/>
            </p:cNvSpPr>
            <p:nvPr/>
          </p:nvSpPr>
          <p:spPr bwMode="auto">
            <a:xfrm>
              <a:off x="1359" y="194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5" name="Oval 7"/>
            <p:cNvSpPr>
              <a:spLocks noChangeArrowheads="1"/>
            </p:cNvSpPr>
            <p:nvPr/>
          </p:nvSpPr>
          <p:spPr bwMode="auto">
            <a:xfrm>
              <a:off x="1069" y="237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36" name="Text Box 8"/>
            <p:cNvSpPr txBox="1">
              <a:spLocks noChangeArrowheads="1"/>
            </p:cNvSpPr>
            <p:nvPr/>
          </p:nvSpPr>
          <p:spPr bwMode="auto">
            <a:xfrm>
              <a:off x="1069" y="2376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cxnSp>
          <p:nvCxnSpPr>
            <p:cNvPr id="150538" name="AutoShape 10"/>
            <p:cNvCxnSpPr>
              <a:cxnSpLocks noChangeShapeType="1"/>
              <a:stCxn id="150534" idx="3"/>
              <a:endCxn id="150535" idx="0"/>
            </p:cNvCxnSpPr>
            <p:nvPr/>
          </p:nvCxnSpPr>
          <p:spPr bwMode="auto">
            <a:xfrm flipH="1">
              <a:off x="1212" y="2200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39" name="AutoShape 11"/>
            <p:cNvCxnSpPr>
              <a:cxnSpLocks noChangeShapeType="1"/>
              <a:stCxn id="150534" idx="5"/>
              <a:endCxn id="150537" idx="0"/>
            </p:cNvCxnSpPr>
            <p:nvPr/>
          </p:nvCxnSpPr>
          <p:spPr bwMode="auto">
            <a:xfrm>
              <a:off x="1603" y="2200"/>
              <a:ext cx="187" cy="16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965575" y="3330575"/>
            <a:ext cx="1144588" cy="1181100"/>
            <a:chOff x="1357" y="2364"/>
            <a:chExt cx="721" cy="744"/>
          </a:xfrm>
        </p:grpSpPr>
        <p:sp>
          <p:nvSpPr>
            <p:cNvPr id="150537" name="Oval 9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0" name="Oval 12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7" y="2808"/>
              <a:ext cx="194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cxnSp>
          <p:nvCxnSpPr>
            <p:cNvPr id="150543" name="AutoShape 15"/>
            <p:cNvCxnSpPr>
              <a:cxnSpLocks noChangeShapeType="1"/>
              <a:stCxn id="150537" idx="3"/>
              <a:endCxn id="150540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4" name="AutoShape 16"/>
            <p:cNvCxnSpPr>
              <a:cxnSpLocks noChangeShapeType="1"/>
              <a:stCxn id="150537" idx="5"/>
              <a:endCxn id="150542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416425" y="4016375"/>
            <a:ext cx="1377950" cy="1181100"/>
            <a:chOff x="1641" y="2796"/>
            <a:chExt cx="868" cy="744"/>
          </a:xfrm>
        </p:grpSpPr>
        <p:sp>
          <p:nvSpPr>
            <p:cNvPr id="150542" name="Oval 14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5" name="Oval 17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0547" name="Oval 19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50548" name="AutoShape 20"/>
            <p:cNvCxnSpPr>
              <a:cxnSpLocks noChangeShapeType="1"/>
              <a:stCxn id="150542" idx="3"/>
              <a:endCxn id="15054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0549" name="AutoShape 21"/>
            <p:cNvCxnSpPr>
              <a:cxnSpLocks noChangeShapeType="1"/>
              <a:stCxn id="150542" idx="5"/>
              <a:endCxn id="15054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50550" name="Text Box 22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646489" y="2836865"/>
            <a:ext cx="1290638" cy="1738313"/>
            <a:chOff x="1156" y="2053"/>
            <a:chExt cx="813" cy="1095"/>
          </a:xfrm>
        </p:grpSpPr>
        <p:sp>
          <p:nvSpPr>
            <p:cNvPr id="150551" name="Text Box 23"/>
            <p:cNvSpPr txBox="1">
              <a:spLocks noChangeArrowheads="1"/>
            </p:cNvSpPr>
            <p:nvPr/>
          </p:nvSpPr>
          <p:spPr bwMode="auto">
            <a:xfrm>
              <a:off x="1156" y="2053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1441" y="247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50555" name="Text Box 27"/>
            <p:cNvSpPr txBox="1">
              <a:spLocks noChangeArrowheads="1"/>
            </p:cNvSpPr>
            <p:nvPr/>
          </p:nvSpPr>
          <p:spPr bwMode="auto">
            <a:xfrm>
              <a:off x="1746" y="291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438652" y="2790826"/>
            <a:ext cx="1268413" cy="1741488"/>
            <a:chOff x="1655" y="2024"/>
            <a:chExt cx="799" cy="1097"/>
          </a:xfrm>
        </p:grpSpPr>
        <p:sp>
          <p:nvSpPr>
            <p:cNvPr id="150552" name="Text Box 24"/>
            <p:cNvSpPr txBox="1">
              <a:spLocks noChangeArrowheads="1"/>
            </p:cNvSpPr>
            <p:nvPr/>
          </p:nvSpPr>
          <p:spPr bwMode="auto">
            <a:xfrm>
              <a:off x="1655" y="2024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4" name="Text Box 26"/>
            <p:cNvSpPr txBox="1">
              <a:spLocks noChangeArrowheads="1"/>
            </p:cNvSpPr>
            <p:nvPr/>
          </p:nvSpPr>
          <p:spPr bwMode="auto">
            <a:xfrm>
              <a:off x="1943" y="245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50556" name="Text Box 28"/>
            <p:cNvSpPr txBox="1">
              <a:spLocks noChangeArrowheads="1"/>
            </p:cNvSpPr>
            <p:nvPr/>
          </p:nvSpPr>
          <p:spPr bwMode="auto">
            <a:xfrm>
              <a:off x="2231" y="2888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6738939" y="2790825"/>
            <a:ext cx="2113079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    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0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110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111 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930401" y="595313"/>
            <a:ext cx="782637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ABACCDA’</a:t>
            </a:r>
            <a:r>
              <a:rPr lang="zh-CN" altLang="en-US" sz="2400" dirty="0">
                <a:ea typeface="楷体_GB2312" pitchFamily="49" charset="-122"/>
              </a:rPr>
              <a:t>，即：</a:t>
            </a:r>
            <a:r>
              <a:rPr lang="en-US" altLang="zh-CN" sz="2400" dirty="0">
                <a:ea typeface="楷体_GB2312" pitchFamily="49" charset="-122"/>
              </a:rPr>
              <a:t>A, B, C, D</a:t>
            </a:r>
            <a:r>
              <a:rPr lang="en-US" altLang="zh-CN" sz="2400" i="1" dirty="0">
                <a:ea typeface="楷体_GB2312" pitchFamily="49" charset="-122"/>
              </a:rPr>
              <a:t>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i="1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  <a:r>
              <a:rPr lang="en-US" altLang="zh-CN" sz="2400" dirty="0">
                <a:ea typeface="楷体_GB2312" pitchFamily="49" charset="-122"/>
              </a:rPr>
              <a:t>0.43, 0.14, 0.29, 0.14</a:t>
            </a:r>
            <a:r>
              <a:rPr lang="zh-CN" altLang="en-US" sz="2400" dirty="0">
                <a:ea typeface="楷体_GB2312" pitchFamily="49" charset="-122"/>
              </a:rPr>
              <a:t>，试构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造哈夫曼编码。 </a:t>
            </a:r>
          </a:p>
        </p:txBody>
      </p:sp>
      <p:sp>
        <p:nvSpPr>
          <p:cNvPr id="150566" name="Rectangle 38"/>
          <p:cNvSpPr>
            <a:spLocks noChangeArrowheads="1"/>
          </p:cNvSpPr>
          <p:nvPr/>
        </p:nvSpPr>
        <p:spPr bwMode="auto">
          <a:xfrm>
            <a:off x="1962150" y="5564188"/>
            <a:ext cx="7924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>
                <a:ea typeface="楷体_GB2312" pitchFamily="49" charset="-122"/>
              </a:rPr>
              <a:t>ABACCDA’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0110010101110’</a:t>
            </a: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13 </a:t>
            </a:r>
            <a:r>
              <a:rPr lang="zh-CN" altLang="en-US" sz="2400" dirty="0">
                <a:ea typeface="楷体_GB2312" pitchFamily="49" charset="-122"/>
              </a:rPr>
              <a:t>位）。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57" grpId="0"/>
      <p:bldP spid="15056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919288" y="2276475"/>
            <a:ext cx="69923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解：</a:t>
            </a:r>
            <a:r>
              <a:rPr lang="zh-CN" altLang="en-US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82889" y="3140075"/>
            <a:ext cx="1144587" cy="1181100"/>
            <a:chOff x="1357" y="2364"/>
            <a:chExt cx="721" cy="744"/>
          </a:xfrm>
        </p:grpSpPr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1647" y="2364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1357" y="280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1357" y="2808"/>
              <a:ext cx="18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cxnSp>
          <p:nvCxnSpPr>
            <p:cNvPr id="173071" name="AutoShape 15"/>
            <p:cNvCxnSpPr>
              <a:cxnSpLocks noChangeShapeType="1"/>
              <a:stCxn id="173068" idx="3"/>
              <a:endCxn id="173069" idx="0"/>
            </p:cNvCxnSpPr>
            <p:nvPr/>
          </p:nvCxnSpPr>
          <p:spPr bwMode="auto">
            <a:xfrm flipH="1">
              <a:off x="1500" y="2620"/>
              <a:ext cx="18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2" name="AutoShape 16"/>
            <p:cNvCxnSpPr>
              <a:cxnSpLocks noChangeShapeType="1"/>
              <a:stCxn id="173068" idx="5"/>
              <a:endCxn id="173074" idx="0"/>
            </p:cNvCxnSpPr>
            <p:nvPr/>
          </p:nvCxnSpPr>
          <p:spPr bwMode="auto">
            <a:xfrm>
              <a:off x="1891" y="2620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33738" y="3825875"/>
            <a:ext cx="1377950" cy="1181100"/>
            <a:chOff x="1641" y="2796"/>
            <a:chExt cx="868" cy="744"/>
          </a:xfrm>
        </p:grpSpPr>
        <p:sp>
          <p:nvSpPr>
            <p:cNvPr id="173074" name="Oval 18"/>
            <p:cNvSpPr>
              <a:spLocks noChangeArrowheads="1"/>
            </p:cNvSpPr>
            <p:nvPr/>
          </p:nvSpPr>
          <p:spPr bwMode="auto">
            <a:xfrm>
              <a:off x="1935" y="2796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5" name="Oval 19"/>
            <p:cNvSpPr>
              <a:spLocks noChangeArrowheads="1"/>
            </p:cNvSpPr>
            <p:nvPr/>
          </p:nvSpPr>
          <p:spPr bwMode="auto">
            <a:xfrm>
              <a:off x="1641" y="324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76" name="Text Box 20"/>
            <p:cNvSpPr txBox="1">
              <a:spLocks noChangeArrowheads="1"/>
            </p:cNvSpPr>
            <p:nvPr/>
          </p:nvSpPr>
          <p:spPr bwMode="auto">
            <a:xfrm>
              <a:off x="1655" y="3240"/>
              <a:ext cx="195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73077" name="Oval 21"/>
            <p:cNvSpPr>
              <a:spLocks noChangeArrowheads="1"/>
            </p:cNvSpPr>
            <p:nvPr/>
          </p:nvSpPr>
          <p:spPr bwMode="auto">
            <a:xfrm>
              <a:off x="2223" y="322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78" name="AutoShape 22"/>
            <p:cNvCxnSpPr>
              <a:cxnSpLocks noChangeShapeType="1"/>
              <a:stCxn id="173074" idx="3"/>
              <a:endCxn id="173075" idx="0"/>
            </p:cNvCxnSpPr>
            <p:nvPr/>
          </p:nvCxnSpPr>
          <p:spPr bwMode="auto">
            <a:xfrm flipH="1">
              <a:off x="1784" y="3052"/>
              <a:ext cx="193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79" name="AutoShape 23"/>
            <p:cNvCxnSpPr>
              <a:cxnSpLocks noChangeShapeType="1"/>
              <a:stCxn id="173074" idx="5"/>
              <a:endCxn id="173077" idx="0"/>
            </p:cNvCxnSpPr>
            <p:nvPr/>
          </p:nvCxnSpPr>
          <p:spPr bwMode="auto">
            <a:xfrm>
              <a:off x="2179" y="3052"/>
              <a:ext cx="187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>
              <a:off x="2254" y="3240"/>
              <a:ext cx="20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6959601" y="2319338"/>
            <a:ext cx="2113079" cy="193899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编码</a:t>
            </a:r>
            <a:r>
              <a:rPr lang="zh-CN" altLang="en-US" sz="2400" dirty="0"/>
              <a:t>：</a:t>
            </a:r>
            <a:r>
              <a:rPr lang="en-US" altLang="zh-CN" sz="2400" dirty="0"/>
              <a:t>A</a:t>
            </a:r>
            <a:r>
              <a:rPr lang="zh-CN" altLang="en-US" sz="2400" dirty="0"/>
              <a:t>：</a:t>
            </a:r>
            <a:r>
              <a:rPr lang="en-US" altLang="zh-CN" sz="2400" dirty="0"/>
              <a:t>11 </a:t>
            </a:r>
          </a:p>
          <a:p>
            <a:r>
              <a:rPr lang="en-US" altLang="zh-CN" sz="2400" dirty="0"/>
              <a:t>             C</a:t>
            </a:r>
            <a:r>
              <a:rPr lang="zh-CN" altLang="en-US" sz="2400" dirty="0"/>
              <a:t>：</a:t>
            </a:r>
            <a:r>
              <a:rPr lang="en-US" altLang="zh-CN" sz="2400" dirty="0"/>
              <a:t>10 </a:t>
            </a:r>
          </a:p>
          <a:p>
            <a:r>
              <a:rPr lang="en-US" altLang="zh-CN" sz="2400" dirty="0"/>
              <a:t>             E</a:t>
            </a:r>
            <a:r>
              <a:rPr lang="zh-CN" altLang="en-US" sz="2400" dirty="0"/>
              <a:t>：</a:t>
            </a:r>
            <a:r>
              <a:rPr lang="en-US" altLang="zh-CN" sz="2400" dirty="0"/>
              <a:t>00</a:t>
            </a:r>
          </a:p>
          <a:p>
            <a:r>
              <a:rPr lang="en-US" altLang="zh-CN" sz="2400" dirty="0"/>
              <a:t>             B</a:t>
            </a:r>
            <a:r>
              <a:rPr lang="zh-CN" altLang="en-US" sz="2400" dirty="0"/>
              <a:t>：</a:t>
            </a:r>
            <a:r>
              <a:rPr lang="en-US" altLang="zh-CN" sz="2400" dirty="0"/>
              <a:t>010 </a:t>
            </a:r>
          </a:p>
          <a:p>
            <a:r>
              <a:rPr lang="en-US" altLang="zh-CN" sz="2400" dirty="0"/>
              <a:t>             D</a:t>
            </a:r>
            <a:r>
              <a:rPr lang="zh-CN" altLang="en-US" sz="2400" dirty="0"/>
              <a:t>：</a:t>
            </a:r>
            <a:r>
              <a:rPr lang="en-US" altLang="zh-CN" sz="2400" dirty="0"/>
              <a:t>011 </a:t>
            </a:r>
          </a:p>
        </p:txBody>
      </p:sp>
      <p:sp>
        <p:nvSpPr>
          <p:cNvPr id="173090" name="Text Box 34"/>
          <p:cNvSpPr txBox="1">
            <a:spLocks noChangeArrowheads="1"/>
          </p:cNvSpPr>
          <p:nvPr/>
        </p:nvSpPr>
        <p:spPr bwMode="auto">
          <a:xfrm>
            <a:off x="1930401" y="504826"/>
            <a:ext cx="6905625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如果需传送的电文为 ‘</a:t>
            </a:r>
            <a:r>
              <a:rPr lang="en-US" altLang="zh-CN" sz="2400" dirty="0">
                <a:ea typeface="楷体_GB2312" pitchFamily="49" charset="-122"/>
              </a:rPr>
              <a:t>ABCACCDAEAE’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即：</a:t>
            </a:r>
            <a:r>
              <a:rPr lang="en-US" altLang="zh-CN" sz="2400" dirty="0">
                <a:ea typeface="楷体_GB2312" pitchFamily="49" charset="-122"/>
              </a:rPr>
              <a:t>A, B, C, D, E </a:t>
            </a:r>
            <a:r>
              <a:rPr lang="zh-CN" altLang="en-US" sz="2400" dirty="0">
                <a:ea typeface="楷体_GB2312" pitchFamily="49" charset="-122"/>
              </a:rPr>
              <a:t>的频率（即权值）分别为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0.36, 0.1, 0.27, 0.1, 0.18</a:t>
            </a:r>
            <a:r>
              <a:rPr lang="zh-CN" altLang="en-US" sz="2400" dirty="0">
                <a:ea typeface="楷体_GB2312" pitchFamily="49" charset="-122"/>
              </a:rPr>
              <a:t>，试构造哈夫曼编码。 </a:t>
            </a:r>
          </a:p>
        </p:txBody>
      </p:sp>
      <p:sp>
        <p:nvSpPr>
          <p:cNvPr id="173091" name="Rectangle 35"/>
          <p:cNvSpPr>
            <a:spLocks noChangeArrowheads="1"/>
          </p:cNvSpPr>
          <p:nvPr/>
        </p:nvSpPr>
        <p:spPr bwMode="auto">
          <a:xfrm>
            <a:off x="1919289" y="5232401"/>
            <a:ext cx="8349915" cy="94320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则电文 ‘</a:t>
            </a:r>
            <a:r>
              <a:rPr lang="en-US" altLang="zh-CN" sz="2400" dirty="0"/>
              <a:t>ABCACCDAEAE</a:t>
            </a:r>
            <a:r>
              <a:rPr lang="en-US" altLang="zh-CN" sz="2400" dirty="0">
                <a:ea typeface="楷体_GB2312" pitchFamily="49" charset="-122"/>
              </a:rPr>
              <a:t>’ </a:t>
            </a:r>
            <a:r>
              <a:rPr lang="zh-CN" altLang="en-US" sz="2400" dirty="0">
                <a:ea typeface="楷体_GB2312" pitchFamily="49" charset="-122"/>
              </a:rPr>
              <a:t>便为 ‘</a:t>
            </a:r>
            <a:r>
              <a:rPr lang="en-US" altLang="zh-CN" sz="2400" dirty="0">
                <a:ea typeface="楷体_GB2312" pitchFamily="49" charset="-122"/>
              </a:rPr>
              <a:t>110101011101001111001100’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（共 </a:t>
            </a:r>
            <a:r>
              <a:rPr lang="en-US" altLang="zh-CN" sz="2400" dirty="0">
                <a:ea typeface="楷体_GB2312" pitchFamily="49" charset="-122"/>
              </a:rPr>
              <a:t>24 </a:t>
            </a:r>
            <a:r>
              <a:rPr lang="zh-CN" altLang="en-US" sz="2400" dirty="0">
                <a:ea typeface="楷体_GB2312" pitchFamily="49" charset="-122"/>
              </a:rPr>
              <a:t>位，比 </a:t>
            </a:r>
            <a:r>
              <a:rPr lang="en-US" altLang="zh-CN" sz="2400" dirty="0">
                <a:ea typeface="楷体_GB2312" pitchFamily="49" charset="-122"/>
              </a:rPr>
              <a:t>33 </a:t>
            </a:r>
            <a:r>
              <a:rPr lang="zh-CN" altLang="en-US" sz="2400" dirty="0">
                <a:ea typeface="楷体_GB2312" pitchFamily="49" charset="-122"/>
              </a:rPr>
              <a:t>位短）。 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872040" y="3175004"/>
            <a:ext cx="1357313" cy="1162051"/>
            <a:chOff x="2447" y="2120"/>
            <a:chExt cx="855" cy="732"/>
          </a:xfrm>
        </p:grpSpPr>
        <p:sp>
          <p:nvSpPr>
            <p:cNvPr id="173093" name="Oval 37"/>
            <p:cNvSpPr>
              <a:spLocks noChangeArrowheads="1"/>
            </p:cNvSpPr>
            <p:nvPr/>
          </p:nvSpPr>
          <p:spPr bwMode="auto">
            <a:xfrm>
              <a:off x="3016" y="2541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2" name="Oval 6"/>
            <p:cNvSpPr>
              <a:spLocks noChangeArrowheads="1"/>
            </p:cNvSpPr>
            <p:nvPr/>
          </p:nvSpPr>
          <p:spPr bwMode="auto">
            <a:xfrm>
              <a:off x="2737" y="2120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3" name="Oval 7"/>
            <p:cNvSpPr>
              <a:spLocks noChangeArrowheads="1"/>
            </p:cNvSpPr>
            <p:nvPr/>
          </p:nvSpPr>
          <p:spPr bwMode="auto">
            <a:xfrm>
              <a:off x="2447" y="2552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2456" y="2541"/>
              <a:ext cx="227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C </a:t>
              </a:r>
            </a:p>
          </p:txBody>
        </p:sp>
        <p:cxnSp>
          <p:nvCxnSpPr>
            <p:cNvPr id="173065" name="AutoShape 9"/>
            <p:cNvCxnSpPr>
              <a:cxnSpLocks noChangeShapeType="1"/>
              <a:stCxn id="173062" idx="3"/>
              <a:endCxn id="173063" idx="0"/>
            </p:cNvCxnSpPr>
            <p:nvPr/>
          </p:nvCxnSpPr>
          <p:spPr bwMode="auto">
            <a:xfrm flipH="1">
              <a:off x="2590" y="2376"/>
              <a:ext cx="189" cy="17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66" name="AutoShape 10"/>
            <p:cNvCxnSpPr>
              <a:cxnSpLocks noChangeShapeType="1"/>
              <a:stCxn id="173062" idx="5"/>
              <a:endCxn id="173093" idx="0"/>
            </p:cNvCxnSpPr>
            <p:nvPr/>
          </p:nvCxnSpPr>
          <p:spPr bwMode="auto">
            <a:xfrm>
              <a:off x="2981" y="2376"/>
              <a:ext cx="178" cy="1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3030" y="2541"/>
              <a:ext cx="23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470275" y="2282826"/>
            <a:ext cx="2089150" cy="892175"/>
            <a:chOff x="1564" y="1558"/>
            <a:chExt cx="1316" cy="562"/>
          </a:xfrm>
        </p:grpSpPr>
        <p:sp>
          <p:nvSpPr>
            <p:cNvPr id="173095" name="Oval 39"/>
            <p:cNvSpPr>
              <a:spLocks noChangeArrowheads="1"/>
            </p:cNvSpPr>
            <p:nvPr/>
          </p:nvSpPr>
          <p:spPr bwMode="auto">
            <a:xfrm>
              <a:off x="2074" y="1558"/>
              <a:ext cx="286" cy="30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600"/>
            </a:p>
          </p:txBody>
        </p:sp>
        <p:cxnSp>
          <p:nvCxnSpPr>
            <p:cNvPr id="173096" name="AutoShape 40"/>
            <p:cNvCxnSpPr>
              <a:cxnSpLocks noChangeShapeType="1"/>
              <a:stCxn id="173095" idx="3"/>
              <a:endCxn id="173068" idx="0"/>
            </p:cNvCxnSpPr>
            <p:nvPr/>
          </p:nvCxnSpPr>
          <p:spPr bwMode="auto">
            <a:xfrm flipH="1">
              <a:off x="1564" y="1814"/>
              <a:ext cx="552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097" name="AutoShape 41"/>
            <p:cNvCxnSpPr>
              <a:cxnSpLocks noChangeShapeType="1"/>
              <a:stCxn id="173095" idx="5"/>
              <a:endCxn id="173062" idx="0"/>
            </p:cNvCxnSpPr>
            <p:nvPr/>
          </p:nvCxnSpPr>
          <p:spPr bwMode="auto">
            <a:xfrm>
              <a:off x="2318" y="1814"/>
              <a:ext cx="562" cy="30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3713165" y="2517776"/>
            <a:ext cx="2487613" cy="1824038"/>
            <a:chOff x="1717" y="1706"/>
            <a:chExt cx="1567" cy="1149"/>
          </a:xfrm>
        </p:grpSpPr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>
              <a:off x="2562" y="170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>
              <a:off x="1717" y="2190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>
              <a:off x="2005" y="262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  <p:sp>
          <p:nvSpPr>
            <p:cNvPr id="173098" name="Text Box 42"/>
            <p:cNvSpPr txBox="1">
              <a:spLocks noChangeArrowheads="1"/>
            </p:cNvSpPr>
            <p:nvPr/>
          </p:nvSpPr>
          <p:spPr bwMode="auto">
            <a:xfrm>
              <a:off x="3061" y="2235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2916238" y="2565400"/>
            <a:ext cx="2420938" cy="1819275"/>
            <a:chOff x="1215" y="1736"/>
            <a:chExt cx="1525" cy="1146"/>
          </a:xfrm>
        </p:grpSpPr>
        <p:sp>
          <p:nvSpPr>
            <p:cNvPr id="173082" name="Text Box 26"/>
            <p:cNvSpPr txBox="1">
              <a:spLocks noChangeArrowheads="1"/>
            </p:cNvSpPr>
            <p:nvPr/>
          </p:nvSpPr>
          <p:spPr bwMode="auto">
            <a:xfrm>
              <a:off x="1667" y="1736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3" name="Text Box 27"/>
            <p:cNvSpPr txBox="1">
              <a:spLocks noChangeArrowheads="1"/>
            </p:cNvSpPr>
            <p:nvPr/>
          </p:nvSpPr>
          <p:spPr bwMode="auto">
            <a:xfrm>
              <a:off x="1215" y="2212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84" name="Text Box 28"/>
            <p:cNvSpPr txBox="1">
              <a:spLocks noChangeArrowheads="1"/>
            </p:cNvSpPr>
            <p:nvPr/>
          </p:nvSpPr>
          <p:spPr bwMode="auto">
            <a:xfrm>
              <a:off x="1520" y="2649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  <p:sp>
          <p:nvSpPr>
            <p:cNvPr id="173099" name="Text Box 43"/>
            <p:cNvSpPr txBox="1">
              <a:spLocks noChangeArrowheads="1"/>
            </p:cNvSpPr>
            <p:nvPr/>
          </p:nvSpPr>
          <p:spPr bwMode="auto">
            <a:xfrm>
              <a:off x="2517" y="2251"/>
              <a:ext cx="223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0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89" grpId="0"/>
      <p:bldP spid="17309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609725" y="534988"/>
            <a:ext cx="14176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译码 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600201" y="1144589"/>
            <a:ext cx="9334607" cy="1200329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从哈夫曼</a:t>
            </a:r>
            <a:r>
              <a:rPr lang="zh-CN" altLang="zh-CN" sz="2400" dirty="0">
                <a:ea typeface="楷体_GB2312" pitchFamily="49" charset="-122"/>
              </a:rPr>
              <a:t>树根开始，对待译码电文逐位取码。若编码是“0”，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则向左走；若编码是“1”，则向右走，一旦到达叶子结点，则译出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r>
              <a:rPr lang="zh-CN" altLang="zh-CN" sz="2400" dirty="0">
                <a:ea typeface="楷体_GB2312" pitchFamily="49" charset="-122"/>
              </a:rPr>
              <a:t>一个字符；再重新从根出发，直到电文结束。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981200" y="3049588"/>
            <a:ext cx="3443288" cy="2971800"/>
            <a:chOff x="288" y="1872"/>
            <a:chExt cx="2169" cy="1872"/>
          </a:xfrm>
        </p:grpSpPr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75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8" name="Text Box 30"/>
            <p:cNvSpPr txBox="1">
              <a:spLocks noChangeArrowheads="1"/>
            </p:cNvSpPr>
            <p:nvPr/>
          </p:nvSpPr>
          <p:spPr bwMode="auto">
            <a:xfrm>
              <a:off x="34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79" name="Text Box 31"/>
            <p:cNvSpPr txBox="1">
              <a:spLocks noChangeArrowheads="1"/>
            </p:cNvSpPr>
            <p:nvPr/>
          </p:nvSpPr>
          <p:spPr bwMode="auto">
            <a:xfrm>
              <a:off x="1479" y="2044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0" name="Text Box 32"/>
            <p:cNvSpPr txBox="1">
              <a:spLocks noChangeArrowheads="1"/>
            </p:cNvSpPr>
            <p:nvPr/>
          </p:nvSpPr>
          <p:spPr bwMode="auto">
            <a:xfrm>
              <a:off x="855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1403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2" name="Text Box 34"/>
            <p:cNvSpPr txBox="1">
              <a:spLocks noChangeArrowheads="1"/>
            </p:cNvSpPr>
            <p:nvPr/>
          </p:nvSpPr>
          <p:spPr bwMode="auto">
            <a:xfrm>
              <a:off x="1959" y="262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267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04484" name="Text Box 36"/>
            <p:cNvSpPr txBox="1">
              <a:spLocks noChangeArrowheads="1"/>
            </p:cNvSpPr>
            <p:nvPr/>
          </p:nvSpPr>
          <p:spPr bwMode="auto">
            <a:xfrm>
              <a:off x="1719" y="314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0</a:t>
              </a:r>
            </a:p>
          </p:txBody>
        </p:sp>
        <p:sp>
          <p:nvSpPr>
            <p:cNvPr id="104489" name="Oval 41"/>
            <p:cNvSpPr>
              <a:spLocks noChangeArrowheads="1"/>
            </p:cNvSpPr>
            <p:nvPr/>
          </p:nvSpPr>
          <p:spPr bwMode="auto">
            <a:xfrm>
              <a:off x="288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305" y="2947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T</a:t>
              </a:r>
            </a:p>
          </p:txBody>
        </p:sp>
        <p:sp>
          <p:nvSpPr>
            <p:cNvPr id="104491" name="Oval 43"/>
            <p:cNvSpPr>
              <a:spLocks noChangeArrowheads="1"/>
            </p:cNvSpPr>
            <p:nvPr/>
          </p:nvSpPr>
          <p:spPr bwMode="auto">
            <a:xfrm>
              <a:off x="544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2" name="Oval 44"/>
            <p:cNvSpPr>
              <a:spLocks noChangeArrowheads="1"/>
            </p:cNvSpPr>
            <p:nvPr/>
          </p:nvSpPr>
          <p:spPr bwMode="auto">
            <a:xfrm>
              <a:off x="1056" y="1872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3" name="Oval 45"/>
            <p:cNvSpPr>
              <a:spLocks noChangeArrowheads="1"/>
            </p:cNvSpPr>
            <p:nvPr/>
          </p:nvSpPr>
          <p:spPr bwMode="auto">
            <a:xfrm>
              <a:off x="1632" y="2391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4" name="Oval 46"/>
            <p:cNvSpPr>
              <a:spLocks noChangeArrowheads="1"/>
            </p:cNvSpPr>
            <p:nvPr/>
          </p:nvSpPr>
          <p:spPr bwMode="auto">
            <a:xfrm>
              <a:off x="1920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7" name="Oval 49"/>
            <p:cNvSpPr>
              <a:spLocks noChangeArrowheads="1"/>
            </p:cNvSpPr>
            <p:nvPr/>
          </p:nvSpPr>
          <p:spPr bwMode="auto">
            <a:xfrm>
              <a:off x="816" y="2910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498" name="Text Box 50"/>
            <p:cNvSpPr txBox="1">
              <a:spLocks noChangeArrowheads="1"/>
            </p:cNvSpPr>
            <p:nvPr/>
          </p:nvSpPr>
          <p:spPr bwMode="auto">
            <a:xfrm>
              <a:off x="861" y="2899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;</a:t>
              </a:r>
            </a:p>
          </p:txBody>
        </p:sp>
        <p:sp>
          <p:nvSpPr>
            <p:cNvPr id="104499" name="Oval 51"/>
            <p:cNvSpPr>
              <a:spLocks noChangeArrowheads="1"/>
            </p:cNvSpPr>
            <p:nvPr/>
          </p:nvSpPr>
          <p:spPr bwMode="auto">
            <a:xfrm>
              <a:off x="1365" y="2919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0" name="Text Box 52"/>
            <p:cNvSpPr txBox="1">
              <a:spLocks noChangeArrowheads="1"/>
            </p:cNvSpPr>
            <p:nvPr/>
          </p:nvSpPr>
          <p:spPr bwMode="auto">
            <a:xfrm>
              <a:off x="1376" y="2947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A</a:t>
              </a:r>
            </a:p>
          </p:txBody>
        </p:sp>
        <p:sp>
          <p:nvSpPr>
            <p:cNvPr id="104501" name="Oval 53"/>
            <p:cNvSpPr>
              <a:spLocks noChangeArrowheads="1"/>
            </p:cNvSpPr>
            <p:nvPr/>
          </p:nvSpPr>
          <p:spPr bwMode="auto">
            <a:xfrm>
              <a:off x="1680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2" name="Text Box 54"/>
            <p:cNvSpPr txBox="1">
              <a:spLocks noChangeArrowheads="1"/>
            </p:cNvSpPr>
            <p:nvPr/>
          </p:nvSpPr>
          <p:spPr bwMode="auto">
            <a:xfrm>
              <a:off x="1694" y="3475"/>
              <a:ext cx="2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C</a:t>
              </a:r>
            </a:p>
          </p:txBody>
        </p:sp>
        <p:sp>
          <p:nvSpPr>
            <p:cNvPr id="104503" name="Oval 55"/>
            <p:cNvSpPr>
              <a:spLocks noChangeArrowheads="1"/>
            </p:cNvSpPr>
            <p:nvPr/>
          </p:nvSpPr>
          <p:spPr bwMode="auto">
            <a:xfrm>
              <a:off x="2165" y="3447"/>
              <a:ext cx="288" cy="29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/>
            </a:p>
          </p:txBody>
        </p:sp>
        <p:sp>
          <p:nvSpPr>
            <p:cNvPr id="104504" name="Text Box 56"/>
            <p:cNvSpPr txBox="1">
              <a:spLocks noChangeArrowheads="1"/>
            </p:cNvSpPr>
            <p:nvPr/>
          </p:nvSpPr>
          <p:spPr bwMode="auto">
            <a:xfrm>
              <a:off x="2185" y="3475"/>
              <a:ext cx="2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baseline="-25000"/>
                <a:t> </a:t>
              </a:r>
              <a:r>
                <a:rPr lang="en-US" altLang="zh-CN"/>
                <a:t>S</a:t>
              </a:r>
            </a:p>
          </p:txBody>
        </p:sp>
        <p:cxnSp>
          <p:nvCxnSpPr>
            <p:cNvPr id="104505" name="AutoShape 57"/>
            <p:cNvCxnSpPr>
              <a:cxnSpLocks noChangeShapeType="1"/>
              <a:stCxn id="104494" idx="3"/>
              <a:endCxn id="104501" idx="0"/>
            </p:cNvCxnSpPr>
            <p:nvPr/>
          </p:nvCxnSpPr>
          <p:spPr bwMode="auto">
            <a:xfrm flipH="1">
              <a:off x="1824" y="3173"/>
              <a:ext cx="138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6" name="AutoShape 58"/>
            <p:cNvCxnSpPr>
              <a:cxnSpLocks noChangeShapeType="1"/>
              <a:stCxn id="104494" idx="5"/>
              <a:endCxn id="104503" idx="0"/>
            </p:cNvCxnSpPr>
            <p:nvPr/>
          </p:nvCxnSpPr>
          <p:spPr bwMode="auto">
            <a:xfrm>
              <a:off x="2166" y="3173"/>
              <a:ext cx="143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7" name="AutoShape 59"/>
            <p:cNvCxnSpPr>
              <a:cxnSpLocks noChangeShapeType="1"/>
              <a:stCxn id="104493" idx="5"/>
              <a:endCxn id="104494" idx="0"/>
            </p:cNvCxnSpPr>
            <p:nvPr/>
          </p:nvCxnSpPr>
          <p:spPr bwMode="auto">
            <a:xfrm>
              <a:off x="1878" y="2645"/>
              <a:ext cx="186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8" name="AutoShape 60"/>
            <p:cNvCxnSpPr>
              <a:cxnSpLocks noChangeShapeType="1"/>
              <a:stCxn id="104493" idx="3"/>
              <a:endCxn id="104499" idx="0"/>
            </p:cNvCxnSpPr>
            <p:nvPr/>
          </p:nvCxnSpPr>
          <p:spPr bwMode="auto">
            <a:xfrm flipH="1">
              <a:off x="1509" y="2645"/>
              <a:ext cx="165" cy="2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09" name="AutoShape 61"/>
            <p:cNvCxnSpPr>
              <a:cxnSpLocks noChangeShapeType="1"/>
              <a:stCxn id="104492" idx="5"/>
              <a:endCxn id="104493" idx="0"/>
            </p:cNvCxnSpPr>
            <p:nvPr/>
          </p:nvCxnSpPr>
          <p:spPr bwMode="auto">
            <a:xfrm>
              <a:off x="1302" y="2126"/>
              <a:ext cx="47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0" name="AutoShape 62"/>
            <p:cNvCxnSpPr>
              <a:cxnSpLocks noChangeShapeType="1"/>
              <a:stCxn id="104492" idx="3"/>
              <a:endCxn id="104491" idx="0"/>
            </p:cNvCxnSpPr>
            <p:nvPr/>
          </p:nvCxnSpPr>
          <p:spPr bwMode="auto">
            <a:xfrm flipH="1">
              <a:off x="688" y="2126"/>
              <a:ext cx="41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1" name="AutoShape 63"/>
            <p:cNvCxnSpPr>
              <a:cxnSpLocks noChangeShapeType="1"/>
              <a:stCxn id="104491" idx="5"/>
              <a:endCxn id="104497" idx="0"/>
            </p:cNvCxnSpPr>
            <p:nvPr/>
          </p:nvCxnSpPr>
          <p:spPr bwMode="auto">
            <a:xfrm>
              <a:off x="790" y="2645"/>
              <a:ext cx="170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4512" name="AutoShape 64"/>
            <p:cNvCxnSpPr>
              <a:cxnSpLocks noChangeShapeType="1"/>
              <a:stCxn id="104491" idx="3"/>
              <a:endCxn id="104489" idx="0"/>
            </p:cNvCxnSpPr>
            <p:nvPr/>
          </p:nvCxnSpPr>
          <p:spPr bwMode="auto">
            <a:xfrm flipH="1">
              <a:off x="432" y="2645"/>
              <a:ext cx="154" cy="265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513" name="Text Box 65"/>
          <p:cNvSpPr txBox="1">
            <a:spLocks noChangeArrowheads="1"/>
          </p:cNvSpPr>
          <p:nvPr/>
        </p:nvSpPr>
        <p:spPr bwMode="auto">
          <a:xfrm>
            <a:off x="6003926" y="3548064"/>
            <a:ext cx="2839239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电文为 “</a:t>
            </a:r>
            <a:r>
              <a:rPr lang="en-US" altLang="zh-CN" sz="2400" dirty="0">
                <a:ea typeface="华文中宋" pitchFamily="2" charset="-122"/>
              </a:rPr>
              <a:t>1101000”  </a:t>
            </a:r>
          </a:p>
        </p:txBody>
      </p:sp>
      <p:sp>
        <p:nvSpPr>
          <p:cNvPr id="104514" name="Text Box 66"/>
          <p:cNvSpPr txBox="1">
            <a:spLocks noChangeArrowheads="1"/>
          </p:cNvSpPr>
          <p:nvPr/>
        </p:nvSpPr>
        <p:spPr bwMode="auto">
          <a:xfrm>
            <a:off x="6019801" y="4462464"/>
            <a:ext cx="2703817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译文只能是“</a:t>
            </a:r>
            <a:r>
              <a:rPr lang="en-US" altLang="zh-CN" sz="2400" dirty="0">
                <a:ea typeface="华文中宋" pitchFamily="2" charset="-122"/>
              </a:rPr>
              <a:t>CAT”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513" grpId="0" autoUpdateAnimBg="0"/>
      <p:bldP spid="104514" grpId="0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09725" y="738188"/>
            <a:ext cx="9010650" cy="56435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1</a:t>
            </a:r>
            <a:r>
              <a:rPr lang="zh-CN" altLang="en-US" sz="2000">
                <a:ea typeface="华文中宋" pitchFamily="2" charset="-122"/>
              </a:rPr>
              <a:t>、一棵哈夫曼树有 </a:t>
            </a:r>
            <a:r>
              <a:rPr lang="en-US" altLang="zh-CN" sz="2000">
                <a:ea typeface="华文中宋" pitchFamily="2" charset="-122"/>
              </a:rPr>
              <a:t>19 </a:t>
            </a:r>
            <a:r>
              <a:rPr lang="zh-CN" altLang="en-US" sz="2000">
                <a:ea typeface="华文中宋" pitchFamily="2" charset="-122"/>
              </a:rPr>
              <a:t>个结点，则其叶子结点的个数是</a:t>
            </a:r>
            <a:r>
              <a:rPr lang="en-US" altLang="zh-CN" sz="2000">
                <a:ea typeface="华文中宋" pitchFamily="2" charset="-122"/>
              </a:rPr>
              <a:t>( )</a:t>
            </a:r>
            <a:r>
              <a:rPr lang="zh-CN" altLang="en-US" sz="2000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2</a:t>
            </a:r>
            <a:r>
              <a:rPr lang="zh-CN" altLang="en-US" sz="2000">
                <a:ea typeface="华文中宋" pitchFamily="2" charset="-122"/>
              </a:rPr>
              <a:t>、有七个带权结点，其权值分别为 </a:t>
            </a:r>
            <a:r>
              <a:rPr lang="en-US" altLang="zh-CN" sz="2000">
                <a:ea typeface="华文中宋" pitchFamily="2" charset="-122"/>
              </a:rPr>
              <a:t>3, 7, 8, 2, 6, 10, 14</a:t>
            </a:r>
            <a:r>
              <a:rPr lang="zh-CN" altLang="en-US" sz="2000">
                <a:ea typeface="华文中宋" pitchFamily="2" charset="-122"/>
              </a:rPr>
              <a:t>，试以它们为叶结点构造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一棵哈夫曼树（请按照每个结点的左子树根结点的权小于等于右子树根结点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的权的次序构造），并计算出带权路径长度</a:t>
            </a:r>
            <a:r>
              <a:rPr lang="en-US" altLang="zh-CN" sz="2000">
                <a:ea typeface="华文中宋" pitchFamily="2" charset="-122"/>
              </a:rPr>
              <a:t>WPL</a:t>
            </a:r>
            <a:r>
              <a:rPr lang="zh-CN" altLang="en-US" sz="2000">
                <a:ea typeface="华文中宋" pitchFamily="2" charset="-122"/>
              </a:rPr>
              <a:t>及该树的结点总数。</a:t>
            </a:r>
            <a:br>
              <a:rPr lang="zh-CN" altLang="en-US" sz="2000">
                <a:ea typeface="华文中宋" pitchFamily="2" charset="-122"/>
              </a:rPr>
            </a:br>
            <a:r>
              <a:rPr lang="en-US" altLang="zh-CN" sz="2000">
                <a:ea typeface="华文中宋" pitchFamily="2" charset="-122"/>
              </a:rPr>
              <a:t>3</a:t>
            </a:r>
            <a:r>
              <a:rPr lang="zh-CN" altLang="en-US" sz="2000">
                <a:ea typeface="华文中宋" pitchFamily="2" charset="-122"/>
              </a:rPr>
              <a:t>、有一电文共使用五种字符 </a:t>
            </a:r>
            <a:r>
              <a:rPr lang="en-US" altLang="zh-CN" sz="2000">
                <a:ea typeface="华文中宋" pitchFamily="2" charset="-122"/>
              </a:rPr>
              <a:t>a, b, c, d, e</a:t>
            </a:r>
            <a:r>
              <a:rPr lang="zh-CN" altLang="en-US" sz="2000">
                <a:ea typeface="华文中宋" pitchFamily="2" charset="-122"/>
              </a:rPr>
              <a:t>，其出现频率依次为 </a:t>
            </a:r>
            <a:r>
              <a:rPr lang="en-US" altLang="zh-CN" sz="2000">
                <a:ea typeface="华文中宋" pitchFamily="2" charset="-122"/>
              </a:rPr>
              <a:t>4, 7, 5, 2, 9</a:t>
            </a:r>
            <a:r>
              <a:rPr lang="zh-CN" altLang="en-US" sz="2000">
                <a:ea typeface="华文中宋" pitchFamily="2" charset="-122"/>
              </a:rPr>
              <a:t>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(1)</a:t>
            </a:r>
            <a:r>
              <a:rPr lang="zh-CN" altLang="en-US" sz="2000">
                <a:ea typeface="华文中宋" pitchFamily="2" charset="-122"/>
              </a:rPr>
              <a:t>、试画出对应的编码哈夫曼树（要求左子树根结点的权小于等于右子树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         根结点的权）。 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(2)</a:t>
            </a:r>
            <a:r>
              <a:rPr lang="zh-CN" altLang="en-US" sz="2000">
                <a:ea typeface="华文中宋" pitchFamily="2" charset="-122"/>
              </a:rPr>
              <a:t>、求出每个字符的哈夫曼编码。             </a:t>
            </a:r>
            <a:r>
              <a:rPr lang="en-US" altLang="zh-CN" sz="2000">
                <a:ea typeface="华文中宋" pitchFamily="2" charset="-122"/>
              </a:rPr>
              <a:t>(3)</a:t>
            </a:r>
            <a:r>
              <a:rPr lang="zh-CN" altLang="en-US" sz="2000">
                <a:ea typeface="华文中宋" pitchFamily="2" charset="-122"/>
              </a:rPr>
              <a:t>、求出传送电文的总长度。</a:t>
            </a:r>
            <a:br>
              <a:rPr lang="zh-CN" altLang="en-US" sz="2000">
                <a:ea typeface="华文中宋" pitchFamily="2" charset="-122"/>
              </a:rPr>
            </a:br>
            <a:r>
              <a:rPr lang="zh-CN" altLang="en-US" sz="2000">
                <a:ea typeface="华文中宋" pitchFamily="2" charset="-122"/>
              </a:rPr>
              <a:t>      </a:t>
            </a:r>
            <a:r>
              <a:rPr lang="en-US" altLang="zh-CN" sz="2000">
                <a:ea typeface="华文中宋" pitchFamily="2" charset="-122"/>
              </a:rPr>
              <a:t>(4)</a:t>
            </a:r>
            <a:r>
              <a:rPr lang="zh-CN" altLang="en-US" sz="2000">
                <a:ea typeface="华文中宋" pitchFamily="2" charset="-122"/>
              </a:rPr>
              <a:t>、并译出编码系列</a:t>
            </a:r>
            <a:r>
              <a:rPr lang="en-US" altLang="zh-CN" sz="2000">
                <a:ea typeface="华文中宋" pitchFamily="2" charset="-122"/>
              </a:rPr>
              <a:t>11000111000101011</a:t>
            </a:r>
            <a:r>
              <a:rPr lang="zh-CN" altLang="en-US" sz="2000">
                <a:ea typeface="华文中宋" pitchFamily="2" charset="-122"/>
              </a:rPr>
              <a:t>的相应电文。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4</a:t>
            </a:r>
            <a:r>
              <a:rPr lang="zh-CN" altLang="en-US" sz="2000">
                <a:ea typeface="华文中宋" pitchFamily="2" charset="-122"/>
              </a:rPr>
              <a:t>、对于给定的一组权值 </a:t>
            </a:r>
            <a:r>
              <a:rPr lang="en-US" altLang="zh-CN" sz="2000">
                <a:ea typeface="华文中宋" pitchFamily="2" charset="-122"/>
              </a:rPr>
              <a:t>W</a:t>
            </a:r>
            <a:r>
              <a:rPr lang="zh-CN" altLang="en-US" sz="2000">
                <a:ea typeface="华文中宋" pitchFamily="2" charset="-122"/>
              </a:rPr>
              <a:t>＝</a:t>
            </a:r>
            <a:r>
              <a:rPr lang="en-US" altLang="zh-CN" sz="2000">
                <a:ea typeface="华文中宋" pitchFamily="2" charset="-122"/>
              </a:rPr>
              <a:t>{1, 3, 7, 8, 14, 20, 28} </a:t>
            </a:r>
            <a:r>
              <a:rPr lang="zh-CN" altLang="en-US" sz="2000">
                <a:ea typeface="华文中宋" pitchFamily="2" charset="-122"/>
              </a:rPr>
              <a:t>建立哈夫曼树，并计算带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000">
                <a:ea typeface="华文中宋" pitchFamily="2" charset="-122"/>
              </a:rPr>
              <a:t>      权路径长度。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5</a:t>
            </a:r>
            <a:r>
              <a:rPr lang="zh-CN" altLang="en-US" sz="2000">
                <a:ea typeface="华文中宋" pitchFamily="2" charset="-122"/>
              </a:rPr>
              <a:t>、假定有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 </a:t>
            </a:r>
            <a:r>
              <a:rPr lang="en-US" altLang="zh-CN" sz="2000">
                <a:ea typeface="华文中宋" pitchFamily="2" charset="-122"/>
              </a:rPr>
              <a:t>a, b, c, d, e, f, g </a:t>
            </a:r>
            <a:r>
              <a:rPr lang="zh-CN" altLang="en-US" sz="2000">
                <a:ea typeface="华文中宋" pitchFamily="2" charset="-122"/>
              </a:rPr>
              <a:t>出现的概率分别为 </a:t>
            </a:r>
            <a:r>
              <a:rPr lang="en-US" altLang="zh-CN" sz="2000">
                <a:ea typeface="华文中宋" pitchFamily="2" charset="-122"/>
              </a:rPr>
              <a:t>0.07, 0.09, 0.14, 0.23,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000">
                <a:ea typeface="华文中宋" pitchFamily="2" charset="-122"/>
              </a:rPr>
              <a:t>      0.44, 0.58, 0.77</a:t>
            </a:r>
            <a:r>
              <a:rPr lang="zh-CN" altLang="en-US" sz="2000">
                <a:ea typeface="华文中宋" pitchFamily="2" charset="-122"/>
              </a:rPr>
              <a:t>，求这 </a:t>
            </a:r>
            <a:r>
              <a:rPr lang="en-US" altLang="zh-CN" sz="2000">
                <a:ea typeface="华文中宋" pitchFamily="2" charset="-122"/>
              </a:rPr>
              <a:t>7 </a:t>
            </a:r>
            <a:r>
              <a:rPr lang="zh-CN" altLang="en-US" sz="2000">
                <a:ea typeface="华文中宋" pitchFamily="2" charset="-122"/>
              </a:rPr>
              <a:t>个字符的哈夫曼编码。 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1600201" y="381000"/>
            <a:ext cx="950901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作业： </a:t>
            </a:r>
          </a:p>
        </p:txBody>
      </p:sp>
    </p:spTree>
  </p:cSld>
  <p:clrMapOvr>
    <a:masterClrMapping/>
  </p:clrMapOvr>
  <p:transition spd="slow">
    <p:comb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67876" y="1499396"/>
            <a:ext cx="7800533" cy="365779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本章是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重点章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二叉树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又是本章的重点内容。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要求：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树的定义、存储结构、遍历；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熟悉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二叉树的定义、性质、存储结构、线索化； 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二叉树的遍历；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树、森林与二叉树的转换；</a:t>
            </a:r>
          </a:p>
          <a:p>
            <a:pPr>
              <a:lnSpc>
                <a:spcPct val="140000"/>
              </a:lnSpc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       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熟练掌握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哈夫曼树及哈夫曼编码等内容。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3287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739900" y="620713"/>
            <a:ext cx="860425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Parent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 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亲，否则函数值为“空”。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的非叶子结点，则返回它的 </a:t>
            </a:r>
          </a:p>
          <a:p>
            <a:pPr lvl="1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ea typeface="楷体_GB2312" pitchFamily="49" charset="-122"/>
              </a:rPr>
              <a:t>                              最左孩子，否则返回“空”。  </a:t>
            </a:r>
          </a:p>
        </p:txBody>
      </p:sp>
    </p:spTree>
  </p:cSld>
  <p:clrMapOvr>
    <a:masterClrMapping/>
  </p:clrMapOvr>
  <p:transition spd="slow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22514" y="447676"/>
            <a:ext cx="8021637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RightSibling</a:t>
            </a:r>
            <a:r>
              <a:rPr lang="en-US" altLang="zh-CN" sz="2400" dirty="0">
                <a:ea typeface="楷体_GB2312" pitchFamily="49" charset="-122"/>
              </a:rPr>
              <a:t> (T,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华文中宋" pitchFamily="2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 err="1">
                <a:ea typeface="楷体_GB2312" pitchFamily="49" charset="-122"/>
              </a:rPr>
              <a:t>cur_e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有右兄弟，则返回它的右兄弟，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否则函数值为“空”。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ea typeface="楷体_GB2312" pitchFamily="49" charset="-122"/>
              </a:rPr>
              <a:t>TraverseTree</a:t>
            </a:r>
            <a:r>
              <a:rPr lang="en-US" altLang="zh-CN" sz="2400" dirty="0">
                <a:ea typeface="楷体_GB2312" pitchFamily="49" charset="-122"/>
              </a:rPr>
              <a:t> (T, Visit</a:t>
            </a:r>
            <a:r>
              <a:rPr lang="en-US" altLang="zh-CN" sz="2400">
                <a:ea typeface="楷体_GB2312" pitchFamily="49" charset="-122"/>
              </a:rPr>
              <a:t>() )</a:t>
            </a: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是对结点操作的函数。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按某种次序对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的每个结点调用函数 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  <a:r>
              <a:rPr lang="zh-CN" altLang="en-US" sz="2400" dirty="0">
                <a:ea typeface="楷体_GB2312" pitchFamily="49" charset="-122"/>
              </a:rPr>
              <a:t>一次且至多一次。一旦 </a:t>
            </a:r>
            <a:r>
              <a:rPr lang="en-US" altLang="zh-CN" sz="2400" dirty="0">
                <a:ea typeface="楷体_GB2312" pitchFamily="49" charset="-122"/>
              </a:rPr>
              <a:t>Visit ()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       </a:t>
            </a:r>
            <a:r>
              <a:rPr lang="zh-CN" altLang="en-US" sz="2400" dirty="0">
                <a:ea typeface="楷体_GB2312" pitchFamily="49" charset="-122"/>
              </a:rPr>
              <a:t>失败，则操作失败。</a:t>
            </a:r>
          </a:p>
        </p:txBody>
      </p:sp>
    </p:spTree>
  </p:cSld>
  <p:clrMapOvr>
    <a:masterClrMapping/>
  </p:clrMapOvr>
  <p:transition spd="slow"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2154238" y="620714"/>
            <a:ext cx="604684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/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/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ClearTree</a:t>
            </a:r>
            <a:r>
              <a:rPr lang="en-US" altLang="zh-CN" dirty="0"/>
              <a:t> (&amp;T )</a:t>
            </a:r>
            <a:r>
              <a:rPr lang="zh-CN" altLang="en-US" dirty="0"/>
              <a:t>；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将树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140000"/>
              </a:lnSpc>
            </a:pPr>
            <a:r>
              <a:rPr lang="en-US" altLang="zh-CN" dirty="0" err="1"/>
              <a:t>InsertChild</a:t>
            </a:r>
            <a:r>
              <a:rPr lang="en-US" altLang="zh-CN" dirty="0"/>
              <a:t> (&amp;T, &amp;p, </a:t>
            </a:r>
            <a:r>
              <a:rPr lang="en-US" altLang="zh-CN" dirty="0" err="1"/>
              <a:t>i</a:t>
            </a:r>
            <a:r>
              <a:rPr lang="en-US" altLang="zh-CN" dirty="0"/>
              <a:t>, c)</a:t>
            </a:r>
            <a:r>
              <a:rPr lang="zh-CN" altLang="en-US" dirty="0"/>
              <a:t>； 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</a:t>
            </a:r>
            <a:r>
              <a:rPr lang="en-US" altLang="zh-CN" dirty="0">
                <a:ea typeface="楷体_GB2312" pitchFamily="49" charset="-122"/>
              </a:rPr>
              <a:t>1≤i≤p </a:t>
            </a:r>
          </a:p>
          <a:p>
            <a:pPr>
              <a:lnSpc>
                <a:spcPct val="140000"/>
              </a:lnSpc>
            </a:pPr>
            <a:r>
              <a:rPr lang="en-US" altLang="zh-CN" dirty="0">
                <a:ea typeface="楷体_GB2312" pitchFamily="49" charset="-122"/>
              </a:rPr>
              <a:t>                              </a:t>
            </a:r>
            <a:r>
              <a:rPr lang="zh-CN" altLang="en-US" dirty="0">
                <a:ea typeface="楷体_GB2312" pitchFamily="49" charset="-122"/>
              </a:rPr>
              <a:t>所指结点的度 </a:t>
            </a:r>
            <a:r>
              <a:rPr lang="en-US" altLang="zh-CN" dirty="0">
                <a:ea typeface="楷体_GB2312" pitchFamily="49" charset="-122"/>
              </a:rPr>
              <a:t>+ 1</a:t>
            </a:r>
            <a:r>
              <a:rPr lang="zh-CN" altLang="en-US" dirty="0">
                <a:ea typeface="楷体_GB2312" pitchFamily="49" charset="-122"/>
              </a:rPr>
              <a:t>，非空树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与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不相交。 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插入 </a:t>
            </a:r>
            <a:r>
              <a:rPr lang="en-US" altLang="zh-CN" dirty="0">
                <a:ea typeface="楷体_GB2312" pitchFamily="49" charset="-122"/>
              </a:rPr>
              <a:t>c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棵子树。   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75521" y="4005064"/>
            <a:ext cx="6093335" cy="267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      </a:t>
            </a:r>
            <a:r>
              <a:rPr lang="en-US" altLang="zh-CN" dirty="0" err="1">
                <a:ea typeface="楷体_GB2312" pitchFamily="49" charset="-122"/>
              </a:rPr>
              <a:t>DeleteChild</a:t>
            </a:r>
            <a:r>
              <a:rPr lang="en-US" altLang="zh-CN" dirty="0">
                <a:ea typeface="楷体_GB2312" pitchFamily="49" charset="-122"/>
              </a:rPr>
              <a:t> (&amp;T, &amp;p,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；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初始条件：</a:t>
            </a:r>
            <a:r>
              <a:rPr lang="zh-CN" altLang="en-US" dirty="0">
                <a:ea typeface="楷体_GB2312" pitchFamily="49" charset="-122"/>
              </a:rPr>
              <a:t>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存在，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指向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中某个结点，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    </a:t>
            </a:r>
            <a:r>
              <a:rPr lang="en-US" altLang="zh-CN" dirty="0">
                <a:ea typeface="楷体_GB2312" pitchFamily="49" charset="-122"/>
              </a:rPr>
              <a:t>1≤i≤p </a:t>
            </a:r>
            <a:r>
              <a:rPr lang="zh-CN" altLang="en-US" dirty="0">
                <a:ea typeface="楷体_GB2312" pitchFamily="49" charset="-122"/>
              </a:rPr>
              <a:t>所指结点的度。 </a:t>
            </a:r>
          </a:p>
          <a:p>
            <a:pPr lvl="1">
              <a:lnSpc>
                <a:spcPct val="175000"/>
              </a:lnSpc>
              <a:spcBef>
                <a:spcPct val="20000"/>
              </a:spcBef>
            </a:pPr>
            <a:r>
              <a:rPr lang="zh-CN" altLang="en-US" dirty="0">
                <a:ea typeface="楷体_GB2312" pitchFamily="49" charset="-122"/>
              </a:rPr>
              <a:t>          </a:t>
            </a:r>
            <a:r>
              <a:rPr lang="zh-CN" altLang="en-US" dirty="0">
                <a:ea typeface="华文中宋" pitchFamily="2" charset="-122"/>
              </a:rPr>
              <a:t>操作结果：</a:t>
            </a:r>
            <a:r>
              <a:rPr lang="zh-CN" altLang="en-US" dirty="0">
                <a:ea typeface="楷体_GB2312" pitchFamily="49" charset="-122"/>
              </a:rPr>
              <a:t>删除 </a:t>
            </a:r>
            <a:r>
              <a:rPr lang="en-US" altLang="zh-CN" dirty="0">
                <a:ea typeface="楷体_GB2312" pitchFamily="49" charset="-122"/>
              </a:rPr>
              <a:t>T </a:t>
            </a:r>
            <a:r>
              <a:rPr lang="zh-CN" altLang="en-US" dirty="0">
                <a:ea typeface="楷体_GB2312" pitchFamily="49" charset="-122"/>
              </a:rPr>
              <a:t>中 </a:t>
            </a:r>
            <a:r>
              <a:rPr lang="en-US" altLang="zh-CN" dirty="0">
                <a:ea typeface="楷体_GB2312" pitchFamily="49" charset="-122"/>
              </a:rPr>
              <a:t>p </a:t>
            </a:r>
            <a:r>
              <a:rPr lang="zh-CN" altLang="en-US" dirty="0">
                <a:ea typeface="楷体_GB2312" pitchFamily="49" charset="-122"/>
              </a:rPr>
              <a:t>所指结点的第 </a:t>
            </a:r>
            <a:r>
              <a:rPr lang="en-US" altLang="zh-CN" dirty="0" err="1">
                <a:ea typeface="楷体_GB2312" pitchFamily="49" charset="-122"/>
              </a:rPr>
              <a:t>i</a:t>
            </a:r>
            <a:r>
              <a:rPr lang="en-US" altLang="zh-CN" dirty="0">
                <a:ea typeface="楷体_GB2312" pitchFamily="49" charset="-122"/>
              </a:rPr>
              <a:t>  </a:t>
            </a:r>
            <a:r>
              <a:rPr lang="zh-CN" altLang="en-US" dirty="0">
                <a:ea typeface="楷体_GB2312" pitchFamily="49" charset="-122"/>
              </a:rPr>
              <a:t>棵子树。  </a:t>
            </a:r>
          </a:p>
          <a:p>
            <a:pPr>
              <a:lnSpc>
                <a:spcPct val="175000"/>
              </a:lnSpc>
              <a:spcBef>
                <a:spcPct val="20000"/>
              </a:spcBef>
            </a:pPr>
            <a:r>
              <a:rPr lang="en-US" altLang="zh-CN" dirty="0">
                <a:ea typeface="楷体_GB2312" pitchFamily="49" charset="-122"/>
              </a:rPr>
              <a:t>}ADT  Tree  </a:t>
            </a:r>
            <a:endParaRPr lang="en-US" altLang="zh-CN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374894" y="188641"/>
            <a:ext cx="215315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 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088686" y="1071564"/>
            <a:ext cx="82557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zh-CN" altLang="en-US" sz="2400" dirty="0">
                <a:ea typeface="楷体_GB2312" pitchFamily="49" charset="-122"/>
              </a:rPr>
              <a:t>二叉树在树结构的应用中起着非常重要的作用，因为对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二叉树的许多操作算法简单，而任何树均可与二叉树相互转 </a:t>
            </a:r>
          </a:p>
          <a:p>
            <a:pPr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换，这样就解决了树的存储结构及其运算中存在的复杂性。</a:t>
            </a:r>
          </a:p>
        </p:txBody>
      </p:sp>
      <p:sp>
        <p:nvSpPr>
          <p:cNvPr id="3097" name="AutoShape 25"/>
          <p:cNvSpPr>
            <a:spLocks noChangeArrowheads="1"/>
          </p:cNvSpPr>
          <p:nvPr/>
        </p:nvSpPr>
        <p:spPr bwMode="auto">
          <a:xfrm>
            <a:off x="3148013" y="3016251"/>
            <a:ext cx="70866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二叉树是 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≥0)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个结点的有限集，它或者是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空集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(</a:t>
            </a:r>
            <a:r>
              <a:rPr lang="en-US" altLang="zh-CN" sz="2400" i="1" dirty="0">
                <a:solidFill>
                  <a:srgbClr val="333333"/>
                </a:solidFill>
                <a:ea typeface="华文中宋" pitchFamily="2" charset="-122"/>
              </a:rPr>
              <a:t>n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 = 0)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，或者由一个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根结点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ea typeface="华文中宋" pitchFamily="2" charset="-122"/>
              </a:rPr>
              <a:t>两棵互不相交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分别称作这个根的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左子树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右子树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的二叉树组成。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939925" y="2492896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定义 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939925" y="44958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特点 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1939925" y="5018088"/>
            <a:ext cx="869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1</a:t>
            </a:r>
            <a:r>
              <a:rPr lang="zh-CN" altLang="en-US" sz="2400" dirty="0">
                <a:ea typeface="华文新魏" pitchFamily="2" charset="-122"/>
              </a:rPr>
              <a:t>、每个结点最多有俩孩子 </a:t>
            </a:r>
            <a:r>
              <a:rPr lang="en-US" altLang="zh-CN" sz="2400" dirty="0">
                <a:ea typeface="华文新魏" pitchFamily="2" charset="-122"/>
              </a:rPr>
              <a:t>(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二叉树中不存在度大于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的结点</a:t>
            </a:r>
            <a:r>
              <a:rPr lang="en-US" altLang="zh-CN" sz="2400" dirty="0">
                <a:ea typeface="华文新魏" pitchFamily="2" charset="-122"/>
              </a:rPr>
              <a:t>) 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1933575" y="5475288"/>
            <a:ext cx="559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zh-CN" altLang="en-US" sz="2400" dirty="0">
                <a:ea typeface="华文新魏" pitchFamily="2" charset="-122"/>
              </a:rPr>
              <a:t>、子树有左右之分，其次序不能颠倒。 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1939925" y="5943600"/>
            <a:ext cx="864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新魏" pitchFamily="2" charset="-122"/>
              </a:rPr>
              <a:t>3</a:t>
            </a:r>
            <a:r>
              <a:rPr lang="zh-CN" altLang="en-US" sz="2400" dirty="0">
                <a:ea typeface="华文新魏" pitchFamily="2" charset="-122"/>
              </a:rPr>
              <a:t>、二叉树可以是空集合，根可以有空的左子树或空的右子树。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 autoUpdateAnimBg="0"/>
      <p:bldP spid="3097" grpId="0" animBg="1" autoUpdateAnimBg="0"/>
      <p:bldP spid="3098" grpId="0" autoUpdateAnimBg="0"/>
      <p:bldP spid="3099" grpId="0" autoUpdateAnimBg="0"/>
      <p:bldP spid="3100" grpId="0" autoUpdateAnimBg="0"/>
      <p:bldP spid="3101" grpId="0" autoUpdateAnimBg="0"/>
      <p:bldP spid="31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125663" y="1335089"/>
            <a:ext cx="818515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ea typeface="华文新魏" pitchFamily="2" charset="-122"/>
              </a:rPr>
              <a:t>        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二叉树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结点的子树要区分左子树和右子树，即使只有一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棵子树也要进行区分，说明它是左子树，还是右子树。树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当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结点只有一个孩子时，就无须区分它是左还是右。（</a:t>
            </a:r>
            <a:r>
              <a:rPr lang="zh-CN" altLang="en-US" sz="2400" dirty="0">
                <a:ea typeface="华文新魏" pitchFamily="2" charset="-122"/>
              </a:rPr>
              <a:t>也就是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二叉树每个结点位置或者说次序都是固定的，可以是空，但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是不可以说它没有位置，而树的结点位置是相对于别的结点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来说的，没有别的结点时，它就无所谓左右了）</a:t>
            </a: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，因此二者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新魏" pitchFamily="2" charset="-122"/>
              </a:rPr>
              <a:t>是不同的。</a:t>
            </a:r>
            <a:r>
              <a:rPr lang="zh-CN" altLang="en-US" sz="2400" dirty="0">
                <a:solidFill>
                  <a:schemeClr val="tx2"/>
                </a:solidFill>
                <a:ea typeface="华文新魏" pitchFamily="2" charset="-122"/>
              </a:rPr>
              <a:t>这是二叉树与树的最主要的差别。  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098800" y="623888"/>
            <a:ext cx="741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二</a:t>
            </a:r>
            <a:r>
              <a:rPr lang="zh-CN" altLang="en-US" sz="2800" dirty="0">
                <a:solidFill>
                  <a:srgbClr val="333333"/>
                </a:solidFill>
                <a:ea typeface="华文中宋" pitchFamily="2" charset="-122"/>
              </a:rPr>
              <a:t>叉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不是</a:t>
            </a:r>
            <a:r>
              <a:rPr lang="zh-CN" altLang="en-US" sz="2800" dirty="0">
                <a:latin typeface="华文中宋" pitchFamily="2" charset="-122"/>
                <a:ea typeface="华文中宋" pitchFamily="2" charset="-122"/>
              </a:rPr>
              <a:t>树的特殊情况，它们是两个概念。 </a:t>
            </a:r>
          </a:p>
        </p:txBody>
      </p:sp>
      <p:sp>
        <p:nvSpPr>
          <p:cNvPr id="8223" name="AutoShape 31"/>
          <p:cNvSpPr>
            <a:spLocks noChangeArrowheads="1"/>
          </p:cNvSpPr>
          <p:nvPr/>
        </p:nvSpPr>
        <p:spPr bwMode="auto">
          <a:xfrm>
            <a:off x="2032000" y="457200"/>
            <a:ext cx="990600" cy="914400"/>
          </a:xfrm>
          <a:prstGeom prst="star16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6734176" y="4149726"/>
            <a:ext cx="3825875" cy="1935163"/>
            <a:chOff x="2928" y="2813"/>
            <a:chExt cx="2410" cy="1219"/>
          </a:xfrm>
        </p:grpSpPr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4107" y="281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4105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9" name="Text Box 47"/>
            <p:cNvSpPr txBox="1">
              <a:spLocks noChangeArrowheads="1"/>
            </p:cNvSpPr>
            <p:nvPr/>
          </p:nvSpPr>
          <p:spPr bwMode="auto">
            <a:xfrm>
              <a:off x="2928" y="3782"/>
              <a:ext cx="2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具有两个结点的树只有一种状态 </a:t>
              </a:r>
            </a:p>
          </p:txBody>
        </p:sp>
        <p:cxnSp>
          <p:nvCxnSpPr>
            <p:cNvPr id="8245" name="AutoShape 53"/>
            <p:cNvCxnSpPr>
              <a:cxnSpLocks noChangeShapeType="1"/>
              <a:stCxn id="8233" idx="4"/>
              <a:endCxn id="8234" idx="0"/>
            </p:cNvCxnSpPr>
            <p:nvPr/>
          </p:nvCxnSpPr>
          <p:spPr bwMode="auto">
            <a:xfrm flipH="1">
              <a:off x="4249" y="3101"/>
              <a:ext cx="2" cy="33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2374901" y="4454526"/>
            <a:ext cx="4081463" cy="1630363"/>
            <a:chOff x="96" y="3005"/>
            <a:chExt cx="2571" cy="1027"/>
          </a:xfrm>
        </p:grpSpPr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98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699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1467" y="300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1803" y="343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8232" name="Text Box 40"/>
            <p:cNvSpPr txBox="1">
              <a:spLocks noChangeArrowheads="1"/>
            </p:cNvSpPr>
            <p:nvPr/>
          </p:nvSpPr>
          <p:spPr bwMode="auto">
            <a:xfrm>
              <a:off x="96" y="3782"/>
              <a:ext cx="25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具有两个结点的二叉树有两种状态 </a:t>
              </a:r>
            </a:p>
          </p:txBody>
        </p:sp>
        <p:cxnSp>
          <p:nvCxnSpPr>
            <p:cNvPr id="8247" name="AutoShape 55"/>
            <p:cNvCxnSpPr>
              <a:cxnSpLocks noChangeShapeType="1"/>
              <a:stCxn id="8225" idx="3"/>
              <a:endCxn id="8226" idx="0"/>
            </p:cNvCxnSpPr>
            <p:nvPr/>
          </p:nvCxnSpPr>
          <p:spPr bwMode="auto">
            <a:xfrm flipH="1">
              <a:off x="843" y="3251"/>
              <a:ext cx="18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248" name="AutoShape 56"/>
            <p:cNvCxnSpPr>
              <a:cxnSpLocks noChangeShapeType="1"/>
              <a:stCxn id="8228" idx="5"/>
              <a:endCxn id="8229" idx="0"/>
            </p:cNvCxnSpPr>
            <p:nvPr/>
          </p:nvCxnSpPr>
          <p:spPr bwMode="auto">
            <a:xfrm>
              <a:off x="1713" y="3251"/>
              <a:ext cx="23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utoUpdateAnimBg="0"/>
      <p:bldP spid="8222" grpId="0" autoUpdateAnimBg="0"/>
      <p:bldP spid="82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3366456" y="283296"/>
            <a:ext cx="59699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 </a:t>
            </a:r>
            <a:r>
              <a:rPr lang="en-US" altLang="zh-CN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5 </a:t>
            </a: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种基本形态 </a:t>
            </a:r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2405063" y="3230563"/>
            <a:ext cx="1524000" cy="58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楷体_GB2312" pitchFamily="49" charset="-122"/>
              </a:rPr>
              <a:t>      (</a:t>
            </a:r>
            <a:r>
              <a:rPr lang="en-US" altLang="zh-CN" sz="2000" i="1">
                <a:ea typeface="楷体_GB2312" pitchFamily="49" charset="-122"/>
              </a:rPr>
              <a:t>a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ea typeface="楷体_GB2312" pitchFamily="49" charset="-122"/>
              </a:rPr>
              <a:t>空二叉树 </a:t>
            </a:r>
          </a:p>
        </p:txBody>
      </p:sp>
      <p:sp>
        <p:nvSpPr>
          <p:cNvPr id="9386" name="Oval 170"/>
          <p:cNvSpPr>
            <a:spLocks noChangeArrowheads="1"/>
          </p:cNvSpPr>
          <p:nvPr/>
        </p:nvSpPr>
        <p:spPr bwMode="auto">
          <a:xfrm>
            <a:off x="411321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7" name="Oval 171"/>
          <p:cNvSpPr>
            <a:spLocks noChangeArrowheads="1"/>
          </p:cNvSpPr>
          <p:nvPr/>
        </p:nvSpPr>
        <p:spPr bwMode="auto">
          <a:xfrm>
            <a:off x="56483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89" name="Oval 173"/>
          <p:cNvSpPr>
            <a:spLocks noChangeArrowheads="1"/>
          </p:cNvSpPr>
          <p:nvPr/>
        </p:nvSpPr>
        <p:spPr bwMode="auto">
          <a:xfrm>
            <a:off x="6829425" y="15255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1" name="Oval 175"/>
          <p:cNvSpPr>
            <a:spLocks noChangeArrowheads="1"/>
          </p:cNvSpPr>
          <p:nvPr/>
        </p:nvSpPr>
        <p:spPr bwMode="auto">
          <a:xfrm>
            <a:off x="8894763" y="1449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398" name="Text Box 182"/>
          <p:cNvSpPr txBox="1">
            <a:spLocks noChangeArrowheads="1"/>
          </p:cNvSpPr>
          <p:nvPr/>
        </p:nvSpPr>
        <p:spPr bwMode="auto">
          <a:xfrm>
            <a:off x="3503613" y="2852738"/>
            <a:ext cx="16764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b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根和空的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左右子树 </a:t>
            </a:r>
          </a:p>
        </p:txBody>
      </p:sp>
      <p:sp>
        <p:nvSpPr>
          <p:cNvPr id="9399" name="Text Box 183"/>
          <p:cNvSpPr txBox="1">
            <a:spLocks noChangeArrowheads="1"/>
          </p:cNvSpPr>
          <p:nvPr/>
        </p:nvSpPr>
        <p:spPr bwMode="auto">
          <a:xfrm>
            <a:off x="5099050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c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根和左子树 </a:t>
            </a:r>
          </a:p>
        </p:txBody>
      </p:sp>
      <p:sp>
        <p:nvSpPr>
          <p:cNvPr id="9400" name="Text Box 184"/>
          <p:cNvSpPr txBox="1">
            <a:spLocks noChangeArrowheads="1"/>
          </p:cNvSpPr>
          <p:nvPr/>
        </p:nvSpPr>
        <p:spPr bwMode="auto">
          <a:xfrm>
            <a:off x="6613525" y="3171825"/>
            <a:ext cx="1525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(</a:t>
            </a:r>
            <a:r>
              <a:rPr lang="en-US" altLang="zh-CN" sz="2000" i="1">
                <a:ea typeface="楷体_GB2312" pitchFamily="49" charset="-122"/>
              </a:rPr>
              <a:t>d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根和右子树 </a:t>
            </a:r>
          </a:p>
        </p:txBody>
      </p:sp>
      <p:sp>
        <p:nvSpPr>
          <p:cNvPr id="9401" name="Text Box 185"/>
          <p:cNvSpPr txBox="1">
            <a:spLocks noChangeArrowheads="1"/>
          </p:cNvSpPr>
          <p:nvPr/>
        </p:nvSpPr>
        <p:spPr bwMode="auto">
          <a:xfrm>
            <a:off x="8258176" y="3155950"/>
            <a:ext cx="1781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(</a:t>
            </a:r>
            <a:r>
              <a:rPr lang="en-US" altLang="zh-CN" sz="2000" i="1">
                <a:ea typeface="楷体_GB2312" pitchFamily="49" charset="-122"/>
              </a:rPr>
              <a:t>e</a:t>
            </a:r>
            <a:r>
              <a:rPr lang="en-US" altLang="zh-CN" sz="2000">
                <a:ea typeface="楷体_GB2312" pitchFamily="49" charset="-122"/>
              </a:rPr>
              <a:t>)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根和左右子树 </a:t>
            </a:r>
          </a:p>
        </p:txBody>
      </p:sp>
      <p:sp>
        <p:nvSpPr>
          <p:cNvPr id="9402" name="Oval 186"/>
          <p:cNvSpPr>
            <a:spLocks noChangeArrowheads="1"/>
          </p:cNvSpPr>
          <p:nvPr/>
        </p:nvSpPr>
        <p:spPr bwMode="auto">
          <a:xfrm>
            <a:off x="2938463" y="183038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/>
          </a:p>
        </p:txBody>
      </p:sp>
      <p:sp>
        <p:nvSpPr>
          <p:cNvPr id="9403" name="Line 187"/>
          <p:cNvSpPr>
            <a:spLocks noChangeShapeType="1"/>
          </p:cNvSpPr>
          <p:nvPr/>
        </p:nvSpPr>
        <p:spPr bwMode="auto">
          <a:xfrm flipV="1">
            <a:off x="2786063" y="1754188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404" name="AutoShape 188"/>
          <p:cNvSpPr>
            <a:spLocks noChangeArrowheads="1"/>
          </p:cNvSpPr>
          <p:nvPr/>
        </p:nvSpPr>
        <p:spPr bwMode="auto">
          <a:xfrm>
            <a:off x="2633663" y="4413250"/>
            <a:ext cx="7423150" cy="1752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注：虽然二叉树与树概念不同， 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         但有关树的基本术语对二叉树都适用。 </a:t>
            </a:r>
          </a:p>
        </p:txBody>
      </p:sp>
      <p:cxnSp>
        <p:nvCxnSpPr>
          <p:cNvPr id="9405" name="AutoShape 189"/>
          <p:cNvCxnSpPr>
            <a:cxnSpLocks noChangeShapeType="1"/>
            <a:stCxn id="9387" idx="3"/>
            <a:endCxn id="9409" idx="15"/>
          </p:cNvCxnSpPr>
          <p:nvPr/>
        </p:nvCxnSpPr>
        <p:spPr bwMode="auto">
          <a:xfrm flipH="1">
            <a:off x="5142228" y="1915833"/>
            <a:ext cx="573053" cy="36064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6" name="AutoShape 190"/>
          <p:cNvCxnSpPr>
            <a:cxnSpLocks noChangeShapeType="1"/>
            <a:stCxn id="9389" idx="5"/>
            <a:endCxn id="9412" idx="1"/>
          </p:cNvCxnSpPr>
          <p:nvPr/>
        </p:nvCxnSpPr>
        <p:spPr bwMode="auto">
          <a:xfrm>
            <a:off x="7219670" y="1915834"/>
            <a:ext cx="746122" cy="3606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7" name="AutoShape 191"/>
          <p:cNvCxnSpPr>
            <a:cxnSpLocks noChangeShapeType="1"/>
            <a:stCxn id="9391" idx="5"/>
            <a:endCxn id="9411" idx="1"/>
          </p:cNvCxnSpPr>
          <p:nvPr/>
        </p:nvCxnSpPr>
        <p:spPr bwMode="auto">
          <a:xfrm>
            <a:off x="9285008" y="1839634"/>
            <a:ext cx="738184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08" name="AutoShape 192"/>
          <p:cNvCxnSpPr>
            <a:cxnSpLocks noChangeShapeType="1"/>
            <a:stCxn id="9391" idx="3"/>
            <a:endCxn id="9410" idx="1"/>
          </p:cNvCxnSpPr>
          <p:nvPr/>
        </p:nvCxnSpPr>
        <p:spPr bwMode="auto">
          <a:xfrm flipH="1">
            <a:off x="8223534" y="1839634"/>
            <a:ext cx="738185" cy="43685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09" name="Freeform 193"/>
          <p:cNvSpPr>
            <a:spLocks/>
          </p:cNvSpPr>
          <p:nvPr/>
        </p:nvSpPr>
        <p:spPr bwMode="auto">
          <a:xfrm>
            <a:off x="5141914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0" name="Freeform 194"/>
          <p:cNvSpPr>
            <a:spLocks/>
          </p:cNvSpPr>
          <p:nvPr/>
        </p:nvSpPr>
        <p:spPr bwMode="auto">
          <a:xfrm>
            <a:off x="8223250" y="2276475"/>
            <a:ext cx="534988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1" name="Freeform 195"/>
          <p:cNvSpPr>
            <a:spLocks/>
          </p:cNvSpPr>
          <p:nvPr/>
        </p:nvSpPr>
        <p:spPr bwMode="auto">
          <a:xfrm flipH="1">
            <a:off x="94884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412" name="Freeform 196"/>
          <p:cNvSpPr>
            <a:spLocks/>
          </p:cNvSpPr>
          <p:nvPr/>
        </p:nvSpPr>
        <p:spPr bwMode="auto">
          <a:xfrm flipH="1">
            <a:off x="7431089" y="2276475"/>
            <a:ext cx="534987" cy="369332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38" y="30"/>
              </a:cxn>
              <a:cxn ang="0">
                <a:pos x="132" y="83"/>
              </a:cxn>
              <a:cxn ang="0">
                <a:pos x="71" y="136"/>
              </a:cxn>
              <a:cxn ang="0">
                <a:pos x="33" y="273"/>
              </a:cxn>
              <a:cxn ang="0">
                <a:pos x="71" y="470"/>
              </a:cxn>
              <a:cxn ang="0">
                <a:pos x="124" y="538"/>
              </a:cxn>
              <a:cxn ang="0">
                <a:pos x="170" y="553"/>
              </a:cxn>
              <a:cxn ang="0">
                <a:pos x="344" y="561"/>
              </a:cxn>
              <a:cxn ang="0">
                <a:pos x="382" y="508"/>
              </a:cxn>
              <a:cxn ang="0">
                <a:pos x="404" y="500"/>
              </a:cxn>
              <a:cxn ang="0">
                <a:pos x="458" y="371"/>
              </a:cxn>
              <a:cxn ang="0">
                <a:pos x="382" y="227"/>
              </a:cxn>
              <a:cxn ang="0">
                <a:pos x="336" y="68"/>
              </a:cxn>
              <a:cxn ang="0">
                <a:pos x="314" y="0"/>
              </a:cxn>
            </a:cxnLst>
            <a:rect l="0" t="0" r="r" b="b"/>
            <a:pathLst>
              <a:path w="464" h="598">
                <a:moveTo>
                  <a:pt x="314" y="0"/>
                </a:moveTo>
                <a:cubicBezTo>
                  <a:pt x="304" y="5"/>
                  <a:pt x="294" y="11"/>
                  <a:pt x="283" y="15"/>
                </a:cubicBezTo>
                <a:cubicBezTo>
                  <a:pt x="268" y="21"/>
                  <a:pt x="238" y="30"/>
                  <a:pt x="238" y="30"/>
                </a:cubicBezTo>
                <a:cubicBezTo>
                  <a:pt x="203" y="56"/>
                  <a:pt x="167" y="60"/>
                  <a:pt x="132" y="83"/>
                </a:cubicBezTo>
                <a:cubicBezTo>
                  <a:pt x="109" y="98"/>
                  <a:pt x="94" y="121"/>
                  <a:pt x="71" y="136"/>
                </a:cubicBezTo>
                <a:cubicBezTo>
                  <a:pt x="45" y="176"/>
                  <a:pt x="49" y="227"/>
                  <a:pt x="33" y="273"/>
                </a:cubicBezTo>
                <a:cubicBezTo>
                  <a:pt x="25" y="344"/>
                  <a:pt x="0" y="424"/>
                  <a:pt x="71" y="470"/>
                </a:cubicBezTo>
                <a:cubicBezTo>
                  <a:pt x="80" y="484"/>
                  <a:pt x="113" y="529"/>
                  <a:pt x="124" y="538"/>
                </a:cubicBezTo>
                <a:cubicBezTo>
                  <a:pt x="127" y="540"/>
                  <a:pt x="167" y="552"/>
                  <a:pt x="170" y="553"/>
                </a:cubicBezTo>
                <a:cubicBezTo>
                  <a:pt x="226" y="591"/>
                  <a:pt x="227" y="598"/>
                  <a:pt x="344" y="561"/>
                </a:cubicBezTo>
                <a:cubicBezTo>
                  <a:pt x="365" y="554"/>
                  <a:pt x="369" y="526"/>
                  <a:pt x="382" y="508"/>
                </a:cubicBezTo>
                <a:cubicBezTo>
                  <a:pt x="387" y="502"/>
                  <a:pt x="397" y="503"/>
                  <a:pt x="404" y="500"/>
                </a:cubicBezTo>
                <a:cubicBezTo>
                  <a:pt x="439" y="449"/>
                  <a:pt x="438" y="428"/>
                  <a:pt x="458" y="371"/>
                </a:cubicBezTo>
                <a:cubicBezTo>
                  <a:pt x="450" y="277"/>
                  <a:pt x="464" y="257"/>
                  <a:pt x="382" y="227"/>
                </a:cubicBezTo>
                <a:cubicBezTo>
                  <a:pt x="337" y="184"/>
                  <a:pt x="346" y="128"/>
                  <a:pt x="336" y="68"/>
                </a:cubicBezTo>
                <a:cubicBezTo>
                  <a:pt x="332" y="44"/>
                  <a:pt x="322" y="23"/>
                  <a:pt x="314" y="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 cap="sq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351088" y="21386"/>
            <a:ext cx="7779694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二叉树的抽象数据类型定义：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{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数据对象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是具有相同特性的数据元素的集合。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数据关系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 （略）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基本操作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结构初始化</a:t>
            </a:r>
            <a:r>
              <a:rPr lang="en-US" altLang="zh-CN" sz="2400" dirty="0">
                <a:ea typeface="楷体_GB2312" pitchFamily="49" charset="-122"/>
              </a:rPr>
              <a:t>}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InitBiTree</a:t>
            </a:r>
            <a:r>
              <a:rPr lang="en-US" altLang="zh-CN" sz="2400" dirty="0">
                <a:ea typeface="楷体_GB2312" pitchFamily="49" charset="-122"/>
              </a:rPr>
              <a:t>(&amp;T);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构造空二叉树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　</a:t>
            </a:r>
            <a:r>
              <a:rPr lang="en-US" altLang="zh-CN" sz="2400" dirty="0" err="1">
                <a:ea typeface="楷体_GB2312" pitchFamily="49" charset="-122"/>
              </a:rPr>
              <a:t>CreateBiTree</a:t>
            </a:r>
            <a:r>
              <a:rPr lang="en-US" altLang="zh-CN" sz="2400" dirty="0">
                <a:ea typeface="楷体_GB2312" pitchFamily="49" charset="-122"/>
              </a:rPr>
              <a:t>(&amp;T, definition);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给出二叉树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的定义。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    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按 </a:t>
            </a:r>
            <a:r>
              <a:rPr lang="en-US" altLang="zh-CN" sz="2400" dirty="0">
                <a:ea typeface="楷体_GB2312" pitchFamily="49" charset="-122"/>
              </a:rPr>
              <a:t>definition </a:t>
            </a:r>
            <a:r>
              <a:rPr lang="zh-CN" altLang="en-US" sz="2400" dirty="0">
                <a:ea typeface="楷体_GB2312" pitchFamily="49" charset="-122"/>
              </a:rPr>
              <a:t>构造二叉树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46" name="Text Box 42"/>
          <p:cNvSpPr txBox="1">
            <a:spLocks noChangeArrowheads="1"/>
          </p:cNvSpPr>
          <p:nvPr/>
        </p:nvSpPr>
        <p:spPr bwMode="auto">
          <a:xfrm>
            <a:off x="2063751" y="782639"/>
            <a:ext cx="5472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树在数据结构中的位置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43088" y="1196975"/>
            <a:ext cx="8372476" cy="5111750"/>
            <a:chOff x="237" y="754"/>
            <a:chExt cx="5274" cy="3220"/>
          </a:xfrm>
        </p:grpSpPr>
        <p:sp>
          <p:nvSpPr>
            <p:cNvPr id="72728" name="AutoShape 24"/>
            <p:cNvSpPr>
              <a:spLocks/>
            </p:cNvSpPr>
            <p:nvPr/>
          </p:nvSpPr>
          <p:spPr bwMode="auto">
            <a:xfrm>
              <a:off x="732" y="2045"/>
              <a:ext cx="148" cy="1785"/>
            </a:xfrm>
            <a:prstGeom prst="leftBrace">
              <a:avLst>
                <a:gd name="adj1" fmla="val 1005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912" y="1832"/>
              <a:ext cx="1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数据的逻辑结构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24" y="2960"/>
              <a:ext cx="1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数据的存储结构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1" name="AutoShape 27"/>
            <p:cNvSpPr>
              <a:spLocks/>
            </p:cNvSpPr>
            <p:nvPr/>
          </p:nvSpPr>
          <p:spPr bwMode="auto">
            <a:xfrm>
              <a:off x="2508" y="2829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AutoShape 29"/>
            <p:cNvSpPr>
              <a:spLocks/>
            </p:cNvSpPr>
            <p:nvPr/>
          </p:nvSpPr>
          <p:spPr bwMode="auto">
            <a:xfrm>
              <a:off x="3792" y="799"/>
              <a:ext cx="86" cy="1170"/>
            </a:xfrm>
            <a:prstGeom prst="leftBrace">
              <a:avLst>
                <a:gd name="adj1" fmla="val 1133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AutoShape 30"/>
            <p:cNvSpPr>
              <a:spLocks/>
            </p:cNvSpPr>
            <p:nvPr/>
          </p:nvSpPr>
          <p:spPr bwMode="auto">
            <a:xfrm>
              <a:off x="4050" y="2160"/>
              <a:ext cx="74" cy="595"/>
            </a:xfrm>
            <a:prstGeom prst="leftBrace">
              <a:avLst>
                <a:gd name="adj1" fmla="val 670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2604" y="1391"/>
              <a:ext cx="1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．线性结构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6" name="Text Box 32"/>
            <p:cNvSpPr txBox="1">
              <a:spLocks noChangeArrowheads="1"/>
            </p:cNvSpPr>
            <p:nvPr/>
          </p:nvSpPr>
          <p:spPr bwMode="auto">
            <a:xfrm>
              <a:off x="2604" y="2241"/>
              <a:ext cx="15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．非线性结构</a:t>
              </a:r>
            </a:p>
          </p:txBody>
        </p:sp>
        <p:sp>
          <p:nvSpPr>
            <p:cNvPr id="72737" name="Text Box 33"/>
            <p:cNvSpPr txBox="1">
              <a:spLocks noChangeArrowheads="1"/>
            </p:cNvSpPr>
            <p:nvPr/>
          </p:nvSpPr>
          <p:spPr bwMode="auto">
            <a:xfrm>
              <a:off x="2604" y="2734"/>
              <a:ext cx="1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A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顺序存储</a:t>
              </a:r>
            </a:p>
          </p:txBody>
        </p:sp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556" y="3224"/>
              <a:ext cx="12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B .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链式存储</a:t>
              </a:r>
              <a:r>
                <a:rPr kumimoji="1" lang="zh-CN" altLang="en-US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3969" y="754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线性表</a:t>
              </a:r>
            </a:p>
          </p:txBody>
        </p:sp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969" y="1071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栈和队列</a:t>
              </a:r>
            </a:p>
          </p:txBody>
        </p:sp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3969" y="1389"/>
              <a:ext cx="4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串</a:t>
              </a: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4309" y="2120"/>
              <a:ext cx="1056" cy="2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树形结构</a:t>
              </a:r>
            </a:p>
          </p:txBody>
        </p:sp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4231" y="2504"/>
              <a:ext cx="10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图形结构</a:t>
              </a:r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237" y="1976"/>
              <a:ext cx="349" cy="1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数据结构的三个方面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5" name="Text Box 41"/>
            <p:cNvSpPr txBox="1">
              <a:spLocks noChangeArrowheads="1"/>
            </p:cNvSpPr>
            <p:nvPr/>
          </p:nvSpPr>
          <p:spPr bwMode="auto">
            <a:xfrm>
              <a:off x="972" y="3686"/>
              <a:ext cx="4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数据的运算： 检索、排序、插入、删除、修改等。</a:t>
              </a:r>
              <a:r>
                <a:rPr kumimoji="1" lang="zh-CN" altLang="en-US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014" y="1706"/>
              <a:ext cx="14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数组和广义表</a:t>
              </a:r>
            </a:p>
          </p:txBody>
        </p:sp>
      </p:grpSp>
      <p:sp>
        <p:nvSpPr>
          <p:cNvPr id="23" name="AutoShape 29">
            <a:extLst>
              <a:ext uri="{FF2B5EF4-FFF2-40B4-BE49-F238E27FC236}">
                <a16:creationId xmlns:a16="http://schemas.microsoft.com/office/drawing/2014/main" id="{B12A6626-A747-4974-B954-F060E115A31D}"/>
              </a:ext>
            </a:extLst>
          </p:cNvPr>
          <p:cNvSpPr>
            <a:spLocks/>
          </p:cNvSpPr>
          <p:nvPr/>
        </p:nvSpPr>
        <p:spPr bwMode="auto">
          <a:xfrm>
            <a:off x="5447928" y="2363713"/>
            <a:ext cx="117475" cy="1497335"/>
          </a:xfrm>
          <a:prstGeom prst="leftBrace">
            <a:avLst>
              <a:gd name="adj1" fmla="val 1133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716089" y="387351"/>
            <a:ext cx="4892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en-US" altLang="zh-CN" sz="2400" dirty="0">
                <a:ea typeface="华文中宋" pitchFamily="2" charset="-122"/>
              </a:rPr>
              <a:t>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销毁结构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DestroyBiTree</a:t>
            </a:r>
            <a:r>
              <a:rPr lang="en-US" altLang="zh-CN" sz="2400" dirty="0">
                <a:ea typeface="华文中宋" pitchFamily="2" charset="-122"/>
              </a:rPr>
              <a:t>(&amp;T);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  <a:r>
              <a:rPr lang="zh-CN" altLang="en-US" sz="2400" dirty="0">
                <a:ea typeface="华文中宋" pitchFamily="2" charset="-122"/>
              </a:rPr>
              <a:t>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销毁二叉树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766889" y="2424114"/>
            <a:ext cx="8424101" cy="32685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ea typeface="华文中宋" pitchFamily="2" charset="-122"/>
              </a:rPr>
              <a:t>    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引用型操作</a:t>
            </a:r>
            <a:r>
              <a:rPr lang="en-US" altLang="zh-CN" sz="2400" dirty="0">
                <a:ea typeface="华文中宋" pitchFamily="2" charset="-122"/>
              </a:rPr>
              <a:t>}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BiTreeEmpty</a:t>
            </a:r>
            <a:r>
              <a:rPr lang="en-US" altLang="zh-CN" sz="2400" dirty="0">
                <a:ea typeface="华文中宋" pitchFamily="2" charset="-122"/>
              </a:rPr>
              <a:t>(T);  </a:t>
            </a:r>
            <a:br>
              <a:rPr lang="en-US" altLang="zh-CN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为空二叉树，则返回 </a:t>
            </a:r>
            <a:r>
              <a:rPr lang="en-US" altLang="zh-CN" sz="2400" dirty="0">
                <a:ea typeface="楷体_GB2312" pitchFamily="49" charset="-122"/>
              </a:rPr>
              <a:t>TRUE</a:t>
            </a:r>
            <a:r>
              <a:rPr lang="zh-CN" altLang="en-US" sz="2400" dirty="0">
                <a:ea typeface="楷体_GB2312" pitchFamily="49" charset="-122"/>
              </a:rPr>
              <a:t>，否则返回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7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 </a:t>
            </a:r>
            <a:r>
              <a:rPr lang="en-US" altLang="zh-CN" sz="2400" dirty="0">
                <a:ea typeface="华文中宋" pitchFamily="2" charset="-122"/>
              </a:rPr>
              <a:t>FALSE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BiTreeDepth</a:t>
            </a:r>
            <a:r>
              <a:rPr lang="en-US" altLang="zh-CN" sz="2400" dirty="0">
                <a:ea typeface="华文中宋" pitchFamily="2" charset="-122"/>
              </a:rPr>
              <a:t>(T);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的深度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652588" y="404814"/>
            <a:ext cx="9215984" cy="489364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</a:t>
            </a:r>
            <a:r>
              <a:rPr lang="zh-CN" altLang="en-US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Root(T);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的根。 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Value(T, e);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的值。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Parent(T, e);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的非根结点，则返回它的双亲，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    否则返回“空”。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LeftChild</a:t>
            </a:r>
            <a:r>
              <a:rPr lang="en-US" altLang="zh-CN" sz="2400" dirty="0">
                <a:ea typeface="楷体_GB2312" pitchFamily="49" charset="-122"/>
              </a:rPr>
              <a:t>(T, e);  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返回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的左孩子。若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无左孩子则返回“空”。  </a:t>
            </a: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682750" y="496889"/>
            <a:ext cx="9147056" cy="533325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楷体_GB2312" pitchFamily="49" charset="-122"/>
              </a:rPr>
              <a:t>            </a:t>
            </a:r>
            <a:r>
              <a:rPr lang="en-US" altLang="zh-CN" sz="2400" dirty="0" err="1">
                <a:ea typeface="华文中宋" pitchFamily="2" charset="-122"/>
              </a:rPr>
              <a:t>RightChild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的右孩子。若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无右孩子则返回“空”。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LeftSibling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中某个结点。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的左兄弟。若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是其双亲的左孩子或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无左兄弟，则返回“空”。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</a:t>
            </a:r>
            <a:r>
              <a:rPr lang="en-US" altLang="zh-CN" sz="2400" dirty="0" err="1">
                <a:ea typeface="华文中宋" pitchFamily="2" charset="-122"/>
              </a:rPr>
              <a:t>RightSibling</a:t>
            </a:r>
            <a:r>
              <a:rPr lang="en-US" altLang="zh-CN" sz="2400" dirty="0">
                <a:ea typeface="华文中宋" pitchFamily="2" charset="-122"/>
              </a:rPr>
              <a:t>(T, e);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　　　初始条件：二叉树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存在，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dirty="0">
                <a:ea typeface="华文中宋" pitchFamily="2" charset="-122"/>
              </a:rPr>
              <a:t>T </a:t>
            </a:r>
            <a:r>
              <a:rPr lang="zh-CN" altLang="en-US" sz="2400" dirty="0">
                <a:ea typeface="华文中宋" pitchFamily="2" charset="-122"/>
              </a:rPr>
              <a:t>的结点。 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　　操作结果：返回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的右兄弟。若 </a:t>
            </a:r>
            <a:r>
              <a:rPr lang="en-US" altLang="zh-CN" sz="2400" dirty="0">
                <a:ea typeface="华文中宋" pitchFamily="2" charset="-122"/>
              </a:rPr>
              <a:t>e </a:t>
            </a:r>
            <a:r>
              <a:rPr lang="zh-CN" altLang="en-US" sz="2400" dirty="0">
                <a:ea typeface="华文中宋" pitchFamily="2" charset="-122"/>
              </a:rPr>
              <a:t>是其双亲的右孩子或 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ea typeface="华文中宋" pitchFamily="2" charset="-122"/>
              </a:rPr>
              <a:t>                                无右兄弟，则返回“空”。 </a:t>
            </a:r>
          </a:p>
        </p:txBody>
      </p:sp>
    </p:spTree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691589" y="260648"/>
            <a:ext cx="8808822" cy="452431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先序遍历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(T, </a:t>
            </a:r>
            <a:r>
              <a:rPr lang="en-US" altLang="zh-CN" sz="2400" dirty="0" err="1">
                <a:ea typeface="楷体_GB2312" pitchFamily="49" charset="-122"/>
              </a:rPr>
              <a:t>vsit</a:t>
            </a:r>
            <a:r>
              <a:rPr lang="en-US" altLang="zh-CN" sz="2400" dirty="0">
                <a:ea typeface="楷体_GB2312" pitchFamily="49" charset="-122"/>
              </a:rPr>
              <a:t>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PostOrderTraverse</a:t>
            </a:r>
            <a:r>
              <a:rPr lang="en-US" altLang="zh-CN" sz="2400" dirty="0">
                <a:ea typeface="楷体_GB2312" pitchFamily="49" charset="-122"/>
              </a:rPr>
              <a:t>(T, visit()); 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后序遍历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91589" y="4653136"/>
            <a:ext cx="8808822" cy="156966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LevelOrderTraverse</a:t>
            </a:r>
            <a:r>
              <a:rPr lang="en-US" altLang="zh-CN" sz="2400" dirty="0">
                <a:ea typeface="楷体_GB2312" pitchFamily="49" charset="-122"/>
              </a:rPr>
              <a:t>(T, visit());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是对结点操作的应用函数。 </a:t>
            </a:r>
          </a:p>
          <a:p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按层次遍历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zh-CN" altLang="en-US" sz="2400" dirty="0">
                <a:ea typeface="楷体_GB2312" pitchFamily="49" charset="-122"/>
              </a:rPr>
              <a:t>，对每个结点调用函数 </a:t>
            </a:r>
            <a:r>
              <a:rPr lang="en-US" altLang="zh-CN" sz="2400" dirty="0">
                <a:ea typeface="楷体_GB2312" pitchFamily="49" charset="-122"/>
              </a:rPr>
              <a:t>visit </a:t>
            </a:r>
            <a:r>
              <a:rPr lang="zh-CN" altLang="en-US" sz="2400" dirty="0">
                <a:ea typeface="楷体_GB2312" pitchFamily="49" charset="-122"/>
              </a:rPr>
              <a:t>一次 </a:t>
            </a:r>
          </a:p>
          <a:p>
            <a:r>
              <a:rPr lang="zh-CN" altLang="en-US" sz="2400" dirty="0">
                <a:ea typeface="楷体_GB2312" pitchFamily="49" charset="-122"/>
              </a:rPr>
              <a:t>                            且仅一次。一旦 </a:t>
            </a:r>
            <a:r>
              <a:rPr lang="en-US" altLang="zh-CN" sz="2400" dirty="0">
                <a:ea typeface="楷体_GB2312" pitchFamily="49" charset="-122"/>
              </a:rPr>
              <a:t>visit() </a:t>
            </a:r>
            <a:r>
              <a:rPr lang="zh-CN" altLang="en-US" sz="2400" dirty="0">
                <a:ea typeface="楷体_GB2312" pitchFamily="49" charset="-122"/>
              </a:rPr>
              <a:t>失败，则操作失败。  </a:t>
            </a:r>
          </a:p>
        </p:txBody>
      </p:sp>
    </p:spTree>
  </p:cSld>
  <p:clrMapOvr>
    <a:masterClrMapping/>
  </p:clrMapOvr>
  <p:transition spd="slow"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1471238" y="116632"/>
            <a:ext cx="7585731" cy="2419124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{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加工型操作</a:t>
            </a:r>
            <a:r>
              <a:rPr lang="en-US" altLang="zh-CN" sz="2400" dirty="0">
                <a:ea typeface="楷体_GB2312" pitchFamily="49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 err="1">
                <a:ea typeface="楷体_GB2312" pitchFamily="49" charset="-122"/>
              </a:rPr>
              <a:t>ClearBiTree</a:t>
            </a:r>
            <a:r>
              <a:rPr lang="en-US" altLang="zh-CN" sz="2400" dirty="0">
                <a:ea typeface="楷体_GB2312" pitchFamily="49" charset="-122"/>
              </a:rPr>
              <a:t>(&amp;T);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将二叉树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清为空树。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Assign(&amp;T, &amp;e, value);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中某个结点。 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e </a:t>
            </a:r>
            <a:r>
              <a:rPr lang="zh-CN" altLang="en-US" sz="2400" dirty="0">
                <a:ea typeface="楷体_GB2312" pitchFamily="49" charset="-122"/>
              </a:rPr>
              <a:t>赋值为 </a:t>
            </a:r>
            <a:r>
              <a:rPr lang="en-US" altLang="zh-CN" sz="2400" dirty="0">
                <a:ea typeface="楷体_GB2312" pitchFamily="49" charset="-122"/>
              </a:rPr>
              <a:t>value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43472" y="2444484"/>
            <a:ext cx="8257389" cy="441351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 err="1">
                <a:ea typeface="楷体_GB2312" pitchFamily="49" charset="-122"/>
              </a:rPr>
              <a:t>InsertChild</a:t>
            </a:r>
            <a:r>
              <a:rPr lang="en-US" altLang="zh-CN" sz="2400" dirty="0">
                <a:ea typeface="楷体_GB2312" pitchFamily="49" charset="-122"/>
              </a:rPr>
              <a:t>(&amp;T, p, LR, c);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，非空二叉树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与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不相交且右子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树为空。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，插入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点的左或右子树。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所指结点原有左或右子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树成为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>
                <a:ea typeface="楷体_GB2312" pitchFamily="49" charset="-122"/>
              </a:rPr>
              <a:t>的右子树。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DeleteChild</a:t>
            </a:r>
            <a:r>
              <a:rPr lang="en-US" altLang="zh-CN" sz="2400" dirty="0">
                <a:ea typeface="楷体_GB2312" pitchFamily="49" charset="-122"/>
              </a:rPr>
              <a:t>(&amp;T, p, LR);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初始条件：</a:t>
            </a:r>
            <a:r>
              <a:rPr lang="zh-CN" altLang="en-US" sz="2400" dirty="0">
                <a:ea typeface="楷体_GB2312" pitchFamily="49" charset="-122"/>
              </a:rPr>
              <a:t>二叉树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存在，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指向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中某个结点，</a:t>
            </a:r>
            <a:r>
              <a:rPr lang="en-US" altLang="zh-CN" sz="2400" dirty="0">
                <a:ea typeface="楷体_GB2312" pitchFamily="49" charset="-122"/>
              </a:rPr>
              <a:t>LR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                               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zh-CN" altLang="en-US" sz="2400" dirty="0">
                <a:ea typeface="华文中宋" pitchFamily="2" charset="-122"/>
              </a:rPr>
              <a:t>操作结果：</a:t>
            </a:r>
            <a:r>
              <a:rPr lang="zh-CN" altLang="en-US" sz="2400" dirty="0">
                <a:ea typeface="楷体_GB2312" pitchFamily="49" charset="-122"/>
              </a:rPr>
              <a:t>根据 </a:t>
            </a:r>
            <a:r>
              <a:rPr lang="en-US" altLang="zh-CN" sz="2400" dirty="0">
                <a:ea typeface="楷体_GB2312" pitchFamily="49" charset="-122"/>
              </a:rPr>
              <a:t>LR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，删除 </a:t>
            </a:r>
            <a:r>
              <a:rPr lang="en-US" altLang="zh-CN" sz="2400" dirty="0">
                <a:ea typeface="楷体_GB2312" pitchFamily="49" charset="-122"/>
              </a:rPr>
              <a:t>T </a:t>
            </a:r>
            <a:r>
              <a:rPr lang="zh-CN" altLang="en-US" sz="2400" dirty="0">
                <a:ea typeface="楷体_GB2312" pitchFamily="49" charset="-122"/>
              </a:rPr>
              <a:t>中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所指结点的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                             左或右子树。 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ea typeface="楷体_GB2312" pitchFamily="49" charset="-122"/>
              </a:rPr>
              <a:t>} ADT </a:t>
            </a:r>
            <a:r>
              <a:rPr lang="en-US" altLang="zh-CN" sz="2400" dirty="0" err="1">
                <a:ea typeface="楷体_GB2312" pitchFamily="49" charset="-122"/>
              </a:rPr>
              <a:t>BinaryTree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4722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040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35864" y="24928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D163E27F-EC58-4A09-8129-57500F23A33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4C1DE3C-5BA2-4248-8895-D82ABCD1901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5201C8-7FBE-423A-871B-636D67055A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2934723-0A6B-4BE3-8334-931A52123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57D759DB-E0EE-4B37-ACFC-F33B079CD8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2EF31E4-5C71-4FA7-AC05-5EC32D4E9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54CD68BB-21A4-41EA-95BE-A844F729B8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0F36674-1A96-44AF-93EE-417850A7E91F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00AC84A0-CA93-43DF-8D80-B390A32DFC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3BE5F7A-48FD-4301-9CD2-CAB35D545B2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78B89C7-DED6-432C-A96E-44A4D45F8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411FDA9-9000-4F9E-BE17-572E9678C2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4BA2994-CA6E-43B8-85C6-E7BD84D181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747AFF6-78BC-49DF-893B-7332111596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46DFF1-A223-42DA-B309-491DCBA24B9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15CD932-B00C-4CAA-B6A0-CF4D52AC9D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EFDF59A-1B5D-4A06-88CE-44095A3DFC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0A4B0EF-61D6-47DF-8D95-DCCA640078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D310499-B7F1-4C15-9640-B6D816D41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E0706F9-CB5C-4171-8D05-B0A79FD63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5308D43-9B67-49E7-BE59-C5AD5E56EE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8C30A04-4D4B-433E-8165-115F2284DB4E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EFDA473-4B53-41F0-9D82-BBB5EEF7EB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E633B1C-D2F7-4F01-829F-13B25AC5DC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BD96A4C-1529-4A8F-989D-A1A0ADC0CB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34E8EAF-EDB7-4FC4-9079-19A4BB4BC6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F2CB068-74F9-443E-AF64-B4B2AC0B04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1E92C9D-056C-4282-A0D5-2443FF97FC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D7D2B75-7A5B-425B-9E4D-D7EEF7A7C7E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2A7FF5AC-BA0B-4256-B3EA-A5C9A48F3D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1548486-D4FF-4952-8F2F-173E472BCF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F648964-2750-40AE-AC99-05EB508442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CB8D2DA-93D7-4A2E-8E5B-810FEA04A8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47C0FEF-A3E4-4695-9D0E-E0883ED504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C042EEC9-FDD6-452E-A387-FE7922B5FA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FB14CDF-9A38-45CD-A421-6110AB3D413E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BFF7BA6-984F-4CE9-848F-87B23E563D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80B7127-F93A-4FFC-97DD-26BB33F907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D95FD3C-E5CF-42F7-A55D-56CA5C3EF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12EB178E-A39C-4876-9518-79AE54ED4F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B69D4528-7683-41C9-B48F-1EBFDE0324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2B4FF8B-A95F-4225-82E7-AEE4901059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4" name="Text Box 164"/>
          <p:cNvSpPr txBox="1">
            <a:spLocks noChangeArrowheads="1"/>
          </p:cNvSpPr>
          <p:nvPr/>
        </p:nvSpPr>
        <p:spPr bwMode="auto">
          <a:xfrm>
            <a:off x="3762244" y="188641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二叉树的性质  </a:t>
            </a:r>
          </a:p>
        </p:txBody>
      </p:sp>
      <p:sp>
        <p:nvSpPr>
          <p:cNvPr id="10405" name="Text Box 165"/>
          <p:cNvSpPr txBox="1">
            <a:spLocks noChangeArrowheads="1"/>
          </p:cNvSpPr>
          <p:nvPr/>
        </p:nvSpPr>
        <p:spPr bwMode="auto">
          <a:xfrm>
            <a:off x="2217739" y="1198563"/>
            <a:ext cx="7843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在二叉树的第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层上至多有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baseline="-25000" dirty="0">
                <a:ea typeface="华文中宋" pitchFamily="2" charset="-122"/>
              </a:rPr>
              <a:t> </a:t>
            </a:r>
            <a:r>
              <a:rPr lang="en-US" altLang="zh-CN" sz="2400" i="1" baseline="40000" dirty="0" err="1">
                <a:ea typeface="华文中宋" pitchFamily="2" charset="-122"/>
              </a:rPr>
              <a:t>i</a:t>
            </a:r>
            <a:r>
              <a:rPr lang="en-US" altLang="zh-CN" sz="2400" i="1" baseline="40000" dirty="0">
                <a:ea typeface="华文中宋" pitchFamily="2" charset="-122"/>
              </a:rPr>
              <a:t> </a:t>
            </a:r>
            <a:r>
              <a:rPr lang="en-US" altLang="zh-CN" sz="2400" baseline="400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0406" name="Text Box 166"/>
          <p:cNvSpPr txBox="1">
            <a:spLocks noChangeArrowheads="1"/>
          </p:cNvSpPr>
          <p:nvPr/>
        </p:nvSpPr>
        <p:spPr bwMode="auto">
          <a:xfrm>
            <a:off x="2211388" y="1779588"/>
            <a:ext cx="424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采用归纳法证明此性质。 </a:t>
            </a:r>
          </a:p>
        </p:txBody>
      </p:sp>
      <p:sp>
        <p:nvSpPr>
          <p:cNvPr id="10407" name="Text Box 167"/>
          <p:cNvSpPr txBox="1">
            <a:spLocks noChangeArrowheads="1"/>
          </p:cNvSpPr>
          <p:nvPr/>
        </p:nvSpPr>
        <p:spPr bwMode="auto">
          <a:xfrm>
            <a:off x="2217738" y="2400300"/>
            <a:ext cx="8101898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归纳基础：</a:t>
            </a:r>
            <a:r>
              <a:rPr lang="zh-CN" altLang="en-US" sz="2400" dirty="0">
                <a:ea typeface="楷体_GB2312" pitchFamily="49" charset="-122"/>
              </a:rPr>
              <a:t>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1 </a:t>
            </a:r>
            <a:r>
              <a:rPr lang="zh-CN" altLang="en-US" sz="2400" dirty="0">
                <a:ea typeface="楷体_GB2312" pitchFamily="49" charset="-122"/>
              </a:rPr>
              <a:t>时只有根结点，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= 2</a:t>
            </a:r>
            <a:r>
              <a:rPr lang="en-US" altLang="zh-CN" sz="2400" baseline="40000" dirty="0"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 = 1</a:t>
            </a:r>
            <a:r>
              <a:rPr lang="zh-CN" altLang="en-US" sz="2400" dirty="0">
                <a:ea typeface="楷体_GB2312" pitchFamily="49" charset="-122"/>
              </a:rPr>
              <a:t>，命题成立。 </a:t>
            </a:r>
          </a:p>
        </p:txBody>
      </p:sp>
      <p:sp>
        <p:nvSpPr>
          <p:cNvPr id="10408" name="Text Box 168"/>
          <p:cNvSpPr txBox="1">
            <a:spLocks noChangeArrowheads="1"/>
          </p:cNvSpPr>
          <p:nvPr/>
        </p:nvSpPr>
        <p:spPr bwMode="auto">
          <a:xfrm>
            <a:off x="2217738" y="2832101"/>
            <a:ext cx="7941598" cy="1201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归纳假设：</a:t>
            </a:r>
            <a:r>
              <a:rPr lang="zh-CN" altLang="en-US" sz="2400" dirty="0">
                <a:ea typeface="楷体_GB2312" pitchFamily="49" charset="-122"/>
              </a:rPr>
              <a:t>设对所有的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，命题成立，即第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层上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     至多有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30000" dirty="0">
                <a:ea typeface="楷体_GB2312" pitchFamily="49" charset="-122"/>
              </a:rPr>
              <a:t>j </a:t>
            </a:r>
            <a:r>
              <a:rPr lang="en-US" altLang="zh-CN" sz="2400" baseline="3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个结点。需证明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时命题也成立。 </a:t>
            </a:r>
          </a:p>
        </p:txBody>
      </p:sp>
      <p:sp>
        <p:nvSpPr>
          <p:cNvPr id="10409" name="Text Box 169"/>
          <p:cNvSpPr txBox="1">
            <a:spLocks noChangeArrowheads="1"/>
          </p:cNvSpPr>
          <p:nvPr/>
        </p:nvSpPr>
        <p:spPr bwMode="auto">
          <a:xfrm>
            <a:off x="2217739" y="4098925"/>
            <a:ext cx="798988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归纳证明：</a:t>
            </a:r>
            <a:r>
              <a:rPr lang="zh-CN" altLang="en-US" sz="2400" dirty="0">
                <a:ea typeface="楷体_GB2312" pitchFamily="49" charset="-122"/>
              </a:rPr>
              <a:t>由归纳假设可知第 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–1 </a:t>
            </a:r>
            <a:r>
              <a:rPr lang="zh-CN" altLang="en-US" sz="2400" dirty="0">
                <a:ea typeface="楷体_GB2312" pitchFamily="49" charset="-122"/>
              </a:rPr>
              <a:t>层上至多有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-2</a:t>
            </a:r>
            <a:r>
              <a:rPr lang="zh-CN" altLang="en-US" sz="2400" dirty="0">
                <a:ea typeface="楷体_GB2312" pitchFamily="49" charset="-122"/>
              </a:rPr>
              <a:t>个结点。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由于二叉树每个结点的度最大为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，故在第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</a:t>
            </a:r>
            <a:r>
              <a:rPr lang="zh-CN" altLang="en-US" sz="2400" dirty="0">
                <a:ea typeface="楷体_GB2312" pitchFamily="49" charset="-122"/>
              </a:rPr>
              <a:t>层上最大结点数为第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– 1 </a:t>
            </a:r>
            <a:r>
              <a:rPr lang="zh-CN" altLang="en-US" sz="2400" dirty="0">
                <a:ea typeface="楷体_GB2312" pitchFamily="49" charset="-122"/>
              </a:rPr>
              <a:t>层上最大结点数的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倍，即：     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40000" dirty="0" err="1">
                <a:ea typeface="楷体_GB2312" pitchFamily="49" charset="-122"/>
              </a:rPr>
              <a:t>i</a:t>
            </a:r>
            <a:r>
              <a:rPr lang="en-US" altLang="zh-CN" sz="2400" baseline="40000" dirty="0">
                <a:ea typeface="楷体_GB2312" pitchFamily="49" charset="-122"/>
              </a:rPr>
              <a:t> – 2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baseline="30000" dirty="0" err="1">
                <a:ea typeface="楷体_GB2312" pitchFamily="49" charset="-122"/>
              </a:rPr>
              <a:t>i</a:t>
            </a:r>
            <a:r>
              <a:rPr lang="en-US" altLang="zh-CN" sz="2400" baseline="30000" dirty="0">
                <a:ea typeface="楷体_GB2312" pitchFamily="49" charset="-122"/>
              </a:rPr>
              <a:t> – 1</a:t>
            </a:r>
            <a:r>
              <a:rPr lang="zh-CN" altLang="en-US" sz="2400" dirty="0">
                <a:ea typeface="楷体_GB2312" pitchFamily="49" charset="-122"/>
              </a:rPr>
              <a:t>。       证毕。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4" grpId="0" autoUpdateAnimBg="0"/>
      <p:bldP spid="10405" grpId="0" autoUpdateAnimBg="0"/>
      <p:bldP spid="10406" grpId="0" autoUpdateAnimBg="0"/>
      <p:bldP spid="10407" grpId="0" autoUpdateAnimBg="0"/>
      <p:bldP spid="10408" grpId="0" autoUpdateAnimBg="0"/>
      <p:bldP spid="1040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41563" y="1270000"/>
            <a:ext cx="793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的二叉树至多有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个结点（</a:t>
            </a:r>
            <a:r>
              <a:rPr lang="en-US" altLang="zh-CN" sz="2400" i="1" dirty="0">
                <a:ea typeface="华文中宋" pitchFamily="2" charset="-122"/>
              </a:rPr>
              <a:t>k </a:t>
            </a:r>
            <a:r>
              <a:rPr lang="en-US" altLang="zh-CN" sz="2400" dirty="0">
                <a:ea typeface="华文中宋" pitchFamily="2" charset="-122"/>
              </a:rPr>
              <a:t>≥1)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2328864" y="2181225"/>
            <a:ext cx="791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由性质 </a:t>
            </a:r>
            <a:r>
              <a:rPr lang="en-US" altLang="zh-CN" sz="2400" dirty="0">
                <a:ea typeface="楷体_GB2312" pitchFamily="49" charset="-122"/>
              </a:rPr>
              <a:t>1 </a:t>
            </a:r>
            <a:r>
              <a:rPr lang="zh-CN" altLang="en-US" sz="2400" dirty="0">
                <a:ea typeface="楷体_GB2312" pitchFamily="49" charset="-122"/>
              </a:rPr>
              <a:t>可知，深度为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的二叉树的最大结点数为： </a:t>
            </a:r>
          </a:p>
        </p:txBody>
      </p:sp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3487738" y="3070226"/>
          <a:ext cx="6540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公式" r:id="rId4" imgW="2933640" imgH="431640" progId="Equation.3">
                  <p:embed/>
                </p:oleObj>
              </mc:Choice>
              <mc:Fallback>
                <p:oleObj name="公式" r:id="rId4" imgW="2933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070226"/>
                        <a:ext cx="6540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3025776" y="4484688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6981" grpId="0" autoUpdateAnimBg="0"/>
      <p:bldP spid="1269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193925" y="546101"/>
            <a:ext cx="8093882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3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对任何一棵二叉树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zh-CN" altLang="en-US" sz="2400" dirty="0">
                <a:ea typeface="华文中宋" pitchFamily="2" charset="-122"/>
              </a:rPr>
              <a:t>，如果其叶子数为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</a:t>
            </a:r>
            <a:r>
              <a:rPr lang="zh-CN" altLang="en-US" sz="2400" dirty="0">
                <a:ea typeface="华文中宋" pitchFamily="2" charset="-122"/>
              </a:rPr>
              <a:t>，度为 </a:t>
            </a:r>
            <a:r>
              <a:rPr lang="en-US" altLang="zh-CN" sz="2400" dirty="0">
                <a:ea typeface="华文中宋" pitchFamily="2" charset="-122"/>
              </a:rPr>
              <a:t>2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</a:t>
            </a:r>
            <a:r>
              <a:rPr lang="zh-CN" altLang="en-US" sz="2400" dirty="0">
                <a:ea typeface="华文中宋" pitchFamily="2" charset="-122"/>
              </a:rPr>
              <a:t>的结点数为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，则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0 </a:t>
            </a:r>
            <a:r>
              <a:rPr lang="en-US" altLang="zh-CN" sz="2400" dirty="0">
                <a:ea typeface="华文中宋" pitchFamily="2" charset="-122"/>
              </a:rPr>
              <a:t>=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baseline="-18000" dirty="0">
                <a:ea typeface="华文中宋" pitchFamily="2" charset="-122"/>
              </a:rPr>
              <a:t>2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2187575" y="1431925"/>
            <a:ext cx="800732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华文中宋" pitchFamily="2" charset="-122"/>
              </a:rPr>
              <a:t>证：</a:t>
            </a:r>
            <a:r>
              <a:rPr lang="zh-CN" altLang="en-US" sz="2400">
                <a:ea typeface="楷体_GB2312" pitchFamily="49" charset="-122"/>
              </a:rPr>
              <a:t>设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18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为二叉树 </a:t>
            </a:r>
            <a:r>
              <a:rPr lang="en-US" altLang="zh-CN" sz="2400" i="1">
                <a:ea typeface="楷体_GB2312" pitchFamily="49" charset="-122"/>
              </a:rPr>
              <a:t>T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中度为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的结点数。因为二叉树中所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有结点的度均≤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，所以其结点总数为：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193925" y="2862263"/>
            <a:ext cx="8191666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再看二叉树中的分支数，除根结点外，其余结点都有一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个分支进入，设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为分支总数，则有：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＋</a:t>
            </a:r>
            <a:r>
              <a:rPr lang="en-US" altLang="zh-CN" sz="2400">
                <a:ea typeface="楷体_GB2312" pitchFamily="49" charset="-122"/>
              </a:rPr>
              <a:t>1 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2193925" y="4122738"/>
            <a:ext cx="8162812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因这些分支都是由度为 </a:t>
            </a:r>
            <a:r>
              <a:rPr lang="en-US" altLang="zh-CN" sz="2400">
                <a:ea typeface="楷体_GB2312" pitchFamily="49" charset="-122"/>
              </a:rPr>
              <a:t>1 </a:t>
            </a:r>
            <a:r>
              <a:rPr lang="zh-CN" altLang="en-US" sz="2400">
                <a:ea typeface="楷体_GB2312" pitchFamily="49" charset="-122"/>
              </a:rPr>
              <a:t>和 </a:t>
            </a:r>
            <a:r>
              <a:rPr lang="en-US" altLang="zh-CN" sz="2400">
                <a:ea typeface="楷体_GB2312" pitchFamily="49" charset="-122"/>
              </a:rPr>
              <a:t>2 </a:t>
            </a:r>
            <a:r>
              <a:rPr lang="zh-CN" altLang="en-US" sz="2400">
                <a:ea typeface="楷体_GB2312" pitchFamily="49" charset="-122"/>
              </a:rPr>
              <a:t>的结点射出的，所以有：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>
                <a:ea typeface="楷体_GB2312" pitchFamily="49" charset="-122"/>
              </a:rPr>
              <a:t>                                    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2193925" y="4995864"/>
            <a:ext cx="56797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于是有：             </a:t>
            </a:r>
            <a:r>
              <a:rPr lang="en-US" altLang="zh-CN" sz="2400" i="1">
                <a:ea typeface="楷体_GB2312" pitchFamily="49" charset="-122"/>
              </a:rPr>
              <a:t>n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B </a:t>
            </a:r>
            <a:r>
              <a:rPr lang="en-US" altLang="zh-CN" sz="2400">
                <a:ea typeface="楷体_GB2312" pitchFamily="49" charset="-122"/>
              </a:rPr>
              <a:t>+ 1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2193925" y="5453064"/>
            <a:ext cx="6017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</a:t>
            </a:r>
            <a:r>
              <a:rPr lang="zh-CN" altLang="en-US" sz="2400">
                <a:ea typeface="楷体_GB2312" pitchFamily="49" charset="-122"/>
              </a:rPr>
              <a:t>所以有：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en-US" altLang="zh-CN" sz="2400">
                <a:ea typeface="楷体_GB2312" pitchFamily="49" charset="-122"/>
              </a:rPr>
              <a:t> +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+ 2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193926" y="5910264"/>
            <a:ext cx="4179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ea typeface="楷体_GB2312" pitchFamily="49" charset="-122"/>
              </a:rPr>
              <a:t>                </a:t>
            </a:r>
            <a:r>
              <a:rPr lang="zh-CN" altLang="en-US" sz="2400">
                <a:ea typeface="楷体_GB2312" pitchFamily="49" charset="-122"/>
              </a:rPr>
              <a:t>即：            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r>
              <a:rPr lang="en-US" altLang="zh-CN" sz="2400">
                <a:ea typeface="楷体_GB2312" pitchFamily="49" charset="-122"/>
              </a:rPr>
              <a:t> = </a:t>
            </a:r>
            <a:r>
              <a:rPr lang="en-US" altLang="zh-CN" sz="2400" i="1">
                <a:ea typeface="楷体_GB2312" pitchFamily="49" charset="-122"/>
              </a:rPr>
              <a:t>n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+ 1  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121526" y="5924550"/>
            <a:ext cx="12557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证毕。 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utoUpdateAnimBg="0"/>
      <p:bldP spid="13350" grpId="0" autoUpdateAnimBg="0"/>
      <p:bldP spid="13352" grpId="0" autoUpdateAnimBg="0"/>
      <p:bldP spid="13353" grpId="0" autoUpdateAnimBg="0"/>
      <p:bldP spid="13354" grpId="0" autoUpdateAnimBg="0"/>
      <p:bldP spid="13355" grpId="0" autoUpdateAnimBg="0"/>
      <p:bldP spid="13356" grpId="0" autoUpdateAnimBg="0"/>
      <p:bldP spid="133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908888" y="260649"/>
            <a:ext cx="68259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满二叉树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Full binary tree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) 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2905126" y="2628900"/>
            <a:ext cx="5492209" cy="96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每一层上的结点数都达到最大。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叶子全部在最底层。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2903538" y="3651250"/>
            <a:ext cx="696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编号规则：</a:t>
            </a:r>
            <a:r>
              <a:rPr lang="zh-CN" altLang="en-US" sz="2400" dirty="0">
                <a:latin typeface="华文中宋" pitchFamily="2" charset="-122"/>
                <a:ea typeface="华文新魏" pitchFamily="2" charset="-122"/>
              </a:rPr>
              <a:t>从根结点开始，自上而下，自左而右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 </a:t>
            </a:r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2555876" y="1196975"/>
            <a:ext cx="7427913" cy="12763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一棵深度为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且有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baseline="40000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- 1 </a:t>
            </a:r>
            <a:r>
              <a:rPr lang="zh-CN" altLang="en-US" sz="2400" dirty="0">
                <a:ea typeface="华文中宋" pitchFamily="2" charset="-122"/>
              </a:rPr>
              <a:t>个结点的二叉树 </a:t>
            </a:r>
          </a:p>
          <a:p>
            <a:pPr algn="ctr"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称为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满二叉树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841875" y="4413250"/>
            <a:ext cx="2908300" cy="1752600"/>
            <a:chOff x="1728" y="2688"/>
            <a:chExt cx="1832" cy="1104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172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2274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4376" name="Oval 40"/>
            <p:cNvSpPr>
              <a:spLocks noChangeArrowheads="1"/>
            </p:cNvSpPr>
            <p:nvPr/>
          </p:nvSpPr>
          <p:spPr bwMode="auto">
            <a:xfrm>
              <a:off x="2688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4377" name="Oval 41"/>
            <p:cNvSpPr>
              <a:spLocks noChangeArrowheads="1"/>
            </p:cNvSpPr>
            <p:nvPr/>
          </p:nvSpPr>
          <p:spPr bwMode="auto">
            <a:xfrm>
              <a:off x="3272" y="35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7</a:t>
              </a:r>
            </a:p>
          </p:txBody>
        </p:sp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2496" y="26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cxnSp>
          <p:nvCxnSpPr>
            <p:cNvPr id="14392" name="AutoShape 56"/>
            <p:cNvCxnSpPr>
              <a:cxnSpLocks noChangeShapeType="1"/>
              <a:stCxn id="14378" idx="3"/>
            </p:cNvCxnSpPr>
            <p:nvPr/>
          </p:nvCxnSpPr>
          <p:spPr bwMode="auto">
            <a:xfrm flipH="1">
              <a:off x="2256" y="2934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3" name="AutoShape 57"/>
            <p:cNvCxnSpPr>
              <a:cxnSpLocks noChangeShapeType="1"/>
              <a:stCxn id="14378" idx="5"/>
              <a:endCxn id="14375" idx="1"/>
            </p:cNvCxnSpPr>
            <p:nvPr/>
          </p:nvCxnSpPr>
          <p:spPr bwMode="auto">
            <a:xfrm>
              <a:off x="2742" y="2934"/>
              <a:ext cx="276" cy="22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4" name="AutoShape 58"/>
            <p:cNvCxnSpPr>
              <a:cxnSpLocks noChangeShapeType="1"/>
              <a:stCxn id="14375" idx="5"/>
              <a:endCxn id="14377" idx="0"/>
            </p:cNvCxnSpPr>
            <p:nvPr/>
          </p:nvCxnSpPr>
          <p:spPr bwMode="auto">
            <a:xfrm>
              <a:off x="3222" y="3325"/>
              <a:ext cx="194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5" name="AutoShape 59"/>
            <p:cNvCxnSpPr>
              <a:cxnSpLocks noChangeShapeType="1"/>
              <a:stCxn id="14375" idx="3"/>
              <a:endCxn id="14376" idx="0"/>
            </p:cNvCxnSpPr>
            <p:nvPr/>
          </p:nvCxnSpPr>
          <p:spPr bwMode="auto">
            <a:xfrm flipH="1">
              <a:off x="283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6" name="AutoShape 60"/>
            <p:cNvCxnSpPr>
              <a:cxnSpLocks noChangeShapeType="1"/>
              <a:stCxn id="14372" idx="3"/>
              <a:endCxn id="14373" idx="0"/>
            </p:cNvCxnSpPr>
            <p:nvPr/>
          </p:nvCxnSpPr>
          <p:spPr bwMode="auto">
            <a:xfrm flipH="1">
              <a:off x="1872" y="332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97" name="AutoShape 61"/>
            <p:cNvCxnSpPr>
              <a:cxnSpLocks noChangeShapeType="1"/>
              <a:stCxn id="14372" idx="5"/>
              <a:endCxn id="14374" idx="0"/>
            </p:cNvCxnSpPr>
            <p:nvPr/>
          </p:nvCxnSpPr>
          <p:spPr bwMode="auto">
            <a:xfrm>
              <a:off x="2262" y="3325"/>
              <a:ext cx="15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 autoUpdateAnimBg="0"/>
      <p:bldP spid="14388" grpId="0" autoUpdateAnimBg="0"/>
      <p:bldP spid="1439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653936F9-C04A-409B-812D-2B0CCA5B306C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E664BE4-F882-4B9F-B935-CA8DE861B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2F03284-01C3-4AF6-8A7A-F51A41176F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6E6C2E5C-2A97-43A0-9A79-8B9E9639BC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B4CDB44-250B-4A1C-B089-D5B57CB582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160C277-73E4-4FC7-AF76-994BDBF6BF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25FB23-248E-48A5-8F27-4849376BF8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89FDEF8-BD65-4DD0-91F6-BE765015AB8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4A0656B5-C57C-4F60-A09D-8747C634463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403F05-C4E5-4209-8C13-E657D868D4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304400C-7ACB-4394-AE20-922801F28B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DD16799-A0C0-498A-90F1-0C1C59DED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E621531-0A50-444F-81E5-7467725DFE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08C2AB-1ADC-4AB6-B628-0E9F72F83F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23E515-42BA-44A8-ACC3-A0CF2D5ED507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E0D596A1-5247-4EA1-B3ED-58BBF1D3A5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12BC6898-3998-48F7-AD0E-67E1C680EC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970F32D-7D6D-401E-9DFD-D45A68D312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9C6E27-4E9D-4D89-9BDC-EBAB621CB8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79BD02-48A9-47C5-9AE4-17E12E5760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E43EF98-B64A-4AAC-9811-53F11CE1053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D7D1BF2-A265-4D2E-9626-B838EDC0F92A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E375E7EA-9934-48B9-A26E-564B2C02C9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462EB9E-6F57-40FF-B103-72B3C941CC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04A278A3-9470-4A52-9C4A-D1DA1DACA2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D14AFA4-7D19-4A45-A863-A4F9C4CFC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2A73B27-695F-44B0-9BEC-12840C4602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D6B3468-AEE6-458F-8ED9-31DEF00438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D831A4B-FD22-4FE4-98B3-A349E68A1778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47E4DA3-3E14-4381-A946-FF9401D057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0B7AC76-75DA-4280-9EC3-92879164D7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4491723-7160-4C57-BC01-46F8A3C48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2598834-0D64-4A56-A9C8-6CCE45039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F634ECA-A4FA-4991-9C68-B951C43FAA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CF0FF57-FF09-4926-B0EC-EDF3A23723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1847529" y="188641"/>
            <a:ext cx="89162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 </a:t>
            </a:r>
            <a:r>
              <a:rPr lang="en-US" altLang="zh-CN" sz="4400" dirty="0">
                <a:solidFill>
                  <a:srgbClr val="0000CC"/>
                </a:solidFill>
                <a:latin typeface="Arial" pitchFamily="34" charset="0"/>
                <a:ea typeface="华文行楷" pitchFamily="2" charset="-122"/>
                <a:cs typeface="Arial" pitchFamily="34" charset="0"/>
              </a:rPr>
              <a:t>(Complete binary tree) </a:t>
            </a:r>
          </a:p>
        </p:txBody>
      </p:sp>
      <p:sp>
        <p:nvSpPr>
          <p:cNvPr id="15461" name="AutoShape 101"/>
          <p:cNvSpPr>
            <a:spLocks noChangeArrowheads="1"/>
          </p:cNvSpPr>
          <p:nvPr/>
        </p:nvSpPr>
        <p:spPr bwMode="auto">
          <a:xfrm>
            <a:off x="2197100" y="1120775"/>
            <a:ext cx="7931150" cy="1371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个结点的二叉树，当且仅当其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每一个结点都与深度为 </a:t>
            </a:r>
            <a:r>
              <a:rPr lang="en-US" altLang="zh-CN" sz="2400" i="1" dirty="0">
                <a:ea typeface="华文中宋" pitchFamily="2" charset="-122"/>
              </a:rPr>
              <a:t>k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的满二叉树中编号为 </a:t>
            </a:r>
            <a:r>
              <a:rPr lang="en-US" altLang="zh-CN" sz="2400" dirty="0">
                <a:ea typeface="华文中宋" pitchFamily="2" charset="-122"/>
              </a:rPr>
              <a:t>1~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结点一一对应时，称之为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</a:t>
            </a:r>
            <a:r>
              <a:rPr lang="zh-CN" altLang="en-US" sz="2400" dirty="0">
                <a:ea typeface="华文中宋" pitchFamily="2" charset="-122"/>
              </a:rPr>
              <a:t>。                           </a:t>
            </a:r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392364" y="2690813"/>
            <a:ext cx="7463903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特点：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叶子只可能分布在层次最大的两层上。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dirty="0">
                <a:ea typeface="华文新魏" pitchFamily="2" charset="-122"/>
              </a:rPr>
              <a:t>对任一结点，如果其右子树的最大层次为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zh-CN" altLang="en-US" sz="2400" dirty="0">
                <a:ea typeface="华文新魏" pitchFamily="2" charset="-122"/>
              </a:rPr>
              <a:t>，则其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新魏" pitchFamily="2" charset="-122"/>
              </a:rPr>
              <a:t>             左子树的最大层次必为 </a:t>
            </a:r>
            <a:r>
              <a:rPr lang="en-US" altLang="zh-CN" sz="2400" dirty="0">
                <a:ea typeface="华文新魏" pitchFamily="2" charset="-122"/>
              </a:rPr>
              <a:t>L </a:t>
            </a:r>
            <a:r>
              <a:rPr lang="zh-CN" altLang="en-US" sz="2400" dirty="0">
                <a:ea typeface="华文新魏" pitchFamily="2" charset="-122"/>
              </a:rPr>
              <a:t>或 </a:t>
            </a:r>
            <a:r>
              <a:rPr lang="en-US" altLang="zh-CN" sz="2400" dirty="0">
                <a:ea typeface="华文新魏" pitchFamily="2" charset="-122"/>
              </a:rPr>
              <a:t>L</a:t>
            </a:r>
            <a:r>
              <a:rPr lang="en-US" altLang="zh-CN" sz="2400" i="1" dirty="0">
                <a:ea typeface="华文新魏" pitchFamily="2" charset="-122"/>
              </a:rPr>
              <a:t> </a:t>
            </a:r>
            <a:r>
              <a:rPr lang="en-US" altLang="zh-CN" sz="2400" dirty="0">
                <a:ea typeface="华文新魏" pitchFamily="2" charset="-122"/>
              </a:rPr>
              <a:t>+ 1</a:t>
            </a:r>
            <a:r>
              <a:rPr lang="zh-CN" altLang="en-US" sz="2400" dirty="0">
                <a:ea typeface="华文新魏" pitchFamily="2" charset="-122"/>
              </a:rPr>
              <a:t>。 </a:t>
            </a:r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8570541" y="39624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满二叉树 </a:t>
            </a:r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8408169" y="5791200"/>
            <a:ext cx="1391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完全二叉树 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224963" y="4391025"/>
            <a:ext cx="533400" cy="1447800"/>
            <a:chOff x="5088" y="2592"/>
            <a:chExt cx="336" cy="912"/>
          </a:xfrm>
        </p:grpSpPr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V="1">
              <a:off x="5088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4" name="Text Box 124"/>
            <p:cNvSpPr txBox="1">
              <a:spLocks noChangeArrowheads="1"/>
            </p:cNvSpPr>
            <p:nvPr/>
          </p:nvSpPr>
          <p:spPr bwMode="auto">
            <a:xfrm>
              <a:off x="5107" y="270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不 </a:t>
              </a: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8539164" y="4391025"/>
            <a:ext cx="503237" cy="1447800"/>
            <a:chOff x="4656" y="2592"/>
            <a:chExt cx="317" cy="912"/>
          </a:xfrm>
        </p:grpSpPr>
        <p:sp>
          <p:nvSpPr>
            <p:cNvPr id="15482" name="Line 122"/>
            <p:cNvSpPr>
              <a:spLocks noChangeShapeType="1"/>
            </p:cNvSpPr>
            <p:nvPr/>
          </p:nvSpPr>
          <p:spPr bwMode="auto">
            <a:xfrm>
              <a:off x="4944" y="2592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85" name="Text Box 125"/>
            <p:cNvSpPr txBox="1">
              <a:spLocks noChangeArrowheads="1"/>
            </p:cNvSpPr>
            <p:nvPr/>
          </p:nvSpPr>
          <p:spPr bwMode="auto">
            <a:xfrm>
              <a:off x="4656" y="2736"/>
              <a:ext cx="31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一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定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是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zh-CN" altLang="en-US" sz="2000" dirty="0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2505075" y="4162425"/>
            <a:ext cx="2438400" cy="2362200"/>
            <a:chOff x="336" y="2448"/>
            <a:chExt cx="1536" cy="1488"/>
          </a:xfrm>
        </p:grpSpPr>
        <p:sp>
          <p:nvSpPr>
            <p:cNvPr id="15444" name="Oval 84"/>
            <p:cNvSpPr>
              <a:spLocks noChangeArrowheads="1"/>
            </p:cNvSpPr>
            <p:nvPr/>
          </p:nvSpPr>
          <p:spPr bwMode="auto">
            <a:xfrm>
              <a:off x="6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45" name="Oval 85"/>
            <p:cNvSpPr>
              <a:spLocks noChangeArrowheads="1"/>
            </p:cNvSpPr>
            <p:nvPr/>
          </p:nvSpPr>
          <p:spPr bwMode="auto">
            <a:xfrm>
              <a:off x="33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46" name="Oval 86"/>
            <p:cNvSpPr>
              <a:spLocks noChangeArrowheads="1"/>
            </p:cNvSpPr>
            <p:nvPr/>
          </p:nvSpPr>
          <p:spPr bwMode="auto">
            <a:xfrm>
              <a:off x="88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158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48" name="Oval 88"/>
            <p:cNvSpPr>
              <a:spLocks noChangeArrowheads="1"/>
            </p:cNvSpPr>
            <p:nvPr/>
          </p:nvSpPr>
          <p:spPr bwMode="auto">
            <a:xfrm>
              <a:off x="1296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50" name="Oval 90"/>
            <p:cNvSpPr>
              <a:spLocks noChangeArrowheads="1"/>
            </p:cNvSpPr>
            <p:nvPr/>
          </p:nvSpPr>
          <p:spPr bwMode="auto">
            <a:xfrm>
              <a:off x="1104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6" name="Text Box 116"/>
            <p:cNvSpPr txBox="1">
              <a:spLocks noChangeArrowheads="1"/>
            </p:cNvSpPr>
            <p:nvPr/>
          </p:nvSpPr>
          <p:spPr bwMode="auto">
            <a:xfrm>
              <a:off x="720" y="368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15488" name="AutoShape 128"/>
            <p:cNvCxnSpPr>
              <a:cxnSpLocks noChangeShapeType="1"/>
              <a:stCxn id="15450" idx="3"/>
              <a:endCxn id="15444" idx="0"/>
            </p:cNvCxnSpPr>
            <p:nvPr/>
          </p:nvCxnSpPr>
          <p:spPr bwMode="auto">
            <a:xfrm flipH="1">
              <a:off x="768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89" name="AutoShape 129"/>
            <p:cNvCxnSpPr>
              <a:cxnSpLocks noChangeShapeType="1"/>
              <a:stCxn id="15450" idx="5"/>
              <a:endCxn id="15447" idx="0"/>
            </p:cNvCxnSpPr>
            <p:nvPr/>
          </p:nvCxnSpPr>
          <p:spPr bwMode="auto">
            <a:xfrm>
              <a:off x="1350" y="2694"/>
              <a:ext cx="378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0" name="AutoShape 130"/>
            <p:cNvCxnSpPr>
              <a:cxnSpLocks noChangeShapeType="1"/>
              <a:stCxn id="15447" idx="3"/>
              <a:endCxn id="15448" idx="0"/>
            </p:cNvCxnSpPr>
            <p:nvPr/>
          </p:nvCxnSpPr>
          <p:spPr bwMode="auto">
            <a:xfrm flipH="1">
              <a:off x="1440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1" name="AutoShape 131"/>
            <p:cNvCxnSpPr>
              <a:cxnSpLocks noChangeShapeType="1"/>
              <a:stCxn id="15444" idx="3"/>
            </p:cNvCxnSpPr>
            <p:nvPr/>
          </p:nvCxnSpPr>
          <p:spPr bwMode="auto">
            <a:xfrm flipH="1">
              <a:off x="476" y="3085"/>
              <a:ext cx="190" cy="23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2" name="AutoShape 132"/>
            <p:cNvCxnSpPr>
              <a:cxnSpLocks noChangeShapeType="1"/>
              <a:stCxn id="15444" idx="5"/>
              <a:endCxn id="15446" idx="0"/>
            </p:cNvCxnSpPr>
            <p:nvPr/>
          </p:nvCxnSpPr>
          <p:spPr bwMode="auto">
            <a:xfrm>
              <a:off x="870" y="3085"/>
              <a:ext cx="15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5375275" y="4162425"/>
            <a:ext cx="2400300" cy="2362200"/>
            <a:chOff x="2440" y="2448"/>
            <a:chExt cx="1512" cy="1488"/>
          </a:xfrm>
        </p:grpSpPr>
        <p:sp>
          <p:nvSpPr>
            <p:cNvPr id="15463" name="Oval 103"/>
            <p:cNvSpPr>
              <a:spLocks noChangeArrowheads="1"/>
            </p:cNvSpPr>
            <p:nvPr/>
          </p:nvSpPr>
          <p:spPr bwMode="auto">
            <a:xfrm>
              <a:off x="2728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15464" name="Oval 104"/>
            <p:cNvSpPr>
              <a:spLocks noChangeArrowheads="1"/>
            </p:cNvSpPr>
            <p:nvPr/>
          </p:nvSpPr>
          <p:spPr bwMode="auto">
            <a:xfrm>
              <a:off x="244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15465" name="Oval 105"/>
            <p:cNvSpPr>
              <a:spLocks noChangeArrowheads="1"/>
            </p:cNvSpPr>
            <p:nvPr/>
          </p:nvSpPr>
          <p:spPr bwMode="auto">
            <a:xfrm>
              <a:off x="3000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15466" name="Oval 106"/>
            <p:cNvSpPr>
              <a:spLocks noChangeArrowheads="1"/>
            </p:cNvSpPr>
            <p:nvPr/>
          </p:nvSpPr>
          <p:spPr bwMode="auto">
            <a:xfrm>
              <a:off x="3424" y="288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15468" name="Oval 108"/>
            <p:cNvSpPr>
              <a:spLocks noChangeArrowheads="1"/>
            </p:cNvSpPr>
            <p:nvPr/>
          </p:nvSpPr>
          <p:spPr bwMode="auto">
            <a:xfrm>
              <a:off x="3664" y="331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15469" name="Oval 109"/>
            <p:cNvSpPr>
              <a:spLocks noChangeArrowheads="1"/>
            </p:cNvSpPr>
            <p:nvPr/>
          </p:nvSpPr>
          <p:spPr bwMode="auto">
            <a:xfrm>
              <a:off x="3072" y="24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15477" name="Text Box 117"/>
            <p:cNvSpPr txBox="1">
              <a:spLocks noChangeArrowheads="1"/>
            </p:cNvSpPr>
            <p:nvPr/>
          </p:nvSpPr>
          <p:spPr bwMode="auto">
            <a:xfrm>
              <a:off x="2688" y="368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15494" name="AutoShape 134"/>
            <p:cNvCxnSpPr>
              <a:cxnSpLocks noChangeShapeType="1"/>
              <a:stCxn id="15469" idx="3"/>
              <a:endCxn id="15463" idx="0"/>
            </p:cNvCxnSpPr>
            <p:nvPr/>
          </p:nvCxnSpPr>
          <p:spPr bwMode="auto">
            <a:xfrm flipH="1">
              <a:off x="2872" y="2694"/>
              <a:ext cx="242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5" name="AutoShape 135"/>
            <p:cNvCxnSpPr>
              <a:cxnSpLocks noChangeShapeType="1"/>
              <a:stCxn id="15469" idx="5"/>
              <a:endCxn id="15466" idx="0"/>
            </p:cNvCxnSpPr>
            <p:nvPr/>
          </p:nvCxnSpPr>
          <p:spPr bwMode="auto">
            <a:xfrm>
              <a:off x="3318" y="2694"/>
              <a:ext cx="250" cy="18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6" name="AutoShape 136"/>
            <p:cNvCxnSpPr>
              <a:cxnSpLocks noChangeShapeType="1"/>
              <a:stCxn id="15463" idx="3"/>
              <a:endCxn id="15464" idx="0"/>
            </p:cNvCxnSpPr>
            <p:nvPr/>
          </p:nvCxnSpPr>
          <p:spPr bwMode="auto">
            <a:xfrm flipH="1">
              <a:off x="2584" y="3085"/>
              <a:ext cx="186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7" name="AutoShape 137"/>
            <p:cNvCxnSpPr>
              <a:cxnSpLocks noChangeShapeType="1"/>
              <a:stCxn id="15463" idx="5"/>
              <a:endCxn id="15465" idx="0"/>
            </p:cNvCxnSpPr>
            <p:nvPr/>
          </p:nvCxnSpPr>
          <p:spPr bwMode="auto">
            <a:xfrm>
              <a:off x="2974" y="3085"/>
              <a:ext cx="170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498" name="AutoShape 138"/>
            <p:cNvCxnSpPr>
              <a:cxnSpLocks noChangeShapeType="1"/>
              <a:stCxn id="15466" idx="5"/>
              <a:endCxn id="15468" idx="0"/>
            </p:cNvCxnSpPr>
            <p:nvPr/>
          </p:nvCxnSpPr>
          <p:spPr bwMode="auto">
            <a:xfrm>
              <a:off x="3670" y="3085"/>
              <a:ext cx="138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1" grpId="0" animBg="1" autoUpdateAnimBg="0"/>
      <p:bldP spid="15462" grpId="0" autoUpdateAnimBg="0"/>
      <p:bldP spid="15480" grpId="0" autoUpdateAnimBg="0"/>
      <p:bldP spid="154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3497826" y="332657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完全二叉树的性质  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292350" y="1352550"/>
            <a:ext cx="805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4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具有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个结点的完全二叉树的深度为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286001" y="1870075"/>
            <a:ext cx="79930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zh-CN" altLang="en-US" sz="2400" dirty="0">
                <a:ea typeface="楷体_GB2312" pitchFamily="49" charset="-122"/>
              </a:rPr>
              <a:t>假设此二叉树的深度为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，则根据性质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及完全二叉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树的定义得到：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– 1 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≤2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– 1  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</a:t>
            </a:r>
            <a:r>
              <a:rPr lang="zh-CN" altLang="en-US" sz="2400" dirty="0">
                <a:ea typeface="楷体_GB2312" pitchFamily="49" charset="-122"/>
              </a:rPr>
              <a:t>或               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r>
              <a:rPr lang="en-US" altLang="zh-CN" sz="2400" baseline="40000" dirty="0">
                <a:ea typeface="楷体_GB2312" pitchFamily="49" charset="-122"/>
              </a:rPr>
              <a:t>-1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2</a:t>
            </a:r>
            <a:r>
              <a:rPr lang="en-US" altLang="zh-CN" sz="2400" i="1" baseline="40000" dirty="0">
                <a:ea typeface="楷体_GB2312" pitchFamily="49" charset="-122"/>
              </a:rPr>
              <a:t>k</a:t>
            </a:r>
            <a:endParaRPr lang="en-US" altLang="zh-CN" sz="2400" i="1" dirty="0">
              <a:ea typeface="楷体_GB2312" pitchFamily="49" charset="-122"/>
            </a:endParaRP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取对数得：          </a:t>
            </a:r>
            <a:r>
              <a:rPr lang="en-US" altLang="zh-CN" sz="2400" i="1" dirty="0">
                <a:ea typeface="楷体_GB2312" pitchFamily="49" charset="-122"/>
              </a:rPr>
              <a:t>k </a:t>
            </a:r>
            <a:r>
              <a:rPr lang="en-US" altLang="zh-CN" sz="2400" dirty="0">
                <a:ea typeface="楷体_GB2312" pitchFamily="49" charset="-122"/>
              </a:rPr>
              <a:t>– 1≤log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&lt;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因为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是整数，所以有：  </a:t>
            </a:r>
          </a:p>
          <a:p>
            <a:pPr>
              <a:lnSpc>
                <a:spcPct val="1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                              </a:t>
            </a:r>
            <a:r>
              <a:rPr lang="en-US" altLang="zh-CN" sz="240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 </a:t>
            </a:r>
            <a:r>
              <a:rPr lang="en-US" altLang="zh-CN" sz="2400" dirty="0">
                <a:ea typeface="华文中宋" pitchFamily="2" charset="-122"/>
              </a:rPr>
              <a:t>+ 1 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4" grpId="0" autoUpdateAnimBg="0"/>
      <p:bldP spid="17435" grpId="0" autoUpdateAnimBg="0"/>
      <p:bldP spid="1743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Rectangle 33"/>
          <p:cNvSpPr>
            <a:spLocks noRot="1" noChangeArrowheads="1"/>
          </p:cNvSpPr>
          <p:nvPr/>
        </p:nvSpPr>
        <p:spPr bwMode="auto">
          <a:xfrm>
            <a:off x="2392364" y="604838"/>
            <a:ext cx="7735887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性质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5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华文中宋" pitchFamily="2" charset="-122"/>
              </a:rPr>
              <a:t> 如果对一棵有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个结点的完全二叉树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深度为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+1) </a:t>
            </a:r>
            <a:r>
              <a:rPr lang="zh-CN" altLang="en-US" sz="2400" dirty="0">
                <a:ea typeface="华文中宋" pitchFamily="2" charset="-122"/>
              </a:rPr>
              <a:t>的结点按层序编号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zh-CN" altLang="en-US" sz="2400" dirty="0">
                <a:ea typeface="华文中宋" pitchFamily="2" charset="-122"/>
              </a:rPr>
              <a:t>从第 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层到第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华文中宋" pitchFamily="2" charset="-122"/>
              </a:rPr>
              <a:t>log</a:t>
            </a:r>
            <a:r>
              <a:rPr lang="en-US" altLang="zh-CN" sz="2400" baseline="-250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华文中宋" pitchFamily="2" charset="-122"/>
              </a:rPr>
              <a:t>+1 </a:t>
            </a:r>
            <a:r>
              <a:rPr lang="zh-CN" altLang="en-US" sz="2400" dirty="0">
                <a:ea typeface="华文中宋" pitchFamily="2" charset="-122"/>
              </a:rPr>
              <a:t>层，每层从左到右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，则对任一结点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 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(1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，有：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= 1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是二叉树的根，无双亲；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如果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&gt;1</a:t>
            </a:r>
            <a:r>
              <a:rPr lang="zh-CN" altLang="en-US" sz="2400" dirty="0">
                <a:ea typeface="华文中宋" pitchFamily="2" charset="-122"/>
              </a:rPr>
              <a:t>，则其双亲是结点  </a:t>
            </a:r>
            <a:r>
              <a:rPr lang="zh-CN" altLang="en-US" sz="2400" dirty="0">
                <a:ea typeface="华文中宋" pitchFamily="2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/ 2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i="1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为叶子结点，无左孩子；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否则，其左孩子是结点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</a:t>
            </a:r>
            <a:r>
              <a:rPr lang="en-US" altLang="zh-CN" sz="2400" dirty="0">
                <a:ea typeface="华文中宋" pitchFamily="2" charset="-122"/>
              </a:rPr>
              <a:t>(3)  </a:t>
            </a:r>
            <a:r>
              <a:rPr lang="zh-CN" altLang="en-US" sz="2400" dirty="0">
                <a:ea typeface="华文中宋" pitchFamily="2" charset="-122"/>
              </a:rPr>
              <a:t>如果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 </a:t>
            </a:r>
            <a:r>
              <a:rPr lang="en-US" altLang="zh-CN" sz="2400" dirty="0">
                <a:ea typeface="华文中宋" pitchFamily="2" charset="-122"/>
              </a:rPr>
              <a:t>+ 1 &gt;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zh-CN" altLang="en-US" sz="2400" dirty="0">
                <a:ea typeface="华文中宋" pitchFamily="2" charset="-122"/>
              </a:rPr>
              <a:t>，则结点 </a:t>
            </a:r>
            <a:r>
              <a:rPr lang="en-US" altLang="zh-CN" sz="2400" i="1" dirty="0" err="1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无右孩子；否则，其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ea typeface="华文中宋" pitchFamily="2" charset="-122"/>
              </a:rPr>
              <a:t>                右孩子是结点 </a:t>
            </a: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en-US" altLang="zh-CN" sz="2400" i="1" dirty="0">
                <a:ea typeface="华文中宋" pitchFamily="2" charset="-122"/>
              </a:rPr>
              <a:t>i</a:t>
            </a:r>
            <a:r>
              <a:rPr lang="en-US" altLang="zh-CN" sz="2400" dirty="0">
                <a:ea typeface="华文中宋" pitchFamily="2" charset="-122"/>
              </a:rPr>
              <a:t> + 1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6" name="Text Box 56"/>
          <p:cNvSpPr txBox="1">
            <a:spLocks noChangeArrowheads="1"/>
          </p:cNvSpPr>
          <p:nvPr/>
        </p:nvSpPr>
        <p:spPr bwMode="auto">
          <a:xfrm>
            <a:off x="2400301" y="6921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证：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可以从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 </a:t>
            </a:r>
            <a:r>
              <a:rPr lang="zh-CN" altLang="en-US" sz="2400" dirty="0">
                <a:ea typeface="楷体_GB2312" pitchFamily="49" charset="-122"/>
              </a:rPr>
              <a:t>推出，所以先证明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(3)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2417763" y="1187450"/>
            <a:ext cx="6861174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＝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，由完全二叉树的定义，其左孩子是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  <a:r>
              <a:rPr lang="en-US" altLang="zh-CN" sz="2400" dirty="0">
                <a:ea typeface="楷体_GB2312" pitchFamily="49" charset="-122"/>
              </a:rPr>
              <a:t>2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 </a:t>
            </a:r>
            <a:r>
              <a:rPr lang="en-US" altLang="zh-CN" sz="2400" i="1" dirty="0">
                <a:ea typeface="楷体_GB2312" pitchFamily="49" charset="-122"/>
              </a:rPr>
              <a:t>n </a:t>
            </a:r>
            <a:r>
              <a:rPr lang="en-US" altLang="zh-CN" sz="2400" dirty="0">
                <a:ea typeface="楷体_GB2312" pitchFamily="49" charset="-122"/>
              </a:rPr>
              <a:t>= 1</a:t>
            </a:r>
            <a:r>
              <a:rPr lang="zh-CN" altLang="en-US" sz="2400" dirty="0">
                <a:ea typeface="楷体_GB2312" pitchFamily="49" charset="-122"/>
              </a:rPr>
              <a:t>，即不存在结点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，此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时，结点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无左孩子。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51258" name="Oval 58"/>
          <p:cNvSpPr>
            <a:spLocks noChangeArrowheads="1"/>
          </p:cNvSpPr>
          <p:nvPr/>
        </p:nvSpPr>
        <p:spPr bwMode="auto">
          <a:xfrm>
            <a:off x="8569325" y="285273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i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51264" name="Text Box 64"/>
          <p:cNvSpPr txBox="1">
            <a:spLocks noChangeArrowheads="1"/>
          </p:cNvSpPr>
          <p:nvPr/>
        </p:nvSpPr>
        <p:spPr bwMode="auto">
          <a:xfrm>
            <a:off x="2417764" y="3802063"/>
            <a:ext cx="7765267" cy="250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的右孩子也只能是结点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</a:t>
            </a:r>
            <a:r>
              <a:rPr lang="zh-CN" altLang="en-US" sz="2400" dirty="0">
                <a:ea typeface="楷体_GB2312" pitchFamily="49" charset="-122"/>
              </a:rPr>
              <a:t>，若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3 = 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+ 1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，即不存在结点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zh-CN" altLang="en-US" sz="2400" dirty="0">
                <a:ea typeface="楷体_GB2312" pitchFamily="49" charset="-122"/>
              </a:rPr>
              <a:t>此时结点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无右孩子。    </a:t>
            </a:r>
          </a:p>
          <a:p>
            <a:pPr>
              <a:lnSpc>
                <a:spcPct val="2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8112125" y="3308350"/>
            <a:ext cx="609600" cy="839788"/>
            <a:chOff x="4374" y="1912"/>
            <a:chExt cx="384" cy="529"/>
          </a:xfrm>
        </p:grpSpPr>
        <p:sp>
          <p:nvSpPr>
            <p:cNvPr id="51259" name="Oval 5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2" name="AutoShape 102"/>
            <p:cNvCxnSpPr>
              <a:cxnSpLocks noChangeShapeType="1"/>
              <a:stCxn id="51258" idx="3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8874125" y="3308350"/>
            <a:ext cx="1066800" cy="839788"/>
            <a:chOff x="4854" y="1912"/>
            <a:chExt cx="672" cy="529"/>
          </a:xfrm>
        </p:grpSpPr>
        <p:sp>
          <p:nvSpPr>
            <p:cNvPr id="51270" name="Oval 70"/>
            <p:cNvSpPr>
              <a:spLocks noChangeArrowheads="1"/>
            </p:cNvSpPr>
            <p:nvPr/>
          </p:nvSpPr>
          <p:spPr bwMode="auto">
            <a:xfrm>
              <a:off x="4854" y="2105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/>
                <a:t>+1 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03" name="AutoShape 103"/>
            <p:cNvCxnSpPr>
              <a:cxnSpLocks noChangeShapeType="1"/>
              <a:stCxn id="51258" idx="5"/>
              <a:endCxn id="51270" idx="0"/>
            </p:cNvCxnSpPr>
            <p:nvPr/>
          </p:nvCxnSpPr>
          <p:spPr bwMode="auto">
            <a:xfrm>
              <a:off x="4990" y="1912"/>
              <a:ext cx="200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8112125" y="3294064"/>
            <a:ext cx="609600" cy="839787"/>
            <a:chOff x="4374" y="1912"/>
            <a:chExt cx="384" cy="529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4374" y="2105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cxnSp>
          <p:nvCxnSpPr>
            <p:cNvPr id="51310" name="AutoShape 110"/>
            <p:cNvCxnSpPr>
              <a:cxnSpLocks noChangeShapeType="1"/>
            </p:cNvCxnSpPr>
            <p:nvPr/>
          </p:nvCxnSpPr>
          <p:spPr bwMode="auto">
            <a:xfrm flipH="1">
              <a:off x="4580" y="1912"/>
              <a:ext cx="138" cy="19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6" grpId="0" autoUpdateAnimBg="0"/>
      <p:bldP spid="51257" grpId="0" autoUpdateAnimBg="0"/>
      <p:bldP spid="51258" grpId="0" animBg="1" autoUpdateAnimBg="0"/>
      <p:bldP spid="512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2208214" y="1098551"/>
            <a:ext cx="4575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(1)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首结点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zh-CN" altLang="en-US" sz="2400" dirty="0">
                <a:ea typeface="楷体_GB2312" pitchFamily="49" charset="-122"/>
              </a:rPr>
              <a:t>由二叉树的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定义和性质 </a:t>
            </a:r>
            <a:r>
              <a:rPr lang="en-US" altLang="zh-CN" sz="2400" dirty="0">
                <a:ea typeface="楷体_GB2312" pitchFamily="49" charset="-122"/>
              </a:rPr>
              <a:t>2 </a:t>
            </a:r>
            <a:r>
              <a:rPr lang="zh-CN" altLang="en-US" sz="2400" dirty="0">
                <a:ea typeface="楷体_GB2312" pitchFamily="49" charset="-122"/>
              </a:rPr>
              <a:t>知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=2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，则其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左孩子必为第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层的首结点，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其编号为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2×2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975476" y="3568700"/>
            <a:ext cx="1152525" cy="838200"/>
            <a:chOff x="3515" y="2430"/>
            <a:chExt cx="726" cy="528"/>
          </a:xfrm>
        </p:grpSpPr>
        <p:sp>
          <p:nvSpPr>
            <p:cNvPr id="142356" name="Line 20"/>
            <p:cNvSpPr>
              <a:spLocks noChangeShapeType="1"/>
            </p:cNvSpPr>
            <p:nvPr/>
          </p:nvSpPr>
          <p:spPr bwMode="auto">
            <a:xfrm flipH="1">
              <a:off x="3888" y="243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Oval 27"/>
            <p:cNvSpPr>
              <a:spLocks noChangeArrowheads="1"/>
            </p:cNvSpPr>
            <p:nvPr/>
          </p:nvSpPr>
          <p:spPr bwMode="auto">
            <a:xfrm>
              <a:off x="3515" y="2622"/>
              <a:ext cx="72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543675" y="836614"/>
            <a:ext cx="3462338" cy="2808287"/>
            <a:chOff x="3243" y="709"/>
            <a:chExt cx="2181" cy="1769"/>
          </a:xfrm>
        </p:grpSpPr>
        <p:sp>
          <p:nvSpPr>
            <p:cNvPr id="142358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62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3" name="Oval 17"/>
            <p:cNvSpPr>
              <a:spLocks noChangeArrowheads="1"/>
            </p:cNvSpPr>
            <p:nvPr/>
          </p:nvSpPr>
          <p:spPr bwMode="auto">
            <a:xfrm>
              <a:off x="4512" y="70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1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4" name="Oval 18"/>
            <p:cNvSpPr>
              <a:spLocks noChangeArrowheads="1"/>
            </p:cNvSpPr>
            <p:nvPr/>
          </p:nvSpPr>
          <p:spPr bwMode="auto">
            <a:xfrm>
              <a:off x="3888" y="2142"/>
              <a:ext cx="670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4540" y="139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3243" y="219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第 </a:t>
              </a:r>
              <a:r>
                <a:rPr lang="en-US" altLang="zh-CN" sz="2000" i="1">
                  <a:solidFill>
                    <a:srgbClr val="0000FF"/>
                  </a:solidFill>
                  <a:ea typeface="楷体_GB2312" pitchFamily="49" charset="-122"/>
                </a:rPr>
                <a:t>j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ea typeface="楷体_GB2312" pitchFamily="49" charset="-122"/>
                </a:rPr>
                <a:t>层</a:t>
              </a:r>
              <a:r>
                <a:rPr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42359" name="Oval 23"/>
            <p:cNvSpPr>
              <a:spLocks noChangeArrowheads="1"/>
            </p:cNvSpPr>
            <p:nvPr/>
          </p:nvSpPr>
          <p:spPr bwMode="auto">
            <a:xfrm>
              <a:off x="4080" y="1662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/>
                <a:t> 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60" name="Text Box 24"/>
            <p:cNvSpPr txBox="1">
              <a:spLocks noChangeArrowheads="1"/>
            </p:cNvSpPr>
            <p:nvPr/>
          </p:nvSpPr>
          <p:spPr bwMode="auto">
            <a:xfrm>
              <a:off x="4512" y="1662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… </a:t>
              </a:r>
            </a:p>
          </p:txBody>
        </p:sp>
        <p:sp>
          <p:nvSpPr>
            <p:cNvPr id="142361" name="Line 25"/>
            <p:cNvSpPr>
              <a:spLocks noChangeShapeType="1"/>
            </p:cNvSpPr>
            <p:nvPr/>
          </p:nvSpPr>
          <p:spPr bwMode="auto">
            <a:xfrm flipH="1">
              <a:off x="4128" y="199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Oval 43"/>
            <p:cNvSpPr>
              <a:spLocks noChangeArrowheads="1"/>
            </p:cNvSpPr>
            <p:nvPr/>
          </p:nvSpPr>
          <p:spPr bwMode="auto">
            <a:xfrm>
              <a:off x="4286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2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0" name="Oval 44"/>
            <p:cNvSpPr>
              <a:spLocks noChangeArrowheads="1"/>
            </p:cNvSpPr>
            <p:nvPr/>
          </p:nvSpPr>
          <p:spPr bwMode="auto">
            <a:xfrm>
              <a:off x="4764" y="1099"/>
              <a:ext cx="38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3</a:t>
              </a:r>
              <a:endParaRPr lang="en-US" altLang="zh-CN" i="1">
                <a:solidFill>
                  <a:srgbClr val="0000FF"/>
                </a:solidFill>
              </a:endParaRPr>
            </a:p>
          </p:txBody>
        </p:sp>
        <p:sp>
          <p:nvSpPr>
            <p:cNvPr id="142381" name="Line 45"/>
            <p:cNvSpPr>
              <a:spLocks noChangeShapeType="1"/>
            </p:cNvSpPr>
            <p:nvPr/>
          </p:nvSpPr>
          <p:spPr bwMode="auto">
            <a:xfrm flipH="1">
              <a:off x="4513" y="1019"/>
              <a:ext cx="91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Line 46"/>
            <p:cNvSpPr>
              <a:spLocks noChangeShapeType="1"/>
            </p:cNvSpPr>
            <p:nvPr/>
          </p:nvSpPr>
          <p:spPr bwMode="auto">
            <a:xfrm>
              <a:off x="4785" y="1027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2263775" y="609600"/>
            <a:ext cx="41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对于</a:t>
            </a:r>
            <a:r>
              <a:rPr lang="zh-CN" altLang="en-US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400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&gt;1</a:t>
            </a:r>
            <a:r>
              <a:rPr lang="zh-CN" altLang="en-US" sz="2400" dirty="0">
                <a:ea typeface="楷体_GB2312" pitchFamily="49" charset="-122"/>
              </a:rPr>
              <a:t>，可分为两种情况： 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6565901" y="2392364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–1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 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9197975" y="3933826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第 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+1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层</a:t>
            </a:r>
            <a:r>
              <a:rPr lang="zh-CN" altLang="en-US" sz="2000">
                <a:ea typeface="楷体_GB2312" pitchFamily="49" charset="-122"/>
              </a:rPr>
              <a:t> 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7696200" y="3140075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9364663" y="3140075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7096126" y="3906838"/>
            <a:ext cx="782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 = 2</a:t>
            </a:r>
            <a:r>
              <a:rPr lang="en-US" altLang="zh-CN" i="1" baseline="30000"/>
              <a:t>j</a:t>
            </a:r>
            <a:r>
              <a:rPr lang="en-US" altLang="zh-CN" i="1"/>
              <a:t> </a:t>
            </a:r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9548813" y="2835275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8778875" y="315436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8377238" y="383063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8453438" y="35639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9063039" y="2349500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7839075" y="3140075"/>
            <a:ext cx="63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=2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 i="1"/>
              <a:t> </a:t>
            </a:r>
          </a:p>
        </p:txBody>
      </p:sp>
      <p:sp>
        <p:nvSpPr>
          <p:cNvPr id="142387" name="Text Box 51"/>
          <p:cNvSpPr txBox="1">
            <a:spLocks noChangeArrowheads="1"/>
          </p:cNvSpPr>
          <p:nvPr/>
        </p:nvSpPr>
        <p:spPr bwMode="auto">
          <a:xfrm>
            <a:off x="2192339" y="4391025"/>
            <a:ext cx="5171609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en-US" altLang="zh-CN" sz="2400" dirty="0">
                <a:ea typeface="楷体_GB2312" pitchFamily="49" charset="-122"/>
              </a:rPr>
              <a:t>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，则无左孩子。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42388" name="Text Box 52"/>
          <p:cNvSpPr txBox="1">
            <a:spLocks noChangeArrowheads="1"/>
          </p:cNvSpPr>
          <p:nvPr/>
        </p:nvSpPr>
        <p:spPr bwMode="auto">
          <a:xfrm>
            <a:off x="2192338" y="5048250"/>
            <a:ext cx="7146508" cy="127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其右孩子必定为第 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层的第二个结点， </a:t>
            </a:r>
          </a:p>
          <a:p>
            <a:pPr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编号为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。若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&gt;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，则无右孩子。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2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0" grpId="0" autoUpdateAnimBg="0"/>
      <p:bldP spid="142349" grpId="0" autoUpdateAnimBg="0"/>
      <p:bldP spid="142364" grpId="0" autoUpdateAnimBg="0"/>
      <p:bldP spid="142365" grpId="0" autoUpdateAnimBg="0"/>
      <p:bldP spid="142367" grpId="0" autoUpdateAnimBg="0"/>
      <p:bldP spid="142368" grpId="0" animBg="1" autoUpdateAnimBg="0"/>
      <p:bldP spid="142369" grpId="0" autoUpdateAnimBg="0"/>
      <p:bldP spid="142370" grpId="0" animBg="1"/>
      <p:bldP spid="142371" grpId="0" autoUpdateAnimBg="0"/>
      <p:bldP spid="142372" grpId="0" animBg="1" autoUpdateAnimBg="0"/>
      <p:bldP spid="142373" grpId="0" animBg="1"/>
      <p:bldP spid="142366" grpId="0"/>
      <p:bldP spid="142386" grpId="0" autoUpdateAnimBg="0"/>
      <p:bldP spid="142387" grpId="0" autoUpdateAnimBg="0"/>
      <p:bldP spid="142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8" name="Text Box 92"/>
          <p:cNvSpPr txBox="1">
            <a:spLocks noChangeArrowheads="1"/>
          </p:cNvSpPr>
          <p:nvPr/>
        </p:nvSpPr>
        <p:spPr bwMode="auto">
          <a:xfrm>
            <a:off x="2122489" y="476250"/>
            <a:ext cx="7685117" cy="95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zh-CN" altLang="en-US" sz="2400" dirty="0">
                <a:ea typeface="楷体_GB2312" pitchFamily="49" charset="-122"/>
              </a:rPr>
              <a:t>设第 </a:t>
            </a:r>
            <a:r>
              <a:rPr lang="en-US" altLang="zh-CN" sz="2400" i="1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(1≤</a:t>
            </a:r>
            <a:r>
              <a:rPr lang="en-US" altLang="zh-CN" sz="2400" i="1" dirty="0">
                <a:ea typeface="楷体_GB2312" pitchFamily="49" charset="-122"/>
              </a:rPr>
              <a:t>j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dirty="0">
                <a:ea typeface="楷体_GB2312" pitchFamily="49" charset="-122"/>
              </a:rPr>
              <a:t>log</a:t>
            </a:r>
            <a:r>
              <a:rPr lang="en-US" altLang="zh-CN" sz="2400" baseline="-250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层的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某个结点</a:t>
            </a:r>
            <a:r>
              <a:rPr lang="zh-CN" altLang="en-US" sz="2400" dirty="0">
                <a:ea typeface="楷体_GB2312" pitchFamily="49" charset="-122"/>
              </a:rPr>
              <a:t>的编号为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(2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baseline="40000" dirty="0">
                <a:ea typeface="楷体_GB2312" pitchFamily="49" charset="-122"/>
              </a:rPr>
              <a:t>–1</a:t>
            </a:r>
            <a:r>
              <a:rPr lang="en-US" altLang="zh-CN" sz="2400" dirty="0">
                <a:ea typeface="楷体_GB2312" pitchFamily="49" charset="-122"/>
              </a:rPr>
              <a:t>≤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&lt; 2</a:t>
            </a:r>
            <a:r>
              <a:rPr lang="en-US" altLang="zh-CN" sz="2400" baseline="30000" dirty="0">
                <a:ea typeface="楷体_GB2312" pitchFamily="49" charset="-122"/>
              </a:rPr>
              <a:t> </a:t>
            </a:r>
            <a:r>
              <a:rPr lang="en-US" altLang="zh-CN" sz="2400" i="1" baseline="40000" dirty="0">
                <a:ea typeface="楷体_GB2312" pitchFamily="49" charset="-122"/>
              </a:rPr>
              <a:t>j </a:t>
            </a:r>
            <a:r>
              <a:rPr lang="en-US" altLang="zh-CN" sz="2400" dirty="0">
                <a:ea typeface="楷体_GB2312" pitchFamily="49" charset="-122"/>
              </a:rPr>
              <a:t>–1)</a:t>
            </a:r>
            <a:r>
              <a:rPr lang="zh-CN" altLang="en-US" sz="2400" dirty="0">
                <a:ea typeface="楷体_GB2312" pitchFamily="49" charset="-122"/>
              </a:rPr>
              <a:t>，且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+1&lt;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zh-CN" altLang="en-US" sz="2400" dirty="0">
                <a:ea typeface="楷体_GB2312" pitchFamily="49" charset="-122"/>
              </a:rPr>
              <a:t>，其左右孩子为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9552" name="Oval 96"/>
          <p:cNvSpPr>
            <a:spLocks noChangeArrowheads="1"/>
          </p:cNvSpPr>
          <p:nvPr/>
        </p:nvSpPr>
        <p:spPr bwMode="auto">
          <a:xfrm>
            <a:off x="5105400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6" name="Oval 100"/>
          <p:cNvSpPr>
            <a:spLocks noChangeArrowheads="1"/>
          </p:cNvSpPr>
          <p:nvPr/>
        </p:nvSpPr>
        <p:spPr bwMode="auto">
          <a:xfrm>
            <a:off x="8229600" y="4103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i="1">
              <a:solidFill>
                <a:srgbClr val="0000FF"/>
              </a:solidFill>
            </a:endParaRPr>
          </a:p>
        </p:txBody>
      </p:sp>
      <p:sp>
        <p:nvSpPr>
          <p:cNvPr id="19560" name="Rectangle 104"/>
          <p:cNvSpPr>
            <a:spLocks noChangeArrowheads="1"/>
          </p:cNvSpPr>
          <p:nvPr/>
        </p:nvSpPr>
        <p:spPr bwMode="auto">
          <a:xfrm>
            <a:off x="4837113" y="5703888"/>
            <a:ext cx="40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72" name="Text Box 116"/>
          <p:cNvSpPr txBox="1">
            <a:spLocks noChangeArrowheads="1"/>
          </p:cNvSpPr>
          <p:nvPr/>
        </p:nvSpPr>
        <p:spPr bwMode="auto">
          <a:xfrm>
            <a:off x="38862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51" name="Oval 95"/>
          <p:cNvSpPr>
            <a:spLocks noChangeArrowheads="1"/>
          </p:cNvSpPr>
          <p:nvPr/>
        </p:nvSpPr>
        <p:spPr bwMode="auto">
          <a:xfrm>
            <a:off x="5880100" y="2997200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</a:rPr>
              <a:t>1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5962650" y="3529013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55" name="Text Box 99"/>
          <p:cNvSpPr txBox="1">
            <a:spLocks noChangeArrowheads="1"/>
          </p:cNvSpPr>
          <p:nvPr/>
        </p:nvSpPr>
        <p:spPr bwMode="auto">
          <a:xfrm>
            <a:off x="2667001" y="4956176"/>
            <a:ext cx="955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57" name="Oval 101"/>
          <p:cNvSpPr>
            <a:spLocks noChangeArrowheads="1"/>
          </p:cNvSpPr>
          <p:nvPr/>
        </p:nvSpPr>
        <p:spPr bwMode="auto">
          <a:xfrm>
            <a:off x="4117975" y="4103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</a:t>
            </a:r>
            <a:endParaRPr lang="en-US" altLang="zh-CN" i="1">
              <a:solidFill>
                <a:srgbClr val="0000FF"/>
              </a:solidFill>
            </a:endParaRPr>
          </a:p>
        </p:txBody>
      </p:sp>
      <p:sp>
        <p:nvSpPr>
          <p:cNvPr id="19558" name="Text Box 102"/>
          <p:cNvSpPr txBox="1">
            <a:spLocks noChangeArrowheads="1"/>
          </p:cNvSpPr>
          <p:nvPr/>
        </p:nvSpPr>
        <p:spPr bwMode="auto">
          <a:xfrm>
            <a:off x="5962650" y="4103688"/>
            <a:ext cx="396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… </a:t>
            </a:r>
          </a:p>
        </p:txBody>
      </p:sp>
      <p:sp>
        <p:nvSpPr>
          <p:cNvPr id="19561" name="Oval 105"/>
          <p:cNvSpPr>
            <a:spLocks noChangeArrowheads="1"/>
          </p:cNvSpPr>
          <p:nvPr/>
        </p:nvSpPr>
        <p:spPr bwMode="auto">
          <a:xfrm>
            <a:off x="4656138" y="57038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 </a:t>
            </a:r>
          </a:p>
        </p:txBody>
      </p:sp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2689226" y="4194176"/>
            <a:ext cx="127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–1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2671764" y="5780089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第 </a:t>
            </a:r>
            <a:r>
              <a:rPr lang="en-US" altLang="zh-CN" sz="2000" i="1">
                <a:ea typeface="楷体_GB2312" pitchFamily="49" charset="-122"/>
              </a:rPr>
              <a:t>j</a:t>
            </a:r>
            <a:r>
              <a:rPr lang="en-US" altLang="zh-CN" sz="2000">
                <a:ea typeface="楷体_GB2312" pitchFamily="49" charset="-122"/>
              </a:rPr>
              <a:t> +1 </a:t>
            </a:r>
            <a:r>
              <a:rPr lang="zh-CN" altLang="en-US" sz="2000">
                <a:ea typeface="楷体_GB2312" pitchFamily="49" charset="-122"/>
              </a:rPr>
              <a:t>层 </a:t>
            </a:r>
          </a:p>
        </p:txBody>
      </p:sp>
      <p:sp>
        <p:nvSpPr>
          <p:cNvPr id="19564" name="Rectangle 108"/>
          <p:cNvSpPr>
            <a:spLocks noChangeArrowheads="1"/>
          </p:cNvSpPr>
          <p:nvPr/>
        </p:nvSpPr>
        <p:spPr bwMode="auto">
          <a:xfrm>
            <a:off x="8275639" y="4103688"/>
            <a:ext cx="73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</a:t>
            </a:r>
            <a:r>
              <a:rPr lang="en-US" altLang="zh-CN"/>
              <a:t>-1 </a:t>
            </a:r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5257800" y="4865688"/>
            <a:ext cx="29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/>
              <a:t>i </a:t>
            </a:r>
          </a:p>
        </p:txBody>
      </p:sp>
      <p:sp>
        <p:nvSpPr>
          <p:cNvPr id="19566" name="Oval 110"/>
          <p:cNvSpPr>
            <a:spLocks noChangeArrowheads="1"/>
          </p:cNvSpPr>
          <p:nvPr/>
        </p:nvSpPr>
        <p:spPr bwMode="auto">
          <a:xfrm>
            <a:off x="8686800" y="4941888"/>
            <a:ext cx="1066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/>
              <a:t>-1 </a:t>
            </a:r>
            <a:endParaRPr lang="en-US" altLang="zh-CN" i="1" baseline="30000"/>
          </a:p>
        </p:txBody>
      </p:sp>
      <p:sp>
        <p:nvSpPr>
          <p:cNvPr id="19569" name="Text Box 113"/>
          <p:cNvSpPr txBox="1">
            <a:spLocks noChangeArrowheads="1"/>
          </p:cNvSpPr>
          <p:nvPr/>
        </p:nvSpPr>
        <p:spPr bwMode="auto">
          <a:xfrm>
            <a:off x="7970838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0" name="Oval 114"/>
          <p:cNvSpPr>
            <a:spLocks noChangeArrowheads="1"/>
          </p:cNvSpPr>
          <p:nvPr/>
        </p:nvSpPr>
        <p:spPr bwMode="auto">
          <a:xfrm>
            <a:off x="5486400" y="5703888"/>
            <a:ext cx="6858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i="1"/>
              <a:t>i</a:t>
            </a:r>
            <a:r>
              <a:rPr lang="en-US" altLang="zh-CN"/>
              <a:t>+1</a:t>
            </a:r>
          </a:p>
        </p:txBody>
      </p:sp>
      <p:sp>
        <p:nvSpPr>
          <p:cNvPr id="19574" name="Oval 118"/>
          <p:cNvSpPr>
            <a:spLocks noChangeArrowheads="1"/>
          </p:cNvSpPr>
          <p:nvPr/>
        </p:nvSpPr>
        <p:spPr bwMode="auto">
          <a:xfrm>
            <a:off x="3505200" y="4865688"/>
            <a:ext cx="990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/>
              <a:t>2</a:t>
            </a:r>
            <a:r>
              <a:rPr lang="en-US" altLang="zh-CN" baseline="30000"/>
              <a:t> </a:t>
            </a:r>
            <a:r>
              <a:rPr lang="en-US" altLang="zh-CN" i="1" baseline="30000"/>
              <a:t>j</a:t>
            </a:r>
            <a:r>
              <a:rPr lang="en-US" altLang="zh-CN" baseline="30000"/>
              <a:t>-1 </a:t>
            </a:r>
          </a:p>
        </p:txBody>
      </p:sp>
      <p:sp>
        <p:nvSpPr>
          <p:cNvPr id="19576" name="Text Box 120"/>
          <p:cNvSpPr txBox="1">
            <a:spLocks noChangeArrowheads="1"/>
          </p:cNvSpPr>
          <p:nvPr/>
        </p:nvSpPr>
        <p:spPr bwMode="auto">
          <a:xfrm>
            <a:off x="4572000" y="4941888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7" name="Text Box 121"/>
          <p:cNvSpPr txBox="1">
            <a:spLocks noChangeArrowheads="1"/>
          </p:cNvSpPr>
          <p:nvPr/>
        </p:nvSpPr>
        <p:spPr bwMode="auto">
          <a:xfrm>
            <a:off x="4146550" y="5764213"/>
            <a:ext cx="418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… </a:t>
            </a:r>
          </a:p>
        </p:txBody>
      </p:sp>
      <p:sp>
        <p:nvSpPr>
          <p:cNvPr id="19579" name="Oval 123"/>
          <p:cNvSpPr>
            <a:spLocks noChangeArrowheads="1"/>
          </p:cNvSpPr>
          <p:nvPr/>
        </p:nvSpPr>
        <p:spPr bwMode="auto">
          <a:xfrm>
            <a:off x="6926263" y="4865688"/>
            <a:ext cx="6096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/>
              <a:t> i </a:t>
            </a:r>
            <a:r>
              <a:rPr lang="en-US" altLang="zh-CN"/>
              <a:t>+1 </a:t>
            </a:r>
            <a:endParaRPr lang="en-US" altLang="zh-CN" i="1"/>
          </a:p>
        </p:txBody>
      </p:sp>
      <p:cxnSp>
        <p:nvCxnSpPr>
          <p:cNvPr id="19588" name="AutoShape 132"/>
          <p:cNvCxnSpPr>
            <a:cxnSpLocks noChangeShapeType="1"/>
            <a:stCxn id="19552" idx="3"/>
            <a:endCxn id="19561" idx="0"/>
          </p:cNvCxnSpPr>
          <p:nvPr/>
        </p:nvCxnSpPr>
        <p:spPr bwMode="auto">
          <a:xfrm flipH="1">
            <a:off x="4960938" y="5321300"/>
            <a:ext cx="233362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89" name="AutoShape 133"/>
          <p:cNvCxnSpPr>
            <a:cxnSpLocks noChangeShapeType="1"/>
            <a:stCxn id="19552" idx="5"/>
            <a:endCxn id="19570" idx="0"/>
          </p:cNvCxnSpPr>
          <p:nvPr/>
        </p:nvCxnSpPr>
        <p:spPr bwMode="auto">
          <a:xfrm>
            <a:off x="5626100" y="5321300"/>
            <a:ext cx="203200" cy="382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400800" y="5321300"/>
            <a:ext cx="685800" cy="915988"/>
            <a:chOff x="3072" y="3352"/>
            <a:chExt cx="432" cy="577"/>
          </a:xfrm>
        </p:grpSpPr>
        <p:sp>
          <p:nvSpPr>
            <p:cNvPr id="19581" name="Rectangle 125"/>
            <p:cNvSpPr>
              <a:spLocks noChangeArrowheads="1"/>
            </p:cNvSpPr>
            <p:nvPr/>
          </p:nvSpPr>
          <p:spPr bwMode="auto">
            <a:xfrm>
              <a:off x="3143" y="3593"/>
              <a:ext cx="2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 </a:t>
              </a:r>
            </a:p>
          </p:txBody>
        </p:sp>
        <p:sp>
          <p:nvSpPr>
            <p:cNvPr id="19582" name="Oval 126"/>
            <p:cNvSpPr>
              <a:spLocks noChangeArrowheads="1"/>
            </p:cNvSpPr>
            <p:nvPr/>
          </p:nvSpPr>
          <p:spPr bwMode="auto">
            <a:xfrm>
              <a:off x="3072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+2</a:t>
              </a:r>
            </a:p>
          </p:txBody>
        </p:sp>
        <p:cxnSp>
          <p:nvCxnSpPr>
            <p:cNvPr id="19590" name="AutoShape 134"/>
            <p:cNvCxnSpPr>
              <a:cxnSpLocks noChangeShapeType="1"/>
              <a:stCxn id="19579" idx="3"/>
              <a:endCxn id="19582" idx="0"/>
            </p:cNvCxnSpPr>
            <p:nvPr/>
          </p:nvCxnSpPr>
          <p:spPr bwMode="auto">
            <a:xfrm flipH="1">
              <a:off x="3288" y="3352"/>
              <a:ext cx="171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42"/>
          <p:cNvGrpSpPr>
            <a:grpSpLocks/>
          </p:cNvGrpSpPr>
          <p:nvPr/>
        </p:nvGrpSpPr>
        <p:grpSpPr bwMode="auto">
          <a:xfrm>
            <a:off x="7426325" y="5321300"/>
            <a:ext cx="685800" cy="915988"/>
            <a:chOff x="3718" y="3352"/>
            <a:chExt cx="432" cy="577"/>
          </a:xfrm>
        </p:grpSpPr>
        <p:sp>
          <p:nvSpPr>
            <p:cNvPr id="19584" name="Oval 128"/>
            <p:cNvSpPr>
              <a:spLocks noChangeArrowheads="1"/>
            </p:cNvSpPr>
            <p:nvPr/>
          </p:nvSpPr>
          <p:spPr bwMode="auto">
            <a:xfrm>
              <a:off x="3718" y="3593"/>
              <a:ext cx="432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  <a:r>
                <a:rPr lang="en-US" altLang="zh-CN" i="1"/>
                <a:t>i</a:t>
              </a:r>
              <a:r>
                <a:rPr lang="en-US" altLang="zh-CN"/>
                <a:t>+3</a:t>
              </a:r>
            </a:p>
          </p:txBody>
        </p:sp>
        <p:cxnSp>
          <p:nvCxnSpPr>
            <p:cNvPr id="19591" name="AutoShape 135"/>
            <p:cNvCxnSpPr>
              <a:cxnSpLocks noChangeShapeType="1"/>
              <a:stCxn id="19579" idx="5"/>
              <a:endCxn id="19584" idx="0"/>
            </p:cNvCxnSpPr>
            <p:nvPr/>
          </p:nvCxnSpPr>
          <p:spPr bwMode="auto">
            <a:xfrm>
              <a:off x="3731" y="3352"/>
              <a:ext cx="203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9592" name="AutoShape 136"/>
          <p:cNvCxnSpPr>
            <a:cxnSpLocks noChangeShapeType="1"/>
            <a:endCxn id="19566" idx="0"/>
          </p:cNvCxnSpPr>
          <p:nvPr/>
        </p:nvCxnSpPr>
        <p:spPr bwMode="auto">
          <a:xfrm>
            <a:off x="8759826" y="4652964"/>
            <a:ext cx="460375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93" name="AutoShape 137"/>
          <p:cNvCxnSpPr>
            <a:cxnSpLocks noChangeShapeType="1"/>
            <a:stCxn id="19557" idx="3"/>
            <a:endCxn id="19574" idx="0"/>
          </p:cNvCxnSpPr>
          <p:nvPr/>
        </p:nvCxnSpPr>
        <p:spPr bwMode="auto">
          <a:xfrm flipH="1">
            <a:off x="4000501" y="4559300"/>
            <a:ext cx="206375" cy="306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94" name="Text Box 138"/>
          <p:cNvSpPr txBox="1">
            <a:spLocks noChangeArrowheads="1"/>
          </p:cNvSpPr>
          <p:nvPr/>
        </p:nvSpPr>
        <p:spPr bwMode="auto">
          <a:xfrm>
            <a:off x="2138364" y="1927226"/>
            <a:ext cx="7720383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若它有左孩子则其编号必为：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+2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</a:t>
            </a:r>
            <a:r>
              <a:rPr lang="zh-CN" altLang="en-US" sz="2400" dirty="0">
                <a:ea typeface="楷体_GB2312" pitchFamily="49" charset="-122"/>
              </a:rPr>
              <a:t>，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(2)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5" name="Text Box 139"/>
          <p:cNvSpPr txBox="1">
            <a:spLocks noChangeArrowheads="1"/>
          </p:cNvSpPr>
          <p:nvPr/>
        </p:nvSpPr>
        <p:spPr bwMode="auto">
          <a:xfrm>
            <a:off x="2138363" y="2420939"/>
            <a:ext cx="8098692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若它有右孩子则其编号必为：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+3 = 2(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+1) +1</a:t>
            </a:r>
            <a:r>
              <a:rPr lang="zh-CN" altLang="en-US" sz="2400" dirty="0">
                <a:ea typeface="楷体_GB2312" pitchFamily="49" charset="-122"/>
              </a:rPr>
              <a:t>。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(3)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得证</a:t>
            </a:r>
            <a:r>
              <a:rPr lang="zh-CN" altLang="en-US" sz="2400" dirty="0">
                <a:ea typeface="楷体_GB2312" pitchFamily="49" charset="-122"/>
              </a:rPr>
              <a:t>。  </a:t>
            </a:r>
          </a:p>
        </p:txBody>
      </p:sp>
      <p:sp>
        <p:nvSpPr>
          <p:cNvPr id="19596" name="Text Box 140"/>
          <p:cNvSpPr txBox="1">
            <a:spLocks noChangeArrowheads="1"/>
          </p:cNvSpPr>
          <p:nvPr/>
        </p:nvSpPr>
        <p:spPr bwMode="auto">
          <a:xfrm>
            <a:off x="2108200" y="1531939"/>
            <a:ext cx="8127546" cy="39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则编号为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+1 </a:t>
            </a:r>
            <a:r>
              <a:rPr lang="zh-CN" altLang="en-US" sz="2400" dirty="0">
                <a:ea typeface="楷体_GB2312" pitchFamily="49" charset="-122"/>
              </a:rPr>
              <a:t>的结点是编号为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的结点的右兄弟或堂兄弟。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9" grpId="0" animBg="1" autoUpdateAnimBg="0"/>
      <p:bldP spid="19594" grpId="0" build="p"/>
      <p:bldP spid="19595" grpId="0" build="p"/>
      <p:bldP spid="1959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171700" y="420689"/>
            <a:ext cx="7264400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下面证明 </a:t>
            </a:r>
            <a:r>
              <a:rPr lang="en-US" altLang="zh-CN" sz="2400" dirty="0">
                <a:ea typeface="楷体_GB2312" pitchFamily="49" charset="-122"/>
              </a:rPr>
              <a:t>(1)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=1 </a:t>
            </a:r>
            <a:r>
              <a:rPr lang="zh-CN" altLang="en-US" sz="2400" dirty="0">
                <a:ea typeface="楷体_GB2312" pitchFamily="49" charset="-122"/>
              </a:rPr>
              <a:t>时：此结点就是根，因此无双亲。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当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&gt;1 </a:t>
            </a:r>
            <a:r>
              <a:rPr lang="zh-CN" altLang="en-US" sz="2400" dirty="0">
                <a:ea typeface="楷体_GB2312" pitchFamily="49" charset="-122"/>
              </a:rPr>
              <a:t>时：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   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为左孩子，且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= 2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的双亲； </a:t>
            </a:r>
          </a:p>
        </p:txBody>
      </p:sp>
      <p:sp>
        <p:nvSpPr>
          <p:cNvPr id="20529" name="AutoShape 49"/>
          <p:cNvSpPr>
            <a:spLocks noChangeArrowheads="1"/>
          </p:cNvSpPr>
          <p:nvPr/>
        </p:nvSpPr>
        <p:spPr bwMode="auto">
          <a:xfrm>
            <a:off x="8545514" y="1789113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为偶数 </a:t>
            </a:r>
          </a:p>
        </p:txBody>
      </p:sp>
      <p:sp>
        <p:nvSpPr>
          <p:cNvPr id="20530" name="AutoShape 50"/>
          <p:cNvSpPr>
            <a:spLocks noChangeArrowheads="1"/>
          </p:cNvSpPr>
          <p:nvPr/>
        </p:nvSpPr>
        <p:spPr bwMode="auto">
          <a:xfrm>
            <a:off x="8545514" y="3284538"/>
            <a:ext cx="1584325" cy="576262"/>
          </a:xfrm>
          <a:prstGeom prst="wedgeRoundRectCallout">
            <a:avLst>
              <a:gd name="adj1" fmla="val -60019"/>
              <a:gd name="adj2" fmla="val 127134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10000"/>
              </a:lnSpc>
            </a:pP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为奇数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2189163" y="4021138"/>
            <a:ext cx="7816850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zh-CN" altLang="en-US" sz="2400" dirty="0">
                <a:ea typeface="楷体_GB2312" pitchFamily="49" charset="-122"/>
              </a:rPr>
              <a:t>如果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为右孩子，且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的双亲为 </a:t>
            </a: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zh-CN" altLang="en-US" sz="2400" dirty="0">
                <a:ea typeface="楷体_GB2312" pitchFamily="49" charset="-122"/>
              </a:rPr>
              <a:t>，则有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+1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p </a:t>
            </a:r>
            <a:r>
              <a:rPr lang="en-US" altLang="zh-CN" sz="2400" dirty="0">
                <a:ea typeface="楷体_GB2312" pitchFamily="49" charset="-122"/>
              </a:rPr>
              <a:t>=</a:t>
            </a:r>
            <a:r>
              <a:rPr lang="en-US" altLang="zh-CN" sz="2400" i="1" dirty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- 1) / 2 =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/ 2 – 1 / 2 =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zh-CN" altLang="en-US" sz="2400" dirty="0">
                <a:ea typeface="楷体_GB2312" pitchFamily="49" charset="-122"/>
              </a:rPr>
              <a:t>，即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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/ 2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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的双亲。 </a:t>
            </a:r>
          </a:p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证毕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0" grpId="0" build="p" autoUpdateAnimBg="0"/>
      <p:bldP spid="20529" grpId="0" animBg="1"/>
      <p:bldP spid="20530" grpId="0" animBg="1"/>
      <p:bldP spid="205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162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480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79880" y="33979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38115E26-3D5C-451F-BE9C-2FD4226495B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E344FDE-0526-449B-A17E-E6EF8ECC9457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18A3F608-47CF-410A-8774-C93B5B1B4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EF67D2C7-BB04-482A-9DFC-EE47A5774D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DBDB30-B84C-4CD9-BFA7-07BC39F55F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2D1CA4E2-01F4-41C3-9895-8B798E7001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BA1D2253-9939-426B-AF6D-DF5C83C65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F372F8C-741C-4074-9F67-16239258A14B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6182D15-9058-41ED-84CA-05513A0D8A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8436ACC-EC9E-4446-B4BF-5B816FDD41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CA1A041-1613-4ECE-B1F5-6C3C73EE02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D091140-7022-4794-859D-FC940E2841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98E9874-B962-409A-9F8C-E38C4569D1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57D14D7-D064-4402-9E68-B626AEE89D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9E18CD3-589B-404F-A0AD-E36547F2B4C8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02398F0-F00C-49C8-B281-E9C1C6BD4A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6D0873D-78DF-408A-B324-253AB73FBC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41FD6B0-9AFF-4C8F-ABD9-1860F8CE08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6BA97E6D-DC2A-4F56-804D-F09C7CD181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ACCD8F-86D1-455A-A5AB-23D3AFA463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C85E4BF8-06C7-4A8D-BE42-3C63B49206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1D650C1-40A8-4B54-BADE-22D41C5F646C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5FBC411-56EF-4C30-AE5F-51F5C2AD0F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8F4E956D-AD75-4C07-BB08-F00E5C292C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2293EF6-7EE4-4844-812A-929771E903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B0D2874-FED5-41F1-9870-498F0864D2F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17C9D14-A833-42B2-BE69-CD7F1DA4D7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B9509FA-3AFE-475A-9D48-52AA309097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18A7DBF-06D1-49D8-93E0-3B739F65DCA0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43A5426-FB4F-4102-9F14-394BD39E51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B1A673A-561C-4257-8D78-4C173C97AA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A971F88-0C76-4978-875C-E1E2575C43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82EA5EA-92E0-49E9-8A55-F7AF3E9928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5F69317-F923-413F-B4AB-5924F2E2ED2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6F7BEAB-49A3-4788-8090-EE388A1748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7C882C6-11B3-4231-B28D-8C68EC9E1D6C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ADF40A7-2C7E-4617-ADF8-26A42F56A7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8164A70-C96C-4F31-AB06-3313AC60FA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A6994D6-6056-4EB9-8584-B085C2DCE7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629FC53-4027-4368-BE75-DCD3B171E3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E61A62A-DD74-4B89-B2D2-DD3AA1729D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275F5D-F2CB-4320-B38B-B1B891F5D9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2993770" y="44625"/>
            <a:ext cx="497443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二叉树的存储结构  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2079625" y="979488"/>
            <a:ext cx="285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、   顺序存储结构  </a:t>
            </a: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2079625" y="1454150"/>
            <a:ext cx="516890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完全二叉树：</a:t>
            </a:r>
            <a:r>
              <a:rPr lang="zh-CN" altLang="en-US" sz="2400" dirty="0">
                <a:ea typeface="楷体_GB2312" pitchFamily="49" charset="-122"/>
              </a:rPr>
              <a:t>用一组地址连续的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存储单元依次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自上而下、自左至右</a:t>
            </a:r>
            <a:r>
              <a:rPr lang="zh-CN" altLang="en-US" sz="2400" dirty="0">
                <a:ea typeface="楷体_GB2312" pitchFamily="49" charset="-122"/>
              </a:rPr>
              <a:t>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储结点元素，即将编号为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的结点元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素存储在一维数组中下标为 </a:t>
            </a:r>
            <a:r>
              <a:rPr lang="en-US" altLang="zh-CN" sz="2400" i="1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–1 </a:t>
            </a:r>
            <a:r>
              <a:rPr lang="zh-CN" altLang="en-US" sz="2400" dirty="0">
                <a:ea typeface="楷体_GB2312" pitchFamily="49" charset="-122"/>
              </a:rPr>
              <a:t>的分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量中。 </a:t>
            </a:r>
          </a:p>
        </p:txBody>
      </p:sp>
      <p:graphicFrame>
        <p:nvGraphicFramePr>
          <p:cNvPr id="21783" name="Group 279"/>
          <p:cNvGraphicFramePr>
            <a:graphicFrameLocks noGrp="1"/>
          </p:cNvGraphicFramePr>
          <p:nvPr/>
        </p:nvGraphicFramePr>
        <p:xfrm>
          <a:off x="7620000" y="2895600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96" name="Group 292"/>
          <p:cNvGraphicFramePr>
            <a:graphicFrameLocks noGrp="1"/>
          </p:cNvGraphicFramePr>
          <p:nvPr/>
        </p:nvGraphicFramePr>
        <p:xfrm>
          <a:off x="7315200" y="58674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743" name="Text Box 239"/>
          <p:cNvSpPr txBox="1">
            <a:spLocks noChangeArrowheads="1"/>
          </p:cNvSpPr>
          <p:nvPr/>
        </p:nvSpPr>
        <p:spPr bwMode="auto">
          <a:xfrm>
            <a:off x="2111375" y="4000501"/>
            <a:ext cx="516255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一般二叉树：</a:t>
            </a:r>
            <a:r>
              <a:rPr lang="zh-CN" altLang="en-US" sz="2400" dirty="0">
                <a:ea typeface="楷体_GB2312" pitchFamily="49" charset="-122"/>
              </a:rPr>
              <a:t>将其每个结点与完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全二叉树上的结点相对照，存储在一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维数组的相应分量中。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21744" name="Rectangle 240"/>
          <p:cNvSpPr>
            <a:spLocks noChangeArrowheads="1"/>
          </p:cNvSpPr>
          <p:nvPr/>
        </p:nvSpPr>
        <p:spPr bwMode="auto">
          <a:xfrm>
            <a:off x="2141538" y="5805488"/>
            <a:ext cx="3930884" cy="49949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ea typeface="华文中宋" pitchFamily="2" charset="-122"/>
              </a:rPr>
              <a:t>此顺序存储结构仅适用于完全二叉树 </a:t>
            </a:r>
          </a:p>
          <a:p>
            <a:pPr>
              <a:lnSpc>
                <a:spcPct val="20000"/>
              </a:lnSpc>
              <a:spcBef>
                <a:spcPct val="0"/>
              </a:spcBef>
            </a:pPr>
            <a:endParaRPr lang="en-US" altLang="zh-CN" dirty="0">
              <a:solidFill>
                <a:schemeClr val="bg1"/>
              </a:solidFill>
              <a:ea typeface="华文中宋" pitchFamily="2" charset="-122"/>
            </a:endParaRPr>
          </a:p>
        </p:txBody>
      </p:sp>
      <p:grpSp>
        <p:nvGrpSpPr>
          <p:cNvPr id="2" name="Group 251"/>
          <p:cNvGrpSpPr>
            <a:grpSpLocks/>
          </p:cNvGrpSpPr>
          <p:nvPr/>
        </p:nvGrpSpPr>
        <p:grpSpPr bwMode="auto">
          <a:xfrm>
            <a:off x="7696200" y="457200"/>
            <a:ext cx="2438400" cy="2362200"/>
            <a:chOff x="3888" y="288"/>
            <a:chExt cx="1536" cy="1488"/>
          </a:xfrm>
        </p:grpSpPr>
        <p:sp>
          <p:nvSpPr>
            <p:cNvPr id="21648" name="Oval 144"/>
            <p:cNvSpPr>
              <a:spLocks noChangeArrowheads="1"/>
            </p:cNvSpPr>
            <p:nvPr/>
          </p:nvSpPr>
          <p:spPr bwMode="auto">
            <a:xfrm>
              <a:off x="4128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49" name="Oval 145"/>
            <p:cNvSpPr>
              <a:spLocks noChangeArrowheads="1"/>
            </p:cNvSpPr>
            <p:nvPr/>
          </p:nvSpPr>
          <p:spPr bwMode="auto">
            <a:xfrm>
              <a:off x="388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50" name="Oval 146"/>
            <p:cNvSpPr>
              <a:spLocks noChangeArrowheads="1"/>
            </p:cNvSpPr>
            <p:nvPr/>
          </p:nvSpPr>
          <p:spPr bwMode="auto">
            <a:xfrm>
              <a:off x="4368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51" name="Oval 147"/>
            <p:cNvSpPr>
              <a:spLocks noChangeArrowheads="1"/>
            </p:cNvSpPr>
            <p:nvPr/>
          </p:nvSpPr>
          <p:spPr bwMode="auto">
            <a:xfrm>
              <a:off x="5136" y="720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52" name="Oval 148"/>
            <p:cNvSpPr>
              <a:spLocks noChangeArrowheads="1"/>
            </p:cNvSpPr>
            <p:nvPr/>
          </p:nvSpPr>
          <p:spPr bwMode="auto">
            <a:xfrm>
              <a:off x="4896" y="1152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53" name="Oval 149"/>
            <p:cNvSpPr>
              <a:spLocks noChangeArrowheads="1"/>
            </p:cNvSpPr>
            <p:nvPr/>
          </p:nvSpPr>
          <p:spPr bwMode="auto">
            <a:xfrm>
              <a:off x="4656" y="28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59" name="Text Box 155"/>
            <p:cNvSpPr txBox="1">
              <a:spLocks noChangeArrowheads="1"/>
            </p:cNvSpPr>
            <p:nvPr/>
          </p:nvSpPr>
          <p:spPr bwMode="auto">
            <a:xfrm>
              <a:off x="4272" y="1526"/>
              <a:ext cx="9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完全二叉树 </a:t>
              </a:r>
            </a:p>
          </p:txBody>
        </p:sp>
        <p:cxnSp>
          <p:nvCxnSpPr>
            <p:cNvPr id="21750" name="AutoShape 246"/>
            <p:cNvCxnSpPr>
              <a:cxnSpLocks noChangeShapeType="1"/>
              <a:stCxn id="21653" idx="3"/>
              <a:endCxn id="21648" idx="0"/>
            </p:cNvCxnSpPr>
            <p:nvPr/>
          </p:nvCxnSpPr>
          <p:spPr bwMode="auto">
            <a:xfrm flipH="1">
              <a:off x="4272" y="534"/>
              <a:ext cx="426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1" name="AutoShape 247"/>
            <p:cNvCxnSpPr>
              <a:cxnSpLocks noChangeShapeType="1"/>
              <a:stCxn id="21653" idx="5"/>
              <a:endCxn id="21651" idx="0"/>
            </p:cNvCxnSpPr>
            <p:nvPr/>
          </p:nvCxnSpPr>
          <p:spPr bwMode="auto">
            <a:xfrm>
              <a:off x="4902" y="534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2" name="AutoShape 248"/>
            <p:cNvCxnSpPr>
              <a:cxnSpLocks noChangeShapeType="1"/>
              <a:stCxn id="21648" idx="3"/>
              <a:endCxn id="21649" idx="0"/>
            </p:cNvCxnSpPr>
            <p:nvPr/>
          </p:nvCxnSpPr>
          <p:spPr bwMode="auto">
            <a:xfrm flipH="1">
              <a:off x="4032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3" name="AutoShape 249"/>
            <p:cNvCxnSpPr>
              <a:cxnSpLocks noChangeShapeType="1"/>
              <a:stCxn id="21648" idx="5"/>
              <a:endCxn id="21650" idx="0"/>
            </p:cNvCxnSpPr>
            <p:nvPr/>
          </p:nvCxnSpPr>
          <p:spPr bwMode="auto">
            <a:xfrm>
              <a:off x="4374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4" name="AutoShape 250"/>
            <p:cNvCxnSpPr>
              <a:cxnSpLocks noChangeShapeType="1"/>
              <a:stCxn id="21651" idx="3"/>
              <a:endCxn id="21652" idx="0"/>
            </p:cNvCxnSpPr>
            <p:nvPr/>
          </p:nvCxnSpPr>
          <p:spPr bwMode="auto">
            <a:xfrm flipH="1">
              <a:off x="5040" y="925"/>
              <a:ext cx="138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7"/>
          <p:cNvGrpSpPr>
            <a:grpSpLocks/>
          </p:cNvGrpSpPr>
          <p:nvPr/>
        </p:nvGrpSpPr>
        <p:grpSpPr bwMode="auto">
          <a:xfrm>
            <a:off x="7391400" y="3500438"/>
            <a:ext cx="2895600" cy="2362200"/>
            <a:chOff x="3696" y="2205"/>
            <a:chExt cx="1824" cy="1488"/>
          </a:xfrm>
        </p:grpSpPr>
        <p:sp>
          <p:nvSpPr>
            <p:cNvPr id="21635" name="Oval 131"/>
            <p:cNvSpPr>
              <a:spLocks noChangeArrowheads="1"/>
            </p:cNvSpPr>
            <p:nvPr/>
          </p:nvSpPr>
          <p:spPr bwMode="auto">
            <a:xfrm>
              <a:off x="398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1636" name="Oval 132"/>
            <p:cNvSpPr>
              <a:spLocks noChangeArrowheads="1"/>
            </p:cNvSpPr>
            <p:nvPr/>
          </p:nvSpPr>
          <p:spPr bwMode="auto">
            <a:xfrm>
              <a:off x="3696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21637" name="Oval 133"/>
            <p:cNvSpPr>
              <a:spLocks noChangeArrowheads="1"/>
            </p:cNvSpPr>
            <p:nvPr/>
          </p:nvSpPr>
          <p:spPr bwMode="auto">
            <a:xfrm>
              <a:off x="427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21638" name="Oval 134"/>
            <p:cNvSpPr>
              <a:spLocks noChangeArrowheads="1"/>
            </p:cNvSpPr>
            <p:nvPr/>
          </p:nvSpPr>
          <p:spPr bwMode="auto">
            <a:xfrm>
              <a:off x="4944" y="2637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1639" name="Oval 135"/>
            <p:cNvSpPr>
              <a:spLocks noChangeArrowheads="1"/>
            </p:cNvSpPr>
            <p:nvPr/>
          </p:nvSpPr>
          <p:spPr bwMode="auto">
            <a:xfrm>
              <a:off x="5232" y="3069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21640" name="Oval 136"/>
            <p:cNvSpPr>
              <a:spLocks noChangeArrowheads="1"/>
            </p:cNvSpPr>
            <p:nvPr/>
          </p:nvSpPr>
          <p:spPr bwMode="auto">
            <a:xfrm>
              <a:off x="4464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8F8F8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1646" name="Text Box 142"/>
            <p:cNvSpPr txBox="1">
              <a:spLocks noChangeArrowheads="1"/>
            </p:cNvSpPr>
            <p:nvPr/>
          </p:nvSpPr>
          <p:spPr bwMode="auto">
            <a:xfrm>
              <a:off x="4080" y="3443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非完全二叉树 </a:t>
              </a:r>
            </a:p>
          </p:txBody>
        </p:sp>
        <p:cxnSp>
          <p:nvCxnSpPr>
            <p:cNvPr id="21756" name="AutoShape 252"/>
            <p:cNvCxnSpPr>
              <a:cxnSpLocks noChangeShapeType="1"/>
              <a:stCxn id="21640" idx="3"/>
              <a:endCxn id="21635" idx="0"/>
            </p:cNvCxnSpPr>
            <p:nvPr/>
          </p:nvCxnSpPr>
          <p:spPr bwMode="auto">
            <a:xfrm flipH="1">
              <a:off x="4128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7" name="AutoShape 253"/>
            <p:cNvCxnSpPr>
              <a:cxnSpLocks noChangeShapeType="1"/>
              <a:stCxn id="21640" idx="5"/>
              <a:endCxn id="21638" idx="0"/>
            </p:cNvCxnSpPr>
            <p:nvPr/>
          </p:nvCxnSpPr>
          <p:spPr bwMode="auto">
            <a:xfrm>
              <a:off x="4710" y="2451"/>
              <a:ext cx="378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8" name="AutoShape 254"/>
            <p:cNvCxnSpPr>
              <a:cxnSpLocks noChangeShapeType="1"/>
              <a:stCxn id="21635" idx="3"/>
              <a:endCxn id="21636" idx="0"/>
            </p:cNvCxnSpPr>
            <p:nvPr/>
          </p:nvCxnSpPr>
          <p:spPr bwMode="auto">
            <a:xfrm flipH="1">
              <a:off x="384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59" name="AutoShape 255"/>
            <p:cNvCxnSpPr>
              <a:cxnSpLocks noChangeShapeType="1"/>
              <a:stCxn id="21635" idx="5"/>
              <a:endCxn id="21637" idx="0"/>
            </p:cNvCxnSpPr>
            <p:nvPr/>
          </p:nvCxnSpPr>
          <p:spPr bwMode="auto">
            <a:xfrm>
              <a:off x="423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760" name="AutoShape 256"/>
            <p:cNvCxnSpPr>
              <a:cxnSpLocks noChangeShapeType="1"/>
              <a:stCxn id="21638" idx="5"/>
              <a:endCxn id="21639" idx="0"/>
            </p:cNvCxnSpPr>
            <p:nvPr/>
          </p:nvCxnSpPr>
          <p:spPr bwMode="auto">
            <a:xfrm>
              <a:off x="5190" y="2842"/>
              <a:ext cx="186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21797" name="Group 293"/>
          <p:cNvGraphicFramePr>
            <a:graphicFrameLocks noGrp="1"/>
          </p:cNvGraphicFramePr>
          <p:nvPr/>
        </p:nvGraphicFramePr>
        <p:xfrm>
          <a:off x="7608888" y="5853113"/>
          <a:ext cx="2590800" cy="4572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6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8" grpId="0" autoUpdateAnimBg="0"/>
      <p:bldP spid="21743" grpId="0" autoUpdateAnimBg="0"/>
      <p:bldP spid="217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2203450" y="533400"/>
            <a:ext cx="41211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最坏情况：</a:t>
            </a:r>
            <a:r>
              <a:rPr lang="zh-CN" altLang="en-US" sz="2400" dirty="0">
                <a:ea typeface="华文新魏" pitchFamily="2" charset="-122"/>
              </a:rPr>
              <a:t>深度为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的且只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有 </a:t>
            </a:r>
            <a:r>
              <a:rPr lang="en-US" altLang="zh-CN" sz="2400" i="1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 </a:t>
            </a:r>
            <a:r>
              <a:rPr lang="zh-CN" altLang="en-US" sz="2400" dirty="0">
                <a:ea typeface="华文新魏" pitchFamily="2" charset="-122"/>
              </a:rPr>
              <a:t>个结点的右单支树需要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长度为</a:t>
            </a:r>
            <a:r>
              <a:rPr lang="en-US" altLang="zh-CN" sz="2400" dirty="0">
                <a:ea typeface="华文新魏" pitchFamily="2" charset="-122"/>
              </a:rPr>
              <a:t>2</a:t>
            </a:r>
            <a:r>
              <a:rPr lang="en-US" altLang="zh-CN" sz="2400" i="1" baseline="30000" dirty="0">
                <a:ea typeface="华文新魏" pitchFamily="2" charset="-122"/>
              </a:rPr>
              <a:t>k</a:t>
            </a:r>
            <a:r>
              <a:rPr lang="en-US" altLang="zh-CN" sz="2400" dirty="0">
                <a:ea typeface="华文新魏" pitchFamily="2" charset="-122"/>
              </a:rPr>
              <a:t>-1 </a:t>
            </a:r>
            <a:r>
              <a:rPr lang="zh-CN" altLang="en-US" sz="2400" dirty="0">
                <a:ea typeface="华文新魏" pitchFamily="2" charset="-122"/>
              </a:rPr>
              <a:t>的一维数组。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graphicFrame>
        <p:nvGraphicFramePr>
          <p:cNvPr id="22774" name="Group 246"/>
          <p:cNvGraphicFramePr>
            <a:graphicFrameLocks noGrp="1"/>
          </p:cNvGraphicFramePr>
          <p:nvPr/>
        </p:nvGraphicFramePr>
        <p:xfrm>
          <a:off x="2736850" y="2590800"/>
          <a:ext cx="3048000" cy="45720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2216150" y="3314700"/>
            <a:ext cx="7405104" cy="298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表示方式：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>
                <a:ea typeface="华文中宋" pitchFamily="2" charset="-122"/>
              </a:rPr>
              <a:t>#define  MAX_TREE_SIZE 100     // </a:t>
            </a:r>
            <a:r>
              <a:rPr lang="zh-CN" altLang="en-US" sz="2400" dirty="0">
                <a:ea typeface="楷体_GB2312" pitchFamily="49" charset="-122"/>
              </a:rPr>
              <a:t>二叉树的最大结点数  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[MAX_TREE_SIZE];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                                        //</a:t>
            </a:r>
            <a:r>
              <a:rPr lang="en-US" altLang="zh-CN" sz="24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0 </a:t>
            </a:r>
            <a:r>
              <a:rPr lang="zh-CN" altLang="en-US" sz="2400" dirty="0">
                <a:ea typeface="楷体_GB2312" pitchFamily="49" charset="-122"/>
              </a:rPr>
              <a:t>号单元存储根结点</a:t>
            </a:r>
            <a:br>
              <a:rPr lang="zh-CN" altLang="en-US" sz="2400" dirty="0">
                <a:ea typeface="华文中宋" pitchFamily="2" charset="-122"/>
              </a:rPr>
            </a:br>
            <a:r>
              <a:rPr lang="en-US" altLang="zh-CN" sz="2400" dirty="0" err="1">
                <a:ea typeface="华文中宋" pitchFamily="2" charset="-122"/>
              </a:rPr>
              <a:t>SqBiTree</a:t>
            </a: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en-US" altLang="zh-CN" sz="2400" dirty="0" err="1">
                <a:ea typeface="华文中宋" pitchFamily="2" charset="-122"/>
              </a:rPr>
              <a:t>bt</a:t>
            </a:r>
            <a:r>
              <a:rPr lang="en-US" altLang="zh-CN" sz="2400" dirty="0">
                <a:ea typeface="华文中宋" pitchFamily="2" charset="-122"/>
              </a:rPr>
              <a:t>;</a:t>
            </a:r>
          </a:p>
        </p:txBody>
      </p:sp>
      <p:grpSp>
        <p:nvGrpSpPr>
          <p:cNvPr id="2" name="Group 257"/>
          <p:cNvGrpSpPr>
            <a:grpSpLocks/>
          </p:cNvGrpSpPr>
          <p:nvPr/>
        </p:nvGrpSpPr>
        <p:grpSpPr bwMode="auto">
          <a:xfrm>
            <a:off x="7461250" y="685800"/>
            <a:ext cx="2667000" cy="2362200"/>
            <a:chOff x="3600" y="432"/>
            <a:chExt cx="1680" cy="1488"/>
          </a:xfrm>
        </p:grpSpPr>
        <p:sp>
          <p:nvSpPr>
            <p:cNvPr id="22725" name="Oval 197"/>
            <p:cNvSpPr>
              <a:spLocks noChangeArrowheads="1"/>
            </p:cNvSpPr>
            <p:nvPr/>
          </p:nvSpPr>
          <p:spPr bwMode="auto">
            <a:xfrm>
              <a:off x="4608" y="864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22726" name="Oval 198"/>
            <p:cNvSpPr>
              <a:spLocks noChangeArrowheads="1"/>
            </p:cNvSpPr>
            <p:nvPr/>
          </p:nvSpPr>
          <p:spPr bwMode="auto">
            <a:xfrm>
              <a:off x="4992" y="1296"/>
              <a:ext cx="288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22727" name="Oval 199"/>
            <p:cNvSpPr>
              <a:spLocks noChangeArrowheads="1"/>
            </p:cNvSpPr>
            <p:nvPr/>
          </p:nvSpPr>
          <p:spPr bwMode="auto">
            <a:xfrm>
              <a:off x="3936" y="4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2733" name="Text Box 205"/>
            <p:cNvSpPr txBox="1">
              <a:spLocks noChangeArrowheads="1"/>
            </p:cNvSpPr>
            <p:nvPr/>
          </p:nvSpPr>
          <p:spPr bwMode="auto">
            <a:xfrm>
              <a:off x="3600" y="1670"/>
              <a:ext cx="8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ea typeface="楷体_GB2312" pitchFamily="49" charset="-122"/>
                </a:rPr>
                <a:t>右单支树 </a:t>
              </a:r>
            </a:p>
          </p:txBody>
        </p:sp>
        <p:cxnSp>
          <p:nvCxnSpPr>
            <p:cNvPr id="22778" name="AutoShape 250"/>
            <p:cNvCxnSpPr>
              <a:cxnSpLocks noChangeShapeType="1"/>
              <a:stCxn id="22727" idx="5"/>
              <a:endCxn id="22725" idx="0"/>
            </p:cNvCxnSpPr>
            <p:nvPr/>
          </p:nvCxnSpPr>
          <p:spPr bwMode="auto">
            <a:xfrm>
              <a:off x="4182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79" name="AutoShape 251"/>
            <p:cNvCxnSpPr>
              <a:cxnSpLocks noChangeShapeType="1"/>
              <a:stCxn id="22725" idx="5"/>
              <a:endCxn id="22726" idx="0"/>
            </p:cNvCxnSpPr>
            <p:nvPr/>
          </p:nvCxnSpPr>
          <p:spPr bwMode="auto">
            <a:xfrm>
              <a:off x="485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58"/>
          <p:cNvGrpSpPr>
            <a:grpSpLocks/>
          </p:cNvGrpSpPr>
          <p:nvPr/>
        </p:nvGrpSpPr>
        <p:grpSpPr bwMode="auto">
          <a:xfrm>
            <a:off x="6318251" y="1076326"/>
            <a:ext cx="2809875" cy="1362075"/>
            <a:chOff x="2880" y="678"/>
            <a:chExt cx="1770" cy="858"/>
          </a:xfrm>
        </p:grpSpPr>
        <p:sp>
          <p:nvSpPr>
            <p:cNvPr id="22748" name="Oval 220"/>
            <p:cNvSpPr>
              <a:spLocks noChangeArrowheads="1"/>
            </p:cNvSpPr>
            <p:nvPr/>
          </p:nvSpPr>
          <p:spPr bwMode="auto">
            <a:xfrm>
              <a:off x="3264" y="86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0" name="Oval 222"/>
            <p:cNvSpPr>
              <a:spLocks noChangeArrowheads="1"/>
            </p:cNvSpPr>
            <p:nvPr/>
          </p:nvSpPr>
          <p:spPr bwMode="auto">
            <a:xfrm>
              <a:off x="2880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1" name="Oval 223"/>
            <p:cNvSpPr>
              <a:spLocks noChangeArrowheads="1"/>
            </p:cNvSpPr>
            <p:nvPr/>
          </p:nvSpPr>
          <p:spPr bwMode="auto">
            <a:xfrm>
              <a:off x="4272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sp>
          <p:nvSpPr>
            <p:cNvPr id="22753" name="Oval 225"/>
            <p:cNvSpPr>
              <a:spLocks noChangeArrowheads="1"/>
            </p:cNvSpPr>
            <p:nvPr/>
          </p:nvSpPr>
          <p:spPr bwMode="auto">
            <a:xfrm>
              <a:off x="3648" y="129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0</a:t>
              </a:r>
            </a:p>
          </p:txBody>
        </p:sp>
        <p:cxnSp>
          <p:nvCxnSpPr>
            <p:cNvPr id="22781" name="AutoShape 253"/>
            <p:cNvCxnSpPr>
              <a:cxnSpLocks noChangeShapeType="1"/>
              <a:stCxn id="22727" idx="3"/>
              <a:endCxn id="22748" idx="0"/>
            </p:cNvCxnSpPr>
            <p:nvPr/>
          </p:nvCxnSpPr>
          <p:spPr bwMode="auto">
            <a:xfrm flipH="1">
              <a:off x="3408" y="678"/>
              <a:ext cx="570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2" name="AutoShape 254"/>
            <p:cNvCxnSpPr>
              <a:cxnSpLocks noChangeShapeType="1"/>
              <a:stCxn id="22748" idx="3"/>
              <a:endCxn id="22750" idx="0"/>
            </p:cNvCxnSpPr>
            <p:nvPr/>
          </p:nvCxnSpPr>
          <p:spPr bwMode="auto">
            <a:xfrm flipH="1">
              <a:off x="3024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3" name="AutoShape 255"/>
            <p:cNvCxnSpPr>
              <a:cxnSpLocks noChangeShapeType="1"/>
              <a:stCxn id="22748" idx="5"/>
              <a:endCxn id="22753" idx="0"/>
            </p:cNvCxnSpPr>
            <p:nvPr/>
          </p:nvCxnSpPr>
          <p:spPr bwMode="auto">
            <a:xfrm>
              <a:off x="3510" y="1069"/>
              <a:ext cx="282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84" name="AutoShape 256"/>
            <p:cNvCxnSpPr>
              <a:cxnSpLocks noChangeShapeType="1"/>
              <a:stCxn id="22725" idx="3"/>
              <a:endCxn id="22751" idx="0"/>
            </p:cNvCxnSpPr>
            <p:nvPr/>
          </p:nvCxnSpPr>
          <p:spPr bwMode="auto">
            <a:xfrm flipH="1">
              <a:off x="4416" y="1069"/>
              <a:ext cx="234" cy="2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7" grpId="0" autoUpdateAnimBg="0"/>
      <p:bldP spid="227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007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325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64302" y="174175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86039F48-1342-4D5A-8FCF-20539E1526CC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BC7646F5-6FC9-4AAF-8677-708E21131BFA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61D5F6B-8962-4E17-A631-ECC93747F3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2E0327F2-7ECF-4096-B762-FBE45CC369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1005489-5ECD-445F-8F01-28199FB570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104C6B45-E7B9-4509-A393-2359362337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D0E8757E-E53E-4542-ABFE-39A09C5FB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F65E53F-B558-405B-80E1-74B1F1B0A9C9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DF0BD9D-AD2C-407B-B396-6EB60184B0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9E738B1-6B87-4B85-9770-EE2D06C08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5FAB0F7-7F47-4234-9754-90FFC0D69C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F1885E1-2C12-4B92-B752-5E47B9EAB7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9C7111C-DF75-42D1-BD9A-8F2A43963B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54AA74BB-7889-45DE-B2B8-EF2A79771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ED554B3-A470-4925-ABA4-C56C622A5CEC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B7A7D2A-C4CF-447C-8D71-1DFD2926E6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0A9AF33-1137-40FF-AA30-2B29B51622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BCBB62-6F88-4047-8E4D-C3DCE38FDE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5D221B6-185E-463D-8224-93A728F0C1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C0CF5A-6339-4F1C-AA51-0A886CCF0F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2A5B7FD-6B0B-407D-80EC-FFDD69B96E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E70342-23A9-462C-97A2-4C84FA2EDE6F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623AF84-B173-429C-B9D0-6F1E9A64C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6C32CD7-9045-4294-972E-81524A4165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BD22EAC-B825-45F6-BD63-6AE0BB65F1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0FA8C4B-CE51-4A74-BE15-D5F9613BE7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B38A388-99B9-43A9-8664-3EC6BBDD80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4DB1225-8C8E-4BDE-A113-10BB2860B3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0FEBC3F-3C2F-4304-95CF-B6B74714A9D6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90B4167-2EE2-4C25-855B-9655DB61E5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F91295F-6B84-459F-996C-2C70B27496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6E68267-1823-4AC5-B445-64BEEBCDA3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180C2DD-A8EA-43F9-846A-81C060AFC6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36E500-F388-41FC-ACCC-C9EC50E019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16B5067-B5A6-469F-B283-C581C0B443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53FF6F2-19F0-41E0-A083-7E707A9FB250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287A6A5-2A31-461D-8CFF-91163303E2C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10F8BD1-181B-44BE-A6D9-F5F4F96546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4765CB7-0089-4E93-9671-EAE0372303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87202A95-8EE4-45C4-823F-FBA58C1069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2961065-2FDB-4DBE-829B-BF409E4329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7194E962-3359-47D7-9E6B-794239CF28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6" name="Rectangle 84"/>
          <p:cNvSpPr>
            <a:spLocks noChangeArrowheads="1"/>
          </p:cNvSpPr>
          <p:nvPr/>
        </p:nvSpPr>
        <p:spPr bwMode="auto">
          <a:xfrm>
            <a:off x="2552700" y="765175"/>
            <a:ext cx="3048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、 链式存储结构 </a:t>
            </a:r>
          </a:p>
        </p:txBody>
      </p:sp>
      <p:sp>
        <p:nvSpPr>
          <p:cNvPr id="23637" name="Text Box 85"/>
          <p:cNvSpPr txBox="1">
            <a:spLocks noChangeArrowheads="1"/>
          </p:cNvSpPr>
          <p:nvPr/>
        </p:nvSpPr>
        <p:spPr bwMode="auto">
          <a:xfrm>
            <a:off x="2552700" y="2708275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存储方式  </a:t>
            </a:r>
          </a:p>
        </p:txBody>
      </p:sp>
      <p:sp>
        <p:nvSpPr>
          <p:cNvPr id="23638" name="Text Box 86"/>
          <p:cNvSpPr txBox="1">
            <a:spLocks noChangeArrowheads="1"/>
          </p:cNvSpPr>
          <p:nvPr/>
        </p:nvSpPr>
        <p:spPr bwMode="auto">
          <a:xfrm>
            <a:off x="2552700" y="1489076"/>
            <a:ext cx="3206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  </a:t>
            </a:r>
            <a:r>
              <a:rPr lang="zh-CN" altLang="en-US" sz="2400" dirty="0">
                <a:ea typeface="华文中宋" pitchFamily="2" charset="-122"/>
              </a:rPr>
              <a:t>二叉树结点的构成 </a:t>
            </a:r>
          </a:p>
        </p:txBody>
      </p:sp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0362" y="3851275"/>
            <a:ext cx="3124200" cy="1295400"/>
            <a:chOff x="351" y="2256"/>
            <a:chExt cx="1968" cy="816"/>
          </a:xfrm>
        </p:grpSpPr>
        <p:sp>
          <p:nvSpPr>
            <p:cNvPr id="23650" name="Rectangle 98"/>
            <p:cNvSpPr>
              <a:spLocks noChangeArrowheads="1"/>
            </p:cNvSpPr>
            <p:nvPr/>
          </p:nvSpPr>
          <p:spPr bwMode="auto">
            <a:xfrm>
              <a:off x="351" y="2352"/>
              <a:ext cx="19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651" name="Text Box 99"/>
            <p:cNvSpPr txBox="1">
              <a:spLocks noChangeArrowheads="1"/>
            </p:cNvSpPr>
            <p:nvPr/>
          </p:nvSpPr>
          <p:spPr bwMode="auto">
            <a:xfrm>
              <a:off x="411" y="2303"/>
              <a:ext cx="183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  data   rchild</a:t>
              </a:r>
              <a:endParaRPr lang="en-US" altLang="zh-CN"/>
            </a:p>
          </p:txBody>
        </p:sp>
        <p:sp>
          <p:nvSpPr>
            <p:cNvPr id="23652" name="Line 100"/>
            <p:cNvSpPr>
              <a:spLocks noChangeShapeType="1"/>
            </p:cNvSpPr>
            <p:nvPr/>
          </p:nvSpPr>
          <p:spPr bwMode="auto">
            <a:xfrm flipV="1">
              <a:off x="1023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3" name="Line 101"/>
            <p:cNvSpPr>
              <a:spLocks noChangeShapeType="1"/>
            </p:cNvSpPr>
            <p:nvPr/>
          </p:nvSpPr>
          <p:spPr bwMode="auto">
            <a:xfrm flipV="1">
              <a:off x="1599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4" name="Line 102"/>
            <p:cNvSpPr>
              <a:spLocks noChangeShapeType="1"/>
            </p:cNvSpPr>
            <p:nvPr/>
          </p:nvSpPr>
          <p:spPr bwMode="auto">
            <a:xfrm flipV="1">
              <a:off x="1023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55" name="Line 103"/>
            <p:cNvSpPr>
              <a:spLocks noChangeShapeType="1"/>
            </p:cNvSpPr>
            <p:nvPr/>
          </p:nvSpPr>
          <p:spPr bwMode="auto">
            <a:xfrm flipV="1">
              <a:off x="1599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1" name="Text Box 119"/>
            <p:cNvSpPr txBox="1">
              <a:spLocks noChangeArrowheads="1"/>
            </p:cNvSpPr>
            <p:nvPr/>
          </p:nvSpPr>
          <p:spPr bwMode="auto">
            <a:xfrm>
              <a:off x="927" y="2784"/>
              <a:ext cx="9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ea typeface="楷体_GB2312" pitchFamily="49" charset="-122"/>
                </a:rPr>
                <a:t>结点结构 </a:t>
              </a:r>
            </a:p>
          </p:txBody>
        </p:sp>
      </p:grpSp>
      <p:grpSp>
        <p:nvGrpSpPr>
          <p:cNvPr id="3" name="Group 322"/>
          <p:cNvGrpSpPr>
            <a:grpSpLocks/>
          </p:cNvGrpSpPr>
          <p:nvPr/>
        </p:nvGrpSpPr>
        <p:grpSpPr bwMode="auto">
          <a:xfrm>
            <a:off x="6430964" y="3851275"/>
            <a:ext cx="3406775" cy="1970088"/>
            <a:chOff x="2942" y="2256"/>
            <a:chExt cx="2146" cy="1241"/>
          </a:xfrm>
        </p:grpSpPr>
        <p:sp>
          <p:nvSpPr>
            <p:cNvPr id="23848" name="Rectangle 296"/>
            <p:cNvSpPr>
              <a:spLocks noChangeArrowheads="1"/>
            </p:cNvSpPr>
            <p:nvPr/>
          </p:nvSpPr>
          <p:spPr bwMode="auto">
            <a:xfrm>
              <a:off x="3360" y="2352"/>
              <a:ext cx="1344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49" name="Text Box 297"/>
            <p:cNvSpPr txBox="1">
              <a:spLocks noChangeArrowheads="1"/>
            </p:cNvSpPr>
            <p:nvPr/>
          </p:nvSpPr>
          <p:spPr bwMode="auto">
            <a:xfrm>
              <a:off x="3747" y="2304"/>
              <a:ext cx="5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data </a:t>
              </a:r>
              <a:endParaRPr lang="en-US" altLang="zh-CN"/>
            </a:p>
          </p:txBody>
        </p:sp>
        <p:sp>
          <p:nvSpPr>
            <p:cNvPr id="23850" name="Line 298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1" name="Line 299"/>
            <p:cNvSpPr>
              <a:spLocks noChangeShapeType="1"/>
            </p:cNvSpPr>
            <p:nvPr/>
          </p:nvSpPr>
          <p:spPr bwMode="auto">
            <a:xfrm flipV="1">
              <a:off x="4320" y="235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2" name="Line 300"/>
            <p:cNvSpPr>
              <a:spLocks noChangeShapeType="1"/>
            </p:cNvSpPr>
            <p:nvPr/>
          </p:nvSpPr>
          <p:spPr bwMode="auto">
            <a:xfrm flipV="1">
              <a:off x="3744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53" name="Line 301"/>
            <p:cNvSpPr>
              <a:spLocks noChangeShapeType="1"/>
            </p:cNvSpPr>
            <p:nvPr/>
          </p:nvSpPr>
          <p:spPr bwMode="auto">
            <a:xfrm flipV="1">
              <a:off x="4320" y="225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61" name="Rectangle 309"/>
            <p:cNvSpPr>
              <a:spLocks noChangeArrowheads="1"/>
            </p:cNvSpPr>
            <p:nvPr/>
          </p:nvSpPr>
          <p:spPr bwMode="auto">
            <a:xfrm>
              <a:off x="4320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2" name="Text Box 310"/>
            <p:cNvSpPr txBox="1">
              <a:spLocks noChangeArrowheads="1"/>
            </p:cNvSpPr>
            <p:nvPr/>
          </p:nvSpPr>
          <p:spPr bwMode="auto">
            <a:xfrm>
              <a:off x="4378" y="3167"/>
              <a:ext cx="68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23867" name="Rectangle 315"/>
            <p:cNvSpPr>
              <a:spLocks noChangeArrowheads="1"/>
            </p:cNvSpPr>
            <p:nvPr/>
          </p:nvSpPr>
          <p:spPr bwMode="auto">
            <a:xfrm>
              <a:off x="2942" y="3216"/>
              <a:ext cx="768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23868" name="Text Box 316"/>
            <p:cNvSpPr txBox="1">
              <a:spLocks noChangeArrowheads="1"/>
            </p:cNvSpPr>
            <p:nvPr/>
          </p:nvSpPr>
          <p:spPr bwMode="auto">
            <a:xfrm>
              <a:off x="3012" y="3167"/>
              <a:ext cx="657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23870" name="Line 318"/>
            <p:cNvSpPr>
              <a:spLocks noChangeShapeType="1"/>
            </p:cNvSpPr>
            <p:nvPr/>
          </p:nvSpPr>
          <p:spPr bwMode="auto">
            <a:xfrm>
              <a:off x="4512" y="2448"/>
              <a:ext cx="19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73" name="Line 321"/>
            <p:cNvSpPr>
              <a:spLocks noChangeShapeType="1"/>
            </p:cNvSpPr>
            <p:nvPr/>
          </p:nvSpPr>
          <p:spPr bwMode="auto">
            <a:xfrm flipH="1">
              <a:off x="3408" y="2448"/>
              <a:ext cx="1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24"/>
          <p:cNvGrpSpPr>
            <a:grpSpLocks/>
          </p:cNvGrpSpPr>
          <p:nvPr/>
        </p:nvGrpSpPr>
        <p:grpSpPr bwMode="auto">
          <a:xfrm>
            <a:off x="6954838" y="914400"/>
            <a:ext cx="2171700" cy="2046288"/>
            <a:chOff x="3272" y="576"/>
            <a:chExt cx="1368" cy="1289"/>
          </a:xfrm>
        </p:grpSpPr>
        <p:sp>
          <p:nvSpPr>
            <p:cNvPr id="23640" name="Oval 88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23643" name="AutoShape 91"/>
            <p:cNvCxnSpPr>
              <a:cxnSpLocks noChangeShapeType="1"/>
              <a:stCxn id="23640" idx="3"/>
              <a:endCxn id="2364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644" name="AutoShape 92"/>
            <p:cNvCxnSpPr>
              <a:cxnSpLocks noChangeShapeType="1"/>
              <a:stCxn id="23640" idx="5"/>
              <a:endCxn id="2364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3645" name="Text Box 93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23646" name="Text Box 94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23647" name="Text Box 95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23875" name="AutoShape 323"/>
            <p:cNvCxnSpPr>
              <a:cxnSpLocks noChangeShapeType="1"/>
              <a:endCxn id="23640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37" grpId="0" autoUpdateAnimBg="0"/>
      <p:bldP spid="2363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8"/>
          <p:cNvGrpSpPr>
            <a:grpSpLocks/>
          </p:cNvGrpSpPr>
          <p:nvPr/>
        </p:nvGrpSpPr>
        <p:grpSpPr bwMode="auto">
          <a:xfrm>
            <a:off x="5499101" y="1250950"/>
            <a:ext cx="854075" cy="293688"/>
            <a:chOff x="1700" y="2033"/>
            <a:chExt cx="778" cy="256"/>
          </a:xfrm>
        </p:grpSpPr>
        <p:sp>
          <p:nvSpPr>
            <p:cNvPr id="24785" name="Rectangle 20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A </a:t>
              </a:r>
            </a:p>
          </p:txBody>
        </p:sp>
        <p:sp>
          <p:nvSpPr>
            <p:cNvPr id="24786" name="Line 21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87" name="Line 21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2"/>
          <p:cNvGrpSpPr>
            <a:grpSpLocks/>
          </p:cNvGrpSpPr>
          <p:nvPr/>
        </p:nvGrpSpPr>
        <p:grpSpPr bwMode="auto">
          <a:xfrm>
            <a:off x="4752976" y="1844675"/>
            <a:ext cx="854075" cy="293688"/>
            <a:chOff x="1700" y="2033"/>
            <a:chExt cx="778" cy="256"/>
          </a:xfrm>
        </p:grpSpPr>
        <p:sp>
          <p:nvSpPr>
            <p:cNvPr id="24789" name="Rectangle 21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 B </a:t>
              </a:r>
            </a:p>
          </p:txBody>
        </p:sp>
        <p:sp>
          <p:nvSpPr>
            <p:cNvPr id="24790" name="Line 21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1" name="Line 21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4157664" y="2492375"/>
            <a:ext cx="854075" cy="293688"/>
            <a:chOff x="1700" y="2033"/>
            <a:chExt cx="778" cy="256"/>
          </a:xfrm>
        </p:grpSpPr>
        <p:sp>
          <p:nvSpPr>
            <p:cNvPr id="24793" name="Rectangle 217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C </a:t>
              </a:r>
            </a:p>
          </p:txBody>
        </p:sp>
        <p:sp>
          <p:nvSpPr>
            <p:cNvPr id="24794" name="Line 218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5" name="Line 219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20"/>
          <p:cNvGrpSpPr>
            <a:grpSpLocks/>
          </p:cNvGrpSpPr>
          <p:nvPr/>
        </p:nvGrpSpPr>
        <p:grpSpPr bwMode="auto">
          <a:xfrm>
            <a:off x="5448301" y="2498725"/>
            <a:ext cx="854075" cy="293688"/>
            <a:chOff x="1700" y="2033"/>
            <a:chExt cx="778" cy="256"/>
          </a:xfrm>
        </p:grpSpPr>
        <p:sp>
          <p:nvSpPr>
            <p:cNvPr id="24797" name="Rectangle 221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D </a:t>
              </a:r>
            </a:p>
          </p:txBody>
        </p:sp>
        <p:sp>
          <p:nvSpPr>
            <p:cNvPr id="24798" name="Line 222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99" name="Line 223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4741864" y="3060700"/>
            <a:ext cx="854075" cy="293688"/>
            <a:chOff x="1700" y="2033"/>
            <a:chExt cx="778" cy="256"/>
          </a:xfrm>
        </p:grpSpPr>
        <p:sp>
          <p:nvSpPr>
            <p:cNvPr id="24801" name="Rectangle 225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 E </a:t>
              </a:r>
            </a:p>
          </p:txBody>
        </p:sp>
        <p:sp>
          <p:nvSpPr>
            <p:cNvPr id="24802" name="Line 226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3" name="Line 227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6223001" y="3044825"/>
            <a:ext cx="854075" cy="293688"/>
            <a:chOff x="1700" y="2033"/>
            <a:chExt cx="778" cy="256"/>
          </a:xfrm>
        </p:grpSpPr>
        <p:sp>
          <p:nvSpPr>
            <p:cNvPr id="24805" name="Rectangle 229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/>
                <a:t>    F </a:t>
              </a:r>
            </a:p>
          </p:txBody>
        </p:sp>
        <p:sp>
          <p:nvSpPr>
            <p:cNvPr id="24806" name="Line 230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07" name="Line 231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32"/>
          <p:cNvGrpSpPr>
            <a:grpSpLocks/>
          </p:cNvGrpSpPr>
          <p:nvPr/>
        </p:nvGrpSpPr>
        <p:grpSpPr bwMode="auto">
          <a:xfrm>
            <a:off x="5480051" y="3589339"/>
            <a:ext cx="854075" cy="293687"/>
            <a:chOff x="1700" y="2033"/>
            <a:chExt cx="778" cy="256"/>
          </a:xfrm>
        </p:grpSpPr>
        <p:sp>
          <p:nvSpPr>
            <p:cNvPr id="24809" name="Rectangle 233"/>
            <p:cNvSpPr>
              <a:spLocks noChangeArrowheads="1"/>
            </p:cNvSpPr>
            <p:nvPr/>
          </p:nvSpPr>
          <p:spPr bwMode="auto">
            <a:xfrm>
              <a:off x="1700" y="2033"/>
              <a:ext cx="77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    G </a:t>
              </a:r>
            </a:p>
          </p:txBody>
        </p:sp>
        <p:sp>
          <p:nvSpPr>
            <p:cNvPr id="24810" name="Line 234"/>
            <p:cNvSpPr>
              <a:spLocks noChangeShapeType="1"/>
            </p:cNvSpPr>
            <p:nvPr/>
          </p:nvSpPr>
          <p:spPr bwMode="auto">
            <a:xfrm>
              <a:off x="1934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11" name="Line 235"/>
            <p:cNvSpPr>
              <a:spLocks noChangeShapeType="1"/>
            </p:cNvSpPr>
            <p:nvPr/>
          </p:nvSpPr>
          <p:spPr bwMode="auto">
            <a:xfrm>
              <a:off x="2212" y="20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12" name="Line 236"/>
          <p:cNvSpPr>
            <a:spLocks noChangeShapeType="1"/>
          </p:cNvSpPr>
          <p:nvPr/>
        </p:nvSpPr>
        <p:spPr bwMode="auto">
          <a:xfrm flipH="1">
            <a:off x="5172075" y="1416051"/>
            <a:ext cx="457200" cy="4286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3" name="Line 237"/>
          <p:cNvSpPr>
            <a:spLocks noChangeShapeType="1"/>
          </p:cNvSpPr>
          <p:nvPr/>
        </p:nvSpPr>
        <p:spPr bwMode="auto">
          <a:xfrm flipH="1">
            <a:off x="45624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4" name="Line 238"/>
          <p:cNvSpPr>
            <a:spLocks noChangeShapeType="1"/>
          </p:cNvSpPr>
          <p:nvPr/>
        </p:nvSpPr>
        <p:spPr bwMode="auto">
          <a:xfrm>
            <a:off x="5476875" y="2047875"/>
            <a:ext cx="38100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5" name="Line 239"/>
          <p:cNvSpPr>
            <a:spLocks noChangeShapeType="1"/>
          </p:cNvSpPr>
          <p:nvPr/>
        </p:nvSpPr>
        <p:spPr bwMode="auto">
          <a:xfrm flipH="1">
            <a:off x="5172075" y="2663825"/>
            <a:ext cx="381000" cy="4000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6" name="Line 240"/>
          <p:cNvSpPr>
            <a:spLocks noChangeShapeType="1"/>
          </p:cNvSpPr>
          <p:nvPr/>
        </p:nvSpPr>
        <p:spPr bwMode="auto">
          <a:xfrm rot="337709">
            <a:off x="6162676" y="2663825"/>
            <a:ext cx="511175" cy="3317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17" name="Line 241"/>
          <p:cNvSpPr>
            <a:spLocks noChangeShapeType="1"/>
          </p:cNvSpPr>
          <p:nvPr/>
        </p:nvSpPr>
        <p:spPr bwMode="auto">
          <a:xfrm>
            <a:off x="5476875" y="3224213"/>
            <a:ext cx="401638" cy="3476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242"/>
          <p:cNvGrpSpPr>
            <a:grpSpLocks/>
          </p:cNvGrpSpPr>
          <p:nvPr/>
        </p:nvGrpSpPr>
        <p:grpSpPr bwMode="auto">
          <a:xfrm>
            <a:off x="5616575" y="541338"/>
            <a:ext cx="317500" cy="712788"/>
            <a:chOff x="2488" y="523"/>
            <a:chExt cx="200" cy="449"/>
          </a:xfrm>
        </p:grpSpPr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2496" y="523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20" name="Line 244"/>
            <p:cNvSpPr>
              <a:spLocks noChangeShapeType="1"/>
            </p:cNvSpPr>
            <p:nvPr/>
          </p:nvSpPr>
          <p:spPr bwMode="auto">
            <a:xfrm>
              <a:off x="2488" y="750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21" name="Text Box 245"/>
          <p:cNvSpPr txBox="1">
            <a:spLocks noChangeArrowheads="1"/>
          </p:cNvSpPr>
          <p:nvPr/>
        </p:nvSpPr>
        <p:spPr bwMode="auto">
          <a:xfrm>
            <a:off x="6041209" y="125043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0" name="Group 246"/>
          <p:cNvGrpSpPr>
            <a:grpSpLocks/>
          </p:cNvGrpSpPr>
          <p:nvPr/>
        </p:nvGrpSpPr>
        <p:grpSpPr bwMode="auto">
          <a:xfrm>
            <a:off x="4135439" y="2479679"/>
            <a:ext cx="909638" cy="369888"/>
            <a:chOff x="1555" y="1744"/>
            <a:chExt cx="573" cy="233"/>
          </a:xfrm>
        </p:grpSpPr>
        <p:sp>
          <p:nvSpPr>
            <p:cNvPr id="24823" name="Text Box 247"/>
            <p:cNvSpPr txBox="1">
              <a:spLocks noChangeArrowheads="1"/>
            </p:cNvSpPr>
            <p:nvPr/>
          </p:nvSpPr>
          <p:spPr bwMode="auto">
            <a:xfrm>
              <a:off x="1555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4" name="Text Box 248"/>
            <p:cNvSpPr txBox="1">
              <a:spLocks noChangeArrowheads="1"/>
            </p:cNvSpPr>
            <p:nvPr/>
          </p:nvSpPr>
          <p:spPr bwMode="auto">
            <a:xfrm>
              <a:off x="1939" y="174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825" name="Text Box 249"/>
          <p:cNvSpPr txBox="1">
            <a:spLocks noChangeArrowheads="1"/>
          </p:cNvSpPr>
          <p:nvPr/>
        </p:nvSpPr>
        <p:spPr bwMode="auto">
          <a:xfrm>
            <a:off x="4745809" y="305859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/>
              <a:t>^</a:t>
            </a:r>
          </a:p>
        </p:txBody>
      </p:sp>
      <p:grpSp>
        <p:nvGrpSpPr>
          <p:cNvPr id="11" name="Group 250"/>
          <p:cNvGrpSpPr>
            <a:grpSpLocks/>
          </p:cNvGrpSpPr>
          <p:nvPr/>
        </p:nvGrpSpPr>
        <p:grpSpPr bwMode="auto">
          <a:xfrm>
            <a:off x="6211890" y="3040068"/>
            <a:ext cx="890588" cy="369888"/>
            <a:chOff x="2863" y="2097"/>
            <a:chExt cx="561" cy="233"/>
          </a:xfrm>
        </p:grpSpPr>
        <p:sp>
          <p:nvSpPr>
            <p:cNvPr id="24827" name="Text Box 251"/>
            <p:cNvSpPr txBox="1">
              <a:spLocks noChangeArrowheads="1"/>
            </p:cNvSpPr>
            <p:nvPr/>
          </p:nvSpPr>
          <p:spPr bwMode="auto">
            <a:xfrm>
              <a:off x="2863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28" name="Text Box 252"/>
            <p:cNvSpPr txBox="1">
              <a:spLocks noChangeArrowheads="1"/>
            </p:cNvSpPr>
            <p:nvPr/>
          </p:nvSpPr>
          <p:spPr bwMode="auto">
            <a:xfrm>
              <a:off x="3235" y="209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2" name="Group 253"/>
          <p:cNvGrpSpPr>
            <a:grpSpLocks/>
          </p:cNvGrpSpPr>
          <p:nvPr/>
        </p:nvGrpSpPr>
        <p:grpSpPr bwMode="auto">
          <a:xfrm>
            <a:off x="5468940" y="3592518"/>
            <a:ext cx="890588" cy="388938"/>
            <a:chOff x="2395" y="2445"/>
            <a:chExt cx="561" cy="245"/>
          </a:xfrm>
        </p:grpSpPr>
        <p:sp>
          <p:nvSpPr>
            <p:cNvPr id="24830" name="Text Box 254"/>
            <p:cNvSpPr txBox="1">
              <a:spLocks noChangeArrowheads="1"/>
            </p:cNvSpPr>
            <p:nvPr/>
          </p:nvSpPr>
          <p:spPr bwMode="auto">
            <a:xfrm>
              <a:off x="2395" y="245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31" name="Text Box 255"/>
            <p:cNvSpPr txBox="1">
              <a:spLocks noChangeArrowheads="1"/>
            </p:cNvSpPr>
            <p:nvPr/>
          </p:nvSpPr>
          <p:spPr bwMode="auto">
            <a:xfrm>
              <a:off x="2767" y="24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grpSp>
        <p:nvGrpSpPr>
          <p:cNvPr id="13" name="Group 256"/>
          <p:cNvGrpSpPr>
            <a:grpSpLocks/>
          </p:cNvGrpSpPr>
          <p:nvPr/>
        </p:nvGrpSpPr>
        <p:grpSpPr bwMode="auto">
          <a:xfrm>
            <a:off x="8183564" y="617538"/>
            <a:ext cx="1984375" cy="3079750"/>
            <a:chOff x="4142" y="511"/>
            <a:chExt cx="1250" cy="1940"/>
          </a:xfrm>
        </p:grpSpPr>
        <p:grpSp>
          <p:nvGrpSpPr>
            <p:cNvPr id="14" name="Group 257"/>
            <p:cNvGrpSpPr>
              <a:grpSpLocks/>
            </p:cNvGrpSpPr>
            <p:nvPr/>
          </p:nvGrpSpPr>
          <p:grpSpPr bwMode="auto">
            <a:xfrm>
              <a:off x="4848" y="958"/>
              <a:ext cx="538" cy="185"/>
              <a:chOff x="1700" y="2033"/>
              <a:chExt cx="778" cy="256"/>
            </a:xfrm>
          </p:grpSpPr>
          <p:sp>
            <p:nvSpPr>
              <p:cNvPr id="24834" name="Rectangle 25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A </a:t>
                </a:r>
              </a:p>
            </p:txBody>
          </p:sp>
          <p:sp>
            <p:nvSpPr>
              <p:cNvPr id="24835" name="Line 25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36" name="Line 26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261"/>
            <p:cNvGrpSpPr>
              <a:grpSpLocks/>
            </p:cNvGrpSpPr>
            <p:nvPr/>
          </p:nvGrpSpPr>
          <p:grpSpPr bwMode="auto">
            <a:xfrm>
              <a:off x="4608" y="1366"/>
              <a:ext cx="538" cy="185"/>
              <a:chOff x="1700" y="2033"/>
              <a:chExt cx="778" cy="256"/>
            </a:xfrm>
          </p:grpSpPr>
          <p:sp>
            <p:nvSpPr>
              <p:cNvPr id="24838" name="Rectangle 26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24839" name="Line 26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0" name="Line 26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" name="Group 265"/>
            <p:cNvGrpSpPr>
              <a:grpSpLocks/>
            </p:cNvGrpSpPr>
            <p:nvPr/>
          </p:nvGrpSpPr>
          <p:grpSpPr bwMode="auto">
            <a:xfrm>
              <a:off x="4368" y="1800"/>
              <a:ext cx="538" cy="185"/>
              <a:chOff x="1700" y="2033"/>
              <a:chExt cx="778" cy="256"/>
            </a:xfrm>
          </p:grpSpPr>
          <p:sp>
            <p:nvSpPr>
              <p:cNvPr id="24842" name="Rectangle 26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C </a:t>
                </a:r>
              </a:p>
            </p:txBody>
          </p:sp>
          <p:sp>
            <p:nvSpPr>
              <p:cNvPr id="24843" name="Line 26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4" name="Line 26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" name="Group 269"/>
            <p:cNvGrpSpPr>
              <a:grpSpLocks/>
            </p:cNvGrpSpPr>
            <p:nvPr/>
          </p:nvGrpSpPr>
          <p:grpSpPr bwMode="auto">
            <a:xfrm>
              <a:off x="4142" y="2197"/>
              <a:ext cx="538" cy="185"/>
              <a:chOff x="1700" y="2033"/>
              <a:chExt cx="778" cy="256"/>
            </a:xfrm>
          </p:grpSpPr>
          <p:sp>
            <p:nvSpPr>
              <p:cNvPr id="24846" name="Rectangle 27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D </a:t>
                </a:r>
              </a:p>
            </p:txBody>
          </p:sp>
          <p:sp>
            <p:nvSpPr>
              <p:cNvPr id="24847" name="Line 27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48" name="Line 27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849" name="Line 273"/>
            <p:cNvSpPr>
              <a:spLocks noChangeShapeType="1"/>
            </p:cNvSpPr>
            <p:nvPr/>
          </p:nvSpPr>
          <p:spPr bwMode="auto">
            <a:xfrm flipH="1">
              <a:off x="4896" y="1062"/>
              <a:ext cx="41" cy="3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0" name="Line 274"/>
            <p:cNvSpPr>
              <a:spLocks noChangeShapeType="1"/>
            </p:cNvSpPr>
            <p:nvPr/>
          </p:nvSpPr>
          <p:spPr bwMode="auto">
            <a:xfrm flipH="1">
              <a:off x="4608" y="1506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4944" y="511"/>
              <a:ext cx="72" cy="2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89" y="111"/>
                </a:cxn>
                <a:cxn ang="0">
                  <a:pos x="0" y="233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2" name="Line 276"/>
            <p:cNvSpPr>
              <a:spLocks noChangeShapeType="1"/>
            </p:cNvSpPr>
            <p:nvPr/>
          </p:nvSpPr>
          <p:spPr bwMode="auto">
            <a:xfrm>
              <a:off x="4936" y="738"/>
              <a:ext cx="200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853" name="Text Box 277"/>
            <p:cNvSpPr txBox="1">
              <a:spLocks noChangeArrowheads="1"/>
            </p:cNvSpPr>
            <p:nvPr/>
          </p:nvSpPr>
          <p:spPr bwMode="auto">
            <a:xfrm>
              <a:off x="5203" y="95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4" name="Text Box 278"/>
            <p:cNvSpPr txBox="1">
              <a:spLocks noChangeArrowheads="1"/>
            </p:cNvSpPr>
            <p:nvPr/>
          </p:nvSpPr>
          <p:spPr bwMode="auto">
            <a:xfrm>
              <a:off x="4738" y="180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5" name="Text Box 279"/>
            <p:cNvSpPr txBox="1">
              <a:spLocks noChangeArrowheads="1"/>
            </p:cNvSpPr>
            <p:nvPr/>
          </p:nvSpPr>
          <p:spPr bwMode="auto">
            <a:xfrm>
              <a:off x="4975" y="139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6" name="Text Box 280"/>
            <p:cNvSpPr txBox="1">
              <a:spLocks noChangeArrowheads="1"/>
            </p:cNvSpPr>
            <p:nvPr/>
          </p:nvSpPr>
          <p:spPr bwMode="auto">
            <a:xfrm>
              <a:off x="4147" y="221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7" name="Text Box 281"/>
            <p:cNvSpPr txBox="1">
              <a:spLocks noChangeArrowheads="1"/>
            </p:cNvSpPr>
            <p:nvPr/>
          </p:nvSpPr>
          <p:spPr bwMode="auto">
            <a:xfrm>
              <a:off x="4519" y="220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24858" name="Line 282"/>
            <p:cNvSpPr>
              <a:spLocks noChangeShapeType="1"/>
            </p:cNvSpPr>
            <p:nvPr/>
          </p:nvSpPr>
          <p:spPr bwMode="auto">
            <a:xfrm flipH="1">
              <a:off x="4368" y="1920"/>
              <a:ext cx="96" cy="28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859" name="Text Box 283"/>
          <p:cNvSpPr txBox="1">
            <a:spLocks noChangeArrowheads="1"/>
          </p:cNvSpPr>
          <p:nvPr/>
        </p:nvSpPr>
        <p:spPr bwMode="auto">
          <a:xfrm>
            <a:off x="5203825" y="428307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二叉链表 </a:t>
            </a:r>
          </a:p>
        </p:txBody>
      </p:sp>
      <p:sp>
        <p:nvSpPr>
          <p:cNvPr id="24860" name="AutoShape 284"/>
          <p:cNvSpPr>
            <a:spLocks noChangeArrowheads="1"/>
          </p:cNvSpPr>
          <p:nvPr/>
        </p:nvSpPr>
        <p:spPr bwMode="auto">
          <a:xfrm>
            <a:off x="2200276" y="5175250"/>
            <a:ext cx="7783513" cy="774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华文中宋" pitchFamily="2" charset="-122"/>
              </a:rPr>
              <a:t>在 </a:t>
            </a:r>
            <a:r>
              <a:rPr lang="en-US" altLang="zh-CN" sz="2800" i="1">
                <a:ea typeface="华文中宋" pitchFamily="2" charset="-122"/>
              </a:rPr>
              <a:t>n</a:t>
            </a:r>
            <a:r>
              <a:rPr lang="en-US" altLang="zh-CN" sz="2800">
                <a:ea typeface="华文中宋" pitchFamily="2" charset="-122"/>
              </a:rPr>
              <a:t> </a:t>
            </a:r>
            <a:r>
              <a:rPr lang="zh-CN" altLang="zh-CN" sz="2800">
                <a:ea typeface="华文中宋" pitchFamily="2" charset="-122"/>
              </a:rPr>
              <a:t>个结点的二叉链表中有</a:t>
            </a:r>
            <a:r>
              <a:rPr lang="zh-CN" altLang="en-US" sz="2800">
                <a:ea typeface="华文中宋" pitchFamily="2" charset="-122"/>
              </a:rPr>
              <a:t> </a:t>
            </a:r>
            <a:r>
              <a:rPr lang="en-US" altLang="zh-CN" sz="2800" i="1">
                <a:ea typeface="华文中宋" pitchFamily="2" charset="-122"/>
              </a:rPr>
              <a:t>n </a:t>
            </a:r>
            <a:r>
              <a:rPr lang="en-US" altLang="zh-CN" sz="2800">
                <a:ea typeface="华文中宋" pitchFamily="2" charset="-122"/>
              </a:rPr>
              <a:t>+ 1 </a:t>
            </a:r>
            <a:r>
              <a:rPr lang="zh-CN" altLang="zh-CN" sz="2800">
                <a:ea typeface="华文中宋" pitchFamily="2" charset="-122"/>
              </a:rPr>
              <a:t>个空指针域。</a:t>
            </a:r>
            <a:endParaRPr lang="zh-CN" altLang="en-US" sz="2800">
              <a:ea typeface="华文中宋" pitchFamily="2" charset="-122"/>
            </a:endParaRPr>
          </a:p>
        </p:txBody>
      </p:sp>
      <p:grpSp>
        <p:nvGrpSpPr>
          <p:cNvPr id="18" name="Group 285"/>
          <p:cNvGrpSpPr>
            <a:grpSpLocks/>
          </p:cNvGrpSpPr>
          <p:nvPr/>
        </p:nvGrpSpPr>
        <p:grpSpPr bwMode="auto">
          <a:xfrm>
            <a:off x="2439989" y="854075"/>
            <a:ext cx="1495425" cy="2971800"/>
            <a:chOff x="369" y="816"/>
            <a:chExt cx="942" cy="1872"/>
          </a:xfrm>
        </p:grpSpPr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849" y="8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607" y="121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9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65" name="Oval 289"/>
            <p:cNvSpPr>
              <a:spLocks noChangeArrowheads="1"/>
            </p:cNvSpPr>
            <p:nvPr/>
          </p:nvSpPr>
          <p:spPr bwMode="auto">
            <a:xfrm>
              <a:off x="848" y="1607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sp>
          <p:nvSpPr>
            <p:cNvPr id="24866" name="Oval 290"/>
            <p:cNvSpPr>
              <a:spLocks noChangeArrowheads="1"/>
            </p:cNvSpPr>
            <p:nvPr/>
          </p:nvSpPr>
          <p:spPr bwMode="auto">
            <a:xfrm>
              <a:off x="648" y="2021"/>
              <a:ext cx="255" cy="23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E</a:t>
              </a:r>
            </a:p>
          </p:txBody>
        </p:sp>
        <p:sp>
          <p:nvSpPr>
            <p:cNvPr id="24867" name="Oval 291"/>
            <p:cNvSpPr>
              <a:spLocks noChangeArrowheads="1"/>
            </p:cNvSpPr>
            <p:nvPr/>
          </p:nvSpPr>
          <p:spPr bwMode="auto">
            <a:xfrm>
              <a:off x="1056" y="2012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F</a:t>
              </a:r>
            </a:p>
          </p:txBody>
        </p:sp>
        <p:sp>
          <p:nvSpPr>
            <p:cNvPr id="24868" name="Oval 292"/>
            <p:cNvSpPr>
              <a:spLocks noChangeArrowheads="1"/>
            </p:cNvSpPr>
            <p:nvPr/>
          </p:nvSpPr>
          <p:spPr bwMode="auto">
            <a:xfrm>
              <a:off x="858" y="2464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G</a:t>
              </a:r>
            </a:p>
          </p:txBody>
        </p:sp>
        <p:cxnSp>
          <p:nvCxnSpPr>
            <p:cNvPr id="24869" name="AutoShape 293"/>
            <p:cNvCxnSpPr>
              <a:cxnSpLocks noChangeShapeType="1"/>
              <a:stCxn id="24862" idx="3"/>
              <a:endCxn id="24863" idx="0"/>
            </p:cNvCxnSpPr>
            <p:nvPr/>
          </p:nvCxnSpPr>
          <p:spPr bwMode="auto">
            <a:xfrm flipH="1">
              <a:off x="735" y="1007"/>
              <a:ext cx="151" cy="2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0" name="AutoShape 294"/>
            <p:cNvCxnSpPr>
              <a:cxnSpLocks noChangeShapeType="1"/>
              <a:stCxn id="24863" idx="3"/>
              <a:endCxn id="24864" idx="0"/>
            </p:cNvCxnSpPr>
            <p:nvPr/>
          </p:nvCxnSpPr>
          <p:spPr bwMode="auto">
            <a:xfrm flipH="1">
              <a:off x="497" y="1407"/>
              <a:ext cx="147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1" name="AutoShape 295"/>
            <p:cNvCxnSpPr>
              <a:cxnSpLocks noChangeShapeType="1"/>
              <a:stCxn id="24863" idx="5"/>
              <a:endCxn id="24865" idx="0"/>
            </p:cNvCxnSpPr>
            <p:nvPr/>
          </p:nvCxnSpPr>
          <p:spPr bwMode="auto">
            <a:xfrm>
              <a:off x="825" y="1407"/>
              <a:ext cx="151" cy="20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2" name="AutoShape 296"/>
            <p:cNvCxnSpPr>
              <a:cxnSpLocks noChangeShapeType="1"/>
              <a:stCxn id="24865" idx="3"/>
              <a:endCxn id="24866" idx="0"/>
            </p:cNvCxnSpPr>
            <p:nvPr/>
          </p:nvCxnSpPr>
          <p:spPr bwMode="auto">
            <a:xfrm flipH="1">
              <a:off x="776" y="1798"/>
              <a:ext cx="109" cy="2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3" name="AutoShape 297"/>
            <p:cNvCxnSpPr>
              <a:cxnSpLocks noChangeShapeType="1"/>
              <a:stCxn id="24865" idx="5"/>
              <a:endCxn id="24867" idx="0"/>
            </p:cNvCxnSpPr>
            <p:nvPr/>
          </p:nvCxnSpPr>
          <p:spPr bwMode="auto">
            <a:xfrm>
              <a:off x="1066" y="1798"/>
              <a:ext cx="118" cy="21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4" name="AutoShape 298"/>
            <p:cNvCxnSpPr>
              <a:cxnSpLocks noChangeShapeType="1"/>
              <a:stCxn id="24866" idx="5"/>
              <a:endCxn id="24868" idx="0"/>
            </p:cNvCxnSpPr>
            <p:nvPr/>
          </p:nvCxnSpPr>
          <p:spPr bwMode="auto">
            <a:xfrm>
              <a:off x="866" y="2222"/>
              <a:ext cx="120" cy="2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9" name="Group 299"/>
          <p:cNvGrpSpPr>
            <a:grpSpLocks/>
          </p:cNvGrpSpPr>
          <p:nvPr/>
        </p:nvGrpSpPr>
        <p:grpSpPr bwMode="auto">
          <a:xfrm>
            <a:off x="7223126" y="854075"/>
            <a:ext cx="1547813" cy="2133600"/>
            <a:chOff x="3729" y="720"/>
            <a:chExt cx="975" cy="1344"/>
          </a:xfrm>
        </p:grpSpPr>
        <p:sp>
          <p:nvSpPr>
            <p:cNvPr id="24876" name="Oval 300"/>
            <p:cNvSpPr>
              <a:spLocks noChangeArrowheads="1"/>
            </p:cNvSpPr>
            <p:nvPr/>
          </p:nvSpPr>
          <p:spPr bwMode="auto">
            <a:xfrm>
              <a:off x="4449" y="72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4877" name="Oval 301"/>
            <p:cNvSpPr>
              <a:spLocks noChangeArrowheads="1"/>
            </p:cNvSpPr>
            <p:nvPr/>
          </p:nvSpPr>
          <p:spPr bwMode="auto">
            <a:xfrm>
              <a:off x="4201" y="109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878" name="Oval 302"/>
            <p:cNvSpPr>
              <a:spLocks noChangeArrowheads="1"/>
            </p:cNvSpPr>
            <p:nvPr/>
          </p:nvSpPr>
          <p:spPr bwMode="auto">
            <a:xfrm>
              <a:off x="3969" y="1456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C</a:t>
              </a:r>
            </a:p>
          </p:txBody>
        </p:sp>
        <p:sp>
          <p:nvSpPr>
            <p:cNvPr id="24879" name="Oval 303"/>
            <p:cNvSpPr>
              <a:spLocks noChangeArrowheads="1"/>
            </p:cNvSpPr>
            <p:nvPr/>
          </p:nvSpPr>
          <p:spPr bwMode="auto">
            <a:xfrm>
              <a:off x="3729" y="1840"/>
              <a:ext cx="255" cy="22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cxnSp>
          <p:nvCxnSpPr>
            <p:cNvPr id="24880" name="AutoShape 304"/>
            <p:cNvCxnSpPr>
              <a:cxnSpLocks noChangeShapeType="1"/>
              <a:stCxn id="24876" idx="3"/>
              <a:endCxn id="24877" idx="0"/>
            </p:cNvCxnSpPr>
            <p:nvPr/>
          </p:nvCxnSpPr>
          <p:spPr bwMode="auto">
            <a:xfrm flipH="1">
              <a:off x="4329" y="911"/>
              <a:ext cx="157" cy="17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77" idx="3"/>
              <a:endCxn id="24878" idx="0"/>
            </p:cNvCxnSpPr>
            <p:nvPr/>
          </p:nvCxnSpPr>
          <p:spPr bwMode="auto">
            <a:xfrm flipH="1">
              <a:off x="4097" y="1281"/>
              <a:ext cx="141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78" idx="3"/>
              <a:endCxn id="24879" idx="0"/>
            </p:cNvCxnSpPr>
            <p:nvPr/>
          </p:nvCxnSpPr>
          <p:spPr bwMode="auto">
            <a:xfrm flipH="1">
              <a:off x="3857" y="1647"/>
              <a:ext cx="149" cy="19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2" grpId="0" animBg="1"/>
      <p:bldP spid="24813" grpId="0" animBg="1"/>
      <p:bldP spid="24814" grpId="0" animBg="1"/>
      <p:bldP spid="24815" grpId="0" animBg="1"/>
      <p:bldP spid="24816" grpId="0" animBg="1"/>
      <p:bldP spid="24817" grpId="0" animBg="1"/>
      <p:bldP spid="24821" grpId="0" autoUpdateAnimBg="0"/>
      <p:bldP spid="24825" grpId="0" autoUpdateAnimBg="0"/>
      <p:bldP spid="24859" grpId="0" autoUpdateAnimBg="0"/>
      <p:bldP spid="2486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260725" y="1412875"/>
            <a:ext cx="5715000" cy="4108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{ // </a:t>
            </a:r>
            <a:r>
              <a:rPr lang="zh-CN" altLang="en-US" sz="2400" dirty="0">
                <a:ea typeface="楷体_GB2312" pitchFamily="49" charset="-122"/>
              </a:rPr>
              <a:t>结点结构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  data;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                               // </a:t>
            </a:r>
            <a:r>
              <a:rPr lang="zh-CN" altLang="en-US" sz="2400" dirty="0">
                <a:ea typeface="楷体_GB2312" pitchFamily="49" charset="-122"/>
              </a:rPr>
              <a:t>左右孩子指针</a:t>
            </a:r>
          </a:p>
          <a:p>
            <a:pPr>
              <a:lnSpc>
                <a:spcPct val="2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BiTNode</a:t>
            </a:r>
            <a:r>
              <a:rPr lang="en-US" altLang="zh-CN" sz="2400" dirty="0">
                <a:ea typeface="楷体_GB2312" pitchFamily="49" charset="-122"/>
              </a:rPr>
              <a:t>, *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;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3260725" y="909638"/>
            <a:ext cx="36210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zh-CN" sz="2400" dirty="0">
                <a:ea typeface="楷体_GB2312" pitchFamily="49" charset="-122"/>
              </a:rPr>
              <a:t>语言的类型描述如下：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pull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0"/>
          <p:cNvGrpSpPr>
            <a:grpSpLocks/>
          </p:cNvGrpSpPr>
          <p:nvPr/>
        </p:nvGrpSpPr>
        <p:grpSpPr bwMode="auto">
          <a:xfrm>
            <a:off x="2268539" y="2143125"/>
            <a:ext cx="4764087" cy="4151312"/>
            <a:chOff x="2717" y="1125"/>
            <a:chExt cx="3001" cy="2615"/>
          </a:xfrm>
        </p:grpSpPr>
        <p:grpSp>
          <p:nvGrpSpPr>
            <p:cNvPr id="3" name="Group 80"/>
            <p:cNvGrpSpPr>
              <a:grpSpLocks/>
            </p:cNvGrpSpPr>
            <p:nvPr/>
          </p:nvGrpSpPr>
          <p:grpSpPr bwMode="auto">
            <a:xfrm>
              <a:off x="3499" y="1484"/>
              <a:ext cx="1134" cy="257"/>
              <a:chOff x="3289" y="1809"/>
              <a:chExt cx="1134" cy="257"/>
            </a:xfrm>
          </p:grpSpPr>
          <p:sp>
            <p:nvSpPr>
              <p:cNvPr id="32849" name="Rectangle 8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A </a:t>
                </a:r>
              </a:p>
            </p:txBody>
          </p:sp>
          <p:sp>
            <p:nvSpPr>
              <p:cNvPr id="32850" name="Line 8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8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8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061" y="1959"/>
              <a:ext cx="1134" cy="257"/>
              <a:chOff x="3289" y="1809"/>
              <a:chExt cx="1134" cy="257"/>
            </a:xfrm>
          </p:grpSpPr>
          <p:sp>
            <p:nvSpPr>
              <p:cNvPr id="32854" name="Rectangle 8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B </a:t>
                </a:r>
              </a:p>
            </p:txBody>
          </p:sp>
          <p:sp>
            <p:nvSpPr>
              <p:cNvPr id="32855" name="Line 8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6" name="Line 8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7" name="Line 8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717" y="2447"/>
              <a:ext cx="1134" cy="257"/>
              <a:chOff x="3289" y="1809"/>
              <a:chExt cx="1134" cy="257"/>
            </a:xfrm>
          </p:grpSpPr>
          <p:sp>
            <p:nvSpPr>
              <p:cNvPr id="32859" name="Rectangle 9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C  </a:t>
                </a:r>
              </a:p>
            </p:txBody>
          </p:sp>
          <p:sp>
            <p:nvSpPr>
              <p:cNvPr id="32860" name="Line 9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1" name="Line 9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2" name="Line 9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95"/>
            <p:cNvGrpSpPr>
              <a:grpSpLocks/>
            </p:cNvGrpSpPr>
            <p:nvPr/>
          </p:nvGrpSpPr>
          <p:grpSpPr bwMode="auto">
            <a:xfrm>
              <a:off x="3962" y="2425"/>
              <a:ext cx="1134" cy="257"/>
              <a:chOff x="3289" y="1809"/>
              <a:chExt cx="1134" cy="257"/>
            </a:xfrm>
          </p:grpSpPr>
          <p:sp>
            <p:nvSpPr>
              <p:cNvPr id="32864" name="Rectangle 9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D </a:t>
                </a:r>
              </a:p>
            </p:txBody>
          </p:sp>
          <p:sp>
            <p:nvSpPr>
              <p:cNvPr id="32865" name="Line 9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6" name="Line 9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67" name="Line 9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00"/>
            <p:cNvGrpSpPr>
              <a:grpSpLocks/>
            </p:cNvGrpSpPr>
            <p:nvPr/>
          </p:nvGrpSpPr>
          <p:grpSpPr bwMode="auto">
            <a:xfrm>
              <a:off x="3251" y="2947"/>
              <a:ext cx="1134" cy="257"/>
              <a:chOff x="3289" y="1809"/>
              <a:chExt cx="1134" cy="257"/>
            </a:xfrm>
          </p:grpSpPr>
          <p:sp>
            <p:nvSpPr>
              <p:cNvPr id="32869" name="Rectangle 10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 E </a:t>
                </a:r>
              </a:p>
            </p:txBody>
          </p:sp>
          <p:sp>
            <p:nvSpPr>
              <p:cNvPr id="32870" name="Line 10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1" name="Line 10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2" name="Line 10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4584" y="2936"/>
              <a:ext cx="1134" cy="257"/>
              <a:chOff x="3289" y="1809"/>
              <a:chExt cx="1134" cy="257"/>
            </a:xfrm>
          </p:grpSpPr>
          <p:sp>
            <p:nvSpPr>
              <p:cNvPr id="32874" name="Rectangle 106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F </a:t>
                </a:r>
              </a:p>
            </p:txBody>
          </p:sp>
          <p:sp>
            <p:nvSpPr>
              <p:cNvPr id="32875" name="Line 107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6" name="Line 108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77" name="Line 109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0"/>
            <p:cNvGrpSpPr>
              <a:grpSpLocks/>
            </p:cNvGrpSpPr>
            <p:nvPr/>
          </p:nvGrpSpPr>
          <p:grpSpPr bwMode="auto">
            <a:xfrm>
              <a:off x="3961" y="3480"/>
              <a:ext cx="1134" cy="257"/>
              <a:chOff x="3289" y="1809"/>
              <a:chExt cx="1134" cy="257"/>
            </a:xfrm>
          </p:grpSpPr>
          <p:sp>
            <p:nvSpPr>
              <p:cNvPr id="32879" name="Rectangle 111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dirty="0"/>
                  <a:t>          G </a:t>
                </a:r>
              </a:p>
            </p:txBody>
          </p:sp>
          <p:sp>
            <p:nvSpPr>
              <p:cNvPr id="32880" name="Line 112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1" name="Line 113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82" name="Line 114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flipH="1">
              <a:off x="3470" y="1616"/>
              <a:ext cx="182" cy="33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H="1">
              <a:off x="3055" y="2124"/>
              <a:ext cx="173" cy="3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H="1">
              <a:off x="3696" y="2608"/>
              <a:ext cx="415" cy="32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>
              <a:off x="4059" y="2115"/>
              <a:ext cx="263" cy="3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>
              <a:off x="4944" y="2586"/>
              <a:ext cx="144" cy="35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8" name="Line 120"/>
            <p:cNvSpPr>
              <a:spLocks noChangeShapeType="1"/>
            </p:cNvSpPr>
            <p:nvPr/>
          </p:nvSpPr>
          <p:spPr bwMode="auto">
            <a:xfrm>
              <a:off x="4228" y="3108"/>
              <a:ext cx="144" cy="3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" name="Line 121"/>
            <p:cNvSpPr>
              <a:spLocks noChangeShapeType="1"/>
            </p:cNvSpPr>
            <p:nvPr/>
          </p:nvSpPr>
          <p:spPr bwMode="auto">
            <a:xfrm flipV="1">
              <a:off x="3756" y="1752"/>
              <a:ext cx="167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0" name="Line 122"/>
            <p:cNvSpPr>
              <a:spLocks noChangeShapeType="1"/>
            </p:cNvSpPr>
            <p:nvPr/>
          </p:nvSpPr>
          <p:spPr bwMode="auto">
            <a:xfrm flipV="1">
              <a:off x="3420" y="2219"/>
              <a:ext cx="113" cy="3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1" name="Line 123"/>
            <p:cNvSpPr>
              <a:spLocks noChangeShapeType="1"/>
            </p:cNvSpPr>
            <p:nvPr/>
          </p:nvSpPr>
          <p:spPr bwMode="auto">
            <a:xfrm flipH="1" flipV="1">
              <a:off x="4195" y="2115"/>
              <a:ext cx="465" cy="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2" name="Line 124"/>
            <p:cNvSpPr>
              <a:spLocks noChangeShapeType="1"/>
            </p:cNvSpPr>
            <p:nvPr/>
          </p:nvSpPr>
          <p:spPr bwMode="auto">
            <a:xfrm flipV="1">
              <a:off x="3940" y="2686"/>
              <a:ext cx="337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3" name="Line 125"/>
            <p:cNvSpPr>
              <a:spLocks noChangeShapeType="1"/>
            </p:cNvSpPr>
            <p:nvPr/>
          </p:nvSpPr>
          <p:spPr bwMode="auto">
            <a:xfrm flipH="1" flipV="1">
              <a:off x="4388" y="3086"/>
              <a:ext cx="272" cy="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94" name="Line 126"/>
            <p:cNvSpPr>
              <a:spLocks noChangeShapeType="1"/>
            </p:cNvSpPr>
            <p:nvPr/>
          </p:nvSpPr>
          <p:spPr bwMode="auto">
            <a:xfrm flipH="1" flipV="1">
              <a:off x="5100" y="2586"/>
              <a:ext cx="184" cy="4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3700" y="1125"/>
              <a:ext cx="212" cy="361"/>
              <a:chOff x="3789" y="1450"/>
              <a:chExt cx="212" cy="361"/>
            </a:xfrm>
          </p:grpSpPr>
          <p:sp>
            <p:nvSpPr>
              <p:cNvPr id="32896" name="Freeform 128"/>
              <p:cNvSpPr>
                <a:spLocks/>
              </p:cNvSpPr>
              <p:nvPr/>
            </p:nvSpPr>
            <p:spPr bwMode="auto">
              <a:xfrm>
                <a:off x="3789" y="1450"/>
                <a:ext cx="116" cy="23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145" y="55"/>
                  </a:cxn>
                  <a:cxn ang="0">
                    <a:pos x="0" y="155"/>
                  </a:cxn>
                </a:cxnLst>
                <a:rect l="0" t="0" r="r" b="b"/>
                <a:pathLst>
                  <a:path w="152" h="155">
                    <a:moveTo>
                      <a:pt x="45" y="0"/>
                    </a:moveTo>
                    <a:cubicBezTo>
                      <a:pt x="98" y="14"/>
                      <a:pt x="152" y="29"/>
                      <a:pt x="145" y="55"/>
                    </a:cubicBezTo>
                    <a:cubicBezTo>
                      <a:pt x="138" y="81"/>
                      <a:pt x="24" y="138"/>
                      <a:pt x="0" y="155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97" name="Line 129"/>
              <p:cNvSpPr>
                <a:spLocks noChangeShapeType="1"/>
              </p:cNvSpPr>
              <p:nvPr/>
            </p:nvSpPr>
            <p:spPr bwMode="auto">
              <a:xfrm>
                <a:off x="3789" y="1644"/>
                <a:ext cx="212" cy="16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898" name="Text Box 130"/>
            <p:cNvSpPr txBox="1">
              <a:spLocks noChangeArrowheads="1"/>
            </p:cNvSpPr>
            <p:nvPr/>
          </p:nvSpPr>
          <p:spPr bwMode="auto">
            <a:xfrm>
              <a:off x="4088" y="151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899" name="Text Box 131"/>
            <p:cNvSpPr txBox="1">
              <a:spLocks noChangeArrowheads="1"/>
            </p:cNvSpPr>
            <p:nvPr/>
          </p:nvSpPr>
          <p:spPr bwMode="auto">
            <a:xfrm>
              <a:off x="4388" y="150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0" name="Text Box 132"/>
            <p:cNvSpPr txBox="1">
              <a:spLocks noChangeArrowheads="1"/>
            </p:cNvSpPr>
            <p:nvPr/>
          </p:nvSpPr>
          <p:spPr bwMode="auto">
            <a:xfrm>
              <a:off x="2776" y="247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1" name="Text Box 133"/>
            <p:cNvSpPr txBox="1">
              <a:spLocks noChangeArrowheads="1"/>
            </p:cNvSpPr>
            <p:nvPr/>
          </p:nvSpPr>
          <p:spPr bwMode="auto">
            <a:xfrm>
              <a:off x="3616" y="246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2" name="Text Box 134"/>
            <p:cNvSpPr txBox="1">
              <a:spLocks noChangeArrowheads="1"/>
            </p:cNvSpPr>
            <p:nvPr/>
          </p:nvSpPr>
          <p:spPr bwMode="auto">
            <a:xfrm>
              <a:off x="3272" y="296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3" name="Text Box 135"/>
            <p:cNvSpPr txBox="1">
              <a:spLocks noChangeArrowheads="1"/>
            </p:cNvSpPr>
            <p:nvPr/>
          </p:nvSpPr>
          <p:spPr bwMode="auto">
            <a:xfrm>
              <a:off x="4631" y="296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/>
                <a:t>^</a:t>
              </a:r>
            </a:p>
          </p:txBody>
        </p:sp>
        <p:sp>
          <p:nvSpPr>
            <p:cNvPr id="32904" name="Text Box 136"/>
            <p:cNvSpPr txBox="1">
              <a:spLocks noChangeArrowheads="1"/>
            </p:cNvSpPr>
            <p:nvPr/>
          </p:nvSpPr>
          <p:spPr bwMode="auto">
            <a:xfrm>
              <a:off x="5480" y="295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5" name="Text Box 137"/>
            <p:cNvSpPr txBox="1">
              <a:spLocks noChangeArrowheads="1"/>
            </p:cNvSpPr>
            <p:nvPr/>
          </p:nvSpPr>
          <p:spPr bwMode="auto">
            <a:xfrm>
              <a:off x="3992" y="350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sp>
          <p:nvSpPr>
            <p:cNvPr id="32906" name="Text Box 138"/>
            <p:cNvSpPr txBox="1">
              <a:spLocks noChangeArrowheads="1"/>
            </p:cNvSpPr>
            <p:nvPr/>
          </p:nvSpPr>
          <p:spPr bwMode="auto">
            <a:xfrm>
              <a:off x="4856" y="349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</p:grpSp>
      <p:sp>
        <p:nvSpPr>
          <p:cNvPr id="32921" name="Text Box 153"/>
          <p:cNvSpPr txBox="1">
            <a:spLocks noChangeArrowheads="1"/>
          </p:cNvSpPr>
          <p:nvPr/>
        </p:nvSpPr>
        <p:spPr bwMode="auto">
          <a:xfrm>
            <a:off x="2449513" y="5805488"/>
            <a:ext cx="17018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800">
                <a:ea typeface="隶书" pitchFamily="49" charset="-122"/>
              </a:rPr>
              <a:t>三叉链表 </a:t>
            </a:r>
            <a:endParaRPr lang="zh-CN" altLang="en-US" sz="2800"/>
          </a:p>
        </p:txBody>
      </p:sp>
      <p:grpSp>
        <p:nvGrpSpPr>
          <p:cNvPr id="11" name="Group 189"/>
          <p:cNvGrpSpPr>
            <a:grpSpLocks/>
          </p:cNvGrpSpPr>
          <p:nvPr/>
        </p:nvGrpSpPr>
        <p:grpSpPr bwMode="auto">
          <a:xfrm>
            <a:off x="7319964" y="2701926"/>
            <a:ext cx="2109787" cy="3535363"/>
            <a:chOff x="340" y="296"/>
            <a:chExt cx="1329" cy="2227"/>
          </a:xfrm>
        </p:grpSpPr>
        <p:sp>
          <p:nvSpPr>
            <p:cNvPr id="32908" name="Oval 140"/>
            <p:cNvSpPr>
              <a:spLocks noChangeArrowheads="1"/>
            </p:cNvSpPr>
            <p:nvPr/>
          </p:nvSpPr>
          <p:spPr bwMode="auto">
            <a:xfrm>
              <a:off x="1027" y="296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2909" name="Oval 141"/>
            <p:cNvSpPr>
              <a:spLocks noChangeArrowheads="1"/>
            </p:cNvSpPr>
            <p:nvPr/>
          </p:nvSpPr>
          <p:spPr bwMode="auto">
            <a:xfrm>
              <a:off x="689" y="76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2910" name="Oval 142"/>
            <p:cNvSpPr>
              <a:spLocks noChangeArrowheads="1"/>
            </p:cNvSpPr>
            <p:nvPr/>
          </p:nvSpPr>
          <p:spPr bwMode="auto">
            <a:xfrm>
              <a:off x="340" y="1247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2911" name="Oval 143"/>
            <p:cNvSpPr>
              <a:spLocks noChangeArrowheads="1"/>
            </p:cNvSpPr>
            <p:nvPr/>
          </p:nvSpPr>
          <p:spPr bwMode="auto">
            <a:xfrm>
              <a:off x="1017" y="1247"/>
              <a:ext cx="348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32912" name="Oval 144"/>
            <p:cNvSpPr>
              <a:spLocks noChangeArrowheads="1"/>
            </p:cNvSpPr>
            <p:nvPr/>
          </p:nvSpPr>
          <p:spPr bwMode="auto">
            <a:xfrm>
              <a:off x="732" y="1704"/>
              <a:ext cx="347" cy="31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E</a:t>
              </a:r>
            </a:p>
          </p:txBody>
        </p:sp>
        <p:sp>
          <p:nvSpPr>
            <p:cNvPr id="32913" name="Oval 145"/>
            <p:cNvSpPr>
              <a:spLocks noChangeArrowheads="1"/>
            </p:cNvSpPr>
            <p:nvPr/>
          </p:nvSpPr>
          <p:spPr bwMode="auto">
            <a:xfrm>
              <a:off x="1322" y="1704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32914" name="Oval 146"/>
            <p:cNvSpPr>
              <a:spLocks noChangeArrowheads="1"/>
            </p:cNvSpPr>
            <p:nvPr/>
          </p:nvSpPr>
          <p:spPr bwMode="auto">
            <a:xfrm>
              <a:off x="1031" y="2225"/>
              <a:ext cx="34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G</a:t>
              </a:r>
            </a:p>
          </p:txBody>
        </p:sp>
        <p:cxnSp>
          <p:nvCxnSpPr>
            <p:cNvPr id="32922" name="AutoShape 154"/>
            <p:cNvCxnSpPr>
              <a:cxnSpLocks noChangeShapeType="1"/>
              <a:stCxn id="32908" idx="3"/>
              <a:endCxn id="32909" idx="0"/>
            </p:cNvCxnSpPr>
            <p:nvPr/>
          </p:nvCxnSpPr>
          <p:spPr bwMode="auto">
            <a:xfrm flipH="1">
              <a:off x="863" y="550"/>
              <a:ext cx="215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3" name="AutoShape 155"/>
            <p:cNvCxnSpPr>
              <a:cxnSpLocks noChangeShapeType="1"/>
              <a:stCxn id="32909" idx="3"/>
              <a:endCxn id="32910" idx="0"/>
            </p:cNvCxnSpPr>
            <p:nvPr/>
          </p:nvCxnSpPr>
          <p:spPr bwMode="auto">
            <a:xfrm flipH="1">
              <a:off x="514" y="1019"/>
              <a:ext cx="22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4" name="AutoShape 156"/>
            <p:cNvCxnSpPr>
              <a:cxnSpLocks noChangeShapeType="1"/>
              <a:stCxn id="32909" idx="5"/>
              <a:endCxn id="32911" idx="0"/>
            </p:cNvCxnSpPr>
            <p:nvPr/>
          </p:nvCxnSpPr>
          <p:spPr bwMode="auto">
            <a:xfrm>
              <a:off x="985" y="1019"/>
              <a:ext cx="206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5" name="AutoShape 157"/>
            <p:cNvCxnSpPr>
              <a:cxnSpLocks noChangeShapeType="1"/>
              <a:stCxn id="32911" idx="3"/>
              <a:endCxn id="32912" idx="0"/>
            </p:cNvCxnSpPr>
            <p:nvPr/>
          </p:nvCxnSpPr>
          <p:spPr bwMode="auto">
            <a:xfrm flipH="1">
              <a:off x="906" y="1501"/>
              <a:ext cx="16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6" name="AutoShape 158"/>
            <p:cNvCxnSpPr>
              <a:cxnSpLocks noChangeShapeType="1"/>
              <a:stCxn id="32911" idx="5"/>
              <a:endCxn id="32913" idx="0"/>
            </p:cNvCxnSpPr>
            <p:nvPr/>
          </p:nvCxnSpPr>
          <p:spPr bwMode="auto">
            <a:xfrm>
              <a:off x="1314" y="1501"/>
              <a:ext cx="182" cy="20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27" name="AutoShape 159"/>
            <p:cNvCxnSpPr>
              <a:cxnSpLocks noChangeShapeType="1"/>
              <a:stCxn id="32912" idx="5"/>
              <a:endCxn id="32914" idx="0"/>
            </p:cNvCxnSpPr>
            <p:nvPr/>
          </p:nvCxnSpPr>
          <p:spPr bwMode="auto">
            <a:xfrm>
              <a:off x="1028" y="1971"/>
              <a:ext cx="177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" name="Group 161"/>
          <p:cNvGrpSpPr>
            <a:grpSpLocks/>
          </p:cNvGrpSpPr>
          <p:nvPr/>
        </p:nvGrpSpPr>
        <p:grpSpPr bwMode="auto">
          <a:xfrm>
            <a:off x="6140451" y="689207"/>
            <a:ext cx="4238625" cy="1804846"/>
            <a:chOff x="2874" y="2014"/>
            <a:chExt cx="2670" cy="1424"/>
          </a:xfrm>
        </p:grpSpPr>
        <p:sp>
          <p:nvSpPr>
            <p:cNvPr id="32930" name="AutoShape 162"/>
            <p:cNvSpPr>
              <a:spLocks noChangeArrowheads="1"/>
            </p:cNvSpPr>
            <p:nvPr/>
          </p:nvSpPr>
          <p:spPr bwMode="auto">
            <a:xfrm>
              <a:off x="4290" y="2064"/>
              <a:ext cx="7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1" name="AutoShape 163"/>
            <p:cNvSpPr>
              <a:spLocks noChangeArrowheads="1"/>
            </p:cNvSpPr>
            <p:nvPr/>
          </p:nvSpPr>
          <p:spPr bwMode="auto">
            <a:xfrm>
              <a:off x="3330" y="2592"/>
              <a:ext cx="1920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2" name="AutoShape 164"/>
            <p:cNvSpPr>
              <a:spLocks noChangeArrowheads="1"/>
            </p:cNvSpPr>
            <p:nvPr/>
          </p:nvSpPr>
          <p:spPr bwMode="auto">
            <a:xfrm>
              <a:off x="4920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3" name="AutoShape 165"/>
            <p:cNvSpPr>
              <a:spLocks noChangeArrowheads="1"/>
            </p:cNvSpPr>
            <p:nvPr/>
          </p:nvSpPr>
          <p:spPr bwMode="auto">
            <a:xfrm>
              <a:off x="2874" y="3168"/>
              <a:ext cx="6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34" name="Text Box 166"/>
            <p:cNvSpPr txBox="1">
              <a:spLocks noChangeArrowheads="1"/>
            </p:cNvSpPr>
            <p:nvPr/>
          </p:nvSpPr>
          <p:spPr bwMode="auto">
            <a:xfrm>
              <a:off x="4380" y="2014"/>
              <a:ext cx="50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parent</a:t>
              </a:r>
              <a:endParaRPr lang="en-US" altLang="zh-CN"/>
            </a:p>
          </p:txBody>
        </p:sp>
        <p:sp>
          <p:nvSpPr>
            <p:cNvPr id="32935" name="Text Box 167"/>
            <p:cNvSpPr txBox="1">
              <a:spLocks noChangeArrowheads="1"/>
            </p:cNvSpPr>
            <p:nvPr/>
          </p:nvSpPr>
          <p:spPr bwMode="auto">
            <a:xfrm>
              <a:off x="3879" y="2571"/>
              <a:ext cx="37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data</a:t>
              </a:r>
              <a:endParaRPr lang="en-US" altLang="zh-CN"/>
            </a:p>
          </p:txBody>
        </p:sp>
        <p:sp>
          <p:nvSpPr>
            <p:cNvPr id="32936" name="Text Box 168"/>
            <p:cNvSpPr txBox="1">
              <a:spLocks noChangeArrowheads="1"/>
            </p:cNvSpPr>
            <p:nvPr/>
          </p:nvSpPr>
          <p:spPr bwMode="auto">
            <a:xfrm>
              <a:off x="2979" y="3147"/>
              <a:ext cx="46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lchild </a:t>
              </a:r>
              <a:endParaRPr lang="en-US" altLang="zh-CN"/>
            </a:p>
          </p:txBody>
        </p:sp>
        <p:sp>
          <p:nvSpPr>
            <p:cNvPr id="32937" name="Line 169"/>
            <p:cNvSpPr>
              <a:spLocks noChangeShapeType="1"/>
            </p:cNvSpPr>
            <p:nvPr/>
          </p:nvSpPr>
          <p:spPr bwMode="auto">
            <a:xfrm flipV="1">
              <a:off x="433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8" name="Line 170"/>
            <p:cNvSpPr>
              <a:spLocks noChangeShapeType="1"/>
            </p:cNvSpPr>
            <p:nvPr/>
          </p:nvSpPr>
          <p:spPr bwMode="auto">
            <a:xfrm flipV="1">
              <a:off x="433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39" name="Line 171"/>
            <p:cNvSpPr>
              <a:spLocks noChangeShapeType="1"/>
            </p:cNvSpPr>
            <p:nvPr/>
          </p:nvSpPr>
          <p:spPr bwMode="auto">
            <a:xfrm flipV="1">
              <a:off x="3762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0" name="Line 172"/>
            <p:cNvSpPr>
              <a:spLocks noChangeShapeType="1"/>
            </p:cNvSpPr>
            <p:nvPr/>
          </p:nvSpPr>
          <p:spPr bwMode="auto">
            <a:xfrm flipV="1">
              <a:off x="3762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1" name="Line 173"/>
            <p:cNvSpPr>
              <a:spLocks noChangeShapeType="1"/>
            </p:cNvSpPr>
            <p:nvPr/>
          </p:nvSpPr>
          <p:spPr bwMode="auto">
            <a:xfrm flipV="1">
              <a:off x="4818" y="259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2" name="Line 174"/>
            <p:cNvSpPr>
              <a:spLocks noChangeShapeType="1"/>
            </p:cNvSpPr>
            <p:nvPr/>
          </p:nvSpPr>
          <p:spPr bwMode="auto">
            <a:xfrm flipV="1">
              <a:off x="4818" y="249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43" name="Text Box 175"/>
            <p:cNvSpPr txBox="1">
              <a:spLocks noChangeArrowheads="1"/>
            </p:cNvSpPr>
            <p:nvPr/>
          </p:nvSpPr>
          <p:spPr bwMode="auto">
            <a:xfrm>
              <a:off x="5001" y="3138"/>
              <a:ext cx="48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rgbClr val="FFFFCC"/>
                  </a:solidFill>
                </a:rPr>
                <a:t>rchild </a:t>
              </a:r>
              <a:endParaRPr lang="en-US" altLang="zh-CN"/>
            </a:p>
          </p:txBody>
        </p:sp>
        <p:sp>
          <p:nvSpPr>
            <p:cNvPr id="32944" name="Line 176"/>
            <p:cNvSpPr>
              <a:spLocks noChangeShapeType="1"/>
            </p:cNvSpPr>
            <p:nvPr/>
          </p:nvSpPr>
          <p:spPr bwMode="auto">
            <a:xfrm flipH="1">
              <a:off x="3282" y="273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Line 177"/>
            <p:cNvSpPr>
              <a:spLocks noChangeShapeType="1"/>
            </p:cNvSpPr>
            <p:nvPr/>
          </p:nvSpPr>
          <p:spPr bwMode="auto">
            <a:xfrm>
              <a:off x="5010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178"/>
            <p:cNvSpPr>
              <a:spLocks noChangeShapeType="1"/>
            </p:cNvSpPr>
            <p:nvPr/>
          </p:nvSpPr>
          <p:spPr bwMode="auto">
            <a:xfrm flipV="1">
              <a:off x="4578" y="2304"/>
              <a:ext cx="4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91"/>
          <p:cNvGrpSpPr>
            <a:grpSpLocks/>
          </p:cNvGrpSpPr>
          <p:nvPr/>
        </p:nvGrpSpPr>
        <p:grpSpPr bwMode="auto">
          <a:xfrm>
            <a:off x="2341563" y="658813"/>
            <a:ext cx="4343400" cy="964262"/>
            <a:chOff x="454" y="415"/>
            <a:chExt cx="2736" cy="743"/>
          </a:xfrm>
        </p:grpSpPr>
        <p:sp>
          <p:nvSpPr>
            <p:cNvPr id="32948" name="Rectangle 180"/>
            <p:cNvSpPr>
              <a:spLocks noChangeArrowheads="1"/>
            </p:cNvSpPr>
            <p:nvPr/>
          </p:nvSpPr>
          <p:spPr bwMode="auto">
            <a:xfrm>
              <a:off x="454" y="511"/>
              <a:ext cx="2736" cy="288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2949" name="Text Box 181"/>
            <p:cNvSpPr txBox="1">
              <a:spLocks noChangeArrowheads="1"/>
            </p:cNvSpPr>
            <p:nvPr/>
          </p:nvSpPr>
          <p:spPr bwMode="auto">
            <a:xfrm>
              <a:off x="507" y="450"/>
              <a:ext cx="2647" cy="28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 err="1">
                  <a:solidFill>
                    <a:srgbClr val="FFFFCC"/>
                  </a:solidFill>
                </a:rPr>
                <a:t>lchild</a:t>
              </a:r>
              <a:r>
                <a:rPr lang="en-US" altLang="zh-CN" dirty="0">
                  <a:solidFill>
                    <a:srgbClr val="FFFFCC"/>
                  </a:solidFill>
                </a:rPr>
                <a:t>            data             parent           </a:t>
              </a:r>
              <a:r>
                <a:rPr lang="en-US" altLang="zh-CN" dirty="0" err="1">
                  <a:solidFill>
                    <a:srgbClr val="FFFFCC"/>
                  </a:solidFill>
                </a:rPr>
                <a:t>rchild</a:t>
              </a:r>
              <a:r>
                <a:rPr lang="en-US" altLang="zh-CN" dirty="0">
                  <a:solidFill>
                    <a:srgbClr val="FFFFCC"/>
                  </a:solidFill>
                </a:rPr>
                <a:t> </a:t>
              </a:r>
              <a:endParaRPr lang="en-US" altLang="zh-CN" dirty="0"/>
            </a:p>
          </p:txBody>
        </p:sp>
        <p:sp>
          <p:nvSpPr>
            <p:cNvPr id="32950" name="Line 182"/>
            <p:cNvSpPr>
              <a:spLocks noChangeShapeType="1"/>
            </p:cNvSpPr>
            <p:nvPr/>
          </p:nvSpPr>
          <p:spPr bwMode="auto">
            <a:xfrm flipV="1">
              <a:off x="1126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1" name="Line 183"/>
            <p:cNvSpPr>
              <a:spLocks noChangeShapeType="1"/>
            </p:cNvSpPr>
            <p:nvPr/>
          </p:nvSpPr>
          <p:spPr bwMode="auto">
            <a:xfrm flipV="1">
              <a:off x="1750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2" name="Line 184"/>
            <p:cNvSpPr>
              <a:spLocks noChangeShapeType="1"/>
            </p:cNvSpPr>
            <p:nvPr/>
          </p:nvSpPr>
          <p:spPr bwMode="auto">
            <a:xfrm flipV="1">
              <a:off x="1126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3" name="Line 185"/>
            <p:cNvSpPr>
              <a:spLocks noChangeShapeType="1"/>
            </p:cNvSpPr>
            <p:nvPr/>
          </p:nvSpPr>
          <p:spPr bwMode="auto">
            <a:xfrm flipV="1">
              <a:off x="1750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4" name="Line 186"/>
            <p:cNvSpPr>
              <a:spLocks noChangeShapeType="1"/>
            </p:cNvSpPr>
            <p:nvPr/>
          </p:nvSpPr>
          <p:spPr bwMode="auto">
            <a:xfrm flipV="1">
              <a:off x="2518" y="511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5" name="Line 187"/>
            <p:cNvSpPr>
              <a:spLocks noChangeShapeType="1"/>
            </p:cNvSpPr>
            <p:nvPr/>
          </p:nvSpPr>
          <p:spPr bwMode="auto">
            <a:xfrm flipV="1">
              <a:off x="2518" y="415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56" name="Rectangle 188"/>
            <p:cNvSpPr>
              <a:spLocks noChangeArrowheads="1"/>
            </p:cNvSpPr>
            <p:nvPr/>
          </p:nvSpPr>
          <p:spPr bwMode="auto">
            <a:xfrm>
              <a:off x="1386" y="873"/>
              <a:ext cx="76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ea typeface="楷体_GB2312" pitchFamily="49" charset="-122"/>
                </a:rPr>
                <a:t>结点结构  </a:t>
              </a:r>
            </a:p>
          </p:txBody>
        </p:sp>
      </p:grp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159896" y="1095128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（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重点，是进行其他运算的基础</a:t>
            </a:r>
            <a:r>
              <a:rPr lang="zh-CN" altLang="en-US" sz="2400" dirty="0">
                <a:ea typeface="华文中宋" pitchFamily="2" charset="-122"/>
              </a:rPr>
              <a:t>）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4098162" y="211288"/>
            <a:ext cx="30059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遍历二叉树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2460625" y="194310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遍历概念  </a:t>
            </a:r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>
            <a:off x="2532063" y="2590800"/>
            <a:ext cx="7010400" cy="175260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顺着某一条搜索路径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巡访</a:t>
            </a:r>
            <a:r>
              <a:rPr lang="zh-CN" altLang="en-US" sz="2400" dirty="0">
                <a:ea typeface="华文中宋" pitchFamily="2" charset="-122"/>
              </a:rPr>
              <a:t>二叉树中的结点，使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得每个结点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均被访问一次</a:t>
            </a:r>
            <a:r>
              <a:rPr lang="zh-CN" altLang="en-US" sz="2400" dirty="0">
                <a:ea typeface="华文中宋" pitchFamily="2" charset="-122"/>
              </a:rPr>
              <a:t>，而且</a:t>
            </a:r>
            <a:r>
              <a:rPr lang="zh-CN" altLang="en-US" sz="2400" dirty="0">
                <a:solidFill>
                  <a:srgbClr val="FF3300"/>
                </a:solidFill>
                <a:ea typeface="华文中宋" pitchFamily="2" charset="-122"/>
              </a:rPr>
              <a:t>仅被访问一次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460626" y="4606925"/>
            <a:ext cx="7396577" cy="1589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“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访问</a:t>
            </a:r>
            <a:r>
              <a:rPr lang="zh-CN" altLang="en-US" sz="2400" dirty="0">
                <a:ea typeface="楷体_GB2312" pitchFamily="49" charset="-122"/>
              </a:rPr>
              <a:t>”的含义很广，可以是对结点作各种处理，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如：输出结点的信息、修改结点的数据值等，但要求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这种访问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不破坏原来的数据结构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7" name="矩形 6"/>
          <p:cNvSpPr/>
          <p:nvPr/>
        </p:nvSpPr>
        <p:spPr>
          <a:xfrm>
            <a:off x="7095582" y="5872427"/>
            <a:ext cx="3600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它是一个“引用型”操作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3" grpId="0" autoUpdateAnimBg="0"/>
      <p:bldP spid="33815" grpId="0" animBg="1" autoUpdateAnimBg="0"/>
      <p:bldP spid="33820" grpId="0" autoUpdateAnimBg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2227263" y="1916113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 </a:t>
            </a:r>
            <a:r>
              <a:rPr lang="zh-CN" altLang="en-US" sz="2400" dirty="0">
                <a:ea typeface="华文中宋" pitchFamily="2" charset="-122"/>
              </a:rPr>
              <a:t>遍历方法  </a:t>
            </a:r>
          </a:p>
        </p:txBody>
      </p:sp>
      <p:sp>
        <p:nvSpPr>
          <p:cNvPr id="30799" name="Text Box 79"/>
          <p:cNvSpPr txBox="1">
            <a:spLocks noChangeArrowheads="1"/>
          </p:cNvSpPr>
          <p:nvPr/>
        </p:nvSpPr>
        <p:spPr bwMode="auto">
          <a:xfrm>
            <a:off x="5761039" y="2420939"/>
            <a:ext cx="4254691" cy="140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依次遍历二叉树中的三个组成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部分，便是遍历了整个二叉树 </a:t>
            </a:r>
          </a:p>
        </p:txBody>
      </p:sp>
      <p:sp>
        <p:nvSpPr>
          <p:cNvPr id="30800" name="Text Box 80"/>
          <p:cNvSpPr txBox="1">
            <a:spLocks noChangeArrowheads="1"/>
          </p:cNvSpPr>
          <p:nvPr/>
        </p:nvSpPr>
        <p:spPr bwMode="auto">
          <a:xfrm>
            <a:off x="2230438" y="4292601"/>
            <a:ext cx="7616188" cy="94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假设：</a:t>
            </a:r>
            <a:r>
              <a:rPr lang="en-US" altLang="zh-CN" sz="24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：遍历左子树   </a:t>
            </a:r>
            <a:r>
              <a:rPr lang="en-US" altLang="zh-CN" sz="2400" dirty="0">
                <a:ea typeface="楷体_GB2312" pitchFamily="49" charset="-122"/>
              </a:rPr>
              <a:t>D</a:t>
            </a:r>
            <a:r>
              <a:rPr lang="zh-CN" altLang="en-US" sz="2400" dirty="0">
                <a:ea typeface="楷体_GB2312" pitchFamily="49" charset="-122"/>
              </a:rPr>
              <a:t>：访问根结点   </a:t>
            </a:r>
            <a:r>
              <a:rPr lang="en-US" altLang="zh-CN" sz="240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：遍历右子树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楷体_GB2312" pitchFamily="49" charset="-122"/>
              </a:rPr>
              <a:t>则遍历整个二叉树方案共有： </a:t>
            </a:r>
          </a:p>
        </p:txBody>
      </p:sp>
      <p:sp>
        <p:nvSpPr>
          <p:cNvPr id="30816" name="Text Box 96"/>
          <p:cNvSpPr txBox="1">
            <a:spLocks noChangeArrowheads="1"/>
          </p:cNvSpPr>
          <p:nvPr/>
        </p:nvSpPr>
        <p:spPr bwMode="auto">
          <a:xfrm>
            <a:off x="2208213" y="692150"/>
            <a:ext cx="184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遍历目的  </a:t>
            </a:r>
          </a:p>
        </p:txBody>
      </p:sp>
      <p:sp>
        <p:nvSpPr>
          <p:cNvPr id="30819" name="AutoShape 99"/>
          <p:cNvSpPr>
            <a:spLocks noChangeArrowheads="1"/>
          </p:cNvSpPr>
          <p:nvPr/>
        </p:nvSpPr>
        <p:spPr bwMode="auto">
          <a:xfrm>
            <a:off x="4440238" y="744538"/>
            <a:ext cx="5408612" cy="85981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得到树中所有结点的一个</a:t>
            </a:r>
            <a:r>
              <a:rPr lang="zh-CN" altLang="en-US" sz="24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排列。 </a:t>
            </a:r>
          </a:p>
          <a:p>
            <a:pPr algn="ctr">
              <a:lnSpc>
                <a:spcPct val="0"/>
              </a:lnSpc>
            </a:pPr>
            <a:endParaRPr lang="en-US" altLang="zh-CN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349500" y="2624140"/>
            <a:ext cx="3314700" cy="1123950"/>
            <a:chOff x="521" y="1653"/>
            <a:chExt cx="2088" cy="708"/>
          </a:xfrm>
        </p:grpSpPr>
        <p:sp>
          <p:nvSpPr>
            <p:cNvPr id="30786" name="Oval 66"/>
            <p:cNvSpPr>
              <a:spLocks noChangeArrowheads="1"/>
            </p:cNvSpPr>
            <p:nvPr/>
          </p:nvSpPr>
          <p:spPr bwMode="auto">
            <a:xfrm>
              <a:off x="1170" y="1653"/>
              <a:ext cx="837" cy="29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1143" y="1933"/>
              <a:ext cx="314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1652" y="1951"/>
              <a:ext cx="355" cy="1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0" name="Freeform 100"/>
            <p:cNvSpPr>
              <a:spLocks/>
            </p:cNvSpPr>
            <p:nvPr/>
          </p:nvSpPr>
          <p:spPr bwMode="auto">
            <a:xfrm>
              <a:off x="521" y="2115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1" name="Freeform 101"/>
            <p:cNvSpPr>
              <a:spLocks/>
            </p:cNvSpPr>
            <p:nvPr/>
          </p:nvSpPr>
          <p:spPr bwMode="auto">
            <a:xfrm flipH="1">
              <a:off x="1701" y="2115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661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1874" y="2128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  <p:sp>
        <p:nvSpPr>
          <p:cNvPr id="30825" name="Text Box 105"/>
          <p:cNvSpPr txBox="1">
            <a:spLocks noChangeArrowheads="1"/>
          </p:cNvSpPr>
          <p:nvPr/>
        </p:nvSpPr>
        <p:spPr bwMode="auto">
          <a:xfrm>
            <a:off x="2894013" y="5516564"/>
            <a:ext cx="576792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楷体_GB2312" pitchFamily="49" charset="-122"/>
              </a:rPr>
              <a:t>DLR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LDR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LRD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DRL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RDL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RLD  </a:t>
            </a:r>
            <a:r>
              <a:rPr lang="zh-CN" altLang="en-US" sz="2400" dirty="0">
                <a:ea typeface="楷体_GB2312" pitchFamily="49" charset="-122"/>
              </a:rPr>
              <a:t>六种。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3" grpId="0" autoUpdateAnimBg="0"/>
      <p:bldP spid="30799" grpId="0" autoUpdateAnimBg="0"/>
      <p:bldP spid="30800" grpId="0" autoUpdateAnimBg="0"/>
      <p:bldP spid="30816" grpId="0" autoUpdateAnimBg="0"/>
      <p:bldP spid="30819" grpId="0" animBg="1"/>
      <p:bldP spid="308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782889" y="620714"/>
            <a:ext cx="5468937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400" dirty="0">
                <a:ea typeface="楷体_GB2312" pitchFamily="49" charset="-122"/>
              </a:rPr>
              <a:t>若规定先左后右，则只有前三种情况：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DLR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先（根）序遍历，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LDR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中（根）序遍历，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LRD </a:t>
            </a:r>
            <a:r>
              <a:rPr lang="en-US" altLang="zh-CN" sz="2400" dirty="0">
                <a:ea typeface="楷体_GB2312" pitchFamily="49" charset="-122"/>
              </a:rPr>
              <a:t>—— </a:t>
            </a:r>
            <a:r>
              <a:rPr lang="zh-CN" altLang="en-US" sz="2400" dirty="0">
                <a:ea typeface="楷体_GB2312" pitchFamily="49" charset="-122"/>
              </a:rPr>
              <a:t>后（根）序遍历。 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 rot="2826007">
            <a:off x="3920332" y="3350419"/>
            <a:ext cx="381000" cy="1935163"/>
          </a:xfrm>
          <a:prstGeom prst="curvedRightArrow">
            <a:avLst>
              <a:gd name="adj1" fmla="val 101583"/>
              <a:gd name="adj2" fmla="val 203167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2" name="AutoShape 12"/>
          <p:cNvSpPr>
            <a:spLocks noChangeArrowheads="1"/>
          </p:cNvSpPr>
          <p:nvPr/>
        </p:nvSpPr>
        <p:spPr bwMode="auto">
          <a:xfrm rot="-5397963">
            <a:off x="5725319" y="4231482"/>
            <a:ext cx="381000" cy="3529012"/>
          </a:xfrm>
          <a:prstGeom prst="curvedRightArrow">
            <a:avLst>
              <a:gd name="adj1" fmla="val 185250"/>
              <a:gd name="adj2" fmla="val 370500"/>
              <a:gd name="adj3" fmla="val 33333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 rot="-1635898">
            <a:off x="4337051" y="460851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 rot="1645305">
            <a:off x="5932489" y="4652964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 rot="1787964" flipH="1">
            <a:off x="6292851" y="4365626"/>
            <a:ext cx="955675" cy="225425"/>
          </a:xfrm>
          <a:prstGeom prst="notchedRightArrow">
            <a:avLst>
              <a:gd name="adj1" fmla="val 50000"/>
              <a:gd name="adj2" fmla="val 1059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 rot="10802665" flipH="1">
            <a:off x="4870450" y="5291139"/>
            <a:ext cx="1728788" cy="225425"/>
          </a:xfrm>
          <a:prstGeom prst="notchedRightArrow">
            <a:avLst>
              <a:gd name="adj1" fmla="val 50000"/>
              <a:gd name="adj2" fmla="val 19172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071814" y="3644901"/>
            <a:ext cx="5113337" cy="1697038"/>
            <a:chOff x="975" y="2296"/>
            <a:chExt cx="3221" cy="1069"/>
          </a:xfrm>
        </p:grpSpPr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2128" y="2296"/>
              <a:ext cx="837" cy="52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根结点</a:t>
              </a:r>
              <a:r>
                <a:rPr lang="zh-CN" altLang="en-US"/>
                <a:t> </a:t>
              </a:r>
            </a:p>
          </p:txBody>
        </p:sp>
        <p:cxnSp>
          <p:nvCxnSpPr>
            <p:cNvPr id="143377" name="AutoShape 17"/>
            <p:cNvCxnSpPr>
              <a:cxnSpLocks noChangeShapeType="1"/>
              <a:stCxn id="143366" idx="3"/>
            </p:cNvCxnSpPr>
            <p:nvPr/>
          </p:nvCxnSpPr>
          <p:spPr bwMode="auto">
            <a:xfrm flipH="1">
              <a:off x="1550" y="2745"/>
              <a:ext cx="701" cy="368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3378" name="AutoShape 18"/>
            <p:cNvCxnSpPr>
              <a:cxnSpLocks noChangeShapeType="1"/>
              <a:stCxn id="143366" idx="5"/>
            </p:cNvCxnSpPr>
            <p:nvPr/>
          </p:nvCxnSpPr>
          <p:spPr bwMode="auto">
            <a:xfrm>
              <a:off x="2842" y="2745"/>
              <a:ext cx="759" cy="387"/>
            </a:xfrm>
            <a:prstGeom prst="straightConnector1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3387" name="Freeform 27"/>
            <p:cNvSpPr>
              <a:spLocks/>
            </p:cNvSpPr>
            <p:nvPr/>
          </p:nvSpPr>
          <p:spPr bwMode="auto">
            <a:xfrm>
              <a:off x="975" y="3113"/>
              <a:ext cx="953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8" name="Freeform 28"/>
            <p:cNvSpPr>
              <a:spLocks/>
            </p:cNvSpPr>
            <p:nvPr/>
          </p:nvSpPr>
          <p:spPr bwMode="auto">
            <a:xfrm flipH="1">
              <a:off x="3288" y="3113"/>
              <a:ext cx="908" cy="233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283" y="15"/>
                </a:cxn>
                <a:cxn ang="0">
                  <a:pos x="238" y="30"/>
                </a:cxn>
                <a:cxn ang="0">
                  <a:pos x="132" y="83"/>
                </a:cxn>
                <a:cxn ang="0">
                  <a:pos x="71" y="136"/>
                </a:cxn>
                <a:cxn ang="0">
                  <a:pos x="33" y="273"/>
                </a:cxn>
                <a:cxn ang="0">
                  <a:pos x="71" y="470"/>
                </a:cxn>
                <a:cxn ang="0">
                  <a:pos x="124" y="538"/>
                </a:cxn>
                <a:cxn ang="0">
                  <a:pos x="170" y="553"/>
                </a:cxn>
                <a:cxn ang="0">
                  <a:pos x="344" y="561"/>
                </a:cxn>
                <a:cxn ang="0">
                  <a:pos x="382" y="508"/>
                </a:cxn>
                <a:cxn ang="0">
                  <a:pos x="404" y="500"/>
                </a:cxn>
                <a:cxn ang="0">
                  <a:pos x="458" y="371"/>
                </a:cxn>
                <a:cxn ang="0">
                  <a:pos x="382" y="227"/>
                </a:cxn>
                <a:cxn ang="0">
                  <a:pos x="336" y="68"/>
                </a:cxn>
                <a:cxn ang="0">
                  <a:pos x="314" y="0"/>
                </a:cxn>
              </a:cxnLst>
              <a:rect l="0" t="0" r="r" b="b"/>
              <a:pathLst>
                <a:path w="464" h="598">
                  <a:moveTo>
                    <a:pt x="314" y="0"/>
                  </a:moveTo>
                  <a:cubicBezTo>
                    <a:pt x="304" y="5"/>
                    <a:pt x="294" y="11"/>
                    <a:pt x="283" y="15"/>
                  </a:cubicBezTo>
                  <a:cubicBezTo>
                    <a:pt x="268" y="21"/>
                    <a:pt x="238" y="30"/>
                    <a:pt x="238" y="30"/>
                  </a:cubicBezTo>
                  <a:cubicBezTo>
                    <a:pt x="203" y="56"/>
                    <a:pt x="167" y="60"/>
                    <a:pt x="132" y="83"/>
                  </a:cubicBezTo>
                  <a:cubicBezTo>
                    <a:pt x="109" y="98"/>
                    <a:pt x="94" y="121"/>
                    <a:pt x="71" y="136"/>
                  </a:cubicBezTo>
                  <a:cubicBezTo>
                    <a:pt x="45" y="176"/>
                    <a:pt x="49" y="227"/>
                    <a:pt x="33" y="273"/>
                  </a:cubicBezTo>
                  <a:cubicBezTo>
                    <a:pt x="25" y="344"/>
                    <a:pt x="0" y="424"/>
                    <a:pt x="71" y="470"/>
                  </a:cubicBezTo>
                  <a:cubicBezTo>
                    <a:pt x="80" y="484"/>
                    <a:pt x="113" y="529"/>
                    <a:pt x="124" y="538"/>
                  </a:cubicBezTo>
                  <a:cubicBezTo>
                    <a:pt x="127" y="540"/>
                    <a:pt x="167" y="552"/>
                    <a:pt x="170" y="553"/>
                  </a:cubicBezTo>
                  <a:cubicBezTo>
                    <a:pt x="226" y="591"/>
                    <a:pt x="227" y="598"/>
                    <a:pt x="344" y="561"/>
                  </a:cubicBezTo>
                  <a:cubicBezTo>
                    <a:pt x="365" y="554"/>
                    <a:pt x="369" y="526"/>
                    <a:pt x="382" y="508"/>
                  </a:cubicBezTo>
                  <a:cubicBezTo>
                    <a:pt x="387" y="502"/>
                    <a:pt x="397" y="503"/>
                    <a:pt x="404" y="500"/>
                  </a:cubicBezTo>
                  <a:cubicBezTo>
                    <a:pt x="439" y="449"/>
                    <a:pt x="438" y="428"/>
                    <a:pt x="458" y="371"/>
                  </a:cubicBezTo>
                  <a:cubicBezTo>
                    <a:pt x="450" y="277"/>
                    <a:pt x="464" y="257"/>
                    <a:pt x="382" y="227"/>
                  </a:cubicBezTo>
                  <a:cubicBezTo>
                    <a:pt x="337" y="184"/>
                    <a:pt x="346" y="128"/>
                    <a:pt x="336" y="68"/>
                  </a:cubicBezTo>
                  <a:cubicBezTo>
                    <a:pt x="332" y="44"/>
                    <a:pt x="322" y="23"/>
                    <a:pt x="3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1168" y="3121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左子树 </a:t>
              </a:r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3469" y="3132"/>
              <a:ext cx="59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右子树 </a:t>
              </a: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1" grpId="0" animBg="1"/>
      <p:bldP spid="143372" grpId="0" animBg="1"/>
      <p:bldP spid="143373" grpId="0" animBg="1"/>
      <p:bldP spid="143379" grpId="0" animBg="1"/>
      <p:bldP spid="143380" grpId="0" animBg="1"/>
      <p:bldP spid="1433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2035176" y="425451"/>
            <a:ext cx="500697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访问根结点；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先序遍历左子树；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先序遍历右子树。 </a:t>
            </a:r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2357438" y="537686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  <a:r>
              <a:rPr lang="en-US" altLang="zh-CN" sz="2400" dirty="0">
                <a:ea typeface="华文中宋" pitchFamily="2" charset="-122"/>
              </a:rPr>
              <a:t>ABC </a:t>
            </a:r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>
            <a:off x="6670675" y="5376864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先序遍历的顺序为：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ABELDHMIJ 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2914650" y="3684590"/>
            <a:ext cx="2795588" cy="1376363"/>
            <a:chOff x="630" y="2321"/>
            <a:chExt cx="1761" cy="867"/>
          </a:xfrm>
        </p:grpSpPr>
        <p:sp>
          <p:nvSpPr>
            <p:cNvPr id="16449" name="Oval 6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6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Oval 6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 dirty="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 dirty="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3" name="Text Box 6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454" name="Text Box 7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6487" name="AutoShape 103"/>
            <p:cNvCxnSpPr>
              <a:cxnSpLocks noChangeShapeType="1"/>
              <a:stCxn id="16449" idx="3"/>
              <a:endCxn id="16450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88" name="AutoShape 104"/>
            <p:cNvCxnSpPr>
              <a:cxnSpLocks noChangeShapeType="1"/>
              <a:stCxn id="16449" idx="5"/>
              <a:endCxn id="16451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5922964" y="1946276"/>
            <a:ext cx="4205287" cy="3067049"/>
            <a:chOff x="2880" y="1206"/>
            <a:chExt cx="2649" cy="1932"/>
          </a:xfrm>
        </p:grpSpPr>
        <p:sp>
          <p:nvSpPr>
            <p:cNvPr id="16465" name="Oval 81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82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83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84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Oval 85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Oval 86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Oval 87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Oval 88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3" name="Oval 89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4" name="Text Box 90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5" name="Text Box 91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6" name="Text Box 92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77" name="Text Box 93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78" name="Text Box 94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16479" name="Text Box 95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16480" name="Text Box 96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1" name="Text Box 97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16482" name="Text Box 98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16490" name="AutoShape 106"/>
            <p:cNvCxnSpPr>
              <a:cxnSpLocks noChangeShapeType="1"/>
              <a:stCxn id="16465" idx="3"/>
              <a:endCxn id="16466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1" name="AutoShape 107"/>
            <p:cNvCxnSpPr>
              <a:cxnSpLocks noChangeShapeType="1"/>
              <a:stCxn id="16465" idx="5"/>
              <a:endCxn id="16467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2" name="AutoShape 108"/>
            <p:cNvCxnSpPr>
              <a:cxnSpLocks noChangeShapeType="1"/>
              <a:stCxn id="16466" idx="3"/>
              <a:endCxn id="16468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3" name="AutoShape 109"/>
            <p:cNvCxnSpPr>
              <a:cxnSpLocks noChangeShapeType="1"/>
              <a:stCxn id="16468" idx="5"/>
              <a:endCxn id="16472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4" name="AutoShape 110"/>
            <p:cNvCxnSpPr>
              <a:cxnSpLocks noChangeShapeType="1"/>
              <a:stCxn id="16467" idx="3"/>
              <a:endCxn id="16469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5" name="AutoShape 111"/>
            <p:cNvCxnSpPr>
              <a:cxnSpLocks noChangeShapeType="1"/>
              <a:stCxn id="16467" idx="5"/>
              <a:endCxn id="16471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6" name="AutoShape 112"/>
            <p:cNvCxnSpPr>
              <a:cxnSpLocks noChangeShapeType="1"/>
              <a:stCxn id="16469" idx="5"/>
              <a:endCxn id="16470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97" name="AutoShape 113"/>
            <p:cNvCxnSpPr>
              <a:cxnSpLocks noChangeShapeType="1"/>
              <a:stCxn id="16469" idx="3"/>
              <a:endCxn id="16473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" grpId="0" autoUpdateAnimBg="0"/>
      <p:bldP spid="164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2653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2654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2655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505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276600" y="31242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nimBg="1" autoUpdateAnimBg="0"/>
      <p:bldP spid="1136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4806434" y="715344"/>
            <a:ext cx="24416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树的定义</a:t>
            </a:r>
          </a:p>
        </p:txBody>
      </p:sp>
      <p:sp>
        <p:nvSpPr>
          <p:cNvPr id="50272" name="AutoShape 96"/>
          <p:cNvSpPr>
            <a:spLocks noChangeArrowheads="1"/>
          </p:cNvSpPr>
          <p:nvPr/>
        </p:nvSpPr>
        <p:spPr bwMode="auto">
          <a:xfrm>
            <a:off x="2252664" y="1355725"/>
            <a:ext cx="8091487" cy="4343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 dirty="0">
                <a:ea typeface="华文中宋" pitchFamily="2" charset="-122"/>
              </a:rPr>
              <a:t>      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树</a:t>
            </a:r>
            <a:r>
              <a:rPr lang="en-US" altLang="zh-CN" sz="2400" dirty="0">
                <a:ea typeface="华文中宋" pitchFamily="2" charset="-122"/>
              </a:rPr>
              <a:t>(Tree)</a:t>
            </a:r>
            <a:r>
              <a:rPr lang="zh-CN" altLang="en-US" sz="2400" dirty="0">
                <a:ea typeface="华文中宋" pitchFamily="2" charset="-122"/>
              </a:rPr>
              <a:t>是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≥0)</a:t>
            </a:r>
            <a:r>
              <a:rPr lang="zh-CN" altLang="en-US" sz="2400" dirty="0">
                <a:ea typeface="华文中宋" pitchFamily="2" charset="-122"/>
              </a:rPr>
              <a:t>个结点的有限集。若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=0</a:t>
            </a:r>
            <a:r>
              <a:rPr lang="zh-CN" altLang="en-US" sz="2400" dirty="0">
                <a:ea typeface="华文中宋" pitchFamily="2" charset="-122"/>
              </a:rPr>
              <a:t>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称为空树；若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&gt; 0</a:t>
            </a:r>
            <a:r>
              <a:rPr lang="zh-CN" altLang="en-US" sz="2400" dirty="0">
                <a:ea typeface="华文中宋" pitchFamily="2" charset="-122"/>
              </a:rPr>
              <a:t>，则它满足如下两个条件：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(1)  </a:t>
            </a:r>
            <a:r>
              <a:rPr lang="zh-CN" altLang="en-US" sz="2400" dirty="0">
                <a:ea typeface="华文中宋" pitchFamily="2" charset="-122"/>
              </a:rPr>
              <a:t>有且仅有一个特定的称为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根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(Root) </a:t>
            </a:r>
            <a:r>
              <a:rPr lang="zh-CN" altLang="en-US" sz="2400" dirty="0">
                <a:ea typeface="华文中宋" pitchFamily="2" charset="-122"/>
              </a:rPr>
              <a:t>的结点；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</a:t>
            </a:r>
            <a:r>
              <a:rPr lang="en-US" altLang="zh-CN" sz="2400" dirty="0">
                <a:ea typeface="华文中宋" pitchFamily="2" charset="-122"/>
              </a:rPr>
              <a:t>(2)  </a:t>
            </a:r>
            <a:r>
              <a:rPr lang="zh-CN" altLang="en-US" sz="2400" dirty="0">
                <a:ea typeface="华文中宋" pitchFamily="2" charset="-122"/>
              </a:rPr>
              <a:t>其余结点可分为 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 (</a:t>
            </a:r>
            <a:r>
              <a:rPr lang="en-US" altLang="zh-CN" sz="2400" i="1" dirty="0">
                <a:ea typeface="华文中宋" pitchFamily="2" charset="-122"/>
              </a:rPr>
              <a:t>m</a:t>
            </a:r>
            <a:r>
              <a:rPr lang="en-US" altLang="zh-CN" sz="2400" dirty="0">
                <a:ea typeface="华文中宋" pitchFamily="2" charset="-122"/>
              </a:rPr>
              <a:t>≥0) </a:t>
            </a:r>
            <a:r>
              <a:rPr lang="zh-CN" altLang="en-US" sz="2400" dirty="0">
                <a:ea typeface="华文中宋" pitchFamily="2" charset="-122"/>
              </a:rPr>
              <a:t>个互不相交的有限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集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1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2</a:t>
            </a:r>
            <a:r>
              <a:rPr lang="en-US" altLang="zh-CN" sz="2400" dirty="0">
                <a:ea typeface="华文中宋" pitchFamily="2" charset="-122"/>
              </a:rPr>
              <a:t>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baseline="-18000" dirty="0">
                <a:ea typeface="华文中宋" pitchFamily="2" charset="-122"/>
              </a:rPr>
              <a:t>3</a:t>
            </a:r>
            <a:r>
              <a:rPr lang="en-US" altLang="zh-CN" sz="2400" dirty="0">
                <a:ea typeface="华文中宋" pitchFamily="2" charset="-122"/>
              </a:rPr>
              <a:t>, …, </a:t>
            </a:r>
            <a:r>
              <a:rPr lang="en-US" altLang="zh-CN" sz="2400" i="1" dirty="0">
                <a:ea typeface="华文中宋" pitchFamily="2" charset="-122"/>
              </a:rPr>
              <a:t>T</a:t>
            </a:r>
            <a:r>
              <a:rPr lang="en-US" altLang="zh-CN" sz="2400" i="1" baseline="-18000" dirty="0">
                <a:ea typeface="华文中宋" pitchFamily="2" charset="-122"/>
              </a:rPr>
              <a:t>m</a:t>
            </a:r>
            <a:r>
              <a:rPr lang="zh-CN" altLang="en-US" sz="2400" dirty="0">
                <a:ea typeface="华文中宋" pitchFamily="2" charset="-122"/>
              </a:rPr>
              <a:t>， 其中每一个集合本身又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400" dirty="0">
                <a:ea typeface="华文中宋" pitchFamily="2" charset="-122"/>
              </a:rPr>
              <a:t>         是一棵树，并称为根的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子树</a:t>
            </a: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dirty="0">
                <a:ea typeface="华文中宋" pitchFamily="2" charset="-122"/>
              </a:rPr>
              <a:t>(</a:t>
            </a:r>
            <a:r>
              <a:rPr lang="en-US" altLang="zh-CN" sz="2400" dirty="0" err="1">
                <a:ea typeface="华文中宋" pitchFamily="2" charset="-122"/>
              </a:rPr>
              <a:t>SubTree</a:t>
            </a:r>
            <a:r>
              <a:rPr lang="en-US" altLang="zh-CN" sz="2400" dirty="0">
                <a:ea typeface="华文中宋" pitchFamily="2" charset="-122"/>
              </a:rPr>
              <a:t>)</a:t>
            </a:r>
            <a:r>
              <a:rPr lang="zh-CN" altLang="en-US" sz="2400" dirty="0">
                <a:ea typeface="华文中宋" pitchFamily="2" charset="-122"/>
              </a:rPr>
              <a:t>。</a:t>
            </a:r>
          </a:p>
        </p:txBody>
      </p:sp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3168651" y="5516563"/>
            <a:ext cx="515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显然，树的定义是一个递归的定义。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animBg="1" autoUpdateAnimBg="0"/>
      <p:bldP spid="5027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4691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4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4701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4703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3276600"/>
            <a:ext cx="914400" cy="914400"/>
            <a:chOff x="240" y="2064"/>
            <a:chExt cx="576" cy="576"/>
          </a:xfrm>
        </p:grpSpPr>
        <p:sp>
          <p:nvSpPr>
            <p:cNvPr id="114705" name="Line 17"/>
            <p:cNvSpPr>
              <a:spLocks noChangeShapeType="1"/>
            </p:cNvSpPr>
            <p:nvPr/>
          </p:nvSpPr>
          <p:spPr bwMode="auto">
            <a:xfrm>
              <a:off x="576" y="240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240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ysClr val="windowText" lastClr="000000"/>
                  </a:solidFill>
                </a:rPr>
                <a:t>root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7" grpId="0" animBg="1" autoUpdateAnimBg="0"/>
      <p:bldP spid="114707" grpId="0" animBg="1" autoUpdateAnimBg="0"/>
      <p:bldP spid="1147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5715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5725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5727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1981200" y="4267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 animBg="1" autoUpdateAnimBg="0"/>
      <p:bldP spid="115735" grpId="0" animBg="1" autoUpdateAnimBg="0"/>
      <p:bldP spid="11573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674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75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675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676400" y="41910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6761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4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>
            <a:off x="16764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7786" name="Line 26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7" name="Line 27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4" grpId="0" animBg="1" autoUpdateAnimBg="0"/>
      <p:bldP spid="11777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itchFamily="18" charset="0"/>
              </a:rPr>
              <a:t>root!=NULL</a:t>
            </a:r>
            <a:r>
              <a:rPr kumimoji="1" lang="en-US" altLang="zh-CN" sz="2400" b="1">
                <a:latin typeface="Times New Roman" pitchFamily="18" charset="0"/>
              </a:rPr>
              <a:t>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793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794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5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8797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8798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8799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8812" name="Freeform 28"/>
          <p:cNvSpPr>
            <a:spLocks/>
          </p:cNvSpPr>
          <p:nvPr/>
        </p:nvSpPr>
        <p:spPr bwMode="auto">
          <a:xfrm>
            <a:off x="1562100" y="4267200"/>
            <a:ext cx="800100" cy="196850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72" y="1104"/>
              </a:cxn>
              <a:cxn ang="0">
                <a:pos x="504" y="816"/>
              </a:cxn>
            </a:cxnLst>
            <a:rect l="0" t="0" r="r" b="b"/>
            <a:pathLst>
              <a:path w="504" h="1240">
                <a:moveTo>
                  <a:pt x="72" y="0"/>
                </a:moveTo>
                <a:cubicBezTo>
                  <a:pt x="36" y="484"/>
                  <a:pt x="0" y="968"/>
                  <a:pt x="72" y="1104"/>
                </a:cubicBezTo>
                <a:cubicBezTo>
                  <a:pt x="144" y="1240"/>
                  <a:pt x="432" y="864"/>
                  <a:pt x="50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Rectangle 29"/>
          <p:cNvSpPr>
            <a:spLocks noChangeArrowheads="1"/>
          </p:cNvSpPr>
          <p:nvPr/>
        </p:nvSpPr>
        <p:spPr bwMode="auto">
          <a:xfrm>
            <a:off x="8305800" y="32004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2" grpId="0" animBg="1"/>
      <p:bldP spid="11881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Oval 2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cout&lt;&lt; root-&gt;data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preorder(root-&gt;Lchild); 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preorder(root-&gt;Rchild);</a:t>
            </a:r>
            <a:r>
              <a:rPr kumimoji="1" lang="en-US" altLang="zh-CN" sz="2400" b="1">
                <a:latin typeface="Times New Roman" pitchFamily="18" charset="0"/>
              </a:rPr>
              <a:t>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1982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1982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982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1982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1447800" y="3733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D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H="1">
            <a:off x="19812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2286000" y="510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17526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2286000" y="5334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>
            <a:off x="1828800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animBg="1" autoUpdateAnimBg="0"/>
      <p:bldP spid="11983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/>
          <p:cNvSpPr>
            <a:spLocks noChangeArrowheads="1"/>
          </p:cNvSpPr>
          <p:nvPr/>
        </p:nvSpPr>
        <p:spPr bwMode="auto">
          <a:xfrm>
            <a:off x="3200400" y="4767263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3200400" y="477202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0845" name="Oval 13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084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084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084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0850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0856" name="Freeform 24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nimBg="1" autoUpdateAnimBg="0"/>
      <p:bldP spid="120856" grpId="0" animBg="1"/>
      <p:bldP spid="120857" grpId="0" animBg="1" autoUpdateAnimBg="0"/>
      <p:bldP spid="12085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Oval 2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1872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1874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1882" name="Freeform 26"/>
          <p:cNvSpPr>
            <a:spLocks/>
          </p:cNvSpPr>
          <p:nvPr/>
        </p:nvSpPr>
        <p:spPr bwMode="auto">
          <a:xfrm>
            <a:off x="1676400" y="3733800"/>
            <a:ext cx="1066800" cy="18288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056"/>
              </a:cxn>
              <a:cxn ang="0">
                <a:pos x="672" y="1248"/>
              </a:cxn>
            </a:cxnLst>
            <a:rect l="0" t="0" r="r" b="b"/>
            <a:pathLst>
              <a:path w="672" h="1264">
                <a:moveTo>
                  <a:pt x="96" y="0"/>
                </a:moveTo>
                <a:cubicBezTo>
                  <a:pt x="48" y="424"/>
                  <a:pt x="0" y="848"/>
                  <a:pt x="96" y="1056"/>
                </a:cubicBezTo>
                <a:cubicBezTo>
                  <a:pt x="192" y="1264"/>
                  <a:pt x="576" y="1216"/>
                  <a:pt x="672" y="1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8305800" y="3352800"/>
            <a:ext cx="2133600" cy="838200"/>
          </a:xfrm>
          <a:prstGeom prst="rect">
            <a:avLst/>
          </a:prstGeom>
          <a:solidFill>
            <a:srgbClr val="FFFF99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 autoUpdateAnimBg="0"/>
      <p:bldP spid="121883" grpId="0" autoUpdateAnimBg="0"/>
      <p:bldP spid="12188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Oval 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E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2907" name="Freeform 27"/>
          <p:cNvSpPr>
            <a:spLocks/>
          </p:cNvSpPr>
          <p:nvPr/>
        </p:nvSpPr>
        <p:spPr bwMode="auto">
          <a:xfrm>
            <a:off x="1600200" y="3733800"/>
            <a:ext cx="1600200" cy="2044700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44" y="1152"/>
              </a:cxn>
              <a:cxn ang="0">
                <a:pos x="1008" y="816"/>
              </a:cxn>
            </a:cxnLst>
            <a:rect l="0" t="0" r="r" b="b"/>
            <a:pathLst>
              <a:path w="1008" h="1288">
                <a:moveTo>
                  <a:pt x="144" y="0"/>
                </a:moveTo>
                <a:cubicBezTo>
                  <a:pt x="72" y="508"/>
                  <a:pt x="0" y="1016"/>
                  <a:pt x="144" y="1152"/>
                </a:cubicBezTo>
                <a:cubicBezTo>
                  <a:pt x="288" y="1288"/>
                  <a:pt x="864" y="872"/>
                  <a:pt x="10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3" grpId="0" animBg="1" autoUpdateAnimBg="0"/>
      <p:bldP spid="12290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91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391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391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392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1524000" y="3200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B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1828800" y="5867400"/>
            <a:ext cx="261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>
            <a:off x="2133600" y="3657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 autoUpdateAnimBg="0"/>
      <p:bldP spid="12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0" y="1989138"/>
            <a:ext cx="769620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结点的度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(degree)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叶子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(leaf)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分支结点（非终端结点）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内部结点（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 树的度（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）</a:t>
            </a:r>
          </a:p>
          <a:p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、结点的孩子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(child)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双亲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(parent)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D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的双亲）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          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(sibling)(H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I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J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互为兄弟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)</a:t>
            </a:r>
          </a:p>
          <a:p>
            <a:pPr lvl="1"/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祖先，子孙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(B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的子孙为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K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L</a:t>
            </a:r>
            <a:r>
              <a:rPr lang="zh-CN" altLang="en-US" sz="2400">
                <a:solidFill>
                  <a:schemeClr val="tx2"/>
                </a:solidFill>
                <a:latin typeface="Verdana" pitchFamily="34" charset="0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Verdana" pitchFamily="34" charset="0"/>
              </a:rPr>
              <a:t>F)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kumimoji="1" lang="en-US" altLang="zh-CN" sz="2400">
              <a:solidFill>
                <a:schemeClr val="tx2"/>
              </a:solidFill>
              <a:latin typeface="Verdana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248526" y="620714"/>
            <a:ext cx="3311525" cy="2301875"/>
            <a:chOff x="3061" y="1480"/>
            <a:chExt cx="2086" cy="1450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061" y="2296"/>
              <a:ext cx="2086" cy="634"/>
              <a:chOff x="2880" y="3611"/>
              <a:chExt cx="2086" cy="634"/>
            </a:xfrm>
          </p:grpSpPr>
          <p:sp>
            <p:nvSpPr>
              <p:cNvPr id="42012" name="Oval 28"/>
              <p:cNvSpPr>
                <a:spLocks noChangeArrowheads="1"/>
              </p:cNvSpPr>
              <p:nvPr/>
            </p:nvSpPr>
            <p:spPr bwMode="auto">
              <a:xfrm>
                <a:off x="3425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42013" name="Oval 29"/>
              <p:cNvSpPr>
                <a:spLocks noChangeArrowheads="1"/>
              </p:cNvSpPr>
              <p:nvPr/>
            </p:nvSpPr>
            <p:spPr bwMode="auto">
              <a:xfrm>
                <a:off x="3742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42014" name="Oval 30"/>
              <p:cNvSpPr>
                <a:spLocks noChangeArrowheads="1"/>
              </p:cNvSpPr>
              <p:nvPr/>
            </p:nvSpPr>
            <p:spPr bwMode="auto">
              <a:xfrm>
                <a:off x="2880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42015" name="Oval 31"/>
              <p:cNvSpPr>
                <a:spLocks noChangeArrowheads="1"/>
              </p:cNvSpPr>
              <p:nvPr/>
            </p:nvSpPr>
            <p:spPr bwMode="auto">
              <a:xfrm>
                <a:off x="3198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42016" name="Oval 32"/>
              <p:cNvSpPr>
                <a:spLocks noChangeArrowheads="1"/>
              </p:cNvSpPr>
              <p:nvPr/>
            </p:nvSpPr>
            <p:spPr bwMode="auto">
              <a:xfrm>
                <a:off x="4423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42017" name="Oval 33"/>
              <p:cNvSpPr>
                <a:spLocks noChangeArrowheads="1"/>
              </p:cNvSpPr>
              <p:nvPr/>
            </p:nvSpPr>
            <p:spPr bwMode="auto">
              <a:xfrm>
                <a:off x="4740" y="3611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42018" name="Oval 34"/>
              <p:cNvSpPr>
                <a:spLocks noChangeArrowheads="1"/>
              </p:cNvSpPr>
              <p:nvPr/>
            </p:nvSpPr>
            <p:spPr bwMode="auto">
              <a:xfrm>
                <a:off x="4105" y="4019"/>
                <a:ext cx="226" cy="226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173" y="1480"/>
              <a:ext cx="1860" cy="1224"/>
              <a:chOff x="3084" y="2795"/>
              <a:chExt cx="1860" cy="1224"/>
            </a:xfrm>
          </p:grpSpPr>
          <p:sp>
            <p:nvSpPr>
              <p:cNvPr id="42020" name="Oval 36"/>
              <p:cNvSpPr>
                <a:spLocks noChangeArrowheads="1"/>
              </p:cNvSpPr>
              <p:nvPr/>
            </p:nvSpPr>
            <p:spPr bwMode="auto">
              <a:xfrm>
                <a:off x="4015" y="2795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42021" name="Oval 37"/>
              <p:cNvSpPr>
                <a:spLocks noChangeArrowheads="1"/>
              </p:cNvSpPr>
              <p:nvPr/>
            </p:nvSpPr>
            <p:spPr bwMode="auto">
              <a:xfrm>
                <a:off x="3380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42022" name="Oval 38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42023" name="Oval 39"/>
              <p:cNvSpPr>
                <a:spLocks noChangeArrowheads="1"/>
              </p:cNvSpPr>
              <p:nvPr/>
            </p:nvSpPr>
            <p:spPr bwMode="auto">
              <a:xfrm>
                <a:off x="4514" y="3158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42024" name="Oval 40"/>
              <p:cNvSpPr>
                <a:spLocks noChangeArrowheads="1"/>
              </p:cNvSpPr>
              <p:nvPr/>
            </p:nvSpPr>
            <p:spPr bwMode="auto">
              <a:xfrm>
                <a:off x="3153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42025" name="Oval 41"/>
              <p:cNvSpPr>
                <a:spLocks noChangeArrowheads="1"/>
              </p:cNvSpPr>
              <p:nvPr/>
            </p:nvSpPr>
            <p:spPr bwMode="auto">
              <a:xfrm>
                <a:off x="4196" y="3611"/>
                <a:ext cx="226" cy="22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cxnSp>
            <p:nvCxnSpPr>
              <p:cNvPr id="42026" name="AutoShape 42"/>
              <p:cNvCxnSpPr>
                <a:cxnSpLocks noChangeShapeType="1"/>
                <a:stCxn id="42020" idx="3"/>
                <a:endCxn id="42021" idx="0"/>
              </p:cNvCxnSpPr>
              <p:nvPr/>
            </p:nvCxnSpPr>
            <p:spPr bwMode="auto">
              <a:xfrm flipH="1">
                <a:off x="3493" y="2988"/>
                <a:ext cx="555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7" name="AutoShape 43"/>
              <p:cNvCxnSpPr>
                <a:cxnSpLocks noChangeShapeType="1"/>
                <a:stCxn id="42020" idx="4"/>
                <a:endCxn id="42022" idx="0"/>
              </p:cNvCxnSpPr>
              <p:nvPr/>
            </p:nvCxnSpPr>
            <p:spPr bwMode="auto">
              <a:xfrm flipH="1">
                <a:off x="3946" y="3021"/>
                <a:ext cx="182" cy="13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8" name="AutoShape 44"/>
              <p:cNvCxnSpPr>
                <a:cxnSpLocks noChangeShapeType="1"/>
                <a:stCxn id="42020" idx="5"/>
                <a:endCxn id="42023" idx="0"/>
              </p:cNvCxnSpPr>
              <p:nvPr/>
            </p:nvCxnSpPr>
            <p:spPr bwMode="auto">
              <a:xfrm>
                <a:off x="4208" y="2988"/>
                <a:ext cx="419" cy="17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29" name="AutoShape 45"/>
              <p:cNvCxnSpPr>
                <a:cxnSpLocks noChangeShapeType="1"/>
                <a:stCxn id="42021" idx="3"/>
                <a:endCxn id="42024" idx="0"/>
              </p:cNvCxnSpPr>
              <p:nvPr/>
            </p:nvCxnSpPr>
            <p:spPr bwMode="auto">
              <a:xfrm flipH="1">
                <a:off x="3266" y="3351"/>
                <a:ext cx="14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0" name="AutoShape 46"/>
              <p:cNvCxnSpPr>
                <a:cxnSpLocks noChangeShapeType="1"/>
                <a:stCxn id="42021" idx="5"/>
              </p:cNvCxnSpPr>
              <p:nvPr/>
            </p:nvCxnSpPr>
            <p:spPr bwMode="auto">
              <a:xfrm>
                <a:off x="3573" y="3351"/>
                <a:ext cx="56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1" name="AutoShape 47"/>
              <p:cNvCxnSpPr>
                <a:cxnSpLocks noChangeShapeType="1"/>
                <a:stCxn id="42022" idx="4"/>
              </p:cNvCxnSpPr>
              <p:nvPr/>
            </p:nvCxnSpPr>
            <p:spPr bwMode="auto">
              <a:xfrm>
                <a:off x="3946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2" name="AutoShape 48"/>
              <p:cNvCxnSpPr>
                <a:cxnSpLocks noChangeShapeType="1"/>
                <a:stCxn id="42023" idx="3"/>
                <a:endCxn id="42025" idx="0"/>
              </p:cNvCxnSpPr>
              <p:nvPr/>
            </p:nvCxnSpPr>
            <p:spPr bwMode="auto">
              <a:xfrm flipH="1">
                <a:off x="4309" y="3351"/>
                <a:ext cx="238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3" name="AutoShape 49"/>
              <p:cNvCxnSpPr>
                <a:cxnSpLocks noChangeShapeType="1"/>
                <a:stCxn id="42023" idx="4"/>
              </p:cNvCxnSpPr>
              <p:nvPr/>
            </p:nvCxnSpPr>
            <p:spPr bwMode="auto">
              <a:xfrm>
                <a:off x="4627" y="3384"/>
                <a:ext cx="0" cy="227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4" name="AutoShape 50"/>
              <p:cNvCxnSpPr>
                <a:cxnSpLocks noChangeShapeType="1"/>
                <a:stCxn id="42023" idx="5"/>
              </p:cNvCxnSpPr>
              <p:nvPr/>
            </p:nvCxnSpPr>
            <p:spPr bwMode="auto">
              <a:xfrm>
                <a:off x="4707" y="3351"/>
                <a:ext cx="237" cy="26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5" name="AutoShape 51"/>
              <p:cNvCxnSpPr>
                <a:cxnSpLocks noChangeShapeType="1"/>
                <a:stCxn id="42024" idx="3"/>
              </p:cNvCxnSpPr>
              <p:nvPr/>
            </p:nvCxnSpPr>
            <p:spPr bwMode="auto">
              <a:xfrm flipH="1">
                <a:off x="3084" y="3804"/>
                <a:ext cx="102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6" name="AutoShape 52"/>
              <p:cNvCxnSpPr>
                <a:cxnSpLocks noChangeShapeType="1"/>
                <a:stCxn id="42024" idx="5"/>
              </p:cNvCxnSpPr>
              <p:nvPr/>
            </p:nvCxnSpPr>
            <p:spPr bwMode="auto">
              <a:xfrm>
                <a:off x="3346" y="3804"/>
                <a:ext cx="56" cy="215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037" name="AutoShape 53"/>
              <p:cNvCxnSpPr>
                <a:cxnSpLocks noChangeShapeType="1"/>
                <a:stCxn id="42025" idx="4"/>
              </p:cNvCxnSpPr>
              <p:nvPr/>
            </p:nvCxnSpPr>
            <p:spPr bwMode="auto">
              <a:xfrm>
                <a:off x="4309" y="3837"/>
                <a:ext cx="0" cy="182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2038" name="Oval 54"/>
            <p:cNvSpPr>
              <a:spLocks noChangeArrowheads="1"/>
            </p:cNvSpPr>
            <p:nvPr/>
          </p:nvSpPr>
          <p:spPr bwMode="auto">
            <a:xfrm>
              <a:off x="4105" y="1480"/>
              <a:ext cx="227" cy="22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</p:grpSp>
      <p:sp>
        <p:nvSpPr>
          <p:cNvPr id="33" name="Text Box 155"/>
          <p:cNvSpPr txBox="1">
            <a:spLocks noChangeArrowheads="1"/>
          </p:cNvSpPr>
          <p:nvPr/>
        </p:nvSpPr>
        <p:spPr bwMode="auto">
          <a:xfrm>
            <a:off x="1847528" y="476673"/>
            <a:ext cx="26324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sz="4400" dirty="0">
                <a:latin typeface="华文行楷" pitchFamily="2" charset="-122"/>
                <a:ea typeface="华文行楷" pitchFamily="2" charset="-122"/>
                <a:cs typeface="+mj-cs"/>
              </a:rPr>
              <a:t>基本术语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Oval 2"/>
          <p:cNvSpPr>
            <a:spLocks noChangeArrowheads="1"/>
          </p:cNvSpPr>
          <p:nvPr/>
        </p:nvSpPr>
        <p:spPr bwMode="auto">
          <a:xfrm>
            <a:off x="3552825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3562350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494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494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494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495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495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>
            <a:off x="2590800" y="3048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 animBg="1" autoUpdateAnimBg="0"/>
      <p:bldP spid="12495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596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596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596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5977" name="Freeform 25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4" grpId="0" animBg="1" autoUpdateAnimBg="0"/>
      <p:bldP spid="125977" grpId="0" animBg="1"/>
      <p:bldP spid="125978" grpId="0" animBg="1" autoUpdateAnimBg="0"/>
      <p:bldP spid="12597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697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698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699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699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26997" name="Text Box 21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26998" name="Text Box 22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7003" name="Line 27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8305800" y="4114800"/>
            <a:ext cx="2133600" cy="914400"/>
          </a:xfrm>
          <a:prstGeom prst="rect">
            <a:avLst/>
          </a:prstGeom>
          <a:solidFill>
            <a:srgbClr val="CC99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NULL</a:t>
            </a:r>
            <a:endParaRPr kumimoji="1" lang="en-US" altLang="zh-CN" sz="2000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2590800" y="3124200"/>
            <a:ext cx="160020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4" grpId="0" animBg="1" autoUpdateAnimBg="0"/>
      <p:bldP spid="12700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/>
          <p:cNvSpPr>
            <a:spLocks noChangeArrowheads="1"/>
          </p:cNvSpPr>
          <p:nvPr/>
        </p:nvSpPr>
        <p:spPr bwMode="auto">
          <a:xfrm>
            <a:off x="4495800" y="3952875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8016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8023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ysClr val="windowText" lastClr="000000"/>
                </a:solidFill>
              </a:rPr>
              <a:t>∧</a:t>
            </a:r>
          </a:p>
        </p:txBody>
      </p:sp>
      <p:sp>
        <p:nvSpPr>
          <p:cNvPr id="128028" name="Line 28"/>
          <p:cNvSpPr>
            <a:spLocks noChangeShapeType="1"/>
          </p:cNvSpPr>
          <p:nvPr/>
        </p:nvSpPr>
        <p:spPr bwMode="auto">
          <a:xfrm flipH="1">
            <a:off x="4343400" y="4343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8029" name="Freeform 29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nimBg="1" autoUpdateAnimBg="0"/>
      <p:bldP spid="12802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9037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9038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29039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2667000" y="2692400"/>
            <a:ext cx="3276600" cy="1955800"/>
          </a:xfrm>
          <a:custGeom>
            <a:avLst/>
            <a:gdLst/>
            <a:ahLst/>
            <a:cxnLst>
              <a:cxn ang="0">
                <a:pos x="0" y="176"/>
              </a:cxn>
              <a:cxn ang="0">
                <a:pos x="1776" y="176"/>
              </a:cxn>
              <a:cxn ang="0">
                <a:pos x="1728" y="1232"/>
              </a:cxn>
            </a:cxnLst>
            <a:rect l="0" t="0" r="r" b="b"/>
            <a:pathLst>
              <a:path w="2064" h="1232">
                <a:moveTo>
                  <a:pt x="0" y="176"/>
                </a:moveTo>
                <a:cubicBezTo>
                  <a:pt x="744" y="88"/>
                  <a:pt x="1488" y="0"/>
                  <a:pt x="1776" y="176"/>
                </a:cubicBezTo>
                <a:cubicBezTo>
                  <a:pt x="2064" y="352"/>
                  <a:pt x="1736" y="1056"/>
                  <a:pt x="1728" y="12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8305800" y="4191000"/>
            <a:ext cx="2133600" cy="838200"/>
          </a:xfrm>
          <a:prstGeom prst="rect">
            <a:avLst/>
          </a:prstGeom>
          <a:solidFill>
            <a:srgbClr val="CCFF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F</a:t>
            </a:r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0" grpId="0" animBg="1" autoUpdateAnimBg="0"/>
      <p:bldP spid="129051" grpId="0" animBg="1"/>
      <p:bldP spid="129052" grpId="0" animBg="1" autoUpdateAnimBg="0"/>
      <p:bldP spid="12905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0061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0062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0063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0064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root</a:t>
            </a: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0069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0070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8305800" y="5029200"/>
            <a:ext cx="2133600" cy="838200"/>
          </a:xfrm>
          <a:prstGeom prst="rect">
            <a:avLst/>
          </a:prstGeom>
          <a:solidFill>
            <a:srgbClr val="99CCFF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kumimoji="1" lang="en-US" altLang="zh-CN" sz="3200"/>
              <a:t>root: C</a:t>
            </a: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0075" name="Freeform 27"/>
          <p:cNvSpPr>
            <a:spLocks/>
          </p:cNvSpPr>
          <p:nvPr/>
        </p:nvSpPr>
        <p:spPr bwMode="auto">
          <a:xfrm>
            <a:off x="2743200" y="2895600"/>
            <a:ext cx="2159000" cy="10668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52" y="96"/>
              </a:cxn>
              <a:cxn ang="0">
                <a:pos x="1248" y="672"/>
              </a:cxn>
            </a:cxnLst>
            <a:rect l="0" t="0" r="r" b="b"/>
            <a:pathLst>
              <a:path w="1360" h="672">
                <a:moveTo>
                  <a:pt x="0" y="96"/>
                </a:moveTo>
                <a:cubicBezTo>
                  <a:pt x="472" y="48"/>
                  <a:pt x="944" y="0"/>
                  <a:pt x="1152" y="96"/>
                </a:cubicBezTo>
                <a:cubicBezTo>
                  <a:pt x="1360" y="192"/>
                  <a:pt x="1232" y="576"/>
                  <a:pt x="1248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 autoUpdateAnimBg="0"/>
      <p:bldP spid="13007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1087" name="Oval 15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8305800" y="5867400"/>
            <a:ext cx="2133600" cy="838200"/>
          </a:xfrm>
          <a:prstGeom prst="rect">
            <a:avLst/>
          </a:prstGeom>
          <a:solidFill>
            <a:srgbClr val="C0C0C0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3200"/>
              <a:t>root: A</a:t>
            </a:r>
          </a:p>
        </p:txBody>
      </p:sp>
      <p:sp>
        <p:nvSpPr>
          <p:cNvPr id="131091" name="Text Box 19"/>
          <p:cNvSpPr txBox="1">
            <a:spLocks noChangeArrowheads="1"/>
          </p:cNvSpPr>
          <p:nvPr/>
        </p:nvSpPr>
        <p:spPr bwMode="auto">
          <a:xfrm>
            <a:off x="1828801" y="5867400"/>
            <a:ext cx="275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ysClr val="windowText" lastClr="000000"/>
                </a:solidFill>
              </a:rPr>
              <a:t>先序遍历序列：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3886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131094" name="Text Box 22"/>
          <p:cNvSpPr txBox="1">
            <a:spLocks noChangeArrowheads="1"/>
          </p:cNvSpPr>
          <p:nvPr/>
        </p:nvSpPr>
        <p:spPr bwMode="auto">
          <a:xfrm>
            <a:off x="46482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1054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55626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60198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6477000" y="586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3" grpId="0" animBg="1" autoUpdateAnimBg="0"/>
      <p:bldP spid="13109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524000" y="0"/>
            <a:ext cx="6934200" cy="3046988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  <a:p>
            <a:pPr marL="457200" indent="-457200" eaLnBrk="0" hangingPunct="0"/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32099" name="Line 3"/>
          <p:cNvSpPr>
            <a:spLocks noChangeShapeType="1"/>
          </p:cNvSpPr>
          <p:nvPr/>
        </p:nvSpPr>
        <p:spPr bwMode="auto">
          <a:xfrm flipH="1">
            <a:off x="3011489" y="36544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>
            <a:off x="3927476" y="36544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3076576" y="44323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 flipH="1">
            <a:off x="2944814" y="51466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H="1">
            <a:off x="2355850" y="44323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4845051" y="43037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2743200" y="4114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3548063" y="33528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4495800" y="3962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3200400" y="4752975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2109" name="Oval 13"/>
          <p:cNvSpPr>
            <a:spLocks noChangeArrowheads="1"/>
          </p:cNvSpPr>
          <p:nvPr/>
        </p:nvSpPr>
        <p:spPr bwMode="auto">
          <a:xfrm>
            <a:off x="2057400" y="4724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2110" name="Oval 14"/>
          <p:cNvSpPr>
            <a:spLocks noChangeArrowheads="1"/>
          </p:cNvSpPr>
          <p:nvPr/>
        </p:nvSpPr>
        <p:spPr bwMode="auto">
          <a:xfrm>
            <a:off x="2743200" y="54864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2111" name="Oval 15"/>
          <p:cNvSpPr>
            <a:spLocks noChangeArrowheads="1"/>
          </p:cNvSpPr>
          <p:nvPr/>
        </p:nvSpPr>
        <p:spPr bwMode="auto">
          <a:xfrm>
            <a:off x="5105400" y="4648200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1828800" y="2743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root</a:t>
            </a: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410201" y="3429000"/>
            <a:ext cx="248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先序遍历序列：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7467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7848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86868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91440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9601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100584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2667000" y="3048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6" y="1434852"/>
            <a:ext cx="2514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zh-CN" altLang="en-US" sz="3200"/>
              <a:t>先序遍历过程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>
            <a:off x="3697289" y="4111625"/>
            <a:ext cx="523875" cy="3889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4613276" y="4111626"/>
            <a:ext cx="523875" cy="385763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3762376" y="4889500"/>
            <a:ext cx="327025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630614" y="5603875"/>
            <a:ext cx="331787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7" name="Line 7"/>
          <p:cNvSpPr>
            <a:spLocks noChangeShapeType="1"/>
          </p:cNvSpPr>
          <p:nvPr/>
        </p:nvSpPr>
        <p:spPr bwMode="auto">
          <a:xfrm flipH="1">
            <a:off x="3041650" y="4889500"/>
            <a:ext cx="331788" cy="325438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5530851" y="4760913"/>
            <a:ext cx="327025" cy="323850"/>
          </a:xfrm>
          <a:prstGeom prst="line">
            <a:avLst/>
          </a:prstGeom>
          <a:noFill/>
          <a:ln w="9525" cap="rnd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30" name="Oval 10"/>
          <p:cNvSpPr>
            <a:spLocks noChangeArrowheads="1"/>
          </p:cNvSpPr>
          <p:nvPr/>
        </p:nvSpPr>
        <p:spPr bwMode="auto">
          <a:xfrm>
            <a:off x="4233863" y="38100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32" name="Oval 12"/>
          <p:cNvSpPr>
            <a:spLocks noChangeArrowheads="1"/>
          </p:cNvSpPr>
          <p:nvPr/>
        </p:nvSpPr>
        <p:spPr bwMode="auto">
          <a:xfrm>
            <a:off x="3886200" y="5210175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33" name="Oval 13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34" name="Oval 14"/>
          <p:cNvSpPr>
            <a:spLocks noChangeArrowheads="1"/>
          </p:cNvSpPr>
          <p:nvPr/>
        </p:nvSpPr>
        <p:spPr bwMode="auto">
          <a:xfrm>
            <a:off x="3429000" y="59436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35" name="Oval 15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600201" y="2683768"/>
            <a:ext cx="291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/>
              <a:t>先序遍历序列：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657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A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038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B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44196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D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48768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E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5334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G</a:t>
            </a:r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H="1">
            <a:off x="4191000" y="31242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 flipH="1">
            <a:off x="3429000" y="3810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4" name="Line 24"/>
          <p:cNvSpPr>
            <a:spLocks noChangeShapeType="1"/>
          </p:cNvSpPr>
          <p:nvPr/>
        </p:nvSpPr>
        <p:spPr bwMode="auto">
          <a:xfrm flipH="1">
            <a:off x="2590800" y="4572000"/>
            <a:ext cx="6858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5" name="Line 25"/>
          <p:cNvSpPr>
            <a:spLocks noChangeShapeType="1"/>
          </p:cNvSpPr>
          <p:nvPr/>
        </p:nvSpPr>
        <p:spPr bwMode="auto">
          <a:xfrm flipH="1">
            <a:off x="2438400" y="54864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6" name="Line 26"/>
          <p:cNvSpPr>
            <a:spLocks noChangeShapeType="1"/>
          </p:cNvSpPr>
          <p:nvPr/>
        </p:nvSpPr>
        <p:spPr bwMode="auto">
          <a:xfrm>
            <a:off x="2971800" y="55626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7" name="Freeform 27"/>
          <p:cNvSpPr>
            <a:spLocks/>
          </p:cNvSpPr>
          <p:nvPr/>
        </p:nvSpPr>
        <p:spPr bwMode="auto">
          <a:xfrm>
            <a:off x="2438400" y="55626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8" name="Freeform 28"/>
          <p:cNvSpPr>
            <a:spLocks/>
          </p:cNvSpPr>
          <p:nvPr/>
        </p:nvSpPr>
        <p:spPr bwMode="auto">
          <a:xfrm>
            <a:off x="3124200" y="54864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49" name="Freeform 29"/>
          <p:cNvSpPr>
            <a:spLocks/>
          </p:cNvSpPr>
          <p:nvPr/>
        </p:nvSpPr>
        <p:spPr bwMode="auto">
          <a:xfrm>
            <a:off x="3124200" y="49530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0" name="Line 30"/>
          <p:cNvSpPr>
            <a:spLocks noChangeShapeType="1"/>
          </p:cNvSpPr>
          <p:nvPr/>
        </p:nvSpPr>
        <p:spPr bwMode="auto">
          <a:xfrm>
            <a:off x="3657600" y="49530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1" name="Line 31"/>
          <p:cNvSpPr>
            <a:spLocks noChangeShapeType="1"/>
          </p:cNvSpPr>
          <p:nvPr/>
        </p:nvSpPr>
        <p:spPr bwMode="auto">
          <a:xfrm flipH="1">
            <a:off x="3352800" y="5486400"/>
            <a:ext cx="5334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 flipH="1">
            <a:off x="3200400" y="6273800"/>
            <a:ext cx="304800" cy="279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3" name="Freeform 33"/>
          <p:cNvSpPr>
            <a:spLocks/>
          </p:cNvSpPr>
          <p:nvPr/>
        </p:nvSpPr>
        <p:spPr bwMode="auto">
          <a:xfrm>
            <a:off x="3276600" y="6350000"/>
            <a:ext cx="381000" cy="279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4" name="Line 34"/>
          <p:cNvSpPr>
            <a:spLocks noChangeShapeType="1"/>
          </p:cNvSpPr>
          <p:nvPr/>
        </p:nvSpPr>
        <p:spPr bwMode="auto">
          <a:xfrm>
            <a:off x="3733800" y="6324600"/>
            <a:ext cx="1524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5" name="Freeform 35"/>
          <p:cNvSpPr>
            <a:spLocks/>
          </p:cNvSpPr>
          <p:nvPr/>
        </p:nvSpPr>
        <p:spPr bwMode="auto">
          <a:xfrm>
            <a:off x="3886200" y="6172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6" name="Freeform 36"/>
          <p:cNvSpPr>
            <a:spLocks/>
          </p:cNvSpPr>
          <p:nvPr/>
        </p:nvSpPr>
        <p:spPr bwMode="auto">
          <a:xfrm>
            <a:off x="3810000" y="5638800"/>
            <a:ext cx="381000" cy="4445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96" y="240"/>
              </a:cxn>
              <a:cxn ang="0">
                <a:pos x="240" y="0"/>
              </a:cxn>
            </a:cxnLst>
            <a:rect l="0" t="0" r="r" b="b"/>
            <a:pathLst>
              <a:path w="240" h="280">
                <a:moveTo>
                  <a:pt x="0" y="240"/>
                </a:moveTo>
                <a:cubicBezTo>
                  <a:pt x="28" y="260"/>
                  <a:pt x="56" y="280"/>
                  <a:pt x="96" y="240"/>
                </a:cubicBezTo>
                <a:cubicBezTo>
                  <a:pt x="136" y="200"/>
                  <a:pt x="216" y="40"/>
                  <a:pt x="24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7" name="Freeform 37"/>
          <p:cNvSpPr>
            <a:spLocks/>
          </p:cNvSpPr>
          <p:nvPr/>
        </p:nvSpPr>
        <p:spPr bwMode="auto">
          <a:xfrm>
            <a:off x="3810000" y="4800600"/>
            <a:ext cx="7747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432" y="240"/>
              </a:cxn>
              <a:cxn ang="0">
                <a:pos x="0" y="0"/>
              </a:cxn>
            </a:cxnLst>
            <a:rect l="0" t="0" r="r" b="b"/>
            <a:pathLst>
              <a:path w="488" h="336">
                <a:moveTo>
                  <a:pt x="336" y="336"/>
                </a:moveTo>
                <a:cubicBezTo>
                  <a:pt x="412" y="316"/>
                  <a:pt x="488" y="296"/>
                  <a:pt x="432" y="240"/>
                </a:cubicBezTo>
                <a:cubicBezTo>
                  <a:pt x="376" y="184"/>
                  <a:pt x="72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8" name="Freeform 38"/>
          <p:cNvSpPr>
            <a:spLocks/>
          </p:cNvSpPr>
          <p:nvPr/>
        </p:nvSpPr>
        <p:spPr bwMode="auto">
          <a:xfrm>
            <a:off x="3810000" y="4191000"/>
            <a:ext cx="457200" cy="5334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288"/>
              </a:cxn>
              <a:cxn ang="0">
                <a:pos x="288" y="0"/>
              </a:cxn>
            </a:cxnLst>
            <a:rect l="0" t="0" r="r" b="b"/>
            <a:pathLst>
              <a:path w="288" h="336">
                <a:moveTo>
                  <a:pt x="0" y="288"/>
                </a:moveTo>
                <a:cubicBezTo>
                  <a:pt x="24" y="312"/>
                  <a:pt x="48" y="336"/>
                  <a:pt x="96" y="288"/>
                </a:cubicBezTo>
                <a:cubicBezTo>
                  <a:pt x="144" y="240"/>
                  <a:pt x="256" y="48"/>
                  <a:pt x="288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>
            <a:off x="4495800" y="4267200"/>
            <a:ext cx="609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H="1">
            <a:off x="4876800" y="4800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1" name="Freeform 41"/>
          <p:cNvSpPr>
            <a:spLocks/>
          </p:cNvSpPr>
          <p:nvPr/>
        </p:nvSpPr>
        <p:spPr bwMode="auto">
          <a:xfrm>
            <a:off x="4876800" y="48768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2" name="Line 42"/>
          <p:cNvSpPr>
            <a:spLocks noChangeShapeType="1"/>
          </p:cNvSpPr>
          <p:nvPr/>
        </p:nvSpPr>
        <p:spPr bwMode="auto">
          <a:xfrm>
            <a:off x="5410200" y="4876800"/>
            <a:ext cx="3048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4191000" y="5562600"/>
            <a:ext cx="228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4" name="Freeform 44"/>
          <p:cNvSpPr>
            <a:spLocks/>
          </p:cNvSpPr>
          <p:nvPr/>
        </p:nvSpPr>
        <p:spPr bwMode="auto">
          <a:xfrm>
            <a:off x="4267200" y="5486400"/>
            <a:ext cx="406400" cy="457200"/>
          </a:xfrm>
          <a:custGeom>
            <a:avLst/>
            <a:gdLst/>
            <a:ahLst/>
            <a:cxnLst>
              <a:cxn ang="0">
                <a:pos x="96" y="288"/>
              </a:cxn>
              <a:cxn ang="0">
                <a:pos x="240" y="240"/>
              </a:cxn>
              <a:cxn ang="0">
                <a:pos x="0" y="0"/>
              </a:cxn>
            </a:cxnLst>
            <a:rect l="0" t="0" r="r" b="b"/>
            <a:pathLst>
              <a:path w="256" h="288">
                <a:moveTo>
                  <a:pt x="96" y="288"/>
                </a:moveTo>
                <a:cubicBezTo>
                  <a:pt x="176" y="288"/>
                  <a:pt x="256" y="288"/>
                  <a:pt x="240" y="240"/>
                </a:cubicBezTo>
                <a:cubicBezTo>
                  <a:pt x="224" y="192"/>
                  <a:pt x="40" y="40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5" name="Line 45"/>
          <p:cNvSpPr>
            <a:spLocks noChangeShapeType="1"/>
          </p:cNvSpPr>
          <p:nvPr/>
        </p:nvSpPr>
        <p:spPr bwMode="auto">
          <a:xfrm flipH="1">
            <a:off x="5486400" y="54102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6" name="Line 46"/>
          <p:cNvSpPr>
            <a:spLocks noChangeShapeType="1"/>
          </p:cNvSpPr>
          <p:nvPr/>
        </p:nvSpPr>
        <p:spPr bwMode="auto">
          <a:xfrm>
            <a:off x="6019800" y="5486400"/>
            <a:ext cx="76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7" name="Freeform 47"/>
          <p:cNvSpPr>
            <a:spLocks/>
          </p:cNvSpPr>
          <p:nvPr/>
        </p:nvSpPr>
        <p:spPr bwMode="auto">
          <a:xfrm>
            <a:off x="5486400" y="5486400"/>
            <a:ext cx="457200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144" y="192"/>
              </a:cxn>
              <a:cxn ang="0">
                <a:pos x="336" y="0"/>
              </a:cxn>
            </a:cxnLst>
            <a:rect l="0" t="0" r="r" b="b"/>
            <a:pathLst>
              <a:path w="336" h="224">
                <a:moveTo>
                  <a:pt x="0" y="192"/>
                </a:moveTo>
                <a:cubicBezTo>
                  <a:pt x="44" y="208"/>
                  <a:pt x="88" y="224"/>
                  <a:pt x="144" y="192"/>
                </a:cubicBezTo>
                <a:cubicBezTo>
                  <a:pt x="200" y="160"/>
                  <a:pt x="304" y="32"/>
                  <a:pt x="336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8" name="Freeform 48"/>
          <p:cNvSpPr>
            <a:spLocks/>
          </p:cNvSpPr>
          <p:nvPr/>
        </p:nvSpPr>
        <p:spPr bwMode="auto">
          <a:xfrm>
            <a:off x="6172200" y="5410200"/>
            <a:ext cx="152400" cy="4572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96" y="192"/>
              </a:cxn>
              <a:cxn ang="0">
                <a:pos x="0" y="0"/>
              </a:cxn>
            </a:cxnLst>
            <a:rect l="0" t="0" r="r" b="b"/>
            <a:pathLst>
              <a:path w="96" h="288">
                <a:moveTo>
                  <a:pt x="0" y="288"/>
                </a:moveTo>
                <a:cubicBezTo>
                  <a:pt x="48" y="264"/>
                  <a:pt x="96" y="240"/>
                  <a:pt x="96" y="192"/>
                </a:cubicBezTo>
                <a:cubicBezTo>
                  <a:pt x="96" y="144"/>
                  <a:pt x="16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69" name="Freeform 49"/>
          <p:cNvSpPr>
            <a:spLocks/>
          </p:cNvSpPr>
          <p:nvPr/>
        </p:nvSpPr>
        <p:spPr bwMode="auto">
          <a:xfrm>
            <a:off x="5562600" y="4572000"/>
            <a:ext cx="787400" cy="685800"/>
          </a:xfrm>
          <a:custGeom>
            <a:avLst/>
            <a:gdLst/>
            <a:ahLst/>
            <a:cxnLst>
              <a:cxn ang="0">
                <a:pos x="384" y="432"/>
              </a:cxn>
              <a:cxn ang="0">
                <a:pos x="432" y="192"/>
              </a:cxn>
              <a:cxn ang="0">
                <a:pos x="0" y="0"/>
              </a:cxn>
            </a:cxnLst>
            <a:rect l="0" t="0" r="r" b="b"/>
            <a:pathLst>
              <a:path w="496" h="432">
                <a:moveTo>
                  <a:pt x="384" y="432"/>
                </a:moveTo>
                <a:cubicBezTo>
                  <a:pt x="440" y="348"/>
                  <a:pt x="496" y="264"/>
                  <a:pt x="432" y="192"/>
                </a:cubicBezTo>
                <a:cubicBezTo>
                  <a:pt x="368" y="120"/>
                  <a:pt x="72" y="32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0" name="Freeform 50"/>
          <p:cNvSpPr>
            <a:spLocks/>
          </p:cNvSpPr>
          <p:nvPr/>
        </p:nvSpPr>
        <p:spPr bwMode="auto">
          <a:xfrm>
            <a:off x="4648200" y="4038600"/>
            <a:ext cx="1054100" cy="457200"/>
          </a:xfrm>
          <a:custGeom>
            <a:avLst/>
            <a:gdLst/>
            <a:ahLst/>
            <a:cxnLst>
              <a:cxn ang="0">
                <a:pos x="528" y="288"/>
              </a:cxn>
              <a:cxn ang="0">
                <a:pos x="576" y="144"/>
              </a:cxn>
              <a:cxn ang="0">
                <a:pos x="0" y="0"/>
              </a:cxn>
            </a:cxnLst>
            <a:rect l="0" t="0" r="r" b="b"/>
            <a:pathLst>
              <a:path w="664" h="288">
                <a:moveTo>
                  <a:pt x="528" y="288"/>
                </a:moveTo>
                <a:cubicBezTo>
                  <a:pt x="596" y="240"/>
                  <a:pt x="664" y="192"/>
                  <a:pt x="576" y="144"/>
                </a:cubicBezTo>
                <a:cubicBezTo>
                  <a:pt x="488" y="96"/>
                  <a:pt x="96" y="24"/>
                  <a:pt x="0" y="0"/>
                </a:cubicBezTo>
              </a:path>
            </a:pathLst>
          </a:custGeom>
          <a:noFill/>
          <a:ln w="38100" cap="flat" cmpd="sng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 flipV="1">
            <a:off x="4724400" y="3124200"/>
            <a:ext cx="0" cy="685800"/>
          </a:xfrm>
          <a:prstGeom prst="line">
            <a:avLst/>
          </a:prstGeom>
          <a:noFill/>
          <a:ln w="38100">
            <a:solidFill>
              <a:srgbClr val="80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72" name="Text Box 52"/>
          <p:cNvSpPr txBox="1">
            <a:spLocks noChangeArrowheads="1"/>
          </p:cNvSpPr>
          <p:nvPr/>
        </p:nvSpPr>
        <p:spPr bwMode="auto">
          <a:xfrm>
            <a:off x="5715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C</a:t>
            </a: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6096000" y="268376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F</a:t>
            </a:r>
          </a:p>
        </p:txBody>
      </p:sp>
      <p:sp>
        <p:nvSpPr>
          <p:cNvPr id="133174" name="Oval 54"/>
          <p:cNvSpPr>
            <a:spLocks noChangeArrowheads="1"/>
          </p:cNvSpPr>
          <p:nvPr/>
        </p:nvSpPr>
        <p:spPr bwMode="auto">
          <a:xfrm>
            <a:off x="4238625" y="3810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ysClr val="windowText" lastClr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175" name="Oval 55"/>
          <p:cNvSpPr>
            <a:spLocks noChangeArrowheads="1"/>
          </p:cNvSpPr>
          <p:nvPr/>
        </p:nvSpPr>
        <p:spPr bwMode="auto">
          <a:xfrm>
            <a:off x="3429000" y="45720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176" name="Oval 56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177" name="Oval 57"/>
          <p:cNvSpPr>
            <a:spLocks noChangeArrowheads="1"/>
          </p:cNvSpPr>
          <p:nvPr/>
        </p:nvSpPr>
        <p:spPr bwMode="auto">
          <a:xfrm>
            <a:off x="3886200" y="520065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33178" name="Oval 58"/>
          <p:cNvSpPr>
            <a:spLocks noChangeArrowheads="1"/>
          </p:cNvSpPr>
          <p:nvPr/>
        </p:nvSpPr>
        <p:spPr bwMode="auto">
          <a:xfrm>
            <a:off x="3424238" y="5938838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33179" name="Oval 59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180" name="Oval 60"/>
          <p:cNvSpPr>
            <a:spLocks noChangeArrowheads="1"/>
          </p:cNvSpPr>
          <p:nvPr/>
        </p:nvSpPr>
        <p:spPr bwMode="auto">
          <a:xfrm>
            <a:off x="5791200" y="5105400"/>
            <a:ext cx="381000" cy="381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553200" y="4419600"/>
            <a:ext cx="2743200" cy="1143000"/>
            <a:chOff x="3168" y="2160"/>
            <a:chExt cx="1728" cy="720"/>
          </a:xfrm>
        </p:grpSpPr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4080" y="2304"/>
              <a:ext cx="81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 flipV="1">
              <a:off x="4128" y="2784"/>
              <a:ext cx="76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3168" y="2160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递归调用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3552" y="259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ea typeface="楷体_GB2312" pitchFamily="49" charset="-122"/>
                </a:rPr>
                <a:t>返回</a:t>
              </a:r>
            </a:p>
          </p:txBody>
        </p:sp>
      </p:grpSp>
      <p:sp>
        <p:nvSpPr>
          <p:cNvPr id="133186" name="Rectangle 66"/>
          <p:cNvSpPr>
            <a:spLocks noChangeArrowheads="1"/>
          </p:cNvSpPr>
          <p:nvPr/>
        </p:nvSpPr>
        <p:spPr bwMode="auto">
          <a:xfrm>
            <a:off x="3733800" y="0"/>
            <a:ext cx="6934200" cy="2677656"/>
          </a:xfrm>
          <a:prstGeom prst="rect">
            <a:avLst/>
          </a:prstGeom>
          <a:solidFill>
            <a:srgbClr val="FFFFFF"/>
          </a:solidFill>
          <a:ln w="12700" cap="rnd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    void preorder (BiTNode *root)  {</a:t>
            </a:r>
            <a:endParaRPr kumimoji="1" lang="en-US" altLang="zh-CN" b="1">
              <a:latin typeface="Times New Roman" pitchFamily="18" charset="0"/>
            </a:endParaRP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if (root!=NULL)   { 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          cout&lt;&lt; root-&gt;data</a:t>
            </a:r>
            <a:r>
              <a:rPr kumimoji="1" lang="zh-CN" altLang="en-US" sz="2400" b="1">
                <a:latin typeface="Times New Roman" pitchFamily="18" charset="0"/>
              </a:rPr>
              <a:t>；</a:t>
            </a:r>
            <a:r>
              <a:rPr kumimoji="1" lang="en-US" altLang="zh-CN" sz="2400" b="1">
                <a:latin typeface="Times New Roman" pitchFamily="18" charset="0"/>
              </a:rPr>
              <a:t>//</a:t>
            </a:r>
            <a:r>
              <a:rPr kumimoji="1" lang="zh-CN" altLang="en-US" b="1">
                <a:latin typeface="Times New Roman" pitchFamily="18" charset="0"/>
              </a:rPr>
              <a:t>访问根结点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preorder(root-&gt;Lchild); //</a:t>
            </a:r>
            <a:r>
              <a:rPr kumimoji="1" lang="zh-CN" altLang="en-US" b="1">
                <a:latin typeface="Times New Roman" pitchFamily="18" charset="0"/>
              </a:rPr>
              <a:t>先序遍历根的左子树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    </a:t>
            </a:r>
            <a:r>
              <a:rPr kumimoji="1" lang="en-US" altLang="zh-CN" sz="2400" b="1">
                <a:latin typeface="Times New Roman" pitchFamily="18" charset="0"/>
              </a:rPr>
              <a:t>preorder(root-&gt;Rchild); //</a:t>
            </a:r>
            <a:r>
              <a:rPr kumimoji="1" lang="zh-CN" altLang="en-US" b="1">
                <a:latin typeface="Times New Roman" pitchFamily="18" charset="0"/>
              </a:rPr>
              <a:t>先序遍历根的右子树</a:t>
            </a:r>
          </a:p>
          <a:p>
            <a:pPr marL="457200" indent="-457200" eaLnBrk="0" hangingPunct="0"/>
            <a:r>
              <a:rPr kumimoji="1" lang="zh-CN" altLang="en-US" sz="2400" b="1">
                <a:latin typeface="Times New Roman" pitchFamily="18" charset="0"/>
              </a:rPr>
              <a:t>          </a:t>
            </a:r>
            <a:r>
              <a:rPr kumimoji="1" lang="en-US" altLang="zh-CN" sz="2400" b="1">
                <a:latin typeface="Times New Roman" pitchFamily="18" charset="0"/>
              </a:rPr>
              <a:t>}//if</a:t>
            </a:r>
          </a:p>
          <a:p>
            <a:pPr marL="457200" indent="-457200" eaLnBrk="0" hangingPunct="0"/>
            <a:r>
              <a:rPr kumimoji="1" lang="en-US" altLang="zh-CN" sz="2400" b="1">
                <a:latin typeface="Times New Roman" pitchFamily="18" charset="0"/>
              </a:rPr>
              <a:t>    }//preorder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5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8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90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9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9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4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70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4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6000"/>
                            </p:stCondLst>
                            <p:childTnLst>
                              <p:par>
                                <p:cTn id="1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6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90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1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4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4500"/>
                            </p:stCondLst>
                            <p:childTnLst>
                              <p:par>
                                <p:cTn id="1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775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25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3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50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7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133138" grpId="0" autoUpdateAnimBg="0"/>
      <p:bldP spid="133139" grpId="0" autoUpdateAnimBg="0"/>
      <p:bldP spid="133140" grpId="0" autoUpdateAnimBg="0"/>
      <p:bldP spid="133141" grpId="0" autoUpdateAnimBg="0"/>
      <p:bldP spid="133142" grpId="0" animBg="1"/>
      <p:bldP spid="133143" grpId="0" animBg="1"/>
      <p:bldP spid="133144" grpId="0" animBg="1"/>
      <p:bldP spid="133145" grpId="0" animBg="1"/>
      <p:bldP spid="133146" grpId="0" animBg="1"/>
      <p:bldP spid="133147" grpId="0" animBg="1"/>
      <p:bldP spid="133148" grpId="0" animBg="1"/>
      <p:bldP spid="133149" grpId="0" animBg="1"/>
      <p:bldP spid="133150" grpId="0" animBg="1"/>
      <p:bldP spid="133151" grpId="0" animBg="1"/>
      <p:bldP spid="133152" grpId="0" animBg="1"/>
      <p:bldP spid="133153" grpId="0" animBg="1"/>
      <p:bldP spid="133154" grpId="0" animBg="1"/>
      <p:bldP spid="133155" grpId="0" animBg="1"/>
      <p:bldP spid="133156" grpId="0" animBg="1"/>
      <p:bldP spid="133157" grpId="0" animBg="1"/>
      <p:bldP spid="133158" grpId="0" animBg="1"/>
      <p:bldP spid="133159" grpId="0" animBg="1"/>
      <p:bldP spid="133160" grpId="0" animBg="1"/>
      <p:bldP spid="133161" grpId="0" animBg="1"/>
      <p:bldP spid="133162" grpId="0" animBg="1"/>
      <p:bldP spid="133163" grpId="0" animBg="1"/>
      <p:bldP spid="133164" grpId="0" animBg="1"/>
      <p:bldP spid="133165" grpId="0" animBg="1"/>
      <p:bldP spid="133166" grpId="0" animBg="1"/>
      <p:bldP spid="133167" grpId="0" animBg="1"/>
      <p:bldP spid="133168" grpId="0" animBg="1"/>
      <p:bldP spid="133169" grpId="0" animBg="1"/>
      <p:bldP spid="133170" grpId="0" animBg="1"/>
      <p:bldP spid="133171" grpId="0" animBg="1"/>
      <p:bldP spid="133172" grpId="0" autoUpdateAnimBg="0"/>
      <p:bldP spid="133173" grpId="0" autoUpdateAnimBg="0"/>
      <p:bldP spid="133174" grpId="0" animBg="1" autoUpdateAnimBg="0"/>
      <p:bldP spid="133175" grpId="0" animBg="1" autoUpdateAnimBg="0"/>
      <p:bldP spid="133176" grpId="0" animBg="1" autoUpdateAnimBg="0"/>
      <p:bldP spid="133177" grpId="0" animBg="1" autoUpdateAnimBg="0"/>
      <p:bldP spid="133178" grpId="0" animBg="1" autoUpdateAnimBg="0"/>
      <p:bldP spid="133179" grpId="0" animBg="1" autoUpdateAnimBg="0"/>
      <p:bldP spid="133180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中序遍历左子树；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访问根结点；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中序遍历右子树。 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2312988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  <a:r>
              <a:rPr lang="en-US" altLang="zh-CN" sz="2400" dirty="0">
                <a:ea typeface="华文中宋" pitchFamily="2" charset="-122"/>
              </a:rPr>
              <a:t>BAC </a:t>
            </a:r>
          </a:p>
        </p:txBody>
      </p:sp>
      <p:sp>
        <p:nvSpPr>
          <p:cNvPr id="35923" name="Text Box 83"/>
          <p:cNvSpPr txBox="1">
            <a:spLocks noChangeArrowheads="1"/>
          </p:cNvSpPr>
          <p:nvPr/>
        </p:nvSpPr>
        <p:spPr bwMode="auto">
          <a:xfrm>
            <a:off x="6665913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中序遍历的顺序为：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ELBAMHIDJ 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2943225" y="3684590"/>
            <a:ext cx="2795588" cy="1376363"/>
            <a:chOff x="630" y="2321"/>
            <a:chExt cx="1761" cy="867"/>
          </a:xfrm>
        </p:grpSpPr>
        <p:sp>
          <p:nvSpPr>
            <p:cNvPr id="35925" name="Oval 85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6" name="Oval 86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7" name="Oval 87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28" name="Text Box 88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29" name="Text Box 89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5930" name="Text Box 90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5931" name="AutoShape 91"/>
            <p:cNvCxnSpPr>
              <a:cxnSpLocks noChangeShapeType="1"/>
              <a:stCxn id="35925" idx="3"/>
              <a:endCxn id="35926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32" name="AutoShape 92"/>
            <p:cNvCxnSpPr>
              <a:cxnSpLocks noChangeShapeType="1"/>
              <a:stCxn id="35925" idx="5"/>
              <a:endCxn id="35927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991225" y="2017714"/>
            <a:ext cx="4205288" cy="3067051"/>
            <a:chOff x="2880" y="1206"/>
            <a:chExt cx="2649" cy="1932"/>
          </a:xfrm>
        </p:grpSpPr>
        <p:sp>
          <p:nvSpPr>
            <p:cNvPr id="35934" name="Oval 94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5" name="Oval 95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6" name="Oval 96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7" name="Oval 97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8" name="Oval 98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39" name="Oval 99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0" name="Oval 100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1" name="Oval 101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2" name="Oval 102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5952" name="AutoShape 112"/>
            <p:cNvCxnSpPr>
              <a:cxnSpLocks noChangeShapeType="1"/>
              <a:stCxn id="35934" idx="3"/>
              <a:endCxn id="35935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3" name="AutoShape 113"/>
            <p:cNvCxnSpPr>
              <a:cxnSpLocks noChangeShapeType="1"/>
              <a:stCxn id="35934" idx="5"/>
              <a:endCxn id="35936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4" name="AutoShape 114"/>
            <p:cNvCxnSpPr>
              <a:cxnSpLocks noChangeShapeType="1"/>
              <a:stCxn id="35935" idx="3"/>
              <a:endCxn id="35937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5" name="AutoShape 115"/>
            <p:cNvCxnSpPr>
              <a:cxnSpLocks noChangeShapeType="1"/>
              <a:stCxn id="35937" idx="5"/>
              <a:endCxn id="35941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6" name="AutoShape 116"/>
            <p:cNvCxnSpPr>
              <a:cxnSpLocks noChangeShapeType="1"/>
              <a:stCxn id="35936" idx="3"/>
              <a:endCxn id="35938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7" name="AutoShape 117"/>
            <p:cNvCxnSpPr>
              <a:cxnSpLocks noChangeShapeType="1"/>
              <a:stCxn id="35936" idx="5"/>
              <a:endCxn id="35940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8" name="AutoShape 118"/>
            <p:cNvCxnSpPr>
              <a:cxnSpLocks noChangeShapeType="1"/>
              <a:stCxn id="35938" idx="5"/>
              <a:endCxn id="35939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5959" name="AutoShape 119"/>
            <p:cNvCxnSpPr>
              <a:cxnSpLocks noChangeShapeType="1"/>
              <a:stCxn id="35938" idx="3"/>
              <a:endCxn id="35942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5" grpId="0" autoUpdateAnimBg="0"/>
      <p:bldP spid="359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6814" y="811312"/>
            <a:ext cx="8110537" cy="419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3</a:t>
            </a:r>
            <a:r>
              <a:rPr lang="zh-CN" altLang="en-US" sz="2400">
                <a:solidFill>
                  <a:schemeClr val="tx2"/>
                </a:solidFill>
              </a:rPr>
              <a:t>、结点的层次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根结点为第一层。</a:t>
            </a:r>
          </a:p>
          <a:p>
            <a:pPr lvl="1"/>
            <a:r>
              <a:rPr lang="zh-CN" altLang="en-US" sz="2400">
                <a:solidFill>
                  <a:schemeClr val="tx2"/>
                </a:solidFill>
              </a:rPr>
              <a:t>某结点在第 </a:t>
            </a:r>
            <a:r>
              <a:rPr lang="en-US" altLang="zh-CN" sz="2400" i="1">
                <a:solidFill>
                  <a:schemeClr val="tx2"/>
                </a:solidFill>
              </a:rPr>
              <a:t>i </a:t>
            </a:r>
            <a:r>
              <a:rPr lang="zh-CN" altLang="en-US" sz="2400">
                <a:solidFill>
                  <a:schemeClr val="tx2"/>
                </a:solidFill>
              </a:rPr>
              <a:t>层，其孩子在第 </a:t>
            </a:r>
            <a:r>
              <a:rPr lang="en-US" altLang="zh-CN" sz="2400" i="1">
                <a:solidFill>
                  <a:schemeClr val="tx2"/>
                </a:solidFill>
              </a:rPr>
              <a:t>i+1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层。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树的深度</a:t>
            </a:r>
            <a:r>
              <a:rPr lang="en-US" altLang="zh-CN" sz="2400">
                <a:solidFill>
                  <a:schemeClr val="tx2"/>
                </a:solidFill>
              </a:rPr>
              <a:t>(depth)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堂兄弟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chemeClr val="tx2"/>
                </a:solidFill>
              </a:rPr>
              <a:t>4</a:t>
            </a:r>
            <a:r>
              <a:rPr lang="zh-CN" altLang="en-US" sz="2400">
                <a:solidFill>
                  <a:schemeClr val="tx2"/>
                </a:solidFill>
              </a:rPr>
              <a:t>、有序树和无序树</a:t>
            </a:r>
          </a:p>
          <a:p>
            <a:endParaRPr lang="en-US" altLang="zh-CN" sz="240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35638" y="2324200"/>
            <a:ext cx="4298950" cy="2455863"/>
            <a:chOff x="2653" y="2251"/>
            <a:chExt cx="2708" cy="1547"/>
          </a:xfrm>
          <a:solidFill>
            <a:srgbClr val="92D050"/>
          </a:solidFill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99" y="2251"/>
              <a:ext cx="2086" cy="1450"/>
              <a:chOff x="3061" y="1479"/>
              <a:chExt cx="2086" cy="1450"/>
            </a:xfrm>
            <a:grpFill/>
          </p:grpSpPr>
          <p:sp>
            <p:nvSpPr>
              <p:cNvPr id="74758" name="Oval 6"/>
              <p:cNvSpPr>
                <a:spLocks noChangeArrowheads="1"/>
              </p:cNvSpPr>
              <p:nvPr/>
            </p:nvSpPr>
            <p:spPr bwMode="auto">
              <a:xfrm>
                <a:off x="4105" y="1479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74759" name="Oval 7"/>
              <p:cNvSpPr>
                <a:spLocks noChangeArrowheads="1"/>
              </p:cNvSpPr>
              <p:nvPr/>
            </p:nvSpPr>
            <p:spPr bwMode="auto">
              <a:xfrm>
                <a:off x="3470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74761" name="Oval 9"/>
              <p:cNvSpPr>
                <a:spLocks noChangeArrowheads="1"/>
              </p:cNvSpPr>
              <p:nvPr/>
            </p:nvSpPr>
            <p:spPr bwMode="auto">
              <a:xfrm>
                <a:off x="4604" y="1842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74762" name="Oval 10"/>
              <p:cNvSpPr>
                <a:spLocks noChangeArrowheads="1"/>
              </p:cNvSpPr>
              <p:nvPr/>
            </p:nvSpPr>
            <p:spPr bwMode="auto">
              <a:xfrm>
                <a:off x="324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74763" name="Oval 11"/>
              <p:cNvSpPr>
                <a:spLocks noChangeArrowheads="1"/>
              </p:cNvSpPr>
              <p:nvPr/>
            </p:nvSpPr>
            <p:spPr bwMode="auto">
              <a:xfrm>
                <a:off x="360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3923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G</a:t>
                </a:r>
              </a:p>
            </p:txBody>
          </p:sp>
          <p:sp>
            <p:nvSpPr>
              <p:cNvPr id="74765" name="Oval 13"/>
              <p:cNvSpPr>
                <a:spLocks noChangeArrowheads="1"/>
              </p:cNvSpPr>
              <p:nvPr/>
            </p:nvSpPr>
            <p:spPr bwMode="auto">
              <a:xfrm>
                <a:off x="3061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K</a:t>
                </a:r>
              </a:p>
            </p:txBody>
          </p:sp>
          <p:sp>
            <p:nvSpPr>
              <p:cNvPr id="74766" name="Oval 14"/>
              <p:cNvSpPr>
                <a:spLocks noChangeArrowheads="1"/>
              </p:cNvSpPr>
              <p:nvPr/>
            </p:nvSpPr>
            <p:spPr bwMode="auto">
              <a:xfrm>
                <a:off x="3379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L</a:t>
                </a:r>
              </a:p>
            </p:txBody>
          </p:sp>
          <p:sp>
            <p:nvSpPr>
              <p:cNvPr id="74767" name="Oval 15"/>
              <p:cNvSpPr>
                <a:spLocks noChangeArrowheads="1"/>
              </p:cNvSpPr>
              <p:nvPr/>
            </p:nvSpPr>
            <p:spPr bwMode="auto">
              <a:xfrm>
                <a:off x="4286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74768" name="Oval 16"/>
              <p:cNvSpPr>
                <a:spLocks noChangeArrowheads="1"/>
              </p:cNvSpPr>
              <p:nvPr/>
            </p:nvSpPr>
            <p:spPr bwMode="auto">
              <a:xfrm>
                <a:off x="4604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I</a:t>
                </a:r>
              </a:p>
            </p:txBody>
          </p:sp>
          <p:sp>
            <p:nvSpPr>
              <p:cNvPr id="74769" name="Oval 17"/>
              <p:cNvSpPr>
                <a:spLocks noChangeArrowheads="1"/>
              </p:cNvSpPr>
              <p:nvPr/>
            </p:nvSpPr>
            <p:spPr bwMode="auto">
              <a:xfrm>
                <a:off x="4921" y="2295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J</a:t>
                </a:r>
              </a:p>
            </p:txBody>
          </p:sp>
          <p:sp>
            <p:nvSpPr>
              <p:cNvPr id="74770" name="Oval 18"/>
              <p:cNvSpPr>
                <a:spLocks noChangeArrowheads="1"/>
              </p:cNvSpPr>
              <p:nvPr/>
            </p:nvSpPr>
            <p:spPr bwMode="auto">
              <a:xfrm>
                <a:off x="4286" y="2703"/>
                <a:ext cx="226" cy="226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chemeClr val="tx2"/>
                    </a:solidFill>
                    <a:latin typeface="Arial" pitchFamily="34" charset="0"/>
                  </a:rPr>
                  <a:t>M</a:t>
                </a:r>
              </a:p>
            </p:txBody>
          </p:sp>
          <p:cxnSp>
            <p:nvCxnSpPr>
              <p:cNvPr id="74771" name="AutoShape 19"/>
              <p:cNvCxnSpPr>
                <a:cxnSpLocks noChangeShapeType="1"/>
                <a:stCxn id="74758" idx="3"/>
                <a:endCxn id="74759" idx="0"/>
              </p:cNvCxnSpPr>
              <p:nvPr/>
            </p:nvCxnSpPr>
            <p:spPr bwMode="auto">
              <a:xfrm flipH="1">
                <a:off x="3583" y="1672"/>
                <a:ext cx="555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2" name="AutoShape 20"/>
              <p:cNvCxnSpPr>
                <a:cxnSpLocks noChangeShapeType="1"/>
                <a:stCxn id="74758" idx="4"/>
                <a:endCxn id="74760" idx="0"/>
              </p:cNvCxnSpPr>
              <p:nvPr/>
            </p:nvCxnSpPr>
            <p:spPr bwMode="auto">
              <a:xfrm flipH="1">
                <a:off x="4036" y="1705"/>
                <a:ext cx="182" cy="13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3" name="AutoShape 21"/>
              <p:cNvCxnSpPr>
                <a:cxnSpLocks noChangeShapeType="1"/>
                <a:stCxn id="74758" idx="5"/>
                <a:endCxn id="74761" idx="0"/>
              </p:cNvCxnSpPr>
              <p:nvPr/>
            </p:nvCxnSpPr>
            <p:spPr bwMode="auto">
              <a:xfrm>
                <a:off x="4298" y="1672"/>
                <a:ext cx="419" cy="17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4" name="AutoShape 22"/>
              <p:cNvCxnSpPr>
                <a:cxnSpLocks noChangeShapeType="1"/>
                <a:stCxn id="74759" idx="3"/>
                <a:endCxn id="74762" idx="0"/>
              </p:cNvCxnSpPr>
              <p:nvPr/>
            </p:nvCxnSpPr>
            <p:spPr bwMode="auto">
              <a:xfrm flipH="1">
                <a:off x="3356" y="2035"/>
                <a:ext cx="14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5" name="AutoShape 23"/>
              <p:cNvCxnSpPr>
                <a:cxnSpLocks noChangeShapeType="1"/>
                <a:stCxn id="74759" idx="5"/>
                <a:endCxn id="74763" idx="0"/>
              </p:cNvCxnSpPr>
              <p:nvPr/>
            </p:nvCxnSpPr>
            <p:spPr bwMode="auto">
              <a:xfrm>
                <a:off x="3663" y="2035"/>
                <a:ext cx="56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6" name="AutoShape 24"/>
              <p:cNvCxnSpPr>
                <a:cxnSpLocks noChangeShapeType="1"/>
                <a:stCxn id="74760" idx="4"/>
                <a:endCxn id="74764" idx="0"/>
              </p:cNvCxnSpPr>
              <p:nvPr/>
            </p:nvCxnSpPr>
            <p:spPr bwMode="auto">
              <a:xfrm>
                <a:off x="4036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7" name="AutoShape 25"/>
              <p:cNvCxnSpPr>
                <a:cxnSpLocks noChangeShapeType="1"/>
                <a:stCxn id="74761" idx="3"/>
                <a:endCxn id="74767" idx="0"/>
              </p:cNvCxnSpPr>
              <p:nvPr/>
            </p:nvCxnSpPr>
            <p:spPr bwMode="auto">
              <a:xfrm flipH="1">
                <a:off x="4399" y="2035"/>
                <a:ext cx="238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8" name="AutoShape 26"/>
              <p:cNvCxnSpPr>
                <a:cxnSpLocks noChangeShapeType="1"/>
                <a:stCxn id="74761" idx="4"/>
                <a:endCxn id="74768" idx="0"/>
              </p:cNvCxnSpPr>
              <p:nvPr/>
            </p:nvCxnSpPr>
            <p:spPr bwMode="auto">
              <a:xfrm>
                <a:off x="4717" y="2068"/>
                <a:ext cx="0" cy="227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79" name="AutoShape 27"/>
              <p:cNvCxnSpPr>
                <a:cxnSpLocks noChangeShapeType="1"/>
                <a:stCxn id="74761" idx="5"/>
                <a:endCxn id="74769" idx="0"/>
              </p:cNvCxnSpPr>
              <p:nvPr/>
            </p:nvCxnSpPr>
            <p:spPr bwMode="auto">
              <a:xfrm>
                <a:off x="4797" y="2035"/>
                <a:ext cx="237" cy="260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0" name="AutoShape 28"/>
              <p:cNvCxnSpPr>
                <a:cxnSpLocks noChangeShapeType="1"/>
                <a:stCxn id="74762" idx="3"/>
                <a:endCxn id="74765" idx="0"/>
              </p:cNvCxnSpPr>
              <p:nvPr/>
            </p:nvCxnSpPr>
            <p:spPr bwMode="auto">
              <a:xfrm flipH="1">
                <a:off x="3174" y="2488"/>
                <a:ext cx="102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1" name="AutoShape 29"/>
              <p:cNvCxnSpPr>
                <a:cxnSpLocks noChangeShapeType="1"/>
                <a:stCxn id="74762" idx="5"/>
                <a:endCxn id="74766" idx="0"/>
              </p:cNvCxnSpPr>
              <p:nvPr/>
            </p:nvCxnSpPr>
            <p:spPr bwMode="auto">
              <a:xfrm>
                <a:off x="3436" y="2488"/>
                <a:ext cx="56" cy="215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74782" name="AutoShape 30"/>
              <p:cNvCxnSpPr>
                <a:cxnSpLocks noChangeShapeType="1"/>
                <a:stCxn id="74767" idx="4"/>
                <a:endCxn id="74770" idx="0"/>
              </p:cNvCxnSpPr>
              <p:nvPr/>
            </p:nvCxnSpPr>
            <p:spPr bwMode="auto">
              <a:xfrm>
                <a:off x="4399" y="2521"/>
                <a:ext cx="0" cy="18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>
              <a:off x="2654" y="252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2"/>
            <p:cNvSpPr txBox="1">
              <a:spLocks noChangeArrowheads="1"/>
            </p:cNvSpPr>
            <p:nvPr/>
          </p:nvSpPr>
          <p:spPr bwMode="auto">
            <a:xfrm>
              <a:off x="4877" y="229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1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>
              <a:off x="2654" y="2932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4877" y="2705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2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>
              <a:off x="2653" y="3381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Text Box 36"/>
            <p:cNvSpPr txBox="1">
              <a:spLocks noChangeArrowheads="1"/>
            </p:cNvSpPr>
            <p:nvPr/>
          </p:nvSpPr>
          <p:spPr bwMode="auto">
            <a:xfrm>
              <a:off x="4876" y="3154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3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>
              <a:off x="2654" y="3794"/>
              <a:ext cx="267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4877" y="3567"/>
              <a:ext cx="484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第</a:t>
              </a:r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4</a:t>
              </a:r>
              <a:r>
                <a:rPr lang="zh-CN" altLang="en-US">
                  <a:solidFill>
                    <a:schemeClr val="tx2"/>
                  </a:solidFill>
                  <a:latin typeface="Arial" pitchFamily="34" charset="0"/>
                </a:rPr>
                <a:t>层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279651" y="3692625"/>
            <a:ext cx="1585913" cy="1152525"/>
            <a:chOff x="703" y="1979"/>
            <a:chExt cx="999" cy="726"/>
          </a:xfrm>
          <a:solidFill>
            <a:srgbClr val="92D050"/>
          </a:solidFill>
        </p:grpSpPr>
        <p:sp>
          <p:nvSpPr>
            <p:cNvPr id="74792" name="Oval 40"/>
            <p:cNvSpPr>
              <a:spLocks noChangeArrowheads="1"/>
            </p:cNvSpPr>
            <p:nvPr/>
          </p:nvSpPr>
          <p:spPr bwMode="auto">
            <a:xfrm>
              <a:off x="1066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793" name="Oval 41"/>
            <p:cNvSpPr>
              <a:spLocks noChangeArrowheads="1"/>
            </p:cNvSpPr>
            <p:nvPr/>
          </p:nvSpPr>
          <p:spPr bwMode="auto">
            <a:xfrm>
              <a:off x="703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74794" name="Oval 42"/>
            <p:cNvSpPr>
              <a:spLocks noChangeArrowheads="1"/>
            </p:cNvSpPr>
            <p:nvPr/>
          </p:nvSpPr>
          <p:spPr bwMode="auto">
            <a:xfrm>
              <a:off x="1066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795" name="Oval 43"/>
            <p:cNvSpPr>
              <a:spLocks noChangeArrowheads="1"/>
            </p:cNvSpPr>
            <p:nvPr/>
          </p:nvSpPr>
          <p:spPr bwMode="auto">
            <a:xfrm>
              <a:off x="1429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cxnSp>
          <p:nvCxnSpPr>
            <p:cNvPr id="74796" name="AutoShape 44"/>
            <p:cNvCxnSpPr>
              <a:cxnSpLocks noChangeShapeType="1"/>
              <a:stCxn id="74792" idx="3"/>
              <a:endCxn id="74793" idx="0"/>
            </p:cNvCxnSpPr>
            <p:nvPr/>
          </p:nvCxnSpPr>
          <p:spPr bwMode="auto">
            <a:xfrm flipH="1">
              <a:off x="840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7" name="AutoShape 45"/>
            <p:cNvCxnSpPr>
              <a:cxnSpLocks noChangeShapeType="1"/>
              <a:stCxn id="74792" idx="4"/>
              <a:endCxn id="74794" idx="0"/>
            </p:cNvCxnSpPr>
            <p:nvPr/>
          </p:nvCxnSpPr>
          <p:spPr bwMode="auto">
            <a:xfrm>
              <a:off x="1203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798" name="AutoShape 46"/>
            <p:cNvCxnSpPr>
              <a:cxnSpLocks noChangeShapeType="1"/>
              <a:stCxn id="74792" idx="5"/>
              <a:endCxn id="74795" idx="0"/>
            </p:cNvCxnSpPr>
            <p:nvPr/>
          </p:nvCxnSpPr>
          <p:spPr bwMode="auto">
            <a:xfrm>
              <a:off x="1299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935413" y="3692625"/>
            <a:ext cx="1585912" cy="1152525"/>
            <a:chOff x="2472" y="1979"/>
            <a:chExt cx="999" cy="726"/>
          </a:xfrm>
          <a:solidFill>
            <a:srgbClr val="92D050"/>
          </a:solidFill>
        </p:grpSpPr>
        <p:sp>
          <p:nvSpPr>
            <p:cNvPr id="74800" name="Oval 48"/>
            <p:cNvSpPr>
              <a:spLocks noChangeArrowheads="1"/>
            </p:cNvSpPr>
            <p:nvPr/>
          </p:nvSpPr>
          <p:spPr bwMode="auto">
            <a:xfrm>
              <a:off x="2835" y="1979"/>
              <a:ext cx="273" cy="273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4801" name="Oval 49"/>
            <p:cNvSpPr>
              <a:spLocks noChangeArrowheads="1"/>
            </p:cNvSpPr>
            <p:nvPr/>
          </p:nvSpPr>
          <p:spPr bwMode="auto">
            <a:xfrm>
              <a:off x="2472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74802" name="Oval 50"/>
            <p:cNvSpPr>
              <a:spLocks noChangeArrowheads="1"/>
            </p:cNvSpPr>
            <p:nvPr/>
          </p:nvSpPr>
          <p:spPr bwMode="auto">
            <a:xfrm>
              <a:off x="2835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74803" name="Oval 51"/>
            <p:cNvSpPr>
              <a:spLocks noChangeArrowheads="1"/>
            </p:cNvSpPr>
            <p:nvPr/>
          </p:nvSpPr>
          <p:spPr bwMode="auto">
            <a:xfrm>
              <a:off x="3198" y="2432"/>
              <a:ext cx="273" cy="273"/>
            </a:xfrm>
            <a:prstGeom prst="ellips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tx2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74804" name="AutoShape 52"/>
            <p:cNvCxnSpPr>
              <a:cxnSpLocks noChangeShapeType="1"/>
              <a:stCxn id="74800" idx="3"/>
              <a:endCxn id="74801" idx="0"/>
            </p:cNvCxnSpPr>
            <p:nvPr/>
          </p:nvCxnSpPr>
          <p:spPr bwMode="auto">
            <a:xfrm flipH="1">
              <a:off x="2609" y="2212"/>
              <a:ext cx="266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5" name="AutoShape 53"/>
            <p:cNvCxnSpPr>
              <a:cxnSpLocks noChangeShapeType="1"/>
              <a:stCxn id="74800" idx="4"/>
              <a:endCxn id="74802" idx="0"/>
            </p:cNvCxnSpPr>
            <p:nvPr/>
          </p:nvCxnSpPr>
          <p:spPr bwMode="auto">
            <a:xfrm>
              <a:off x="2972" y="2252"/>
              <a:ext cx="0" cy="18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4806" name="AutoShape 54"/>
            <p:cNvCxnSpPr>
              <a:cxnSpLocks noChangeShapeType="1"/>
              <a:stCxn id="74800" idx="5"/>
              <a:endCxn id="74803" idx="0"/>
            </p:cNvCxnSpPr>
            <p:nvPr/>
          </p:nvCxnSpPr>
          <p:spPr bwMode="auto">
            <a:xfrm>
              <a:off x="3068" y="2212"/>
              <a:ext cx="267" cy="22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4807" name="Rectangle 55"/>
          <p:cNvSpPr>
            <a:spLocks noChangeArrowheads="1"/>
          </p:cNvSpPr>
          <p:nvPr/>
        </p:nvSpPr>
        <p:spPr bwMode="auto">
          <a:xfrm>
            <a:off x="2444751" y="4988024"/>
            <a:ext cx="780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5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、森林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(forest)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是 </a:t>
            </a:r>
            <a:r>
              <a:rPr kumimoji="1" lang="en-US" altLang="zh-CN" sz="2400">
                <a:solidFill>
                  <a:schemeClr val="tx2"/>
                </a:solidFill>
                <a:latin typeface="Verdana" pitchFamily="34" charset="0"/>
              </a:rPr>
              <a:t>m (m≥0) </a:t>
            </a:r>
            <a:r>
              <a:rPr kumimoji="1" lang="zh-CN" altLang="en-US" sz="2400">
                <a:solidFill>
                  <a:schemeClr val="tx2"/>
                </a:solidFill>
                <a:latin typeface="Verdana" pitchFamily="34" charset="0"/>
              </a:rPr>
              <a:t>棵互不相交的树的集合。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063751" y="342900"/>
            <a:ext cx="500697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</a:t>
            </a:r>
            <a:r>
              <a:rPr lang="zh-CN" altLang="en-US" sz="2400" dirty="0">
                <a:ea typeface="华文中宋" pitchFamily="2" charset="-122"/>
              </a:rPr>
              <a:t>遍历二叉树的操作定义：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若二叉树为空，则空操作；否则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(1)  </a:t>
            </a:r>
            <a:r>
              <a:rPr lang="zh-CN" altLang="en-US" sz="2400" dirty="0">
                <a:ea typeface="楷体_GB2312" pitchFamily="49" charset="-122"/>
              </a:rPr>
              <a:t>后序遍历左子树；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(2)  </a:t>
            </a:r>
            <a:r>
              <a:rPr lang="zh-CN" altLang="en-US" sz="2400" dirty="0">
                <a:ea typeface="楷体_GB2312" pitchFamily="49" charset="-122"/>
              </a:rPr>
              <a:t>后序遍历右子树； 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(3)  </a:t>
            </a:r>
            <a:r>
              <a:rPr lang="zh-CN" altLang="en-US" sz="2400" dirty="0">
                <a:ea typeface="楷体_GB2312" pitchFamily="49" charset="-122"/>
              </a:rPr>
              <a:t>访问根结点。 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279650" y="54483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  <a:r>
              <a:rPr lang="en-US" altLang="zh-CN" sz="2400" dirty="0">
                <a:ea typeface="华文中宋" pitchFamily="2" charset="-122"/>
              </a:rPr>
              <a:t>BCA 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6651625" y="5448301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后序遍历的顺序为：</a:t>
            </a:r>
          </a:p>
          <a:p>
            <a:r>
              <a:rPr lang="en-US" altLang="zh-CN" sz="2400" dirty="0">
                <a:ea typeface="华文中宋" pitchFamily="2" charset="-122"/>
              </a:rPr>
              <a:t>LEBMIHJDA</a:t>
            </a:r>
            <a:r>
              <a:rPr lang="en-US" altLang="zh-CN" sz="2400" i="1" dirty="0">
                <a:ea typeface="华文中宋" pitchFamily="2" charset="-12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884488" y="3684590"/>
            <a:ext cx="2795588" cy="1376363"/>
            <a:chOff x="630" y="2321"/>
            <a:chExt cx="1761" cy="867"/>
          </a:xfrm>
        </p:grpSpPr>
        <p:sp>
          <p:nvSpPr>
            <p:cNvPr id="36918" name="Oval 54"/>
            <p:cNvSpPr>
              <a:spLocks noChangeArrowheads="1"/>
            </p:cNvSpPr>
            <p:nvPr/>
          </p:nvSpPr>
          <p:spPr bwMode="auto">
            <a:xfrm>
              <a:off x="1335" y="232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auto">
            <a:xfrm>
              <a:off x="630" y="28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auto">
            <a:xfrm>
              <a:off x="2055" y="284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1388" y="2321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687" y="2849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B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113" y="2858"/>
              <a:ext cx="27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Arial Unicode MS" pitchFamily="34" charset="-122"/>
                  <a:cs typeface="Arial Unicode MS" pitchFamily="34" charset="-122"/>
                </a:rPr>
                <a:t>C</a:t>
              </a:r>
              <a:r>
                <a:rPr lang="en-US" altLang="zh-CN" sz="2800" baseline="30000">
                  <a:ea typeface="Arial Unicode MS" pitchFamily="34" charset="-122"/>
                  <a:cs typeface="Arial Unicode MS" pitchFamily="34" charset="-122"/>
                </a:rPr>
                <a:t> </a:t>
              </a:r>
              <a:endParaRPr lang="en-US" altLang="zh-CN" baseline="3000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6924" name="AutoShape 60"/>
            <p:cNvCxnSpPr>
              <a:cxnSpLocks noChangeShapeType="1"/>
              <a:stCxn id="36918" idx="3"/>
              <a:endCxn id="36919" idx="0"/>
            </p:cNvCxnSpPr>
            <p:nvPr/>
          </p:nvCxnSpPr>
          <p:spPr bwMode="auto">
            <a:xfrm flipH="1">
              <a:off x="798" y="2609"/>
              <a:ext cx="586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25" name="AutoShape 61"/>
            <p:cNvCxnSpPr>
              <a:cxnSpLocks noChangeShapeType="1"/>
              <a:stCxn id="36918" idx="5"/>
              <a:endCxn id="36920" idx="0"/>
            </p:cNvCxnSpPr>
            <p:nvPr/>
          </p:nvCxnSpPr>
          <p:spPr bwMode="auto">
            <a:xfrm>
              <a:off x="1622" y="2609"/>
              <a:ext cx="601" cy="23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5951539" y="2017714"/>
            <a:ext cx="4205287" cy="3067051"/>
            <a:chOff x="2880" y="1206"/>
            <a:chExt cx="2649" cy="1932"/>
          </a:xfrm>
        </p:grpSpPr>
        <p:sp>
          <p:nvSpPr>
            <p:cNvPr id="36927" name="Oval 63"/>
            <p:cNvSpPr>
              <a:spLocks noChangeArrowheads="1"/>
            </p:cNvSpPr>
            <p:nvPr/>
          </p:nvSpPr>
          <p:spPr bwMode="auto">
            <a:xfrm>
              <a:off x="3950" y="121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auto">
            <a:xfrm>
              <a:off x="3224" y="174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auto">
            <a:xfrm>
              <a:off x="4743" y="1733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auto">
            <a:xfrm>
              <a:off x="2880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auto">
            <a:xfrm>
              <a:off x="4311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auto">
            <a:xfrm>
              <a:off x="4649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auto">
            <a:xfrm>
              <a:off x="5193" y="227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auto">
            <a:xfrm>
              <a:off x="3198" y="280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auto">
            <a:xfrm>
              <a:off x="4014" y="277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36" name="Text Box 72"/>
            <p:cNvSpPr txBox="1">
              <a:spLocks noChangeArrowheads="1"/>
            </p:cNvSpPr>
            <p:nvPr/>
          </p:nvSpPr>
          <p:spPr bwMode="auto">
            <a:xfrm>
              <a:off x="4009" y="1206"/>
              <a:ext cx="28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A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7" name="Text Box 73"/>
            <p:cNvSpPr txBox="1">
              <a:spLocks noChangeArrowheads="1"/>
            </p:cNvSpPr>
            <p:nvPr/>
          </p:nvSpPr>
          <p:spPr bwMode="auto">
            <a:xfrm>
              <a:off x="3271" y="1734"/>
              <a:ext cx="27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B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38" name="Text Box 74"/>
            <p:cNvSpPr txBox="1">
              <a:spLocks noChangeArrowheads="1"/>
            </p:cNvSpPr>
            <p:nvPr/>
          </p:nvSpPr>
          <p:spPr bwMode="auto">
            <a:xfrm>
              <a:off x="4800" y="1729"/>
              <a:ext cx="29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D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39" name="Text Box 75"/>
            <p:cNvSpPr txBox="1">
              <a:spLocks noChangeArrowheads="1"/>
            </p:cNvSpPr>
            <p:nvPr/>
          </p:nvSpPr>
          <p:spPr bwMode="auto">
            <a:xfrm>
              <a:off x="2946" y="2282"/>
              <a:ext cx="26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E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0" name="Text Box 76"/>
            <p:cNvSpPr txBox="1">
              <a:spLocks noChangeArrowheads="1"/>
            </p:cNvSpPr>
            <p:nvPr/>
          </p:nvSpPr>
          <p:spPr bwMode="auto">
            <a:xfrm>
              <a:off x="3245" y="2799"/>
              <a:ext cx="211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L</a:t>
              </a:r>
              <a:endParaRPr lang="en-US" altLang="zh-CN"/>
            </a:p>
          </p:txBody>
        </p:sp>
        <p:sp>
          <p:nvSpPr>
            <p:cNvPr id="36941" name="Text Box 77"/>
            <p:cNvSpPr txBox="1">
              <a:spLocks noChangeArrowheads="1"/>
            </p:cNvSpPr>
            <p:nvPr/>
          </p:nvSpPr>
          <p:spPr bwMode="auto">
            <a:xfrm>
              <a:off x="4350" y="2282"/>
              <a:ext cx="29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H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sp>
          <p:nvSpPr>
            <p:cNvPr id="36942" name="Text Box 78"/>
            <p:cNvSpPr txBox="1">
              <a:spLocks noChangeArrowheads="1"/>
            </p:cNvSpPr>
            <p:nvPr/>
          </p:nvSpPr>
          <p:spPr bwMode="auto">
            <a:xfrm>
              <a:off x="3984" y="2780"/>
              <a:ext cx="39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M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3" name="Text Box 79"/>
            <p:cNvSpPr txBox="1">
              <a:spLocks noChangeArrowheads="1"/>
            </p:cNvSpPr>
            <p:nvPr/>
          </p:nvSpPr>
          <p:spPr bwMode="auto">
            <a:xfrm>
              <a:off x="4679" y="2780"/>
              <a:ext cx="259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 I</a:t>
              </a:r>
              <a:r>
                <a:rPr lang="en-US" altLang="zh-CN" sz="2800" baseline="30000"/>
                <a:t> </a:t>
              </a:r>
              <a:endParaRPr lang="en-US" altLang="zh-CN" baseline="30000"/>
            </a:p>
          </p:txBody>
        </p:sp>
        <p:sp>
          <p:nvSpPr>
            <p:cNvPr id="36944" name="Text Box 80"/>
            <p:cNvSpPr txBox="1">
              <a:spLocks noChangeArrowheads="1"/>
            </p:cNvSpPr>
            <p:nvPr/>
          </p:nvSpPr>
          <p:spPr bwMode="auto">
            <a:xfrm>
              <a:off x="5267" y="2282"/>
              <a:ext cx="222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800"/>
                <a:t>J</a:t>
              </a:r>
              <a:r>
                <a:rPr lang="en-US" altLang="zh-CN" sz="2800" baseline="30000"/>
                <a:t> </a:t>
              </a:r>
              <a:endParaRPr lang="en-US" altLang="zh-CN"/>
            </a:p>
          </p:txBody>
        </p:sp>
        <p:cxnSp>
          <p:nvCxnSpPr>
            <p:cNvPr id="36945" name="AutoShape 81"/>
            <p:cNvCxnSpPr>
              <a:cxnSpLocks noChangeShapeType="1"/>
              <a:stCxn id="36927" idx="3"/>
              <a:endCxn id="36928" idx="0"/>
            </p:cNvCxnSpPr>
            <p:nvPr/>
          </p:nvCxnSpPr>
          <p:spPr bwMode="auto">
            <a:xfrm flipH="1">
              <a:off x="3392" y="1505"/>
              <a:ext cx="607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6" name="AutoShape 82"/>
            <p:cNvCxnSpPr>
              <a:cxnSpLocks noChangeShapeType="1"/>
              <a:stCxn id="36927" idx="5"/>
              <a:endCxn id="36929" idx="0"/>
            </p:cNvCxnSpPr>
            <p:nvPr/>
          </p:nvCxnSpPr>
          <p:spPr bwMode="auto">
            <a:xfrm>
              <a:off x="4237" y="1505"/>
              <a:ext cx="674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7" name="AutoShape 83"/>
            <p:cNvCxnSpPr>
              <a:cxnSpLocks noChangeShapeType="1"/>
              <a:stCxn id="36928" idx="3"/>
              <a:endCxn id="36930" idx="0"/>
            </p:cNvCxnSpPr>
            <p:nvPr/>
          </p:nvCxnSpPr>
          <p:spPr bwMode="auto">
            <a:xfrm flipH="1">
              <a:off x="3048" y="2033"/>
              <a:ext cx="225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8" name="AutoShape 84"/>
            <p:cNvCxnSpPr>
              <a:cxnSpLocks noChangeShapeType="1"/>
              <a:stCxn id="36930" idx="5"/>
              <a:endCxn id="36934" idx="0"/>
            </p:cNvCxnSpPr>
            <p:nvPr/>
          </p:nvCxnSpPr>
          <p:spPr bwMode="auto">
            <a:xfrm>
              <a:off x="3167" y="2561"/>
              <a:ext cx="199" cy="24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49" name="AutoShape 85"/>
            <p:cNvCxnSpPr>
              <a:cxnSpLocks noChangeShapeType="1"/>
              <a:stCxn id="36929" idx="3"/>
              <a:endCxn id="36931" idx="0"/>
            </p:cNvCxnSpPr>
            <p:nvPr/>
          </p:nvCxnSpPr>
          <p:spPr bwMode="auto">
            <a:xfrm flipH="1">
              <a:off x="4479" y="2020"/>
              <a:ext cx="313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0" name="AutoShape 86"/>
            <p:cNvCxnSpPr>
              <a:cxnSpLocks noChangeShapeType="1"/>
              <a:stCxn id="36929" idx="5"/>
              <a:endCxn id="36933" idx="0"/>
            </p:cNvCxnSpPr>
            <p:nvPr/>
          </p:nvCxnSpPr>
          <p:spPr bwMode="auto">
            <a:xfrm>
              <a:off x="5030" y="2020"/>
              <a:ext cx="331" cy="2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1" name="AutoShape 87"/>
            <p:cNvCxnSpPr>
              <a:cxnSpLocks noChangeShapeType="1"/>
              <a:stCxn id="36931" idx="5"/>
              <a:endCxn id="36932" idx="0"/>
            </p:cNvCxnSpPr>
            <p:nvPr/>
          </p:nvCxnSpPr>
          <p:spPr bwMode="auto">
            <a:xfrm>
              <a:off x="4598" y="2561"/>
              <a:ext cx="219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952" name="AutoShape 88"/>
            <p:cNvCxnSpPr>
              <a:cxnSpLocks noChangeShapeType="1"/>
              <a:stCxn id="36931" idx="3"/>
              <a:endCxn id="36935" idx="0"/>
            </p:cNvCxnSpPr>
            <p:nvPr/>
          </p:nvCxnSpPr>
          <p:spPr bwMode="auto">
            <a:xfrm flipH="1">
              <a:off x="4182" y="2561"/>
              <a:ext cx="178" cy="21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  <p:bldP spid="3691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74" name="Line 186"/>
          <p:cNvSpPr>
            <a:spLocks noChangeShapeType="1"/>
          </p:cNvSpPr>
          <p:nvPr/>
        </p:nvSpPr>
        <p:spPr bwMode="auto">
          <a:xfrm>
            <a:off x="4071938" y="46767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5" name="Line 187"/>
          <p:cNvSpPr>
            <a:spLocks noChangeShapeType="1"/>
          </p:cNvSpPr>
          <p:nvPr/>
        </p:nvSpPr>
        <p:spPr bwMode="auto">
          <a:xfrm>
            <a:off x="4910138" y="2892425"/>
            <a:ext cx="3048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6" name="Line 188"/>
          <p:cNvSpPr>
            <a:spLocks noChangeShapeType="1"/>
          </p:cNvSpPr>
          <p:nvPr/>
        </p:nvSpPr>
        <p:spPr bwMode="auto">
          <a:xfrm>
            <a:off x="3157538" y="28479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7" name="Line 189"/>
          <p:cNvSpPr>
            <a:spLocks noChangeShapeType="1"/>
          </p:cNvSpPr>
          <p:nvPr/>
        </p:nvSpPr>
        <p:spPr bwMode="auto">
          <a:xfrm>
            <a:off x="3614738" y="3762375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8" name="Line 190"/>
          <p:cNvSpPr>
            <a:spLocks noChangeShapeType="1"/>
          </p:cNvSpPr>
          <p:nvPr/>
        </p:nvSpPr>
        <p:spPr bwMode="auto">
          <a:xfrm flipH="1">
            <a:off x="4376738" y="28479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79" name="Line 191"/>
          <p:cNvSpPr>
            <a:spLocks noChangeShapeType="1"/>
          </p:cNvSpPr>
          <p:nvPr/>
        </p:nvSpPr>
        <p:spPr bwMode="auto">
          <a:xfrm flipH="1">
            <a:off x="3614738" y="46767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0" name="Line 192"/>
          <p:cNvSpPr>
            <a:spLocks noChangeShapeType="1"/>
          </p:cNvSpPr>
          <p:nvPr/>
        </p:nvSpPr>
        <p:spPr bwMode="auto">
          <a:xfrm flipH="1">
            <a:off x="3233738" y="37623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1" name="Line 193"/>
          <p:cNvSpPr>
            <a:spLocks noChangeShapeType="1"/>
          </p:cNvSpPr>
          <p:nvPr/>
        </p:nvSpPr>
        <p:spPr bwMode="auto">
          <a:xfrm flipH="1">
            <a:off x="2700338" y="2924175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2" name="Line 194"/>
          <p:cNvSpPr>
            <a:spLocks noChangeShapeType="1"/>
          </p:cNvSpPr>
          <p:nvPr/>
        </p:nvSpPr>
        <p:spPr bwMode="auto">
          <a:xfrm>
            <a:off x="3995738" y="2009775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3" name="Line 195"/>
          <p:cNvSpPr>
            <a:spLocks noChangeShapeType="1"/>
          </p:cNvSpPr>
          <p:nvPr/>
        </p:nvSpPr>
        <p:spPr bwMode="auto">
          <a:xfrm flipH="1">
            <a:off x="3233738" y="2009775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4" name="Oval 196"/>
          <p:cNvSpPr>
            <a:spLocks noChangeArrowheads="1"/>
          </p:cNvSpPr>
          <p:nvPr/>
        </p:nvSpPr>
        <p:spPr bwMode="auto">
          <a:xfrm>
            <a:off x="3690938" y="1628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5" name="Oval 197"/>
          <p:cNvSpPr>
            <a:spLocks noChangeArrowheads="1"/>
          </p:cNvSpPr>
          <p:nvPr/>
        </p:nvSpPr>
        <p:spPr bwMode="auto">
          <a:xfrm>
            <a:off x="23955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6" name="Oval 198"/>
          <p:cNvSpPr>
            <a:spLocks noChangeArrowheads="1"/>
          </p:cNvSpPr>
          <p:nvPr/>
        </p:nvSpPr>
        <p:spPr bwMode="auto">
          <a:xfrm>
            <a:off x="3309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7" name="Oval 199"/>
          <p:cNvSpPr>
            <a:spLocks noChangeArrowheads="1"/>
          </p:cNvSpPr>
          <p:nvPr/>
        </p:nvSpPr>
        <p:spPr bwMode="auto">
          <a:xfrm>
            <a:off x="4071938" y="33813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8" name="Oval 200"/>
          <p:cNvSpPr>
            <a:spLocks noChangeArrowheads="1"/>
          </p:cNvSpPr>
          <p:nvPr/>
        </p:nvSpPr>
        <p:spPr bwMode="auto">
          <a:xfrm>
            <a:off x="4986338" y="34258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89" name="Oval 201"/>
          <p:cNvSpPr>
            <a:spLocks noChangeArrowheads="1"/>
          </p:cNvSpPr>
          <p:nvPr/>
        </p:nvSpPr>
        <p:spPr bwMode="auto">
          <a:xfrm>
            <a:off x="28527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0" name="Oval 202"/>
          <p:cNvSpPr>
            <a:spLocks noChangeArrowheads="1"/>
          </p:cNvSpPr>
          <p:nvPr/>
        </p:nvSpPr>
        <p:spPr bwMode="auto">
          <a:xfrm>
            <a:off x="4529138" y="24669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1" name="Oval 203"/>
          <p:cNvSpPr>
            <a:spLocks noChangeArrowheads="1"/>
          </p:cNvSpPr>
          <p:nvPr/>
        </p:nvSpPr>
        <p:spPr bwMode="auto">
          <a:xfrm>
            <a:off x="2852738" y="42957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2" name="Oval 204"/>
          <p:cNvSpPr>
            <a:spLocks noChangeArrowheads="1"/>
          </p:cNvSpPr>
          <p:nvPr/>
        </p:nvSpPr>
        <p:spPr bwMode="auto">
          <a:xfrm>
            <a:off x="3767138" y="4295775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3" name="Oval 205"/>
          <p:cNvSpPr>
            <a:spLocks noChangeArrowheads="1"/>
          </p:cNvSpPr>
          <p:nvPr/>
        </p:nvSpPr>
        <p:spPr bwMode="auto">
          <a:xfrm>
            <a:off x="33099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4" name="Oval 206"/>
          <p:cNvSpPr>
            <a:spLocks noChangeArrowheads="1"/>
          </p:cNvSpPr>
          <p:nvPr/>
        </p:nvSpPr>
        <p:spPr bwMode="auto">
          <a:xfrm>
            <a:off x="4224338" y="513397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95" name="Text Box 207"/>
          <p:cNvSpPr txBox="1">
            <a:spLocks noChangeArrowheads="1"/>
          </p:cNvSpPr>
          <p:nvPr/>
        </p:nvSpPr>
        <p:spPr bwMode="auto">
          <a:xfrm>
            <a:off x="3748448" y="151833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6" name="Text Box 208"/>
          <p:cNvSpPr txBox="1">
            <a:spLocks noChangeArrowheads="1"/>
          </p:cNvSpPr>
          <p:nvPr/>
        </p:nvSpPr>
        <p:spPr bwMode="auto">
          <a:xfrm>
            <a:off x="3824648" y="4217086"/>
            <a:ext cx="385042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38097" name="Text Box 209"/>
          <p:cNvSpPr txBox="1">
            <a:spLocks noChangeArrowheads="1"/>
          </p:cNvSpPr>
          <p:nvPr/>
        </p:nvSpPr>
        <p:spPr bwMode="auto">
          <a:xfrm>
            <a:off x="4601059" y="2418270"/>
            <a:ext cx="35939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38098" name="Text Box 210"/>
          <p:cNvSpPr txBox="1">
            <a:spLocks noChangeArrowheads="1"/>
          </p:cNvSpPr>
          <p:nvPr/>
        </p:nvSpPr>
        <p:spPr bwMode="auto">
          <a:xfrm>
            <a:off x="2822068" y="2325758"/>
            <a:ext cx="56457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099" name="Text Box 211"/>
          <p:cNvSpPr txBox="1">
            <a:spLocks noChangeArrowheads="1"/>
          </p:cNvSpPr>
          <p:nvPr/>
        </p:nvSpPr>
        <p:spPr bwMode="auto">
          <a:xfrm>
            <a:off x="3279269" y="3240158"/>
            <a:ext cx="56457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38100" name="Text Box 212"/>
          <p:cNvSpPr txBox="1">
            <a:spLocks noChangeArrowheads="1"/>
          </p:cNvSpPr>
          <p:nvPr/>
        </p:nvSpPr>
        <p:spPr bwMode="auto">
          <a:xfrm>
            <a:off x="2435408" y="32709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1" name="Text Box 213"/>
          <p:cNvSpPr txBox="1">
            <a:spLocks noChangeArrowheads="1"/>
          </p:cNvSpPr>
          <p:nvPr/>
        </p:nvSpPr>
        <p:spPr bwMode="auto">
          <a:xfrm>
            <a:off x="2924358" y="418533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2" name="Text Box 214"/>
          <p:cNvSpPr txBox="1">
            <a:spLocks noChangeArrowheads="1"/>
          </p:cNvSpPr>
          <p:nvPr/>
        </p:nvSpPr>
        <p:spPr bwMode="auto">
          <a:xfrm>
            <a:off x="3379788" y="5026025"/>
            <a:ext cx="3873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3" name="Text Box 215"/>
          <p:cNvSpPr txBox="1">
            <a:spLocks noChangeArrowheads="1"/>
          </p:cNvSpPr>
          <p:nvPr/>
        </p:nvSpPr>
        <p:spPr bwMode="auto">
          <a:xfrm>
            <a:off x="4219758" y="5055286"/>
            <a:ext cx="42191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4" name="Text Box 216"/>
          <p:cNvSpPr txBox="1">
            <a:spLocks noChangeArrowheads="1"/>
          </p:cNvSpPr>
          <p:nvPr/>
        </p:nvSpPr>
        <p:spPr bwMode="auto">
          <a:xfrm>
            <a:off x="4132524" y="3270936"/>
            <a:ext cx="405881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5" name="Text Box 217"/>
          <p:cNvSpPr txBox="1">
            <a:spLocks noChangeArrowheads="1"/>
          </p:cNvSpPr>
          <p:nvPr/>
        </p:nvSpPr>
        <p:spPr bwMode="auto">
          <a:xfrm>
            <a:off x="5106988" y="3349625"/>
            <a:ext cx="336550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3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106" name="Text Box 218"/>
          <p:cNvSpPr txBox="1">
            <a:spLocks noChangeArrowheads="1"/>
          </p:cNvSpPr>
          <p:nvPr/>
        </p:nvSpPr>
        <p:spPr bwMode="auto">
          <a:xfrm>
            <a:off x="2162175" y="758825"/>
            <a:ext cx="825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例：</a:t>
            </a:r>
            <a:r>
              <a:rPr lang="zh-CN" altLang="en-US" sz="2400" dirty="0">
                <a:ea typeface="楷体_GB2312" pitchFamily="49" charset="-122"/>
              </a:rPr>
              <a:t>请写出下图所示二叉树的先序、中序和后序遍历顺序。</a:t>
            </a:r>
          </a:p>
        </p:txBody>
      </p:sp>
      <p:sp>
        <p:nvSpPr>
          <p:cNvPr id="38108" name="Rectangle 220"/>
          <p:cNvSpPr>
            <a:spLocks noChangeArrowheads="1"/>
          </p:cNvSpPr>
          <p:nvPr/>
        </p:nvSpPr>
        <p:spPr bwMode="auto">
          <a:xfrm>
            <a:off x="5702300" y="1520825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遍历结果： </a:t>
            </a:r>
          </a:p>
        </p:txBody>
      </p:sp>
      <p:sp>
        <p:nvSpPr>
          <p:cNvPr id="38109" name="Rectangle 221"/>
          <p:cNvSpPr>
            <a:spLocks noChangeArrowheads="1"/>
          </p:cNvSpPr>
          <p:nvPr/>
        </p:nvSpPr>
        <p:spPr bwMode="auto">
          <a:xfrm>
            <a:off x="5695950" y="21447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先序：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a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c d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e f 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110" name="Rectangle 222"/>
          <p:cNvSpPr>
            <a:spLocks noChangeArrowheads="1"/>
          </p:cNvSpPr>
          <p:nvPr/>
        </p:nvSpPr>
        <p:spPr bwMode="auto">
          <a:xfrm>
            <a:off x="5695950" y="3592514"/>
            <a:ext cx="3600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中序： </a:t>
            </a:r>
            <a:r>
              <a:rPr lang="en-US" altLang="zh-CN" sz="2400" i="1" dirty="0">
                <a:ea typeface="仿宋_GB2312" pitchFamily="49" charset="-122"/>
              </a:rPr>
              <a:t>a</a:t>
            </a:r>
            <a:r>
              <a:rPr lang="en-US" altLang="zh-CN" sz="2400" dirty="0">
                <a:ea typeface="仿宋_GB2312" pitchFamily="49" charset="-122"/>
              </a:rPr>
              <a:t> + </a:t>
            </a:r>
            <a:r>
              <a:rPr lang="en-US" altLang="zh-CN" sz="2400" i="1" dirty="0" err="1">
                <a:ea typeface="仿宋_GB2312" pitchFamily="49" charset="-122"/>
              </a:rPr>
              <a:t>b</a:t>
            </a:r>
            <a:r>
              <a:rPr lang="en-US" altLang="zh-CN" sz="2400" dirty="0" err="1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i="1" dirty="0" err="1">
                <a:ea typeface="仿宋_GB2312" pitchFamily="49" charset="-122"/>
              </a:rPr>
              <a:t>c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i="1" dirty="0">
                <a:ea typeface="仿宋_GB2312" pitchFamily="49" charset="-122"/>
              </a:rPr>
              <a:t>e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i="1" dirty="0">
                <a:ea typeface="仿宋_GB2312" pitchFamily="49" charset="-122"/>
              </a:rPr>
              <a:t>f  </a:t>
            </a:r>
          </a:p>
        </p:txBody>
      </p:sp>
      <p:sp>
        <p:nvSpPr>
          <p:cNvPr id="38111" name="Rectangle 223"/>
          <p:cNvSpPr>
            <a:spLocks noChangeArrowheads="1"/>
          </p:cNvSpPr>
          <p:nvPr/>
        </p:nvSpPr>
        <p:spPr bwMode="auto">
          <a:xfrm>
            <a:off x="5695950" y="5040314"/>
            <a:ext cx="343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后序： </a:t>
            </a:r>
            <a:r>
              <a:rPr lang="en-US" altLang="zh-CN" sz="2400" i="1" dirty="0">
                <a:ea typeface="仿宋_GB2312" pitchFamily="49" charset="-122"/>
              </a:rPr>
              <a:t>a b c d</a:t>
            </a:r>
            <a:r>
              <a:rPr lang="en-US" altLang="zh-CN" sz="2400" dirty="0">
                <a:ea typeface="仿宋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400" dirty="0">
                <a:ea typeface="仿宋_GB2312" pitchFamily="49" charset="-122"/>
              </a:rPr>
              <a:t>+ </a:t>
            </a:r>
            <a:r>
              <a:rPr lang="en-US" altLang="zh-CN" sz="2400" i="1" dirty="0">
                <a:ea typeface="仿宋_GB2312" pitchFamily="49" charset="-122"/>
              </a:rPr>
              <a:t>e f</a:t>
            </a:r>
            <a:r>
              <a:rPr lang="en-US" altLang="zh-CN" sz="2400" dirty="0">
                <a:ea typeface="仿宋_GB2312" pitchFamily="49" charset="-122"/>
              </a:rPr>
              <a:t> /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 </a:t>
            </a:r>
          </a:p>
        </p:txBody>
      </p:sp>
      <p:sp>
        <p:nvSpPr>
          <p:cNvPr id="38112" name="Text Box 224"/>
          <p:cNvSpPr txBox="1">
            <a:spLocks noChangeArrowheads="1"/>
          </p:cNvSpPr>
          <p:nvPr/>
        </p:nvSpPr>
        <p:spPr bwMode="auto">
          <a:xfrm>
            <a:off x="5680075" y="2781300"/>
            <a:ext cx="431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表达式的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前缀表示</a:t>
            </a:r>
            <a:r>
              <a:rPr lang="zh-CN" altLang="en-US" sz="2400" dirty="0">
                <a:ea typeface="楷体_GB2312" pitchFamily="49" charset="-122"/>
              </a:rPr>
              <a:t>（波兰式）  </a:t>
            </a:r>
          </a:p>
        </p:txBody>
      </p:sp>
      <p:sp>
        <p:nvSpPr>
          <p:cNvPr id="38113" name="Text Box 225"/>
          <p:cNvSpPr txBox="1">
            <a:spLocks noChangeArrowheads="1"/>
          </p:cNvSpPr>
          <p:nvPr/>
        </p:nvSpPr>
        <p:spPr bwMode="auto">
          <a:xfrm>
            <a:off x="5695950" y="4187825"/>
            <a:ext cx="278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中缀表示</a:t>
            </a:r>
            <a:r>
              <a:rPr lang="zh-CN" altLang="en-US" sz="2400">
                <a:ea typeface="楷体_GB2312" pitchFamily="49" charset="-122"/>
              </a:rPr>
              <a:t>  </a:t>
            </a:r>
          </a:p>
        </p:txBody>
      </p:sp>
      <p:sp>
        <p:nvSpPr>
          <p:cNvPr id="38114" name="Text Box 226"/>
          <p:cNvSpPr txBox="1">
            <a:spLocks noChangeArrowheads="1"/>
          </p:cNvSpPr>
          <p:nvPr/>
        </p:nvSpPr>
        <p:spPr bwMode="auto">
          <a:xfrm>
            <a:off x="5695951" y="5635625"/>
            <a:ext cx="462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ea typeface="楷体_GB2312" pitchFamily="49" charset="-122"/>
              </a:rPr>
              <a:t>表达式的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后缀表示</a:t>
            </a:r>
            <a:r>
              <a:rPr lang="zh-CN" altLang="en-US" sz="2400">
                <a:ea typeface="楷体_GB2312" pitchFamily="49" charset="-122"/>
              </a:rPr>
              <a:t>（逆波兰式）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5720" y="18864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 + b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×</a:t>
            </a:r>
            <a:r>
              <a:rPr lang="en-US" altLang="zh-CN" sz="2800" dirty="0"/>
              <a:t>(c - d) – e / f</a:t>
            </a:r>
            <a:endParaRPr lang="zh-CN" altLang="en-US" sz="28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8" grpId="0" autoUpdateAnimBg="0"/>
      <p:bldP spid="38109" grpId="0" autoUpdateAnimBg="0"/>
      <p:bldP spid="38110" grpId="0" autoUpdateAnimBg="0"/>
      <p:bldP spid="38111" grpId="0" autoUpdateAnimBg="0"/>
      <p:bldP spid="38112" grpId="0" autoUpdateAnimBg="0"/>
      <p:bldP spid="38113" grpId="0" autoUpdateAnimBg="0"/>
      <p:bldP spid="38114" grpId="0" autoUpdateAnimBg="0"/>
      <p:bldP spid="4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0" name="Text Box 78"/>
          <p:cNvSpPr txBox="1">
            <a:spLocks noChangeArrowheads="1"/>
          </p:cNvSpPr>
          <p:nvPr/>
        </p:nvSpPr>
        <p:spPr bwMode="auto">
          <a:xfrm>
            <a:off x="1930400" y="457201"/>
            <a:ext cx="78457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先序遍历</a:t>
            </a:r>
            <a:r>
              <a:rPr lang="zh-CN" altLang="en-US" sz="2200" dirty="0">
                <a:ea typeface="华文中宋" pitchFamily="2" charset="-122"/>
              </a:rPr>
              <a:t>二叉树基本操作的</a:t>
            </a:r>
            <a:r>
              <a:rPr lang="zh-CN" altLang="en-US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2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38991" name="Text Box 79"/>
          <p:cNvSpPr txBox="1">
            <a:spLocks noChangeArrowheads="1"/>
          </p:cNvSpPr>
          <p:nvPr/>
        </p:nvSpPr>
        <p:spPr bwMode="auto">
          <a:xfrm>
            <a:off x="1559496" y="1025526"/>
            <a:ext cx="68665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</a:t>
            </a:r>
            <a:r>
              <a:rPr lang="en-US" altLang="zh-CN" sz="2400" dirty="0">
                <a:ea typeface="楷体_GB2312" pitchFamily="49" charset="-122"/>
              </a:rPr>
              <a:t>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最简单的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Visit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函数是：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Status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e)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  //  {    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Printf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(e);           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实用时加上格式串。 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//        return OK; }</a:t>
            </a:r>
            <a:r>
              <a:rPr lang="en-US" altLang="zh-CN" sz="2400" dirty="0">
                <a:solidFill>
                  <a:srgbClr val="0066FF"/>
                </a:solidFill>
                <a:ea typeface="楷体_GB2312" pitchFamily="49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调用实例：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PreOrderTraverse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(T, </a:t>
            </a:r>
            <a:r>
              <a:rPr lang="en-US" altLang="zh-CN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PrintElement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);</a:t>
            </a:r>
            <a:r>
              <a:rPr lang="en-US" altLang="zh-CN" sz="2400" dirty="0">
                <a:ea typeface="楷体_GB2312" pitchFamily="49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if (T)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 { Visit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data);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//return ERROR;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else return OK; 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PreOrderTraverse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38992" name="Rectangle 80"/>
          <p:cNvSpPr>
            <a:spLocks noChangeArrowheads="1"/>
          </p:cNvSpPr>
          <p:nvPr/>
        </p:nvSpPr>
        <p:spPr bwMode="auto">
          <a:xfrm>
            <a:off x="7288213" y="5346700"/>
            <a:ext cx="2667000" cy="381000"/>
          </a:xfrm>
          <a:prstGeom prst="rect">
            <a:avLst/>
          </a:prstGeom>
          <a:solidFill>
            <a:schemeClr val="accent1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8993" name="Text Box 81"/>
          <p:cNvSpPr txBox="1">
            <a:spLocks noChangeArrowheads="1"/>
          </p:cNvSpPr>
          <p:nvPr/>
        </p:nvSpPr>
        <p:spPr bwMode="auto">
          <a:xfrm>
            <a:off x="7248525" y="5300663"/>
            <a:ext cx="272670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FFCC"/>
                </a:solidFill>
              </a:rPr>
              <a:t>  </a:t>
            </a:r>
            <a:r>
              <a:rPr lang="en-US" altLang="zh-CN" dirty="0" err="1">
                <a:solidFill>
                  <a:srgbClr val="FFFFCC"/>
                </a:solidFill>
              </a:rPr>
              <a:t>Lchild</a:t>
            </a:r>
            <a:r>
              <a:rPr lang="en-US" altLang="zh-CN" dirty="0">
                <a:solidFill>
                  <a:srgbClr val="FFFFCC"/>
                </a:solidFill>
              </a:rPr>
              <a:t>         data         </a:t>
            </a:r>
            <a:r>
              <a:rPr lang="en-US" altLang="zh-CN" dirty="0" err="1">
                <a:solidFill>
                  <a:srgbClr val="FFFFCC"/>
                </a:solidFill>
              </a:rPr>
              <a:t>rchild</a:t>
            </a:r>
            <a:endParaRPr lang="en-US" altLang="zh-CN" dirty="0"/>
          </a:p>
        </p:txBody>
      </p:sp>
      <p:sp>
        <p:nvSpPr>
          <p:cNvPr id="38994" name="Line 82"/>
          <p:cNvSpPr>
            <a:spLocks noChangeShapeType="1"/>
          </p:cNvSpPr>
          <p:nvPr/>
        </p:nvSpPr>
        <p:spPr bwMode="auto">
          <a:xfrm flipV="1">
            <a:off x="83550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5" name="Line 83"/>
          <p:cNvSpPr>
            <a:spLocks noChangeShapeType="1"/>
          </p:cNvSpPr>
          <p:nvPr/>
        </p:nvSpPr>
        <p:spPr bwMode="auto">
          <a:xfrm flipV="1">
            <a:off x="9269413" y="5453063"/>
            <a:ext cx="0" cy="3810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6" name="Line 84"/>
          <p:cNvSpPr>
            <a:spLocks noChangeShapeType="1"/>
          </p:cNvSpPr>
          <p:nvPr/>
        </p:nvSpPr>
        <p:spPr bwMode="auto">
          <a:xfrm flipV="1">
            <a:off x="83550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7" name="Line 85"/>
          <p:cNvSpPr>
            <a:spLocks noChangeShapeType="1"/>
          </p:cNvSpPr>
          <p:nvPr/>
        </p:nvSpPr>
        <p:spPr bwMode="auto">
          <a:xfrm flipV="1">
            <a:off x="9269413" y="5300663"/>
            <a:ext cx="152400" cy="15240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7974014" y="5816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结点结构 </a:t>
            </a:r>
          </a:p>
        </p:txBody>
      </p: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8368853" y="1557339"/>
            <a:ext cx="2479675" cy="2982913"/>
            <a:chOff x="3985" y="572"/>
            <a:chExt cx="1562" cy="1879"/>
          </a:xfrm>
        </p:grpSpPr>
        <p:grpSp>
          <p:nvGrpSpPr>
            <p:cNvPr id="3" name="Group 95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39008" name="Rectangle 9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A </a:t>
                </a: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39012" name="Rectangle 10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03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39020" name="Rectangle 10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D </a:t>
                </a: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111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39024" name="Rectangle 1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115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39028" name="Rectangle 1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119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39032" name="Rectangle 1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G </a:t>
                </a: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35" name="Line 123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6" name="Line 124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7" name="Line 125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8" name="Line 126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39" name="Line 127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040" name="Line 128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129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39042" name="Freeform 130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44" name="Text Box 132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39046" name="Text Box 134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47" name="Text Box 135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48" name="Text Box 136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137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39050" name="Text Box 138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1" name="Text Box 139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140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39053" name="Text Box 141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39054" name="Text Box 142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39056" name="Text Box 144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2003425" y="523875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44391" name="Text Box 7"/>
          <p:cNvSpPr txBox="1">
            <a:spLocks noChangeArrowheads="1"/>
          </p:cNvSpPr>
          <p:nvPr/>
        </p:nvSpPr>
        <p:spPr bwMode="auto">
          <a:xfrm>
            <a:off x="2207568" y="1089026"/>
            <a:ext cx="5911170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>
                <a:ea typeface="楷体_GB2312" pitchFamily="49" charset="-122"/>
              </a:rPr>
              <a:t>InOrderTraverse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  <a:endParaRPr lang="en-US" altLang="zh-CN" sz="2400" dirty="0">
              <a:ea typeface="楷体_GB2312" pitchFamily="49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if (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           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In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39053" y="3282951"/>
            <a:ext cx="2479675" cy="2982913"/>
            <a:chOff x="3985" y="572"/>
            <a:chExt cx="1562" cy="187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44395" name="Line 1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6" name="Line 1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44398" name="Rectangle 1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44399" name="Line 1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0" name="Line 1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C </a:t>
                </a:r>
              </a:p>
            </p:txBody>
          </p:sp>
          <p:sp>
            <p:nvSpPr>
              <p:cNvPr id="144403" name="Line 1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4" name="Line 2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44406" name="Rectangle 2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44407" name="Line 2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8" name="Line 2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44410" name="Rectangle 2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E </a:t>
                </a:r>
              </a:p>
            </p:txBody>
          </p:sp>
          <p:sp>
            <p:nvSpPr>
              <p:cNvPr id="144411" name="Line 2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2" name="Line 2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44414" name="Rectangle 3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F </a:t>
                </a:r>
              </a:p>
            </p:txBody>
          </p:sp>
          <p:sp>
            <p:nvSpPr>
              <p:cNvPr id="144415" name="Line 3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6" name="Line 3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44418" name="Rectangle 3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 G </a:t>
                </a:r>
              </a:p>
            </p:txBody>
          </p:sp>
          <p:sp>
            <p:nvSpPr>
              <p:cNvPr id="144419" name="Line 3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0" name="Line 3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2" name="Line 38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3" name="Line 39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4" name="Line 40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5" name="Line 41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6" name="Line 42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44428" name="Freeform 44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430" name="Text Box 46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44432" name="Text Box 48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3" name="Text Box 49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34" name="Text Box 50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44436" name="Text Box 52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44437" name="Text Box 53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44439" name="Text Box 55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dirty="0"/>
                  <a:t>^</a:t>
                </a:r>
              </a:p>
            </p:txBody>
          </p:sp>
          <p:sp>
            <p:nvSpPr>
              <p:cNvPr id="144440" name="Text Box 56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44441" name="Text Box 57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919536" y="476672"/>
            <a:ext cx="847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后序遍历</a:t>
            </a:r>
            <a:r>
              <a:rPr lang="zh-CN" altLang="en-US" sz="2400" dirty="0">
                <a:ea typeface="华文中宋" pitchFamily="2" charset="-122"/>
              </a:rPr>
              <a:t>二叉树基本操作的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递归</a:t>
            </a:r>
            <a:r>
              <a:rPr lang="zh-CN" altLang="en-US" sz="2400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1991544" y="1162051"/>
            <a:ext cx="5930406" cy="49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Status </a:t>
            </a:r>
            <a:r>
              <a:rPr lang="en-US" altLang="zh-CN" sz="2400" dirty="0" err="1"/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 Visit)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{ if (T)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{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, Visit 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if (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/>
              <a:t>OrderTraverse</a:t>
            </a:r>
            <a:r>
              <a:rPr lang="en-US" altLang="zh-CN" sz="2400" dirty="0"/>
              <a:t> 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sym typeface="Symbol" pitchFamily="18" charset="2"/>
              </a:rPr>
              <a:t>rchild</a:t>
            </a:r>
            <a:r>
              <a:rPr lang="en-US" altLang="zh-CN" sz="2400" dirty="0">
                <a:sym typeface="Symbol" pitchFamily="18" charset="2"/>
              </a:rPr>
              <a:t>, Visit))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           if (Visit (T</a:t>
            </a:r>
            <a:r>
              <a:rPr lang="en-US" altLang="zh-CN" sz="2400" dirty="0">
                <a:sym typeface="Symbol" pitchFamily="18" charset="2"/>
              </a:rPr>
              <a:t>data))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sym typeface="Symbol" pitchFamily="18" charset="2"/>
              </a:rPr>
              <a:t>                   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return OK;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   return ERROR;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     return OK;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} // </a:t>
            </a:r>
            <a:r>
              <a:rPr lang="en-US" altLang="zh-CN" sz="2400" dirty="0" err="1">
                <a:sym typeface="Symbol" pitchFamily="18" charset="2"/>
              </a:rPr>
              <a:t>Post</a:t>
            </a:r>
            <a:r>
              <a:rPr lang="en-US" altLang="zh-CN" sz="2400" dirty="0" err="1">
                <a:ea typeface="楷体_GB2312" pitchFamily="49" charset="-122"/>
              </a:rPr>
              <a:t>OrderTraverse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21562" y="3211514"/>
            <a:ext cx="2479675" cy="2982913"/>
            <a:chOff x="3985" y="572"/>
            <a:chExt cx="1562" cy="187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665" y="1117"/>
              <a:ext cx="538" cy="185"/>
              <a:chOff x="1700" y="2033"/>
              <a:chExt cx="778" cy="256"/>
            </a:xfrm>
          </p:grpSpPr>
          <p:sp>
            <p:nvSpPr>
              <p:cNvPr id="168968" name="Rectangle 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A </a:t>
                </a:r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4328" y="1389"/>
              <a:ext cx="538" cy="185"/>
              <a:chOff x="1700" y="2033"/>
              <a:chExt cx="778" cy="256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 B </a:t>
                </a:r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999" y="1652"/>
              <a:ext cx="538" cy="185"/>
              <a:chOff x="1700" y="2033"/>
              <a:chExt cx="778" cy="256"/>
            </a:xfrm>
          </p:grpSpPr>
          <p:sp>
            <p:nvSpPr>
              <p:cNvPr id="168976" name="Rectangle 16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C </a:t>
                </a:r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Line 18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4657" y="1656"/>
              <a:ext cx="538" cy="185"/>
              <a:chOff x="1700" y="2033"/>
              <a:chExt cx="778" cy="256"/>
            </a:xfrm>
          </p:grpSpPr>
          <p:sp>
            <p:nvSpPr>
              <p:cNvPr id="168980" name="Rectangle 20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D </a:t>
                </a:r>
              </a:p>
            </p:txBody>
          </p:sp>
          <p:sp>
            <p:nvSpPr>
              <p:cNvPr id="168981" name="Line 21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2" name="Line 22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90" y="1933"/>
              <a:ext cx="538" cy="185"/>
              <a:chOff x="1700" y="2033"/>
              <a:chExt cx="778" cy="256"/>
            </a:xfrm>
          </p:grpSpPr>
          <p:sp>
            <p:nvSpPr>
              <p:cNvPr id="168984" name="Rectangle 24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E 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86" name="Line 26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4993" y="1922"/>
              <a:ext cx="538" cy="185"/>
              <a:chOff x="1700" y="2033"/>
              <a:chExt cx="778" cy="256"/>
            </a:xfrm>
          </p:grpSpPr>
          <p:sp>
            <p:nvSpPr>
              <p:cNvPr id="168988" name="Rectangle 28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/>
                  <a:t>    F </a:t>
                </a:r>
              </a:p>
            </p:txBody>
          </p:sp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0" name="Line 30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630" y="2204"/>
              <a:ext cx="538" cy="185"/>
              <a:chOff x="1700" y="2033"/>
              <a:chExt cx="778" cy="256"/>
            </a:xfrm>
          </p:grpSpPr>
          <p:sp>
            <p:nvSpPr>
              <p:cNvPr id="168992" name="Rectangle 32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dirty="0"/>
                  <a:t>    G </a:t>
                </a:r>
              </a:p>
            </p:txBody>
          </p:sp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995" name="Line 35"/>
            <p:cNvSpPr>
              <a:spLocks noChangeShapeType="1"/>
            </p:cNvSpPr>
            <p:nvPr/>
          </p:nvSpPr>
          <p:spPr bwMode="auto">
            <a:xfrm flipH="1">
              <a:off x="4604" y="1221"/>
              <a:ext cx="143" cy="16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6" name="Line 36"/>
            <p:cNvSpPr>
              <a:spLocks noChangeShapeType="1"/>
            </p:cNvSpPr>
            <p:nvPr/>
          </p:nvSpPr>
          <p:spPr bwMode="auto">
            <a:xfrm flipH="1">
              <a:off x="4286" y="1517"/>
              <a:ext cx="16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7" name="Line 37"/>
            <p:cNvSpPr>
              <a:spLocks noChangeShapeType="1"/>
            </p:cNvSpPr>
            <p:nvPr/>
          </p:nvSpPr>
          <p:spPr bwMode="auto">
            <a:xfrm>
              <a:off x="4784" y="1517"/>
              <a:ext cx="137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8" name="Line 38"/>
            <p:cNvSpPr>
              <a:spLocks noChangeShapeType="1"/>
            </p:cNvSpPr>
            <p:nvPr/>
          </p:nvSpPr>
          <p:spPr bwMode="auto">
            <a:xfrm flipH="1">
              <a:off x="4558" y="1760"/>
              <a:ext cx="165" cy="17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8999" name="Line 39"/>
            <p:cNvSpPr>
              <a:spLocks noChangeShapeType="1"/>
            </p:cNvSpPr>
            <p:nvPr/>
          </p:nvSpPr>
          <p:spPr bwMode="auto">
            <a:xfrm rot="337709">
              <a:off x="5106" y="1747"/>
              <a:ext cx="132" cy="18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9000" name="Line 40"/>
            <p:cNvSpPr>
              <a:spLocks noChangeShapeType="1"/>
            </p:cNvSpPr>
            <p:nvPr/>
          </p:nvSpPr>
          <p:spPr bwMode="auto">
            <a:xfrm>
              <a:off x="4753" y="2064"/>
              <a:ext cx="168" cy="14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4739" y="745"/>
              <a:ext cx="200" cy="374"/>
              <a:chOff x="2488" y="488"/>
              <a:chExt cx="200" cy="484"/>
            </a:xfrm>
          </p:grpSpPr>
          <p:sp>
            <p:nvSpPr>
              <p:cNvPr id="169002" name="Freeform 42"/>
              <p:cNvSpPr>
                <a:spLocks/>
              </p:cNvSpPr>
              <p:nvPr/>
            </p:nvSpPr>
            <p:spPr bwMode="auto">
              <a:xfrm>
                <a:off x="2496" y="488"/>
                <a:ext cx="72" cy="301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89" y="111"/>
                  </a:cxn>
                  <a:cxn ang="0">
                    <a:pos x="0" y="233"/>
                  </a:cxn>
                </a:cxnLst>
                <a:rect l="0" t="0" r="r" b="b"/>
                <a:pathLst>
                  <a:path w="94" h="233">
                    <a:moveTo>
                      <a:pt x="33" y="0"/>
                    </a:moveTo>
                    <a:cubicBezTo>
                      <a:pt x="63" y="36"/>
                      <a:pt x="94" y="72"/>
                      <a:pt x="89" y="111"/>
                    </a:cubicBezTo>
                    <a:cubicBezTo>
                      <a:pt x="84" y="150"/>
                      <a:pt x="19" y="218"/>
                      <a:pt x="0" y="233"/>
                    </a:cubicBez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003" name="Line 43"/>
              <p:cNvSpPr>
                <a:spLocks noChangeShapeType="1"/>
              </p:cNvSpPr>
              <p:nvPr/>
            </p:nvSpPr>
            <p:spPr bwMode="auto">
              <a:xfrm>
                <a:off x="2488" y="750"/>
                <a:ext cx="200" cy="222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9004" name="Text Box 44"/>
            <p:cNvSpPr txBox="1">
              <a:spLocks noChangeArrowheads="1"/>
            </p:cNvSpPr>
            <p:nvPr/>
          </p:nvSpPr>
          <p:spPr bwMode="auto">
            <a:xfrm>
              <a:off x="5006" y="111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1" name="Group 45"/>
            <p:cNvGrpSpPr>
              <a:grpSpLocks/>
            </p:cNvGrpSpPr>
            <p:nvPr/>
          </p:nvGrpSpPr>
          <p:grpSpPr bwMode="auto">
            <a:xfrm>
              <a:off x="3985" y="1644"/>
              <a:ext cx="573" cy="233"/>
              <a:chOff x="1555" y="1744"/>
              <a:chExt cx="573" cy="233"/>
            </a:xfrm>
          </p:grpSpPr>
          <p:sp>
            <p:nvSpPr>
              <p:cNvPr id="169006" name="Text Box 46"/>
              <p:cNvSpPr txBox="1">
                <a:spLocks noChangeArrowheads="1"/>
              </p:cNvSpPr>
              <p:nvPr/>
            </p:nvSpPr>
            <p:spPr bwMode="auto">
              <a:xfrm>
                <a:off x="1555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07" name="Text Box 47"/>
              <p:cNvSpPr txBox="1">
                <a:spLocks noChangeArrowheads="1"/>
              </p:cNvSpPr>
              <p:nvPr/>
            </p:nvSpPr>
            <p:spPr bwMode="auto">
              <a:xfrm>
                <a:off x="1939" y="1744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08" name="Text Box 48"/>
            <p:cNvSpPr txBox="1">
              <a:spLocks noChangeArrowheads="1"/>
            </p:cNvSpPr>
            <p:nvPr/>
          </p:nvSpPr>
          <p:spPr bwMode="auto">
            <a:xfrm>
              <a:off x="4292" y="1945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/>
                <a:t>^</a:t>
              </a:r>
            </a:p>
          </p:txBody>
        </p: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4986" y="1916"/>
              <a:ext cx="561" cy="233"/>
              <a:chOff x="2863" y="2097"/>
              <a:chExt cx="561" cy="233"/>
            </a:xfrm>
          </p:grpSpPr>
          <p:sp>
            <p:nvSpPr>
              <p:cNvPr id="169010" name="Text Box 50"/>
              <p:cNvSpPr txBox="1">
                <a:spLocks noChangeArrowheads="1"/>
              </p:cNvSpPr>
              <p:nvPr/>
            </p:nvSpPr>
            <p:spPr bwMode="auto">
              <a:xfrm>
                <a:off x="2863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1" name="Text Box 51"/>
              <p:cNvSpPr txBox="1">
                <a:spLocks noChangeArrowheads="1"/>
              </p:cNvSpPr>
              <p:nvPr/>
            </p:nvSpPr>
            <p:spPr bwMode="auto">
              <a:xfrm>
                <a:off x="3235" y="209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4623" y="2206"/>
              <a:ext cx="561" cy="245"/>
              <a:chOff x="2395" y="2445"/>
              <a:chExt cx="561" cy="245"/>
            </a:xfrm>
          </p:grpSpPr>
          <p:sp>
            <p:nvSpPr>
              <p:cNvPr id="169013" name="Text Box 53"/>
              <p:cNvSpPr txBox="1">
                <a:spLocks noChangeArrowheads="1"/>
              </p:cNvSpPr>
              <p:nvPr/>
            </p:nvSpPr>
            <p:spPr bwMode="auto">
              <a:xfrm>
                <a:off x="2395" y="2457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169014" name="Text Box 54"/>
              <p:cNvSpPr txBox="1">
                <a:spLocks noChangeArrowheads="1"/>
              </p:cNvSpPr>
              <p:nvPr/>
            </p:nvSpPr>
            <p:spPr bwMode="auto">
              <a:xfrm>
                <a:off x="2767" y="2445"/>
                <a:ext cx="1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/>
                  <a:t>^</a:t>
                </a:r>
              </a:p>
            </p:txBody>
          </p:sp>
        </p:grpSp>
        <p:sp>
          <p:nvSpPr>
            <p:cNvPr id="169015" name="Text Box 55"/>
            <p:cNvSpPr txBox="1">
              <a:spLocks noChangeArrowheads="1"/>
            </p:cNvSpPr>
            <p:nvPr/>
          </p:nvSpPr>
          <p:spPr bwMode="auto">
            <a:xfrm>
              <a:off x="4651" y="572"/>
              <a:ext cx="231" cy="252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T 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9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51088" y="90805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ea typeface="华文中宋" pitchFamily="2" charset="-122"/>
              </a:rPr>
              <a:t>以中序遍历为例来说明中序遍历二叉树的递归过程 </a:t>
            </a:r>
            <a:endParaRPr lang="zh-CN" altLang="en-US" sz="2400" dirty="0">
              <a:latin typeface="Arial" pitchFamily="34" charset="0"/>
              <a:ea typeface="华文中宋" pitchFamily="2" charset="-122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H="1">
            <a:off x="6948488" y="20589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0" name="Line 32"/>
          <p:cNvSpPr>
            <a:spLocks noChangeShapeType="1"/>
          </p:cNvSpPr>
          <p:nvPr/>
        </p:nvSpPr>
        <p:spPr bwMode="auto">
          <a:xfrm flipH="1">
            <a:off x="6262688" y="266858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>
            <a:off x="6262688" y="327818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6262688" y="40401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3" name="Line 35"/>
          <p:cNvSpPr>
            <a:spLocks noChangeShapeType="1"/>
          </p:cNvSpPr>
          <p:nvPr/>
        </p:nvSpPr>
        <p:spPr bwMode="auto">
          <a:xfrm>
            <a:off x="7024688" y="4040188"/>
            <a:ext cx="0" cy="0"/>
          </a:xfrm>
          <a:prstGeom prst="line">
            <a:avLst/>
          </a:prstGeom>
          <a:noFill/>
          <a:ln w="9525">
            <a:solidFill>
              <a:srgbClr val="5B524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4" name="Line 36"/>
          <p:cNvSpPr>
            <a:spLocks noChangeShapeType="1"/>
          </p:cNvSpPr>
          <p:nvPr/>
        </p:nvSpPr>
        <p:spPr bwMode="auto">
          <a:xfrm flipV="1">
            <a:off x="7024688" y="327818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7596188" y="3284539"/>
            <a:ext cx="444500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H="1">
            <a:off x="7405688" y="3573464"/>
            <a:ext cx="635000" cy="466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>
            <a:off x="7405688" y="4040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>
            <a:off x="7405688" y="457358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V="1">
            <a:off x="8167688" y="4076700"/>
            <a:ext cx="304800" cy="496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8472488" y="4076701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8832850" y="4573588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 flipV="1">
            <a:off x="9386888" y="4344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>
            <a:off x="9539288" y="39639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H="1" flipV="1">
            <a:off x="8183564" y="2852738"/>
            <a:ext cx="1355725" cy="1111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6415088" y="2058988"/>
            <a:ext cx="533400" cy="3810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59" name="Text Box 51"/>
          <p:cNvSpPr txBox="1">
            <a:spLocks noChangeArrowheads="1"/>
          </p:cNvSpPr>
          <p:nvPr/>
        </p:nvSpPr>
        <p:spPr bwMode="auto">
          <a:xfrm>
            <a:off x="4967289" y="2211388"/>
            <a:ext cx="2035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ea typeface="楷体_GB2312" pitchFamily="49" charset="-122"/>
              </a:rPr>
              <a:t>第一次经过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881688" y="3500439"/>
            <a:ext cx="1943100" cy="1366838"/>
            <a:chOff x="2745" y="2205"/>
            <a:chExt cx="1224" cy="861"/>
          </a:xfrm>
        </p:grpSpPr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 rot="20782157" flipV="1">
              <a:off x="3497" y="2205"/>
              <a:ext cx="336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745" y="2833"/>
              <a:ext cx="12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第二次经过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8548689" y="2636841"/>
            <a:ext cx="2003425" cy="401638"/>
            <a:chOff x="4425" y="1661"/>
            <a:chExt cx="1262" cy="253"/>
          </a:xfrm>
        </p:grpSpPr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 flipH="1">
              <a:off x="4425" y="1661"/>
              <a:ext cx="43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4521" y="1681"/>
              <a:ext cx="1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>
                  <a:ea typeface="楷体_GB2312" pitchFamily="49" charset="-122"/>
                </a:rPr>
                <a:t>第三次经过</a:t>
              </a:r>
              <a:endParaRPr lang="zh-CN" altLang="en-US"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567489" y="2982914"/>
            <a:ext cx="828675" cy="828675"/>
            <a:chOff x="3177" y="1879"/>
            <a:chExt cx="522" cy="522"/>
          </a:xfrm>
        </p:grpSpPr>
        <p:sp>
          <p:nvSpPr>
            <p:cNvPr id="145431" name="Rectangle 23"/>
            <p:cNvSpPr>
              <a:spLocks noChangeArrowheads="1"/>
            </p:cNvSpPr>
            <p:nvPr/>
          </p:nvSpPr>
          <p:spPr bwMode="auto">
            <a:xfrm>
              <a:off x="3177" y="2161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2" name="AutoShape 54"/>
            <p:cNvCxnSpPr>
              <a:cxnSpLocks noChangeShapeType="1"/>
              <a:stCxn id="145429" idx="3"/>
              <a:endCxn id="145431" idx="0"/>
            </p:cNvCxnSpPr>
            <p:nvPr/>
          </p:nvCxnSpPr>
          <p:spPr bwMode="auto">
            <a:xfrm flipH="1">
              <a:off x="3297" y="1879"/>
              <a:ext cx="402" cy="28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7329488" y="2205038"/>
            <a:ext cx="1371600" cy="1606550"/>
            <a:chOff x="3657" y="1389"/>
            <a:chExt cx="864" cy="1012"/>
          </a:xfrm>
        </p:grpSpPr>
        <p:sp>
          <p:nvSpPr>
            <p:cNvPr id="145429" name="Oval 21"/>
            <p:cNvSpPr>
              <a:spLocks noChangeArrowheads="1"/>
            </p:cNvSpPr>
            <p:nvPr/>
          </p:nvSpPr>
          <p:spPr bwMode="auto">
            <a:xfrm>
              <a:off x="3657" y="163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B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3" name="AutoShape 55"/>
            <p:cNvCxnSpPr>
              <a:cxnSpLocks noChangeShapeType="1"/>
              <a:endCxn id="145429" idx="0"/>
            </p:cNvCxnSpPr>
            <p:nvPr/>
          </p:nvCxnSpPr>
          <p:spPr bwMode="auto">
            <a:xfrm flipH="1">
              <a:off x="3801" y="1389"/>
              <a:ext cx="258" cy="24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464" name="AutoShape 56"/>
            <p:cNvCxnSpPr>
              <a:cxnSpLocks noChangeShapeType="1"/>
              <a:stCxn id="145429" idx="5"/>
              <a:endCxn id="145430" idx="0"/>
            </p:cNvCxnSpPr>
            <p:nvPr/>
          </p:nvCxnSpPr>
          <p:spPr bwMode="auto">
            <a:xfrm>
              <a:off x="3903" y="1879"/>
              <a:ext cx="474" cy="23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430" name="Oval 22"/>
            <p:cNvSpPr>
              <a:spLocks noChangeArrowheads="1"/>
            </p:cNvSpPr>
            <p:nvPr/>
          </p:nvSpPr>
          <p:spPr bwMode="auto">
            <a:xfrm>
              <a:off x="4233" y="2113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ea typeface="ˎ̥"/>
                  <a:cs typeface="ˎ̥"/>
                </a:rPr>
                <a:t>D</a:t>
              </a:r>
              <a:endParaRPr lang="en-US" altLang="zh-CN" i="1">
                <a:latin typeface="Arial" pitchFamily="34" charset="0"/>
              </a:endParaRP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7558089" y="3744914"/>
            <a:ext cx="752475" cy="676275"/>
            <a:chOff x="3801" y="2359"/>
            <a:chExt cx="474" cy="426"/>
          </a:xfrm>
        </p:grpSpPr>
        <p:sp>
          <p:nvSpPr>
            <p:cNvPr id="145434" name="Rectangle 26"/>
            <p:cNvSpPr>
              <a:spLocks noChangeArrowheads="1"/>
            </p:cNvSpPr>
            <p:nvPr/>
          </p:nvSpPr>
          <p:spPr bwMode="auto">
            <a:xfrm>
              <a:off x="3801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5" name="AutoShape 57"/>
            <p:cNvCxnSpPr>
              <a:cxnSpLocks noChangeShapeType="1"/>
              <a:stCxn id="145430" idx="3"/>
              <a:endCxn id="145434" idx="0"/>
            </p:cNvCxnSpPr>
            <p:nvPr/>
          </p:nvCxnSpPr>
          <p:spPr bwMode="auto">
            <a:xfrm flipH="1">
              <a:off x="3921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634414" y="3744914"/>
            <a:ext cx="752475" cy="676275"/>
            <a:chOff x="4479" y="2359"/>
            <a:chExt cx="474" cy="426"/>
          </a:xfrm>
        </p:grpSpPr>
        <p:sp>
          <p:nvSpPr>
            <p:cNvPr id="145435" name="Rectangle 27"/>
            <p:cNvSpPr>
              <a:spLocks noChangeArrowheads="1"/>
            </p:cNvSpPr>
            <p:nvPr/>
          </p:nvSpPr>
          <p:spPr bwMode="auto">
            <a:xfrm>
              <a:off x="4713" y="2545"/>
              <a:ext cx="240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cs typeface="Times New Roman" pitchFamily="18" charset="0"/>
                </a:rPr>
                <a:t>Ф</a:t>
              </a:r>
              <a:r>
                <a:rPr lang="en-US" altLang="zh-CN" i="1"/>
                <a:t> </a:t>
              </a:r>
              <a:endParaRPr lang="en-US" altLang="zh-CN" i="1">
                <a:latin typeface="Arial" pitchFamily="34" charset="0"/>
              </a:endParaRPr>
            </a:p>
          </p:txBody>
        </p:sp>
        <p:cxnSp>
          <p:nvCxnSpPr>
            <p:cNvPr id="145466" name="AutoShape 58"/>
            <p:cNvCxnSpPr>
              <a:cxnSpLocks noChangeShapeType="1"/>
              <a:stCxn id="145430" idx="5"/>
              <a:endCxn id="145435" idx="0"/>
            </p:cNvCxnSpPr>
            <p:nvPr/>
          </p:nvCxnSpPr>
          <p:spPr bwMode="auto">
            <a:xfrm>
              <a:off x="4479" y="2359"/>
              <a:ext cx="354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3502025" y="24399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A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27400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B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4187825" y="32781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C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2678113" y="238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587625" y="381158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 flipH="1" flipV="1">
            <a:off x="3425825" y="3735388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3646488" y="33543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H="1" flipV="1">
            <a:off x="4645025" y="3201988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3425825" y="33353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5" name="Freeform 17"/>
          <p:cNvSpPr>
            <a:spLocks/>
          </p:cNvSpPr>
          <p:nvPr/>
        </p:nvSpPr>
        <p:spPr bwMode="auto">
          <a:xfrm>
            <a:off x="3067051" y="4352925"/>
            <a:ext cx="950913" cy="738188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497" y="454"/>
              </a:cxn>
              <a:cxn ang="0">
                <a:pos x="599" y="0"/>
              </a:cxn>
            </a:cxnLst>
            <a:rect l="0" t="0" r="r" b="b"/>
            <a:pathLst>
              <a:path w="599" h="465">
                <a:moveTo>
                  <a:pt x="0" y="69"/>
                </a:moveTo>
                <a:cubicBezTo>
                  <a:pt x="84" y="133"/>
                  <a:pt x="397" y="465"/>
                  <a:pt x="497" y="454"/>
                </a:cubicBezTo>
                <a:cubicBezTo>
                  <a:pt x="597" y="443"/>
                  <a:pt x="578" y="95"/>
                  <a:pt x="599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6" name="Freeform 18"/>
          <p:cNvSpPr>
            <a:spLocks/>
          </p:cNvSpPr>
          <p:nvPr/>
        </p:nvSpPr>
        <p:spPr bwMode="auto">
          <a:xfrm>
            <a:off x="2424114" y="3035301"/>
            <a:ext cx="204787" cy="754063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6" y="157"/>
              </a:cxn>
              <a:cxn ang="0">
                <a:pos x="93" y="475"/>
              </a:cxn>
            </a:cxnLst>
            <a:rect l="0" t="0" r="r" b="b"/>
            <a:pathLst>
              <a:path w="129" h="475">
                <a:moveTo>
                  <a:pt x="129" y="0"/>
                </a:moveTo>
                <a:cubicBezTo>
                  <a:pt x="107" y="26"/>
                  <a:pt x="12" y="78"/>
                  <a:pt x="6" y="157"/>
                </a:cubicBezTo>
                <a:cubicBezTo>
                  <a:pt x="0" y="236"/>
                  <a:pt x="42" y="358"/>
                  <a:pt x="93" y="47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Freeform 19"/>
          <p:cNvSpPr>
            <a:spLocks/>
          </p:cNvSpPr>
          <p:nvPr/>
        </p:nvSpPr>
        <p:spPr bwMode="auto">
          <a:xfrm>
            <a:off x="4035425" y="3811588"/>
            <a:ext cx="1841500" cy="1346200"/>
          </a:xfrm>
          <a:custGeom>
            <a:avLst/>
            <a:gdLst/>
            <a:ahLst/>
            <a:cxnLst>
              <a:cxn ang="0">
                <a:pos x="864" y="144"/>
              </a:cxn>
              <a:cxn ang="0">
                <a:pos x="1152" y="480"/>
              </a:cxn>
              <a:cxn ang="0">
                <a:pos x="912" y="768"/>
              </a:cxn>
              <a:cxn ang="0">
                <a:pos x="0" y="0"/>
              </a:cxn>
            </a:cxnLst>
            <a:rect l="0" t="0" r="r" b="b"/>
            <a:pathLst>
              <a:path w="1160" h="848">
                <a:moveTo>
                  <a:pt x="864" y="144"/>
                </a:moveTo>
                <a:cubicBezTo>
                  <a:pt x="1004" y="260"/>
                  <a:pt x="1144" y="376"/>
                  <a:pt x="1152" y="480"/>
                </a:cubicBezTo>
                <a:cubicBezTo>
                  <a:pt x="1160" y="584"/>
                  <a:pt x="1104" y="848"/>
                  <a:pt x="912" y="768"/>
                </a:cubicBezTo>
                <a:cubicBezTo>
                  <a:pt x="720" y="688"/>
                  <a:pt x="15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5467" name="AutoShape 59"/>
          <p:cNvCxnSpPr>
            <a:cxnSpLocks noChangeShapeType="1"/>
            <a:stCxn id="145413" idx="3"/>
            <a:endCxn id="145414" idx="0"/>
          </p:cNvCxnSpPr>
          <p:nvPr/>
        </p:nvCxnSpPr>
        <p:spPr bwMode="auto">
          <a:xfrm flipH="1">
            <a:off x="2968626" y="2830514"/>
            <a:ext cx="6000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8" name="AutoShape 60"/>
          <p:cNvCxnSpPr>
            <a:cxnSpLocks noChangeShapeType="1"/>
            <a:stCxn id="145413" idx="5"/>
            <a:endCxn id="145416" idx="0"/>
          </p:cNvCxnSpPr>
          <p:nvPr/>
        </p:nvCxnSpPr>
        <p:spPr bwMode="auto">
          <a:xfrm>
            <a:off x="3892551" y="28305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5469" name="AutoShape 61"/>
          <p:cNvCxnSpPr>
            <a:cxnSpLocks noChangeShapeType="1"/>
            <a:stCxn id="145416" idx="5"/>
            <a:endCxn id="145417" idx="0"/>
          </p:cNvCxnSpPr>
          <p:nvPr/>
        </p:nvCxnSpPr>
        <p:spPr bwMode="auto">
          <a:xfrm>
            <a:off x="4578351" y="3668714"/>
            <a:ext cx="5238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48736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E</a:t>
            </a:r>
            <a:endParaRPr lang="en-US" altLang="zh-CN" i="1">
              <a:latin typeface="Arial" pitchFamily="34" charset="0"/>
            </a:endParaRPr>
          </a:p>
        </p:txBody>
      </p:sp>
      <p:cxnSp>
        <p:nvCxnSpPr>
          <p:cNvPr id="145470" name="AutoShape 62"/>
          <p:cNvCxnSpPr>
            <a:cxnSpLocks noChangeShapeType="1"/>
            <a:stCxn id="145414" idx="5"/>
            <a:endCxn id="145415" idx="0"/>
          </p:cNvCxnSpPr>
          <p:nvPr/>
        </p:nvCxnSpPr>
        <p:spPr bwMode="auto">
          <a:xfrm>
            <a:off x="3130551" y="3668714"/>
            <a:ext cx="371475" cy="447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3273425" y="4116388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ˎ̥"/>
                <a:cs typeface="ˎ̥"/>
              </a:rPr>
              <a:t>D</a:t>
            </a:r>
            <a:endParaRPr lang="en-US" altLang="zh-CN" i="1">
              <a:latin typeface="Arial" pitchFamily="34" charset="0"/>
            </a:endParaRPr>
          </a:p>
        </p:txBody>
      </p:sp>
      <p:sp>
        <p:nvSpPr>
          <p:cNvPr id="145472" name="Line 64"/>
          <p:cNvSpPr>
            <a:spLocks noChangeShapeType="1"/>
          </p:cNvSpPr>
          <p:nvPr/>
        </p:nvSpPr>
        <p:spPr bwMode="auto">
          <a:xfrm flipV="1">
            <a:off x="8183563" y="2492376"/>
            <a:ext cx="360362" cy="3603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73" name="Rectangle 65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4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9" grpId="0" animBg="1"/>
      <p:bldP spid="145440" grpId="0" animBg="1"/>
      <p:bldP spid="145441" grpId="0" animBg="1"/>
      <p:bldP spid="145442" grpId="0" animBg="1"/>
      <p:bldP spid="145444" grpId="0" animBg="1"/>
      <p:bldP spid="145445" grpId="0" animBg="1"/>
      <p:bldP spid="145446" grpId="0" animBg="1"/>
      <p:bldP spid="145447" grpId="0" animBg="1"/>
      <p:bldP spid="145448" grpId="0" animBg="1"/>
      <p:bldP spid="145449" grpId="0" animBg="1"/>
      <p:bldP spid="145450" grpId="0" animBg="1"/>
      <p:bldP spid="145451" grpId="0" animBg="1"/>
      <p:bldP spid="145452" grpId="0" animBg="1"/>
      <p:bldP spid="145453" grpId="0" animBg="1"/>
      <p:bldP spid="145454" grpId="0" animBg="1"/>
      <p:bldP spid="145457" grpId="0" animBg="1"/>
      <p:bldP spid="145459" grpId="0"/>
      <p:bldP spid="145418" grpId="0" animBg="1"/>
      <p:bldP spid="145419" grpId="0" animBg="1"/>
      <p:bldP spid="145420" grpId="0" animBg="1"/>
      <p:bldP spid="145421" grpId="0" animBg="1"/>
      <p:bldP spid="145422" grpId="0" animBg="1"/>
      <p:bldP spid="145423" grpId="0" animBg="1"/>
      <p:bldP spid="145425" grpId="0" animBg="1"/>
      <p:bldP spid="145426" grpId="0" animBg="1"/>
      <p:bldP spid="145427" grpId="0" animBg="1"/>
      <p:bldP spid="14547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987551" y="404814"/>
            <a:ext cx="844654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 dirty="0">
                <a:ea typeface="华文中宋" pitchFamily="2" charset="-122"/>
              </a:rPr>
              <a:t>二叉树的前序遍历序列中，任意一个结点均处在其子女结点的前面，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由于二叉树中每个结点的度最大为 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，所以二叉树是一种特殊的树，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这种说法（   ）    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3"/>
            </a:pPr>
            <a:r>
              <a:rPr lang="zh-CN" altLang="en-US" sz="2000" dirty="0">
                <a:ea typeface="华文中宋" pitchFamily="2" charset="-122"/>
              </a:rPr>
              <a:t>已知某二叉树的后序遍历序列是 </a:t>
            </a:r>
            <a:r>
              <a:rPr lang="en-US" altLang="zh-CN" sz="2000" dirty="0" err="1">
                <a:ea typeface="华文中宋" pitchFamily="2" charset="-122"/>
              </a:rPr>
              <a:t>dabec</a:t>
            </a:r>
            <a:r>
              <a:rPr lang="zh-CN" altLang="en-US" sz="2000" dirty="0">
                <a:ea typeface="华文中宋" pitchFamily="2" charset="-122"/>
              </a:rPr>
              <a:t>。中序遍历序列是 </a:t>
            </a:r>
            <a:r>
              <a:rPr lang="en-US" altLang="zh-CN" sz="2000" dirty="0" err="1">
                <a:ea typeface="华文中宋" pitchFamily="2" charset="-122"/>
              </a:rPr>
              <a:t>debac</a:t>
            </a:r>
            <a:r>
              <a:rPr lang="zh-CN" altLang="en-US" sz="2000" dirty="0">
                <a:ea typeface="华文中宋" pitchFamily="2" charset="-122"/>
              </a:rPr>
              <a:t>，它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的前序遍历序列是（   ）。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acbed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decab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deabc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cedba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4"/>
            </a:pPr>
            <a:r>
              <a:rPr lang="zh-CN" altLang="en-US" sz="2000" dirty="0">
                <a:ea typeface="华文中宋" pitchFamily="2" charset="-122"/>
              </a:rPr>
              <a:t>某二叉树的前序遍历结点访问顺序是 </a:t>
            </a:r>
            <a:r>
              <a:rPr lang="en-US" altLang="zh-CN" sz="2000" dirty="0" err="1">
                <a:ea typeface="华文中宋" pitchFamily="2" charset="-122"/>
              </a:rPr>
              <a:t>abdgcefh</a:t>
            </a:r>
            <a:r>
              <a:rPr lang="zh-CN" altLang="en-US" sz="2000" dirty="0">
                <a:ea typeface="华文中宋" pitchFamily="2" charset="-122"/>
              </a:rPr>
              <a:t>，中序遍历的结点访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  问顺序是 </a:t>
            </a:r>
            <a:r>
              <a:rPr lang="en-US" altLang="zh-CN" sz="2000" dirty="0" err="1">
                <a:ea typeface="华文中宋" pitchFamily="2" charset="-122"/>
              </a:rPr>
              <a:t>dgbaechf</a:t>
            </a:r>
            <a:r>
              <a:rPr lang="zh-CN" altLang="en-US" sz="2000" dirty="0">
                <a:ea typeface="华文中宋" pitchFamily="2" charset="-122"/>
              </a:rPr>
              <a:t>，则其后序遍历的结点访问顺序是（   ）。 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bdgcefha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gdbecfha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bdgaechf</a:t>
            </a: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 err="1">
                <a:ea typeface="华文中宋" pitchFamily="2" charset="-122"/>
              </a:rPr>
              <a:t>gdbehfca</a:t>
            </a:r>
            <a:r>
              <a:rPr lang="en-US" altLang="zh-CN" sz="2000" dirty="0"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000" dirty="0">
                <a:ea typeface="华文中宋" pitchFamily="2" charset="-122"/>
              </a:rPr>
              <a:t>在一非空二叉树的中序遍历序列中，根右边（）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）只有右子树上的所有结点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）只有右子树上的部分结点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）只有左子树上的部分结点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）只有左子树上的所有结点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  <a:buFontTx/>
              <a:buAutoNum type="arabicPeriod" startAt="6"/>
            </a:pPr>
            <a:r>
              <a:rPr lang="zh-CN" altLang="en-US" sz="2000" dirty="0">
                <a:ea typeface="华文中宋" pitchFamily="2" charset="-122"/>
              </a:rPr>
              <a:t>任一二叉树的叶子结点在先、中和后序遍历序列中的相对次序 </a:t>
            </a:r>
            <a:r>
              <a:rPr lang="en-US" altLang="zh-CN" sz="2000" dirty="0">
                <a:ea typeface="华文中宋" pitchFamily="2" charset="-122"/>
              </a:rPr>
              <a:t>(    )  </a:t>
            </a:r>
            <a:r>
              <a:rPr lang="zh-CN" altLang="en-US" sz="2000" dirty="0">
                <a:ea typeface="华文中宋" pitchFamily="2" charset="-122"/>
              </a:rPr>
              <a:t>。 </a:t>
            </a:r>
          </a:p>
          <a:p>
            <a:pPr marL="457200" indent="-457200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）不发生改变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）发生改变  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）不能确定  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</p:txBody>
      </p:sp>
    </p:spTree>
  </p:cSld>
  <p:clrMapOvr>
    <a:masterClrMapping/>
  </p:clrMapOvr>
  <p:transition spd="slow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8" name="Rectangle 256"/>
          <p:cNvSpPr>
            <a:spLocks noChangeArrowheads="1"/>
          </p:cNvSpPr>
          <p:nvPr/>
        </p:nvSpPr>
        <p:spPr bwMode="auto">
          <a:xfrm>
            <a:off x="3024188" y="4612760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5" name="Rectangle 253"/>
          <p:cNvSpPr>
            <a:spLocks noChangeArrowheads="1"/>
          </p:cNvSpPr>
          <p:nvPr/>
        </p:nvSpPr>
        <p:spPr bwMode="auto">
          <a:xfrm>
            <a:off x="3313113" y="3820597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4" name="Rectangle 252"/>
          <p:cNvSpPr>
            <a:spLocks noChangeArrowheads="1"/>
          </p:cNvSpPr>
          <p:nvPr/>
        </p:nvSpPr>
        <p:spPr bwMode="auto">
          <a:xfrm>
            <a:off x="3024189" y="3388003"/>
            <a:ext cx="12969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3" name="Rectangle 251"/>
          <p:cNvSpPr>
            <a:spLocks noChangeArrowheads="1"/>
          </p:cNvSpPr>
          <p:nvPr/>
        </p:nvSpPr>
        <p:spPr bwMode="auto">
          <a:xfrm>
            <a:off x="3097213" y="3028435"/>
            <a:ext cx="1871662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2" name="Rectangle 250"/>
          <p:cNvSpPr>
            <a:spLocks noChangeArrowheads="1"/>
          </p:cNvSpPr>
          <p:nvPr/>
        </p:nvSpPr>
        <p:spPr bwMode="auto">
          <a:xfrm>
            <a:off x="2736850" y="2595047"/>
            <a:ext cx="12954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1" name="Rectangle 249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80" name="Rectangle 248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78" name="Rectangle 246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8" name="Rectangle 236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7" name="Rectangle 235"/>
          <p:cNvSpPr>
            <a:spLocks noChangeArrowheads="1"/>
          </p:cNvSpPr>
          <p:nvPr/>
        </p:nvSpPr>
        <p:spPr bwMode="auto">
          <a:xfrm>
            <a:off x="3529013" y="22362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6" name="Rectangle 234"/>
          <p:cNvSpPr>
            <a:spLocks noChangeArrowheads="1"/>
          </p:cNvSpPr>
          <p:nvPr/>
        </p:nvSpPr>
        <p:spPr bwMode="auto">
          <a:xfrm>
            <a:off x="5832475" y="2237066"/>
            <a:ext cx="23050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2" name="Rectangle 230"/>
          <p:cNvSpPr>
            <a:spLocks noChangeArrowheads="1"/>
          </p:cNvSpPr>
          <p:nvPr/>
        </p:nvSpPr>
        <p:spPr bwMode="auto">
          <a:xfrm>
            <a:off x="3529013" y="2234685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1" name="Rectangle 229"/>
          <p:cNvSpPr>
            <a:spLocks noChangeArrowheads="1"/>
          </p:cNvSpPr>
          <p:nvPr/>
        </p:nvSpPr>
        <p:spPr bwMode="auto">
          <a:xfrm>
            <a:off x="4105276" y="1372672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260" name="Rectangle 228"/>
          <p:cNvSpPr>
            <a:spLocks noChangeArrowheads="1"/>
          </p:cNvSpPr>
          <p:nvPr/>
        </p:nvSpPr>
        <p:spPr bwMode="auto">
          <a:xfrm>
            <a:off x="2305050" y="1372672"/>
            <a:ext cx="151130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2057400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>
                <a:ea typeface="华文中宋" pitchFamily="2" charset="-122"/>
              </a:rPr>
              <a:t>二叉树基本操作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128838" y="900113"/>
            <a:ext cx="7875810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 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Push(S, T);      // </a:t>
            </a:r>
            <a:r>
              <a:rPr lang="zh-CN" altLang="en-US" sz="2000" dirty="0">
                <a:ea typeface="楷体_GB2312" pitchFamily="49" charset="-122"/>
              </a:rPr>
              <a:t>根指针进栈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</a:t>
            </a:r>
            <a:r>
              <a:rPr lang="en-US" altLang="zh-CN" sz="2000" dirty="0">
                <a:ea typeface="楷体_GB2312" pitchFamily="49" charset="-122"/>
              </a:rPr>
              <a:t>while (!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while (</a:t>
            </a:r>
            <a:r>
              <a:rPr lang="en-US" altLang="zh-CN" sz="2000" dirty="0" err="1">
                <a:ea typeface="楷体_GB2312" pitchFamily="49" charset="-122"/>
              </a:rPr>
              <a:t>GetTop</a:t>
            </a:r>
            <a:r>
              <a:rPr lang="en-US" altLang="zh-CN" sz="2000" dirty="0">
                <a:ea typeface="楷体_GB2312" pitchFamily="49" charset="-122"/>
              </a:rPr>
              <a:t> (S, p) &amp;&amp; p)  Push (S,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楷体_GB2312" pitchFamily="49" charset="-122"/>
              </a:rPr>
              <a:t>;  // </a:t>
            </a:r>
            <a:r>
              <a:rPr lang="zh-CN" altLang="en-US" sz="2000" dirty="0">
                <a:ea typeface="楷体_GB2312" pitchFamily="49" charset="-122"/>
              </a:rPr>
              <a:t>向左走到尽头。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Pop (S, p);         // </a:t>
            </a:r>
            <a:r>
              <a:rPr lang="zh-CN" altLang="en-US" sz="2000" dirty="0">
                <a:ea typeface="楷体_GB2312" pitchFamily="49" charset="-122"/>
              </a:rPr>
              <a:t>空指针退栈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</a:t>
            </a:r>
            <a:r>
              <a:rPr lang="en-US" altLang="zh-CN" sz="2000" dirty="0">
                <a:ea typeface="楷体_GB2312" pitchFamily="49" charset="-122"/>
              </a:rPr>
              <a:t>if (! 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 {    // </a:t>
            </a:r>
            <a:r>
              <a:rPr lang="zh-CN" altLang="en-US" sz="2000" dirty="0">
                <a:ea typeface="楷体_GB2312" pitchFamily="49" charset="-122"/>
              </a:rPr>
              <a:t>访问结点，向右一步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</a:t>
            </a:r>
            <a:r>
              <a:rPr lang="en-US" altLang="zh-CN" sz="2000" dirty="0">
                <a:ea typeface="楷体_GB2312" pitchFamily="49" charset="-122"/>
              </a:rPr>
              <a:t>Pop (S, p);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if (!Visit 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data))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   return ERROR;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Push (S,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} // if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44143" name="Oval 111"/>
          <p:cNvSpPr>
            <a:spLocks noChangeArrowheads="1"/>
          </p:cNvSpPr>
          <p:nvPr/>
        </p:nvSpPr>
        <p:spPr bwMode="auto">
          <a:xfrm>
            <a:off x="8731251" y="32369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4" name="Oval 112"/>
          <p:cNvSpPr>
            <a:spLocks noChangeArrowheads="1"/>
          </p:cNvSpPr>
          <p:nvPr/>
        </p:nvSpPr>
        <p:spPr bwMode="auto">
          <a:xfrm>
            <a:off x="7847014" y="444023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5" name="Oval 113"/>
          <p:cNvSpPr>
            <a:spLocks noChangeArrowheads="1"/>
          </p:cNvSpPr>
          <p:nvPr/>
        </p:nvSpPr>
        <p:spPr bwMode="auto">
          <a:xfrm>
            <a:off x="8470901" y="444023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6" name="Oval 114"/>
          <p:cNvSpPr>
            <a:spLocks noChangeArrowheads="1"/>
          </p:cNvSpPr>
          <p:nvPr/>
        </p:nvSpPr>
        <p:spPr bwMode="auto">
          <a:xfrm>
            <a:off x="8991601" y="4440239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7" name="Oval 115"/>
          <p:cNvSpPr>
            <a:spLocks noChangeArrowheads="1"/>
          </p:cNvSpPr>
          <p:nvPr/>
        </p:nvSpPr>
        <p:spPr bwMode="auto">
          <a:xfrm>
            <a:off x="9617075" y="4438651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8" name="Oval 116"/>
          <p:cNvSpPr>
            <a:spLocks noChangeArrowheads="1"/>
          </p:cNvSpPr>
          <p:nvPr/>
        </p:nvSpPr>
        <p:spPr bwMode="auto">
          <a:xfrm>
            <a:off x="8159750" y="3798889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49" name="Oval 117"/>
          <p:cNvSpPr>
            <a:spLocks noChangeArrowheads="1"/>
          </p:cNvSpPr>
          <p:nvPr/>
        </p:nvSpPr>
        <p:spPr bwMode="auto">
          <a:xfrm>
            <a:off x="9304339" y="3798889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0" name="Oval 118"/>
          <p:cNvSpPr>
            <a:spLocks noChangeArrowheads="1"/>
          </p:cNvSpPr>
          <p:nvPr/>
        </p:nvSpPr>
        <p:spPr bwMode="auto">
          <a:xfrm>
            <a:off x="8159750" y="50276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1" name="Oval 119"/>
          <p:cNvSpPr>
            <a:spLocks noChangeArrowheads="1"/>
          </p:cNvSpPr>
          <p:nvPr/>
        </p:nvSpPr>
        <p:spPr bwMode="auto">
          <a:xfrm>
            <a:off x="8783639" y="50276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2" name="Oval 120"/>
          <p:cNvSpPr>
            <a:spLocks noChangeArrowheads="1"/>
          </p:cNvSpPr>
          <p:nvPr/>
        </p:nvSpPr>
        <p:spPr bwMode="auto">
          <a:xfrm>
            <a:off x="8470901" y="5592764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53" name="Oval 121"/>
          <p:cNvSpPr>
            <a:spLocks noChangeArrowheads="1"/>
          </p:cNvSpPr>
          <p:nvPr/>
        </p:nvSpPr>
        <p:spPr bwMode="auto">
          <a:xfrm>
            <a:off x="9096375" y="5591175"/>
            <a:ext cx="363538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201" name="Group 169"/>
          <p:cNvGraphicFramePr>
            <a:graphicFrameLocks noGrp="1"/>
          </p:cNvGraphicFramePr>
          <p:nvPr/>
        </p:nvGraphicFramePr>
        <p:xfrm>
          <a:off x="5591175" y="3646488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167" name="Text Box 135"/>
          <p:cNvSpPr txBox="1">
            <a:spLocks noChangeArrowheads="1"/>
          </p:cNvSpPr>
          <p:nvPr/>
        </p:nvSpPr>
        <p:spPr bwMode="auto">
          <a:xfrm>
            <a:off x="5895975" y="5592763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68" name="Text Box 136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44169" name="Text Box 137"/>
          <p:cNvSpPr txBox="1">
            <a:spLocks noChangeArrowheads="1"/>
          </p:cNvSpPr>
          <p:nvPr/>
        </p:nvSpPr>
        <p:spPr bwMode="auto">
          <a:xfrm>
            <a:off x="5895975" y="4789488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44170" name="Text Box 138"/>
          <p:cNvSpPr txBox="1">
            <a:spLocks noChangeArrowheads="1"/>
          </p:cNvSpPr>
          <p:nvPr/>
        </p:nvSpPr>
        <p:spPr bwMode="auto">
          <a:xfrm>
            <a:off x="589597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1" name="Rectangle 139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2" name="Rectangle 140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3" name="Text Box 141"/>
          <p:cNvSpPr txBox="1">
            <a:spLocks noChangeArrowheads="1"/>
          </p:cNvSpPr>
          <p:nvPr/>
        </p:nvSpPr>
        <p:spPr bwMode="auto">
          <a:xfrm>
            <a:off x="5895975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0" name="Rectangle 178"/>
          <p:cNvSpPr>
            <a:spLocks noChangeArrowheads="1"/>
          </p:cNvSpPr>
          <p:nvPr/>
        </p:nvSpPr>
        <p:spPr bwMode="auto">
          <a:xfrm>
            <a:off x="5972175" y="57038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1" name="Rectangle 179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2" name="Rectangle 180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3" name="Text Box 181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44174" name="Text Box 142"/>
          <p:cNvSpPr txBox="1">
            <a:spLocks noChangeArrowheads="1"/>
          </p:cNvSpPr>
          <p:nvPr/>
        </p:nvSpPr>
        <p:spPr bwMode="auto">
          <a:xfrm>
            <a:off x="5895975" y="4789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5915025" y="44084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176" name="Rectangle 144"/>
          <p:cNvSpPr>
            <a:spLocks noChangeArrowheads="1"/>
          </p:cNvSpPr>
          <p:nvPr/>
        </p:nvSpPr>
        <p:spPr bwMode="auto">
          <a:xfrm>
            <a:off x="5819775" y="4484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7" name="Rectangle 145"/>
          <p:cNvSpPr>
            <a:spLocks noChangeArrowheads="1"/>
          </p:cNvSpPr>
          <p:nvPr/>
        </p:nvSpPr>
        <p:spPr bwMode="auto">
          <a:xfrm>
            <a:off x="58959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5895975" y="4865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14" name="Rectangle 182"/>
          <p:cNvSpPr>
            <a:spLocks noChangeArrowheads="1"/>
          </p:cNvSpPr>
          <p:nvPr/>
        </p:nvSpPr>
        <p:spPr bwMode="auto">
          <a:xfrm>
            <a:off x="5819775" y="4865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5" name="Rectangle 183"/>
          <p:cNvSpPr>
            <a:spLocks noChangeArrowheads="1"/>
          </p:cNvSpPr>
          <p:nvPr/>
        </p:nvSpPr>
        <p:spPr bwMode="auto">
          <a:xfrm>
            <a:off x="5895975" y="5246688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6" name="Text Box 184"/>
          <p:cNvSpPr txBox="1">
            <a:spLocks noChangeArrowheads="1"/>
          </p:cNvSpPr>
          <p:nvPr/>
        </p:nvSpPr>
        <p:spPr bwMode="auto">
          <a:xfrm>
            <a:off x="5895975" y="51704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44179" name="Text Box 147"/>
          <p:cNvSpPr txBox="1">
            <a:spLocks noChangeArrowheads="1"/>
          </p:cNvSpPr>
          <p:nvPr/>
        </p:nvSpPr>
        <p:spPr bwMode="auto">
          <a:xfrm>
            <a:off x="5895975" y="4789488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180" name="Text Box 148"/>
          <p:cNvSpPr txBox="1">
            <a:spLocks noChangeArrowheads="1"/>
          </p:cNvSpPr>
          <p:nvPr/>
        </p:nvSpPr>
        <p:spPr bwMode="auto">
          <a:xfrm>
            <a:off x="5915025" y="4408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02" name="Rectangle 170"/>
          <p:cNvSpPr>
            <a:spLocks noChangeArrowheads="1"/>
          </p:cNvSpPr>
          <p:nvPr/>
        </p:nvSpPr>
        <p:spPr bwMode="auto">
          <a:xfrm>
            <a:off x="5972175" y="4484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3" name="Rectangle 171"/>
          <p:cNvSpPr>
            <a:spLocks noChangeArrowheads="1"/>
          </p:cNvSpPr>
          <p:nvPr/>
        </p:nvSpPr>
        <p:spPr bwMode="auto">
          <a:xfrm>
            <a:off x="5972175" y="4941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7" name="Text Box 185"/>
          <p:cNvSpPr txBox="1">
            <a:spLocks noChangeArrowheads="1"/>
          </p:cNvSpPr>
          <p:nvPr/>
        </p:nvSpPr>
        <p:spPr bwMode="auto">
          <a:xfrm>
            <a:off x="589597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6" name="Rectangle 174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8" name="Rectangle 186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4" name="Text Box 172"/>
          <p:cNvSpPr txBox="1">
            <a:spLocks noChangeArrowheads="1"/>
          </p:cNvSpPr>
          <p:nvPr/>
        </p:nvSpPr>
        <p:spPr bwMode="auto">
          <a:xfrm>
            <a:off x="5895975" y="5170488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05" name="Text Box 173"/>
          <p:cNvSpPr txBox="1">
            <a:spLocks noChangeArrowheads="1"/>
          </p:cNvSpPr>
          <p:nvPr/>
        </p:nvSpPr>
        <p:spPr bwMode="auto">
          <a:xfrm>
            <a:off x="5915025" y="4865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7" name="Rectangle 175"/>
          <p:cNvSpPr>
            <a:spLocks noChangeArrowheads="1"/>
          </p:cNvSpPr>
          <p:nvPr/>
        </p:nvSpPr>
        <p:spPr bwMode="auto">
          <a:xfrm>
            <a:off x="5972175" y="4865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19" name="Rectangle 18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08" name="Text Box 176"/>
          <p:cNvSpPr txBox="1">
            <a:spLocks noChangeArrowheads="1"/>
          </p:cNvSpPr>
          <p:nvPr/>
        </p:nvSpPr>
        <p:spPr bwMode="auto">
          <a:xfrm>
            <a:off x="5895975" y="5246688"/>
            <a:ext cx="4587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 </a:t>
            </a:r>
          </a:p>
        </p:txBody>
      </p:sp>
      <p:sp>
        <p:nvSpPr>
          <p:cNvPr id="44209" name="Rectangle 177"/>
          <p:cNvSpPr>
            <a:spLocks noChangeArrowheads="1"/>
          </p:cNvSpPr>
          <p:nvPr/>
        </p:nvSpPr>
        <p:spPr bwMode="auto">
          <a:xfrm>
            <a:off x="5972175" y="5246688"/>
            <a:ext cx="3810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220" name="Text Box 188"/>
          <p:cNvSpPr txBox="1">
            <a:spLocks noChangeArrowheads="1"/>
          </p:cNvSpPr>
          <p:nvPr/>
        </p:nvSpPr>
        <p:spPr bwMode="auto">
          <a:xfrm>
            <a:off x="5940425" y="5627688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44221" name="Text Box 189"/>
          <p:cNvSpPr txBox="1">
            <a:spLocks noChangeArrowheads="1"/>
          </p:cNvSpPr>
          <p:nvPr/>
        </p:nvSpPr>
        <p:spPr bwMode="auto">
          <a:xfrm>
            <a:off x="5940425" y="517048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22" name="Text Box 190"/>
          <p:cNvSpPr txBox="1">
            <a:spLocks noChangeArrowheads="1"/>
          </p:cNvSpPr>
          <p:nvPr/>
        </p:nvSpPr>
        <p:spPr bwMode="auto">
          <a:xfrm>
            <a:off x="5957888" y="4789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3" name="Rectangle 191"/>
          <p:cNvSpPr>
            <a:spLocks noChangeArrowheads="1"/>
          </p:cNvSpPr>
          <p:nvPr/>
        </p:nvSpPr>
        <p:spPr bwMode="auto">
          <a:xfrm>
            <a:off x="5972175" y="48656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4" name="Rectangle 192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5" name="Text Box 193"/>
          <p:cNvSpPr txBox="1">
            <a:spLocks noChangeArrowheads="1"/>
          </p:cNvSpPr>
          <p:nvPr/>
        </p:nvSpPr>
        <p:spPr bwMode="auto">
          <a:xfrm>
            <a:off x="5972175" y="5246688"/>
            <a:ext cx="352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^ </a:t>
            </a:r>
          </a:p>
        </p:txBody>
      </p:sp>
      <p:sp>
        <p:nvSpPr>
          <p:cNvPr id="44226" name="Rectangle 194"/>
          <p:cNvSpPr>
            <a:spLocks noChangeArrowheads="1"/>
          </p:cNvSpPr>
          <p:nvPr/>
        </p:nvSpPr>
        <p:spPr bwMode="auto">
          <a:xfrm>
            <a:off x="5972175" y="5322888"/>
            <a:ext cx="381000" cy="228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7" name="Rectangle 195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28" name="Text Box 196"/>
          <p:cNvSpPr txBox="1">
            <a:spLocks noChangeArrowheads="1"/>
          </p:cNvSpPr>
          <p:nvPr/>
        </p:nvSpPr>
        <p:spPr bwMode="auto">
          <a:xfrm>
            <a:off x="5940425" y="5627688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4230" name="Text Box 198"/>
          <p:cNvSpPr txBox="1">
            <a:spLocks noChangeArrowheads="1"/>
          </p:cNvSpPr>
          <p:nvPr/>
        </p:nvSpPr>
        <p:spPr bwMode="auto">
          <a:xfrm>
            <a:off x="5895975" y="51704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29" name="Rectangle 197"/>
          <p:cNvSpPr>
            <a:spLocks noChangeArrowheads="1"/>
          </p:cNvSpPr>
          <p:nvPr/>
        </p:nvSpPr>
        <p:spPr bwMode="auto">
          <a:xfrm>
            <a:off x="5972175" y="52847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sp>
        <p:nvSpPr>
          <p:cNvPr id="44232" name="Text Box 200"/>
          <p:cNvSpPr txBox="1">
            <a:spLocks noChangeArrowheads="1"/>
          </p:cNvSpPr>
          <p:nvPr/>
        </p:nvSpPr>
        <p:spPr bwMode="auto">
          <a:xfrm>
            <a:off x="5895975" y="5627688"/>
            <a:ext cx="405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^ </a:t>
            </a:r>
          </a:p>
        </p:txBody>
      </p:sp>
      <p:sp>
        <p:nvSpPr>
          <p:cNvPr id="44233" name="Rectangle 201"/>
          <p:cNvSpPr>
            <a:spLocks noChangeArrowheads="1"/>
          </p:cNvSpPr>
          <p:nvPr/>
        </p:nvSpPr>
        <p:spPr bwMode="auto">
          <a:xfrm>
            <a:off x="5972175" y="5741988"/>
            <a:ext cx="381000" cy="266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sz="3600">
              <a:ea typeface="楷体_GB2312" pitchFamily="49" charset="-122"/>
            </a:endParaRPr>
          </a:p>
        </p:txBody>
      </p:sp>
      <p:cxnSp>
        <p:nvCxnSpPr>
          <p:cNvPr id="44234" name="AutoShape 202"/>
          <p:cNvCxnSpPr>
            <a:cxnSpLocks noChangeShapeType="1"/>
            <a:stCxn id="44148" idx="0"/>
            <a:endCxn id="44143" idx="3"/>
          </p:cNvCxnSpPr>
          <p:nvPr/>
        </p:nvCxnSpPr>
        <p:spPr bwMode="auto">
          <a:xfrm flipV="1">
            <a:off x="8342313" y="3543300"/>
            <a:ext cx="442912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35" name="AutoShape 203"/>
          <p:cNvCxnSpPr>
            <a:cxnSpLocks noChangeShapeType="1"/>
            <a:stCxn id="44143" idx="5"/>
            <a:endCxn id="44149" idx="0"/>
          </p:cNvCxnSpPr>
          <p:nvPr/>
        </p:nvCxnSpPr>
        <p:spPr bwMode="auto">
          <a:xfrm>
            <a:off x="9042400" y="3543300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36" name="Text Box 204"/>
          <p:cNvSpPr txBox="1">
            <a:spLocks noChangeArrowheads="1"/>
          </p:cNvSpPr>
          <p:nvPr/>
        </p:nvSpPr>
        <p:spPr bwMode="auto">
          <a:xfrm>
            <a:off x="8689975" y="318611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7" name="Text Box 205"/>
          <p:cNvSpPr txBox="1">
            <a:spLocks noChangeArrowheads="1"/>
          </p:cNvSpPr>
          <p:nvPr/>
        </p:nvSpPr>
        <p:spPr bwMode="auto">
          <a:xfrm>
            <a:off x="8740775" y="4991101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44238" name="Text Box 206"/>
          <p:cNvSpPr txBox="1">
            <a:spLocks noChangeArrowheads="1"/>
          </p:cNvSpPr>
          <p:nvPr/>
        </p:nvSpPr>
        <p:spPr bwMode="auto">
          <a:xfrm>
            <a:off x="9263064" y="37607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44239" name="Text Box 207"/>
          <p:cNvSpPr txBox="1">
            <a:spLocks noChangeArrowheads="1"/>
          </p:cNvSpPr>
          <p:nvPr/>
        </p:nvSpPr>
        <p:spPr bwMode="auto">
          <a:xfrm>
            <a:off x="8118475" y="3749676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44240" name="Text Box 208"/>
          <p:cNvSpPr txBox="1">
            <a:spLocks noChangeArrowheads="1"/>
          </p:cNvSpPr>
          <p:nvPr/>
        </p:nvSpPr>
        <p:spPr bwMode="auto">
          <a:xfrm>
            <a:off x="8460196" y="4400521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44241" name="Text Box 209"/>
          <p:cNvSpPr txBox="1">
            <a:spLocks noChangeArrowheads="1"/>
          </p:cNvSpPr>
          <p:nvPr/>
        </p:nvSpPr>
        <p:spPr bwMode="auto">
          <a:xfrm>
            <a:off x="7866758" y="436400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2" name="Text Box 210"/>
          <p:cNvSpPr txBox="1">
            <a:spLocks noChangeArrowheads="1"/>
          </p:cNvSpPr>
          <p:nvPr/>
        </p:nvSpPr>
        <p:spPr bwMode="auto">
          <a:xfrm>
            <a:off x="8200133" y="4975196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3" name="Text Box 211"/>
          <p:cNvSpPr txBox="1">
            <a:spLocks noChangeArrowheads="1"/>
          </p:cNvSpPr>
          <p:nvPr/>
        </p:nvSpPr>
        <p:spPr bwMode="auto">
          <a:xfrm>
            <a:off x="8509001" y="5532439"/>
            <a:ext cx="296863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4" name="Text Box 212"/>
          <p:cNvSpPr txBox="1">
            <a:spLocks noChangeArrowheads="1"/>
          </p:cNvSpPr>
          <p:nvPr/>
        </p:nvSpPr>
        <p:spPr bwMode="auto">
          <a:xfrm>
            <a:off x="9085958" y="5551458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5" name="Text Box 213"/>
          <p:cNvSpPr txBox="1">
            <a:spLocks noChangeArrowheads="1"/>
          </p:cNvSpPr>
          <p:nvPr/>
        </p:nvSpPr>
        <p:spPr bwMode="auto">
          <a:xfrm>
            <a:off x="9024885" y="4364008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4246" name="Text Box 214"/>
          <p:cNvSpPr txBox="1">
            <a:spLocks noChangeArrowheads="1"/>
          </p:cNvSpPr>
          <p:nvPr/>
        </p:nvSpPr>
        <p:spPr bwMode="auto">
          <a:xfrm>
            <a:off x="9685339" y="4405314"/>
            <a:ext cx="2682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44247" name="AutoShape 215"/>
          <p:cNvCxnSpPr>
            <a:cxnSpLocks noChangeShapeType="1"/>
            <a:stCxn id="44149" idx="5"/>
            <a:endCxn id="44147" idx="0"/>
          </p:cNvCxnSpPr>
          <p:nvPr/>
        </p:nvCxnSpPr>
        <p:spPr bwMode="auto">
          <a:xfrm>
            <a:off x="9613900" y="4105276"/>
            <a:ext cx="185738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8" name="AutoShape 216"/>
          <p:cNvCxnSpPr>
            <a:cxnSpLocks noChangeShapeType="1"/>
            <a:stCxn id="44149" idx="3"/>
            <a:endCxn id="44146" idx="0"/>
          </p:cNvCxnSpPr>
          <p:nvPr/>
        </p:nvCxnSpPr>
        <p:spPr bwMode="auto">
          <a:xfrm flipH="1">
            <a:off x="917416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49" name="AutoShape 217"/>
          <p:cNvCxnSpPr>
            <a:cxnSpLocks noChangeShapeType="1"/>
            <a:stCxn id="44148" idx="5"/>
            <a:endCxn id="44145" idx="0"/>
          </p:cNvCxnSpPr>
          <p:nvPr/>
        </p:nvCxnSpPr>
        <p:spPr bwMode="auto">
          <a:xfrm>
            <a:off x="8469313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0" name="AutoShape 218"/>
          <p:cNvCxnSpPr>
            <a:cxnSpLocks noChangeShapeType="1"/>
            <a:stCxn id="44148" idx="3"/>
            <a:endCxn id="44144" idx="0"/>
          </p:cNvCxnSpPr>
          <p:nvPr/>
        </p:nvCxnSpPr>
        <p:spPr bwMode="auto">
          <a:xfrm flipH="1">
            <a:off x="8029575" y="4105276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1" name="AutoShape 219"/>
          <p:cNvCxnSpPr>
            <a:cxnSpLocks noChangeShapeType="1"/>
            <a:stCxn id="44145" idx="3"/>
            <a:endCxn id="44150" idx="0"/>
          </p:cNvCxnSpPr>
          <p:nvPr/>
        </p:nvCxnSpPr>
        <p:spPr bwMode="auto">
          <a:xfrm flipH="1">
            <a:off x="8342313" y="4746625"/>
            <a:ext cx="182562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2" name="AutoShape 220"/>
          <p:cNvCxnSpPr>
            <a:cxnSpLocks noChangeShapeType="1"/>
            <a:stCxn id="44145" idx="5"/>
            <a:endCxn id="44151" idx="0"/>
          </p:cNvCxnSpPr>
          <p:nvPr/>
        </p:nvCxnSpPr>
        <p:spPr bwMode="auto">
          <a:xfrm>
            <a:off x="8782050" y="4746625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3" name="AutoShape 221"/>
          <p:cNvCxnSpPr>
            <a:cxnSpLocks noChangeShapeType="1"/>
            <a:stCxn id="44151" idx="5"/>
            <a:endCxn id="44153" idx="0"/>
          </p:cNvCxnSpPr>
          <p:nvPr/>
        </p:nvCxnSpPr>
        <p:spPr bwMode="auto">
          <a:xfrm>
            <a:off x="9094788" y="5334001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4254" name="AutoShape 222"/>
          <p:cNvCxnSpPr>
            <a:cxnSpLocks noChangeShapeType="1"/>
            <a:stCxn id="44151" idx="3"/>
            <a:endCxn id="44152" idx="0"/>
          </p:cNvCxnSpPr>
          <p:nvPr/>
        </p:nvCxnSpPr>
        <p:spPr bwMode="auto">
          <a:xfrm flipH="1">
            <a:off x="8653463" y="5334001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258" name="Text Box 226"/>
          <p:cNvSpPr txBox="1">
            <a:spLocks noChangeArrowheads="1"/>
          </p:cNvSpPr>
          <p:nvPr/>
        </p:nvSpPr>
        <p:spPr bwMode="auto">
          <a:xfrm>
            <a:off x="9069388" y="2441575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44259" name="AutoShape 227"/>
          <p:cNvCxnSpPr>
            <a:cxnSpLocks noChangeShapeType="1"/>
            <a:stCxn id="44258" idx="2"/>
            <a:endCxn id="44236" idx="0"/>
          </p:cNvCxnSpPr>
          <p:nvPr/>
        </p:nvCxnSpPr>
        <p:spPr bwMode="auto">
          <a:xfrm rot="5400000">
            <a:off x="8889457" y="2831294"/>
            <a:ext cx="375206" cy="334432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233"/>
          <p:cNvGrpSpPr>
            <a:grpSpLocks/>
          </p:cNvGrpSpPr>
          <p:nvPr/>
        </p:nvGrpSpPr>
        <p:grpSpPr bwMode="auto">
          <a:xfrm>
            <a:off x="8061325" y="2709864"/>
            <a:ext cx="668338" cy="555625"/>
            <a:chOff x="4500" y="1810"/>
            <a:chExt cx="421" cy="350"/>
          </a:xfrm>
        </p:grpSpPr>
        <p:sp>
          <p:nvSpPr>
            <p:cNvPr id="44263" name="Line 231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64" name="Text Box 232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69" name="Rectangle 237"/>
          <p:cNvSpPr>
            <a:spLocks noChangeArrowheads="1"/>
          </p:cNvSpPr>
          <p:nvPr/>
        </p:nvSpPr>
        <p:spPr bwMode="auto">
          <a:xfrm>
            <a:off x="8081964" y="2849046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238"/>
          <p:cNvGrpSpPr>
            <a:grpSpLocks/>
          </p:cNvGrpSpPr>
          <p:nvPr/>
        </p:nvGrpSpPr>
        <p:grpSpPr bwMode="auto">
          <a:xfrm>
            <a:off x="7505700" y="3235326"/>
            <a:ext cx="668338" cy="555625"/>
            <a:chOff x="4500" y="1810"/>
            <a:chExt cx="421" cy="350"/>
          </a:xfrm>
        </p:grpSpPr>
        <p:sp>
          <p:nvSpPr>
            <p:cNvPr id="44271" name="Line 239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2" name="Text Box 240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grpSp>
        <p:nvGrpSpPr>
          <p:cNvPr id="4" name="Group 241"/>
          <p:cNvGrpSpPr>
            <a:grpSpLocks/>
          </p:cNvGrpSpPr>
          <p:nvPr/>
        </p:nvGrpSpPr>
        <p:grpSpPr bwMode="auto">
          <a:xfrm>
            <a:off x="7197725" y="3883026"/>
            <a:ext cx="668338" cy="555625"/>
            <a:chOff x="4500" y="1810"/>
            <a:chExt cx="421" cy="350"/>
          </a:xfrm>
        </p:grpSpPr>
        <p:sp>
          <p:nvSpPr>
            <p:cNvPr id="44274" name="Line 242"/>
            <p:cNvSpPr>
              <a:spLocks noChangeShapeType="1"/>
            </p:cNvSpPr>
            <p:nvPr/>
          </p:nvSpPr>
          <p:spPr bwMode="auto">
            <a:xfrm>
              <a:off x="4694" y="2024"/>
              <a:ext cx="227" cy="13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275" name="Text Box 243"/>
            <p:cNvSpPr txBox="1">
              <a:spLocks noChangeArrowheads="1"/>
            </p:cNvSpPr>
            <p:nvPr/>
          </p:nvSpPr>
          <p:spPr bwMode="auto">
            <a:xfrm>
              <a:off x="4500" y="1810"/>
              <a:ext cx="226" cy="233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</p:grpSp>
      <p:sp useBgFill="1">
        <p:nvSpPr>
          <p:cNvPr id="44276" name="Rectangle 244"/>
          <p:cNvSpPr>
            <a:spLocks noChangeArrowheads="1"/>
          </p:cNvSpPr>
          <p:nvPr/>
        </p:nvSpPr>
        <p:spPr bwMode="auto">
          <a:xfrm>
            <a:off x="7547852" y="3353142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287" name="Text Box 255"/>
          <p:cNvSpPr txBox="1">
            <a:spLocks noChangeArrowheads="1"/>
          </p:cNvSpPr>
          <p:nvPr/>
        </p:nvSpPr>
        <p:spPr bwMode="auto">
          <a:xfrm>
            <a:off x="7289800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a </a:t>
            </a:r>
          </a:p>
        </p:txBody>
      </p:sp>
      <p:sp>
        <p:nvSpPr>
          <p:cNvPr id="44289" name="Text Box 257"/>
          <p:cNvSpPr txBox="1">
            <a:spLocks noChangeArrowheads="1"/>
          </p:cNvSpPr>
          <p:nvPr/>
        </p:nvSpPr>
        <p:spPr bwMode="auto">
          <a:xfrm>
            <a:off x="7505700" y="60213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+</a:t>
            </a:r>
            <a:r>
              <a:rPr lang="en-US" altLang="zh-CN" i="1"/>
              <a:t> </a:t>
            </a:r>
          </a:p>
        </p:txBody>
      </p:sp>
      <p:sp>
        <p:nvSpPr>
          <p:cNvPr id="44290" name="Text Box 258"/>
          <p:cNvSpPr txBox="1">
            <a:spLocks noChangeArrowheads="1"/>
          </p:cNvSpPr>
          <p:nvPr/>
        </p:nvSpPr>
        <p:spPr bwMode="auto">
          <a:xfrm>
            <a:off x="7739063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b </a:t>
            </a:r>
          </a:p>
        </p:txBody>
      </p:sp>
      <p:sp>
        <p:nvSpPr>
          <p:cNvPr id="44291" name="Text Box 259"/>
          <p:cNvSpPr txBox="1">
            <a:spLocks noChangeArrowheads="1"/>
          </p:cNvSpPr>
          <p:nvPr/>
        </p:nvSpPr>
        <p:spPr bwMode="auto">
          <a:xfrm>
            <a:off x="7935914" y="6070601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×</a:t>
            </a:r>
            <a:r>
              <a:rPr lang="en-US" altLang="zh-CN" sz="2000" i="1"/>
              <a:t> </a:t>
            </a:r>
          </a:p>
        </p:txBody>
      </p:sp>
      <p:sp>
        <p:nvSpPr>
          <p:cNvPr id="44292" name="Text Box 260"/>
          <p:cNvSpPr txBox="1">
            <a:spLocks noChangeArrowheads="1"/>
          </p:cNvSpPr>
          <p:nvPr/>
        </p:nvSpPr>
        <p:spPr bwMode="auto">
          <a:xfrm>
            <a:off x="8224838" y="6021388"/>
            <a:ext cx="33374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c </a:t>
            </a:r>
          </a:p>
        </p:txBody>
      </p:sp>
      <p:sp>
        <p:nvSpPr>
          <p:cNvPr id="44293" name="Text Box 261"/>
          <p:cNvSpPr txBox="1">
            <a:spLocks noChangeArrowheads="1"/>
          </p:cNvSpPr>
          <p:nvPr/>
        </p:nvSpPr>
        <p:spPr bwMode="auto">
          <a:xfrm>
            <a:off x="8369300" y="61198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4" name="Text Box 262"/>
          <p:cNvSpPr txBox="1">
            <a:spLocks noChangeArrowheads="1"/>
          </p:cNvSpPr>
          <p:nvPr/>
        </p:nvSpPr>
        <p:spPr bwMode="auto">
          <a:xfrm>
            <a:off x="8675688" y="6021388"/>
            <a:ext cx="35618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d </a:t>
            </a:r>
          </a:p>
        </p:txBody>
      </p:sp>
      <p:sp>
        <p:nvSpPr>
          <p:cNvPr id="44295" name="Text Box 263"/>
          <p:cNvSpPr txBox="1">
            <a:spLocks noChangeArrowheads="1"/>
          </p:cNvSpPr>
          <p:nvPr/>
        </p:nvSpPr>
        <p:spPr bwMode="auto">
          <a:xfrm>
            <a:off x="8872539" y="6119814"/>
            <a:ext cx="503237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－</a:t>
            </a:r>
            <a:r>
              <a:rPr lang="zh-CN" altLang="en-US" sz="2000" i="1"/>
              <a:t> </a:t>
            </a:r>
          </a:p>
        </p:txBody>
      </p:sp>
      <p:sp>
        <p:nvSpPr>
          <p:cNvPr id="44296" name="Text Box 264"/>
          <p:cNvSpPr txBox="1">
            <a:spLocks noChangeArrowheads="1"/>
          </p:cNvSpPr>
          <p:nvPr/>
        </p:nvSpPr>
        <p:spPr bwMode="auto">
          <a:xfrm>
            <a:off x="9161463" y="6021388"/>
            <a:ext cx="34817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e </a:t>
            </a:r>
          </a:p>
        </p:txBody>
      </p:sp>
      <p:sp>
        <p:nvSpPr>
          <p:cNvPr id="44297" name="Text Box 265"/>
          <p:cNvSpPr txBox="1">
            <a:spLocks noChangeArrowheads="1"/>
          </p:cNvSpPr>
          <p:nvPr/>
        </p:nvSpPr>
        <p:spPr bwMode="auto">
          <a:xfrm>
            <a:off x="9305925" y="6081714"/>
            <a:ext cx="503238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／</a:t>
            </a:r>
            <a:r>
              <a:rPr lang="zh-CN" altLang="en-US" sz="2000" i="1"/>
              <a:t> </a:t>
            </a:r>
          </a:p>
        </p:txBody>
      </p:sp>
      <p:sp>
        <p:nvSpPr>
          <p:cNvPr id="44298" name="Text Box 266"/>
          <p:cNvSpPr txBox="1">
            <a:spLocks noChangeArrowheads="1"/>
          </p:cNvSpPr>
          <p:nvPr/>
        </p:nvSpPr>
        <p:spPr bwMode="auto">
          <a:xfrm>
            <a:off x="9591675" y="6021388"/>
            <a:ext cx="30809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/>
              <a:t>f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4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44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4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4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4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44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44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4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4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4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44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4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4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4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4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4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5" dur="500"/>
                                        <p:tgtEl>
                                          <p:spTgt spid="4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4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4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4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4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4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4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4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4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4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4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4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2" dur="500"/>
                                        <p:tgtEl>
                                          <p:spTgt spid="4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4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4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8" dur="500"/>
                                        <p:tgtEl>
                                          <p:spTgt spid="4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88" grpId="0" animBg="1"/>
      <p:bldP spid="44285" grpId="0" animBg="1"/>
      <p:bldP spid="44284" grpId="0" animBg="1"/>
      <p:bldP spid="44283" grpId="0" animBg="1"/>
      <p:bldP spid="44282" grpId="0" animBg="1"/>
      <p:bldP spid="44281" grpId="0" animBg="1"/>
      <p:bldP spid="44280" grpId="0" animBg="1"/>
      <p:bldP spid="44278" grpId="0" animBg="1"/>
      <p:bldP spid="44268" grpId="0" animBg="1"/>
      <p:bldP spid="44267" grpId="0" animBg="1"/>
      <p:bldP spid="44266" grpId="0" animBg="1"/>
      <p:bldP spid="44262" grpId="0" animBg="1"/>
      <p:bldP spid="44261" grpId="0" animBg="1"/>
      <p:bldP spid="44260" grpId="0" animBg="1"/>
      <p:bldP spid="44074" grpId="0"/>
      <p:bldP spid="44167" grpId="0" autoUpdateAnimBg="0"/>
      <p:bldP spid="44168" grpId="0" autoUpdateAnimBg="0"/>
      <p:bldP spid="44169" grpId="0" autoUpdateAnimBg="0"/>
      <p:bldP spid="44170" grpId="0" autoUpdateAnimBg="0"/>
      <p:bldP spid="44171" grpId="0" animBg="1"/>
      <p:bldP spid="44172" grpId="0" animBg="1"/>
      <p:bldP spid="44173" grpId="0" autoUpdateAnimBg="0"/>
      <p:bldP spid="44210" grpId="0" animBg="1"/>
      <p:bldP spid="44211" grpId="0" animBg="1"/>
      <p:bldP spid="44212" grpId="0" animBg="1"/>
      <p:bldP spid="44213" grpId="0" autoUpdateAnimBg="0"/>
      <p:bldP spid="44174" grpId="0" autoUpdateAnimBg="0"/>
      <p:bldP spid="44175" grpId="0" autoUpdateAnimBg="0"/>
      <p:bldP spid="44176" grpId="0" animBg="1"/>
      <p:bldP spid="44177" grpId="0" animBg="1"/>
      <p:bldP spid="44178" grpId="0" autoUpdateAnimBg="0"/>
      <p:bldP spid="44214" grpId="0" animBg="1"/>
      <p:bldP spid="44215" grpId="0" animBg="1"/>
      <p:bldP spid="44216" grpId="0" autoUpdateAnimBg="0"/>
      <p:bldP spid="44179" grpId="0" autoUpdateAnimBg="0"/>
      <p:bldP spid="44180" grpId="0" autoUpdateAnimBg="0"/>
      <p:bldP spid="44202" grpId="0" animBg="1"/>
      <p:bldP spid="44203" grpId="0" animBg="1"/>
      <p:bldP spid="44217" grpId="0" autoUpdateAnimBg="0"/>
      <p:bldP spid="44206" grpId="0" animBg="1"/>
      <p:bldP spid="44218" grpId="0" animBg="1"/>
      <p:bldP spid="44204" grpId="0" autoUpdateAnimBg="0"/>
      <p:bldP spid="44205" grpId="0" autoUpdateAnimBg="0"/>
      <p:bldP spid="44207" grpId="0" animBg="1"/>
      <p:bldP spid="44219" grpId="0" animBg="1"/>
      <p:bldP spid="44208" grpId="0" autoUpdateAnimBg="0"/>
      <p:bldP spid="44209" grpId="0" animBg="1"/>
      <p:bldP spid="44220" grpId="0" autoUpdateAnimBg="0"/>
      <p:bldP spid="44221" grpId="0" autoUpdateAnimBg="0"/>
      <p:bldP spid="44222" grpId="0" autoUpdateAnimBg="0"/>
      <p:bldP spid="44223" grpId="0" animBg="1" autoUpdateAnimBg="0"/>
      <p:bldP spid="44224" grpId="0" animBg="1" autoUpdateAnimBg="0"/>
      <p:bldP spid="44225" grpId="0" autoUpdateAnimBg="0"/>
      <p:bldP spid="44226" grpId="0" animBg="1" autoUpdateAnimBg="0"/>
      <p:bldP spid="44227" grpId="0" animBg="1" autoUpdateAnimBg="0"/>
      <p:bldP spid="44228" grpId="0" autoUpdateAnimBg="0"/>
      <p:bldP spid="44230" grpId="0" autoUpdateAnimBg="0"/>
      <p:bldP spid="44229" grpId="0" animBg="1" autoUpdateAnimBg="0"/>
      <p:bldP spid="44231" grpId="0" animBg="1" autoUpdateAnimBg="0"/>
      <p:bldP spid="44232" grpId="0" autoUpdateAnimBg="0"/>
      <p:bldP spid="44233" grpId="0" animBg="1" autoUpdateAnimBg="0"/>
      <p:bldP spid="44269" grpId="0" animBg="1"/>
      <p:bldP spid="44276" grpId="0" animBg="1"/>
      <p:bldP spid="44287" grpId="0"/>
      <p:bldP spid="44289" grpId="0"/>
      <p:bldP spid="44290" grpId="0"/>
      <p:bldP spid="44291" grpId="0"/>
      <p:bldP spid="44292" grpId="0"/>
      <p:bldP spid="44293" grpId="0"/>
      <p:bldP spid="44294" grpId="0"/>
      <p:bldP spid="44295" grpId="0"/>
      <p:bldP spid="44296" grpId="0"/>
      <p:bldP spid="44297" grpId="0"/>
      <p:bldP spid="4429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03425" y="457200"/>
            <a:ext cx="6453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中序遍历</a:t>
            </a:r>
            <a:r>
              <a:rPr lang="zh-CN" altLang="en-US" dirty="0">
                <a:ea typeface="华文中宋" pitchFamily="2" charset="-122"/>
              </a:rPr>
              <a:t>二叉树基本操作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非递归</a:t>
            </a:r>
            <a:r>
              <a:rPr lang="zh-CN" altLang="en-US" dirty="0">
                <a:ea typeface="华文中宋" pitchFamily="2" charset="-122"/>
              </a:rPr>
              <a:t>算法在二叉链表上的实现：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16126" y="923925"/>
            <a:ext cx="7504113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Status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BiTree</a:t>
            </a:r>
            <a:r>
              <a:rPr lang="en-US" altLang="zh-CN" sz="2000" dirty="0">
                <a:ea typeface="楷体_GB2312" pitchFamily="49" charset="-122"/>
              </a:rPr>
              <a:t> T, Status(* Visit)(</a:t>
            </a:r>
            <a:r>
              <a:rPr lang="en-US" altLang="zh-CN" sz="2000" dirty="0" err="1">
                <a:ea typeface="楷体_GB2312" pitchFamily="49" charset="-122"/>
              </a:rPr>
              <a:t>TElemType</a:t>
            </a:r>
            <a:r>
              <a:rPr lang="en-US" altLang="zh-CN" sz="2000" dirty="0">
                <a:ea typeface="楷体_GB2312" pitchFamily="49" charset="-122"/>
              </a:rPr>
              <a:t> e))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{ </a:t>
            </a:r>
            <a:r>
              <a:rPr lang="en-US" altLang="zh-CN" sz="2000" dirty="0" err="1">
                <a:ea typeface="楷体_GB2312" pitchFamily="49" charset="-122"/>
              </a:rPr>
              <a:t>InitStack</a:t>
            </a:r>
            <a:r>
              <a:rPr lang="en-US" altLang="zh-CN" sz="2000" dirty="0">
                <a:ea typeface="楷体_GB2312" pitchFamily="49" charset="-122"/>
              </a:rPr>
              <a:t>(S);      p = 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while ( p || !</a:t>
            </a:r>
            <a:r>
              <a:rPr lang="en-US" altLang="zh-CN" sz="2000" dirty="0" err="1">
                <a:ea typeface="楷体_GB2312" pitchFamily="49" charset="-122"/>
              </a:rPr>
              <a:t>StackEmpty</a:t>
            </a:r>
            <a:r>
              <a:rPr lang="en-US" altLang="zh-CN" sz="2000" dirty="0">
                <a:ea typeface="楷体_GB2312" pitchFamily="49" charset="-122"/>
              </a:rPr>
              <a:t> (S))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{ if (p)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{ push(S, p);   p = 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lchild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}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根指针进栈，遍历左子树。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      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else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{ // </a:t>
            </a:r>
            <a:r>
              <a:rPr lang="zh-CN" altLang="en-US" sz="2000" dirty="0">
                <a:ea typeface="楷体_GB2312" pitchFamily="49" charset="-122"/>
                <a:sym typeface="Symbol" pitchFamily="18" charset="2"/>
              </a:rPr>
              <a:t>根指针退栈，访问根结点，遍历右子树。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  </a:t>
            </a:r>
            <a:r>
              <a:rPr lang="en-US" altLang="zh-CN" sz="2000" dirty="0">
                <a:ea typeface="楷体_GB2312" pitchFamily="49" charset="-122"/>
              </a:rPr>
              <a:t>Pop (S, p); 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if ( !Visit(p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data</a:t>
            </a:r>
            <a:r>
              <a:rPr lang="en-US" altLang="zh-CN" sz="2000" dirty="0">
                <a:ea typeface="楷体_GB2312" pitchFamily="49" charset="-122"/>
              </a:rPr>
              <a:t>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</a:rPr>
              <a:t>                  return ERROR;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   p = </a:t>
            </a:r>
            <a:r>
              <a:rPr lang="en-US" altLang="zh-CN" sz="2000" dirty="0">
                <a:ea typeface="楷体_GB2312" pitchFamily="49" charset="-122"/>
              </a:rPr>
              <a:t>p 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楷体_GB2312" pitchFamily="49" charset="-122"/>
                <a:sym typeface="Symbol" pitchFamily="18" charset="2"/>
              </a:rPr>
              <a:t>rchild</a:t>
            </a: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      } // else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  } // while</a:t>
            </a:r>
            <a:endParaRPr lang="en-US" altLang="zh-CN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   return OK;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楷体_GB2312" pitchFamily="49" charset="-122"/>
                <a:sym typeface="Symbol" pitchFamily="18" charset="2"/>
              </a:rPr>
              <a:t>} //  </a:t>
            </a:r>
            <a:r>
              <a:rPr lang="en-US" altLang="zh-CN" sz="2000" dirty="0" err="1">
                <a:ea typeface="楷体_GB2312" pitchFamily="49" charset="-122"/>
              </a:rPr>
              <a:t>InOrderTraverse</a:t>
            </a:r>
            <a:endParaRPr lang="en-US" altLang="zh-CN" sz="2000" dirty="0">
              <a:ea typeface="楷体_GB2312" pitchFamily="49" charset="-122"/>
            </a:endParaRPr>
          </a:p>
        </p:txBody>
      </p:sp>
      <p:graphicFrame>
        <p:nvGraphicFramePr>
          <p:cNvPr id="68647" name="Group 39"/>
          <p:cNvGraphicFramePr>
            <a:graphicFrameLocks noGrp="1"/>
          </p:cNvGraphicFramePr>
          <p:nvPr/>
        </p:nvGraphicFramePr>
        <p:xfrm>
          <a:off x="6024563" y="3848100"/>
          <a:ext cx="1219200" cy="23774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6329363" y="579437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6329363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＋ </a:t>
            </a:r>
          </a:p>
        </p:txBody>
      </p:sp>
      <p:sp>
        <p:nvSpPr>
          <p:cNvPr id="68665" name="Text Box 57"/>
          <p:cNvSpPr txBox="1">
            <a:spLocks noChangeArrowheads="1"/>
          </p:cNvSpPr>
          <p:nvPr/>
        </p:nvSpPr>
        <p:spPr bwMode="auto">
          <a:xfrm>
            <a:off x="6329363" y="4991100"/>
            <a:ext cx="4619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a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668" name="Rectangle 60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6" name="Rectangle 78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87" name="Text Box 79"/>
          <p:cNvSpPr txBox="1">
            <a:spLocks noChangeArrowheads="1"/>
          </p:cNvSpPr>
          <p:nvPr/>
        </p:nvSpPr>
        <p:spPr bwMode="auto">
          <a:xfrm>
            <a:off x="6324600" y="53721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× </a:t>
            </a:r>
          </a:p>
        </p:txBody>
      </p:sp>
      <p:sp>
        <p:nvSpPr>
          <p:cNvPr id="68689" name="Text Box 81"/>
          <p:cNvSpPr txBox="1">
            <a:spLocks noChangeArrowheads="1"/>
          </p:cNvSpPr>
          <p:nvPr/>
        </p:nvSpPr>
        <p:spPr bwMode="auto">
          <a:xfrm>
            <a:off x="6324600" y="4991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b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88" name="Rectangle 80"/>
          <p:cNvSpPr>
            <a:spLocks noChangeArrowheads="1"/>
          </p:cNvSpPr>
          <p:nvPr/>
        </p:nvSpPr>
        <p:spPr bwMode="auto">
          <a:xfrm>
            <a:off x="62801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0" name="Rectangle 82"/>
          <p:cNvSpPr>
            <a:spLocks noChangeArrowheads="1"/>
          </p:cNvSpPr>
          <p:nvPr/>
        </p:nvSpPr>
        <p:spPr bwMode="auto">
          <a:xfrm>
            <a:off x="62801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1" name="Text Box 83"/>
          <p:cNvSpPr txBox="1">
            <a:spLocks noChangeArrowheads="1"/>
          </p:cNvSpPr>
          <p:nvPr/>
        </p:nvSpPr>
        <p:spPr bwMode="auto">
          <a:xfrm>
            <a:off x="6356350" y="5448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－ </a:t>
            </a:r>
          </a:p>
        </p:txBody>
      </p:sp>
      <p:sp>
        <p:nvSpPr>
          <p:cNvPr id="68692" name="Text Box 84"/>
          <p:cNvSpPr txBox="1">
            <a:spLocks noChangeArrowheads="1"/>
          </p:cNvSpPr>
          <p:nvPr/>
        </p:nvSpPr>
        <p:spPr bwMode="auto">
          <a:xfrm>
            <a:off x="6356350" y="4991100"/>
            <a:ext cx="386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c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3" name="Rectangle 85"/>
          <p:cNvSpPr>
            <a:spLocks noChangeArrowheads="1"/>
          </p:cNvSpPr>
          <p:nvPr/>
        </p:nvSpPr>
        <p:spPr bwMode="auto">
          <a:xfrm>
            <a:off x="6356350" y="5067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4" name="Rectangle 86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5" name="Text Box 87"/>
          <p:cNvSpPr txBox="1">
            <a:spLocks noChangeArrowheads="1"/>
          </p:cNvSpPr>
          <p:nvPr/>
        </p:nvSpPr>
        <p:spPr bwMode="auto">
          <a:xfrm>
            <a:off x="6324600" y="5372100"/>
            <a:ext cx="409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d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696" name="Rectangle 88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7" name="Rectangle 89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98" name="Text Box 90"/>
          <p:cNvSpPr txBox="1">
            <a:spLocks noChangeArrowheads="1"/>
          </p:cNvSpPr>
          <p:nvPr/>
        </p:nvSpPr>
        <p:spPr bwMode="auto">
          <a:xfrm>
            <a:off x="6324600" y="582930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华文中宋" pitchFamily="2" charset="-122"/>
                <a:sym typeface="Symbol" pitchFamily="18" charset="2"/>
              </a:rPr>
              <a:t>／ </a:t>
            </a:r>
          </a:p>
        </p:txBody>
      </p:sp>
      <p:sp>
        <p:nvSpPr>
          <p:cNvPr id="68699" name="Text Box 91"/>
          <p:cNvSpPr txBox="1">
            <a:spLocks noChangeArrowheads="1"/>
          </p:cNvSpPr>
          <p:nvPr/>
        </p:nvSpPr>
        <p:spPr bwMode="auto">
          <a:xfrm>
            <a:off x="6356350" y="53721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e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68700" name="Rectangle 92"/>
          <p:cNvSpPr>
            <a:spLocks noChangeArrowheads="1"/>
          </p:cNvSpPr>
          <p:nvPr/>
        </p:nvSpPr>
        <p:spPr bwMode="auto">
          <a:xfrm>
            <a:off x="6356350" y="54483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1" name="Rectangle 93"/>
          <p:cNvSpPr>
            <a:spLocks noChangeArrowheads="1"/>
          </p:cNvSpPr>
          <p:nvPr/>
        </p:nvSpPr>
        <p:spPr bwMode="auto">
          <a:xfrm>
            <a:off x="63563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2" name="Text Box 94"/>
          <p:cNvSpPr txBox="1">
            <a:spLocks noChangeArrowheads="1"/>
          </p:cNvSpPr>
          <p:nvPr/>
        </p:nvSpPr>
        <p:spPr bwMode="auto">
          <a:xfrm>
            <a:off x="6375400" y="5829300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  <a:r>
              <a:rPr lang="en-US" altLang="zh-CN" i="1">
                <a:ea typeface="华文中宋" pitchFamily="2" charset="-122"/>
                <a:sym typeface="Symbol" pitchFamily="18" charset="2"/>
              </a:rPr>
              <a:t>f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6280150" y="5905500"/>
            <a:ext cx="609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4" name="Oval 96"/>
          <p:cNvSpPr>
            <a:spLocks noChangeArrowheads="1"/>
          </p:cNvSpPr>
          <p:nvPr/>
        </p:nvSpPr>
        <p:spPr bwMode="auto">
          <a:xfrm>
            <a:off x="8758239" y="35956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5" name="Oval 97"/>
          <p:cNvSpPr>
            <a:spLocks noChangeArrowheads="1"/>
          </p:cNvSpPr>
          <p:nvPr/>
        </p:nvSpPr>
        <p:spPr bwMode="auto">
          <a:xfrm>
            <a:off x="7874000" y="4799014"/>
            <a:ext cx="363538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6" name="Oval 98"/>
          <p:cNvSpPr>
            <a:spLocks noChangeArrowheads="1"/>
          </p:cNvSpPr>
          <p:nvPr/>
        </p:nvSpPr>
        <p:spPr bwMode="auto">
          <a:xfrm>
            <a:off x="8497889" y="4799014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7" name="Oval 99"/>
          <p:cNvSpPr>
            <a:spLocks noChangeArrowheads="1"/>
          </p:cNvSpPr>
          <p:nvPr/>
        </p:nvSpPr>
        <p:spPr bwMode="auto">
          <a:xfrm>
            <a:off x="9018589" y="4799014"/>
            <a:ext cx="365125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8" name="Oval 100"/>
          <p:cNvSpPr>
            <a:spLocks noChangeArrowheads="1"/>
          </p:cNvSpPr>
          <p:nvPr/>
        </p:nvSpPr>
        <p:spPr bwMode="auto">
          <a:xfrm>
            <a:off x="9644064" y="4797426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09" name="Oval 101"/>
          <p:cNvSpPr>
            <a:spLocks noChangeArrowheads="1"/>
          </p:cNvSpPr>
          <p:nvPr/>
        </p:nvSpPr>
        <p:spPr bwMode="auto">
          <a:xfrm>
            <a:off x="8186739" y="4157664"/>
            <a:ext cx="363537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0" name="Oval 102"/>
          <p:cNvSpPr>
            <a:spLocks noChangeArrowheads="1"/>
          </p:cNvSpPr>
          <p:nvPr/>
        </p:nvSpPr>
        <p:spPr bwMode="auto">
          <a:xfrm>
            <a:off x="9331325" y="4157664"/>
            <a:ext cx="363538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1" name="Oval 103"/>
          <p:cNvSpPr>
            <a:spLocks noChangeArrowheads="1"/>
          </p:cNvSpPr>
          <p:nvPr/>
        </p:nvSpPr>
        <p:spPr bwMode="auto">
          <a:xfrm>
            <a:off x="8186739" y="5386389"/>
            <a:ext cx="363537" cy="3587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2" name="Oval 104"/>
          <p:cNvSpPr>
            <a:spLocks noChangeArrowheads="1"/>
          </p:cNvSpPr>
          <p:nvPr/>
        </p:nvSpPr>
        <p:spPr bwMode="auto">
          <a:xfrm>
            <a:off x="8810626" y="5386389"/>
            <a:ext cx="365125" cy="3587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3" name="Oval 105"/>
          <p:cNvSpPr>
            <a:spLocks noChangeArrowheads="1"/>
          </p:cNvSpPr>
          <p:nvPr/>
        </p:nvSpPr>
        <p:spPr bwMode="auto">
          <a:xfrm>
            <a:off x="8497889" y="5951539"/>
            <a:ext cx="365125" cy="357187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714" name="Oval 106"/>
          <p:cNvSpPr>
            <a:spLocks noChangeArrowheads="1"/>
          </p:cNvSpPr>
          <p:nvPr/>
        </p:nvSpPr>
        <p:spPr bwMode="auto">
          <a:xfrm>
            <a:off x="9123364" y="5949950"/>
            <a:ext cx="363537" cy="357188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8715" name="AutoShape 107"/>
          <p:cNvCxnSpPr>
            <a:cxnSpLocks noChangeShapeType="1"/>
            <a:stCxn id="68709" idx="0"/>
            <a:endCxn id="68704" idx="3"/>
          </p:cNvCxnSpPr>
          <p:nvPr/>
        </p:nvCxnSpPr>
        <p:spPr bwMode="auto">
          <a:xfrm flipV="1">
            <a:off x="8369301" y="3902075"/>
            <a:ext cx="442913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16" name="AutoShape 108"/>
          <p:cNvCxnSpPr>
            <a:cxnSpLocks noChangeShapeType="1"/>
            <a:stCxn id="68704" idx="5"/>
            <a:endCxn id="68710" idx="0"/>
          </p:cNvCxnSpPr>
          <p:nvPr/>
        </p:nvCxnSpPr>
        <p:spPr bwMode="auto">
          <a:xfrm>
            <a:off x="9069388" y="3902075"/>
            <a:ext cx="444500" cy="255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17" name="Text Box 109"/>
          <p:cNvSpPr txBox="1">
            <a:spLocks noChangeArrowheads="1"/>
          </p:cNvSpPr>
          <p:nvPr/>
        </p:nvSpPr>
        <p:spPr bwMode="auto">
          <a:xfrm>
            <a:off x="8716964" y="3544889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8" name="Text Box 110"/>
          <p:cNvSpPr txBox="1">
            <a:spLocks noChangeArrowheads="1"/>
          </p:cNvSpPr>
          <p:nvPr/>
        </p:nvSpPr>
        <p:spPr bwMode="auto">
          <a:xfrm>
            <a:off x="8767764" y="5349876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－</a:t>
            </a:r>
          </a:p>
        </p:txBody>
      </p:sp>
      <p:sp>
        <p:nvSpPr>
          <p:cNvPr id="68719" name="Text Box 111"/>
          <p:cNvSpPr txBox="1">
            <a:spLocks noChangeArrowheads="1"/>
          </p:cNvSpPr>
          <p:nvPr/>
        </p:nvSpPr>
        <p:spPr bwMode="auto">
          <a:xfrm>
            <a:off x="9290050" y="4119564"/>
            <a:ext cx="4397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／</a:t>
            </a:r>
          </a:p>
        </p:txBody>
      </p:sp>
      <p:sp>
        <p:nvSpPr>
          <p:cNvPr id="68720" name="Text Box 112"/>
          <p:cNvSpPr txBox="1">
            <a:spLocks noChangeArrowheads="1"/>
          </p:cNvSpPr>
          <p:nvPr/>
        </p:nvSpPr>
        <p:spPr bwMode="auto">
          <a:xfrm>
            <a:off x="8145464" y="4108451"/>
            <a:ext cx="43973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＋</a:t>
            </a:r>
          </a:p>
        </p:txBody>
      </p:sp>
      <p:sp>
        <p:nvSpPr>
          <p:cNvPr id="68721" name="Text Box 113"/>
          <p:cNvSpPr txBox="1">
            <a:spLocks noChangeArrowheads="1"/>
          </p:cNvSpPr>
          <p:nvPr/>
        </p:nvSpPr>
        <p:spPr bwMode="auto">
          <a:xfrm>
            <a:off x="8487183" y="4759296"/>
            <a:ext cx="37542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68722" name="Text Box 114"/>
          <p:cNvSpPr txBox="1">
            <a:spLocks noChangeArrowheads="1"/>
          </p:cNvSpPr>
          <p:nvPr/>
        </p:nvSpPr>
        <p:spPr bwMode="auto">
          <a:xfrm>
            <a:off x="7890570" y="472278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3" name="Text Box 115"/>
          <p:cNvSpPr txBox="1">
            <a:spLocks noChangeArrowheads="1"/>
          </p:cNvSpPr>
          <p:nvPr/>
        </p:nvSpPr>
        <p:spPr bwMode="auto">
          <a:xfrm>
            <a:off x="8227120" y="5333971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4" name="Text Box 116"/>
          <p:cNvSpPr txBox="1">
            <a:spLocks noChangeArrowheads="1"/>
          </p:cNvSpPr>
          <p:nvPr/>
        </p:nvSpPr>
        <p:spPr bwMode="auto">
          <a:xfrm>
            <a:off x="8535988" y="5891214"/>
            <a:ext cx="296862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5" name="Text Box 117"/>
          <p:cNvSpPr txBox="1">
            <a:spLocks noChangeArrowheads="1"/>
          </p:cNvSpPr>
          <p:nvPr/>
        </p:nvSpPr>
        <p:spPr bwMode="auto">
          <a:xfrm>
            <a:off x="9112945" y="5910233"/>
            <a:ext cx="316113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6" name="Text Box 118"/>
          <p:cNvSpPr txBox="1">
            <a:spLocks noChangeArrowheads="1"/>
          </p:cNvSpPr>
          <p:nvPr/>
        </p:nvSpPr>
        <p:spPr bwMode="auto">
          <a:xfrm>
            <a:off x="9048697" y="4722783"/>
            <a:ext cx="30649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8727" name="Text Box 119"/>
          <p:cNvSpPr txBox="1">
            <a:spLocks noChangeArrowheads="1"/>
          </p:cNvSpPr>
          <p:nvPr/>
        </p:nvSpPr>
        <p:spPr bwMode="auto">
          <a:xfrm>
            <a:off x="9712325" y="4764089"/>
            <a:ext cx="26828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 sz="20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cxnSp>
        <p:nvCxnSpPr>
          <p:cNvPr id="68728" name="AutoShape 120"/>
          <p:cNvCxnSpPr>
            <a:cxnSpLocks noChangeShapeType="1"/>
            <a:stCxn id="68710" idx="5"/>
            <a:endCxn id="68708" idx="0"/>
          </p:cNvCxnSpPr>
          <p:nvPr/>
        </p:nvCxnSpPr>
        <p:spPr bwMode="auto">
          <a:xfrm>
            <a:off x="9640889" y="4464051"/>
            <a:ext cx="185737" cy="3333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29" name="AutoShape 121"/>
          <p:cNvCxnSpPr>
            <a:cxnSpLocks noChangeShapeType="1"/>
            <a:stCxn id="68710" idx="3"/>
            <a:endCxn id="68707" idx="0"/>
          </p:cNvCxnSpPr>
          <p:nvPr/>
        </p:nvCxnSpPr>
        <p:spPr bwMode="auto">
          <a:xfrm flipH="1">
            <a:off x="920115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0" name="AutoShape 122"/>
          <p:cNvCxnSpPr>
            <a:cxnSpLocks noChangeShapeType="1"/>
            <a:stCxn id="68709" idx="5"/>
            <a:endCxn id="68706" idx="0"/>
          </p:cNvCxnSpPr>
          <p:nvPr/>
        </p:nvCxnSpPr>
        <p:spPr bwMode="auto">
          <a:xfrm>
            <a:off x="8496300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1" name="AutoShape 123"/>
          <p:cNvCxnSpPr>
            <a:cxnSpLocks noChangeShapeType="1"/>
            <a:stCxn id="68709" idx="3"/>
            <a:endCxn id="68705" idx="0"/>
          </p:cNvCxnSpPr>
          <p:nvPr/>
        </p:nvCxnSpPr>
        <p:spPr bwMode="auto">
          <a:xfrm flipH="1">
            <a:off x="8056563" y="4464051"/>
            <a:ext cx="184150" cy="3349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2" name="AutoShape 124"/>
          <p:cNvCxnSpPr>
            <a:cxnSpLocks noChangeShapeType="1"/>
            <a:stCxn id="68706" idx="3"/>
            <a:endCxn id="68711" idx="0"/>
          </p:cNvCxnSpPr>
          <p:nvPr/>
        </p:nvCxnSpPr>
        <p:spPr bwMode="auto">
          <a:xfrm flipH="1">
            <a:off x="8369301" y="5105400"/>
            <a:ext cx="182563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3" name="AutoShape 125"/>
          <p:cNvCxnSpPr>
            <a:cxnSpLocks noChangeShapeType="1"/>
            <a:stCxn id="68706" idx="5"/>
            <a:endCxn id="68712" idx="0"/>
          </p:cNvCxnSpPr>
          <p:nvPr/>
        </p:nvCxnSpPr>
        <p:spPr bwMode="auto">
          <a:xfrm>
            <a:off x="8809038" y="5105400"/>
            <a:ext cx="184150" cy="2809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4" name="AutoShape 126"/>
          <p:cNvCxnSpPr>
            <a:cxnSpLocks noChangeShapeType="1"/>
            <a:stCxn id="68712" idx="5"/>
            <a:endCxn id="68714" idx="0"/>
          </p:cNvCxnSpPr>
          <p:nvPr/>
        </p:nvCxnSpPr>
        <p:spPr bwMode="auto">
          <a:xfrm>
            <a:off x="9121775" y="5692776"/>
            <a:ext cx="1841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735" name="AutoShape 127"/>
          <p:cNvCxnSpPr>
            <a:cxnSpLocks noChangeShapeType="1"/>
            <a:stCxn id="68712" idx="3"/>
            <a:endCxn id="68713" idx="0"/>
          </p:cNvCxnSpPr>
          <p:nvPr/>
        </p:nvCxnSpPr>
        <p:spPr bwMode="auto">
          <a:xfrm flipH="1">
            <a:off x="8680450" y="5692776"/>
            <a:ext cx="184150" cy="258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736" name="Text Box 128"/>
          <p:cNvSpPr txBox="1">
            <a:spLocks noChangeArrowheads="1"/>
          </p:cNvSpPr>
          <p:nvPr/>
        </p:nvSpPr>
        <p:spPr bwMode="auto">
          <a:xfrm>
            <a:off x="9096375" y="280035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68737" name="AutoShape 129"/>
          <p:cNvCxnSpPr>
            <a:cxnSpLocks noChangeShapeType="1"/>
            <a:stCxn id="68736" idx="2"/>
            <a:endCxn id="68717" idx="0"/>
          </p:cNvCxnSpPr>
          <p:nvPr/>
        </p:nvCxnSpPr>
        <p:spPr bwMode="auto">
          <a:xfrm rot="5400000">
            <a:off x="8916445" y="3190071"/>
            <a:ext cx="375206" cy="334431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8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3" grpId="0" autoUpdateAnimBg="0"/>
      <p:bldP spid="68664" grpId="0" autoUpdateAnimBg="0"/>
      <p:bldP spid="68665" grpId="0" autoUpdateAnimBg="0"/>
      <p:bldP spid="68668" grpId="0" animBg="1"/>
      <p:bldP spid="68686" grpId="0" animBg="1"/>
      <p:bldP spid="68687" grpId="0" autoUpdateAnimBg="0"/>
      <p:bldP spid="68689" grpId="0" autoUpdateAnimBg="0"/>
      <p:bldP spid="68688" grpId="0" animBg="1"/>
      <p:bldP spid="68690" grpId="0" animBg="1"/>
      <p:bldP spid="68691" grpId="0" autoUpdateAnimBg="0"/>
      <p:bldP spid="68692" grpId="0" autoUpdateAnimBg="0"/>
      <p:bldP spid="68693" grpId="0" animBg="1"/>
      <p:bldP spid="68694" grpId="0" animBg="1"/>
      <p:bldP spid="68695" grpId="0" autoUpdateAnimBg="0"/>
      <p:bldP spid="68696" grpId="0" animBg="1"/>
      <p:bldP spid="68697" grpId="0" animBg="1"/>
      <p:bldP spid="68698" grpId="0" autoUpdateAnimBg="0"/>
      <p:bldP spid="68699" grpId="0" autoUpdateAnimBg="0"/>
      <p:bldP spid="68700" grpId="0" animBg="1"/>
      <p:bldP spid="68701" grpId="0" animBg="1"/>
      <p:bldP spid="68702" grpId="0" autoUpdateAnimBg="0"/>
      <p:bldP spid="6870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002160" y="188640"/>
            <a:ext cx="37338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二叉树其它操作算法举例 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957388" y="908050"/>
            <a:ext cx="36631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统计二叉树中叶子结点的个数  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1957389" y="1370013"/>
            <a:ext cx="6700873" cy="10660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zh-CN" altLang="en-US" dirty="0">
                <a:ea typeface="楷体_GB2312" pitchFamily="49" charset="-122"/>
              </a:rPr>
              <a:t>实现此操作只需对二叉树“遍历”一遍，并在遍历过程中对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“叶子结点计数”即可。显然这个遍历的次序可以随意，只是为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ea typeface="楷体_GB2312" pitchFamily="49" charset="-122"/>
              </a:rPr>
              <a:t>了在遍历时进行计数，需要在算法的参数中设一个“计数器”。 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1957389" y="2674939"/>
            <a:ext cx="8346516" cy="3726661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楷体_GB2312" pitchFamily="49" charset="-122"/>
              </a:rPr>
              <a:t>void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T, int &amp;count)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// </a:t>
            </a:r>
            <a:r>
              <a:rPr lang="zh-CN" altLang="en-US" sz="2400" dirty="0">
                <a:ea typeface="楷体_GB2312" pitchFamily="49" charset="-122"/>
              </a:rPr>
              <a:t>先序遍历二叉树以 </a:t>
            </a:r>
            <a:r>
              <a:rPr lang="en-US" altLang="zh-CN" sz="2400" dirty="0">
                <a:ea typeface="楷体_GB2312" pitchFamily="49" charset="-122"/>
              </a:rPr>
              <a:t>count </a:t>
            </a:r>
            <a:r>
              <a:rPr lang="zh-CN" altLang="en-US" sz="2400" dirty="0">
                <a:ea typeface="楷体_GB2312" pitchFamily="49" charset="-122"/>
              </a:rPr>
              <a:t>返回二叉树中叶子结点的数目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if ( T )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>
                <a:ea typeface="楷体_GB2312" pitchFamily="49" charset="-122"/>
              </a:rPr>
              <a:t>if ((!T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 &amp;&amp; (!T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))  // </a:t>
            </a:r>
            <a:r>
              <a:rPr lang="zh-CN" altLang="en-US" sz="2400" dirty="0">
                <a:ea typeface="楷体_GB2312" pitchFamily="49" charset="-122"/>
              </a:rPr>
              <a:t>无左、右子树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　</a:t>
            </a:r>
            <a:r>
              <a:rPr lang="en-US" altLang="zh-CN" sz="2400" dirty="0">
                <a:ea typeface="楷体_GB2312" pitchFamily="49" charset="-122"/>
              </a:rPr>
              <a:t>count + +; </a:t>
            </a:r>
            <a:r>
              <a:rPr lang="zh-CN" altLang="en-US" sz="2400" dirty="0">
                <a:ea typeface="楷体_GB2312" pitchFamily="49" charset="-122"/>
              </a:rPr>
              <a:t>　　                     　　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dirty="0">
                <a:ea typeface="楷体_GB2312" pitchFamily="49" charset="-122"/>
              </a:rPr>
              <a:t>对叶子结点计数 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solidFill>
                  <a:srgbClr val="0000FF"/>
                </a:solidFill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( 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, count);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>
                <a:ea typeface="楷体_GB2312" pitchFamily="49" charset="-122"/>
              </a:rPr>
              <a:t>} // if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// </a:t>
            </a:r>
            <a:r>
              <a:rPr lang="en-US" altLang="zh-CN" sz="2400" dirty="0" err="1">
                <a:ea typeface="楷体_GB2312" pitchFamily="49" charset="-122"/>
              </a:rPr>
              <a:t>CountLeaf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6" grpId="0"/>
      <p:bldP spid="128007" grpId="0"/>
      <p:bldP spid="1280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546220" y="116633"/>
            <a:ext cx="38459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树的表示形式  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220913" y="990600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1</a:t>
            </a:r>
            <a:r>
              <a:rPr lang="zh-CN" altLang="en-US" sz="2400" dirty="0">
                <a:ea typeface="华文中宋" pitchFamily="2" charset="-122"/>
              </a:rPr>
              <a:t>．树形表示法 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694114" y="1412875"/>
            <a:ext cx="962025" cy="1085850"/>
            <a:chOff x="662" y="864"/>
            <a:chExt cx="606" cy="684"/>
          </a:xfrm>
        </p:grpSpPr>
        <p:sp>
          <p:nvSpPr>
            <p:cNvPr id="29726" name="Text Box 30"/>
            <p:cNvSpPr txBox="1">
              <a:spLocks noChangeArrowheads="1"/>
            </p:cNvSpPr>
            <p:nvPr/>
          </p:nvSpPr>
          <p:spPr bwMode="auto">
            <a:xfrm>
              <a:off x="902" y="864"/>
              <a:ext cx="2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ea typeface="楷体_GB2312" pitchFamily="49" charset="-122"/>
                  <a:sym typeface="Symbol" pitchFamily="18" charset="2"/>
                </a:rPr>
                <a:t></a:t>
              </a:r>
              <a:r>
                <a:rPr lang="en-US" altLang="zh-CN">
                  <a:ea typeface="楷体_GB2312" pitchFamily="49" charset="-122"/>
                  <a:sym typeface="Symbol" pitchFamily="18" charset="2"/>
                </a:rPr>
                <a:t> </a:t>
              </a:r>
              <a:endParaRPr lang="en-US" altLang="zh-CN">
                <a:ea typeface="楷体_GB2312" pitchFamily="49" charset="-122"/>
              </a:endParaRPr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662" y="1296"/>
              <a:ext cx="6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A </a:t>
              </a:r>
              <a:r>
                <a:rPr lang="zh-CN" altLang="en-US" sz="2000" dirty="0">
                  <a:ea typeface="楷体_GB2312" pitchFamily="49" charset="-122"/>
                </a:rPr>
                <a:t>空树 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4826" y="2720976"/>
            <a:ext cx="2525713" cy="995363"/>
            <a:chOff x="1680" y="912"/>
            <a:chExt cx="1591" cy="627"/>
          </a:xfrm>
        </p:grpSpPr>
        <p:sp>
          <p:nvSpPr>
            <p:cNvPr id="29729" name="Oval 33"/>
            <p:cNvSpPr>
              <a:spLocks noChangeArrowheads="1"/>
            </p:cNvSpPr>
            <p:nvPr/>
          </p:nvSpPr>
          <p:spPr bwMode="auto">
            <a:xfrm>
              <a:off x="2262" y="912"/>
              <a:ext cx="282" cy="306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30" name="Text Box 34"/>
            <p:cNvSpPr txBox="1">
              <a:spLocks noChangeArrowheads="1"/>
            </p:cNvSpPr>
            <p:nvPr/>
          </p:nvSpPr>
          <p:spPr bwMode="auto">
            <a:xfrm>
              <a:off x="1680" y="1289"/>
              <a:ext cx="15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ea typeface="楷体_GB2312" pitchFamily="49" charset="-122"/>
                </a:rPr>
                <a:t>B </a:t>
              </a:r>
              <a:r>
                <a:rPr lang="zh-CN" altLang="en-US" sz="2000" dirty="0">
                  <a:ea typeface="楷体_GB2312" pitchFamily="49" charset="-122"/>
                </a:rPr>
                <a:t>仅含有根结点的树 </a:t>
              </a:r>
            </a:p>
          </p:txBody>
        </p:sp>
      </p:grp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6057900" y="981075"/>
            <a:ext cx="407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2</a:t>
            </a:r>
            <a:r>
              <a:rPr lang="zh-CN" altLang="en-US" sz="2400" dirty="0">
                <a:ea typeface="华文中宋" pitchFamily="2" charset="-122"/>
              </a:rPr>
              <a:t>．嵌套集合（文氏）表示法 </a:t>
            </a:r>
          </a:p>
        </p:txBody>
      </p:sp>
      <p:sp>
        <p:nvSpPr>
          <p:cNvPr id="29761" name="Oval 65"/>
          <p:cNvSpPr>
            <a:spLocks noChangeArrowheads="1"/>
          </p:cNvSpPr>
          <p:nvPr/>
        </p:nvSpPr>
        <p:spPr bwMode="auto">
          <a:xfrm>
            <a:off x="6383338" y="2381250"/>
            <a:ext cx="3733800" cy="335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A</a:t>
            </a: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i="1">
              <a:ea typeface="楷体_GB2312" pitchFamily="49" charset="-122"/>
            </a:endParaRPr>
          </a:p>
        </p:txBody>
      </p:sp>
      <p:sp>
        <p:nvSpPr>
          <p:cNvPr id="29762" name="Oval 66"/>
          <p:cNvSpPr>
            <a:spLocks noChangeArrowheads="1"/>
          </p:cNvSpPr>
          <p:nvPr/>
        </p:nvSpPr>
        <p:spPr bwMode="auto">
          <a:xfrm>
            <a:off x="6591300" y="32385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B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3" name="Oval 67"/>
          <p:cNvSpPr>
            <a:spLocks noChangeArrowheads="1"/>
          </p:cNvSpPr>
          <p:nvPr/>
        </p:nvSpPr>
        <p:spPr bwMode="auto">
          <a:xfrm>
            <a:off x="6659563" y="37068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E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4" name="Oval 68"/>
          <p:cNvSpPr>
            <a:spLocks noChangeArrowheads="1"/>
          </p:cNvSpPr>
          <p:nvPr/>
        </p:nvSpPr>
        <p:spPr bwMode="auto">
          <a:xfrm>
            <a:off x="7351714" y="3629026"/>
            <a:ext cx="414337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F</a:t>
            </a:r>
          </a:p>
        </p:txBody>
      </p:sp>
      <p:sp>
        <p:nvSpPr>
          <p:cNvPr id="29765" name="Oval 69"/>
          <p:cNvSpPr>
            <a:spLocks noChangeArrowheads="1"/>
          </p:cNvSpPr>
          <p:nvPr/>
        </p:nvSpPr>
        <p:spPr bwMode="auto">
          <a:xfrm>
            <a:off x="6729414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K</a:t>
            </a:r>
          </a:p>
        </p:txBody>
      </p:sp>
      <p:sp>
        <p:nvSpPr>
          <p:cNvPr id="29766" name="Oval 70"/>
          <p:cNvSpPr>
            <a:spLocks noChangeArrowheads="1"/>
          </p:cNvSpPr>
          <p:nvPr/>
        </p:nvSpPr>
        <p:spPr bwMode="auto">
          <a:xfrm>
            <a:off x="7035801" y="3940175"/>
            <a:ext cx="276225" cy="3127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L</a:t>
            </a:r>
          </a:p>
        </p:txBody>
      </p:sp>
      <p:sp>
        <p:nvSpPr>
          <p:cNvPr id="29767" name="Oval 71"/>
          <p:cNvSpPr>
            <a:spLocks noChangeArrowheads="1"/>
          </p:cNvSpPr>
          <p:nvPr/>
        </p:nvSpPr>
        <p:spPr bwMode="auto">
          <a:xfrm>
            <a:off x="8135939" y="2692400"/>
            <a:ext cx="1660525" cy="17160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D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8" name="Oval 72"/>
          <p:cNvSpPr>
            <a:spLocks noChangeArrowheads="1"/>
          </p:cNvSpPr>
          <p:nvPr/>
        </p:nvSpPr>
        <p:spPr bwMode="auto">
          <a:xfrm>
            <a:off x="8205788" y="3160714"/>
            <a:ext cx="692150" cy="70167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H</a:t>
            </a:r>
          </a:p>
          <a:p>
            <a:pPr algn="ctr">
              <a:lnSpc>
                <a:spcPct val="190000"/>
              </a:lnSpc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69" name="Oval 73"/>
          <p:cNvSpPr>
            <a:spLocks noChangeArrowheads="1"/>
          </p:cNvSpPr>
          <p:nvPr/>
        </p:nvSpPr>
        <p:spPr bwMode="auto">
          <a:xfrm>
            <a:off x="9036050" y="3005138"/>
            <a:ext cx="414338" cy="468312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I</a:t>
            </a:r>
          </a:p>
        </p:txBody>
      </p:sp>
      <p:sp>
        <p:nvSpPr>
          <p:cNvPr id="29770" name="Oval 74"/>
          <p:cNvSpPr>
            <a:spLocks noChangeArrowheads="1"/>
          </p:cNvSpPr>
          <p:nvPr/>
        </p:nvSpPr>
        <p:spPr bwMode="auto">
          <a:xfrm>
            <a:off x="8413751" y="3473450"/>
            <a:ext cx="276225" cy="31115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 dirty="0">
                <a:ea typeface="楷体_GB2312" pitchFamily="49" charset="-122"/>
              </a:rPr>
              <a:t>M</a:t>
            </a:r>
          </a:p>
        </p:txBody>
      </p:sp>
      <p:sp>
        <p:nvSpPr>
          <p:cNvPr id="29771" name="Oval 75"/>
          <p:cNvSpPr>
            <a:spLocks noChangeArrowheads="1"/>
          </p:cNvSpPr>
          <p:nvPr/>
        </p:nvSpPr>
        <p:spPr bwMode="auto">
          <a:xfrm>
            <a:off x="8966200" y="3784601"/>
            <a:ext cx="414338" cy="468313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J</a:t>
            </a:r>
          </a:p>
        </p:txBody>
      </p:sp>
      <p:sp>
        <p:nvSpPr>
          <p:cNvPr id="29772" name="Oval 76"/>
          <p:cNvSpPr>
            <a:spLocks noChangeArrowheads="1"/>
          </p:cNvSpPr>
          <p:nvPr/>
        </p:nvSpPr>
        <p:spPr bwMode="auto">
          <a:xfrm>
            <a:off x="7627938" y="4330701"/>
            <a:ext cx="1244600" cy="1325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C</a:t>
            </a: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  <a:p>
            <a:pPr algn="ctr">
              <a:spcBef>
                <a:spcPct val="0"/>
              </a:spcBef>
            </a:pPr>
            <a:endParaRPr lang="en-US" altLang="zh-CN" sz="2000" i="1">
              <a:ea typeface="楷体_GB2312" pitchFamily="49" charset="-122"/>
            </a:endParaRPr>
          </a:p>
        </p:txBody>
      </p:sp>
      <p:sp>
        <p:nvSpPr>
          <p:cNvPr id="29773" name="Oval 77"/>
          <p:cNvSpPr>
            <a:spLocks noChangeArrowheads="1"/>
          </p:cNvSpPr>
          <p:nvPr/>
        </p:nvSpPr>
        <p:spPr bwMode="auto">
          <a:xfrm>
            <a:off x="8042276" y="4799014"/>
            <a:ext cx="415925" cy="466725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 i="1">
                <a:ea typeface="楷体_GB2312" pitchFamily="49" charset="-122"/>
              </a:rPr>
              <a:t>G</a:t>
            </a:r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613025" y="3956050"/>
            <a:ext cx="3843338" cy="2209800"/>
            <a:chOff x="3408" y="2304"/>
            <a:chExt cx="2256" cy="139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29793" name="Oval 97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29795" name="Oval 99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29797" name="Oval 101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29799" name="Oval 103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29801" name="Oval 105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29802" name="Oval 106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29803" name="Oval 107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29804" name="AutoShape 108"/>
            <p:cNvCxnSpPr>
              <a:cxnSpLocks noChangeShapeType="1"/>
              <a:stCxn id="29796" idx="4"/>
              <a:endCxn id="29798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5"/>
              <a:endCxn id="29799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796" idx="3"/>
              <a:endCxn id="29797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797" idx="3"/>
              <a:endCxn id="29791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8" name="AutoShape 112"/>
            <p:cNvCxnSpPr>
              <a:cxnSpLocks noChangeShapeType="1"/>
              <a:stCxn id="29797" idx="5"/>
              <a:endCxn id="29792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9" name="AutoShape 113"/>
            <p:cNvCxnSpPr>
              <a:cxnSpLocks noChangeShapeType="1"/>
              <a:stCxn id="29791" idx="3"/>
              <a:endCxn id="29801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0" name="AutoShape 114"/>
            <p:cNvCxnSpPr>
              <a:cxnSpLocks noChangeShapeType="1"/>
              <a:stCxn id="29791" idx="5"/>
              <a:endCxn id="29802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1" name="AutoShape 115"/>
            <p:cNvCxnSpPr>
              <a:cxnSpLocks noChangeShapeType="1"/>
              <a:stCxn id="29798" idx="4"/>
              <a:endCxn id="29793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2" name="AutoShape 116"/>
            <p:cNvCxnSpPr>
              <a:cxnSpLocks noChangeShapeType="1"/>
              <a:stCxn id="29799" idx="3"/>
              <a:endCxn id="29794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3" name="AutoShape 117"/>
            <p:cNvCxnSpPr>
              <a:cxnSpLocks noChangeShapeType="1"/>
              <a:stCxn id="29799" idx="4"/>
              <a:endCxn id="29795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4" name="AutoShape 118"/>
            <p:cNvCxnSpPr>
              <a:cxnSpLocks noChangeShapeType="1"/>
              <a:stCxn id="29799" idx="5"/>
              <a:endCxn id="29800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15" name="AutoShape 119"/>
            <p:cNvCxnSpPr>
              <a:cxnSpLocks noChangeShapeType="1"/>
              <a:stCxn id="29794" idx="4"/>
              <a:endCxn id="29803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59" grpId="0" autoUpdateAnimBg="0"/>
      <p:bldP spid="29761" grpId="0" animBg="1"/>
      <p:bldP spid="29762" grpId="0" animBg="1"/>
      <p:bldP spid="29763" grpId="0" animBg="1"/>
      <p:bldP spid="29764" grpId="0" animBg="1"/>
      <p:bldP spid="29765" grpId="0" animBg="1"/>
      <p:bldP spid="29766" grpId="0" animBg="1"/>
      <p:bldP spid="29767" grpId="0" animBg="1"/>
      <p:bldP spid="29768" grpId="0" animBg="1"/>
      <p:bldP spid="29769" grpId="0" animBg="1"/>
      <p:bldP spid="29770" grpId="0" animBg="1"/>
      <p:bldP spid="29771" grpId="0" animBg="1"/>
      <p:bldP spid="29772" grpId="0" animBg="1"/>
      <p:bldP spid="2977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039938" y="425450"/>
            <a:ext cx="40751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求二叉树的深度（后序） 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039939" y="1011238"/>
            <a:ext cx="8377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二叉树的深度 </a:t>
            </a:r>
            <a:r>
              <a:rPr lang="en-US" altLang="zh-CN" sz="2400" dirty="0">
                <a:ea typeface="楷体_GB2312" pitchFamily="49" charset="-122"/>
              </a:rPr>
              <a:t>= MAX</a:t>
            </a:r>
            <a:r>
              <a:rPr lang="zh-CN" altLang="en-US" sz="2400" dirty="0">
                <a:ea typeface="楷体_GB2312" pitchFamily="49" charset="-122"/>
              </a:rPr>
              <a:t>（左子树深度，右子树深度）</a:t>
            </a:r>
            <a:r>
              <a:rPr lang="en-US" altLang="zh-CN" sz="2400" dirty="0">
                <a:ea typeface="楷体_GB2312" pitchFamily="49" charset="-122"/>
              </a:rPr>
              <a:t>+ 1 </a:t>
            </a:r>
            <a:r>
              <a:rPr lang="zh-CN" altLang="en-US" sz="2400" dirty="0">
                <a:ea typeface="楷体_GB2312" pitchFamily="49" charset="-122"/>
              </a:rPr>
              <a:t>。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47528" y="1643063"/>
            <a:ext cx="5981446" cy="378565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int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dirty="0" err="1">
                <a:ea typeface="楷体_GB2312" pitchFamily="49" charset="-122"/>
              </a:rPr>
              <a:t>BiTree</a:t>
            </a:r>
            <a:r>
              <a:rPr lang="en-US" altLang="zh-CN" sz="2400" dirty="0">
                <a:ea typeface="楷体_GB2312" pitchFamily="49" charset="-122"/>
              </a:rPr>
              <a:t> T)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{  if (!T)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 depth = 0;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else {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　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zh-CN" altLang="en-US" sz="2400" dirty="0">
                <a:ea typeface="楷体_GB2312" pitchFamily="49" charset="-122"/>
              </a:rPr>
              <a:t>　　　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 =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(T</a:t>
            </a:r>
            <a:r>
              <a:rPr lang="en-US" altLang="zh-CN" sz="2400" dirty="0">
                <a:sym typeface="Symbol" pitchFamily="18" charset="2"/>
              </a:rPr>
              <a:t>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);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    depth = max(</a:t>
            </a:r>
            <a:r>
              <a:rPr lang="en-US" altLang="zh-CN" sz="2400" dirty="0" err="1">
                <a:ea typeface="楷体_GB2312" pitchFamily="49" charset="-122"/>
              </a:rPr>
              <a:t>depthleft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dirty="0" err="1">
                <a:ea typeface="楷体_GB2312" pitchFamily="49" charset="-122"/>
              </a:rPr>
              <a:t>depthright</a:t>
            </a:r>
            <a:r>
              <a:rPr lang="en-US" altLang="zh-CN" sz="2400" dirty="0">
                <a:ea typeface="楷体_GB2312" pitchFamily="49" charset="-122"/>
              </a:rPr>
              <a:t>) + 1; </a:t>
            </a:r>
          </a:p>
          <a:p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 </a:t>
            </a:r>
          </a:p>
          <a:p>
            <a:r>
              <a:rPr lang="en-US" altLang="zh-CN" sz="2400" dirty="0">
                <a:ea typeface="楷体_GB2312" pitchFamily="49" charset="-122"/>
              </a:rPr>
              <a:t>        return  depth; </a:t>
            </a:r>
          </a:p>
          <a:p>
            <a:r>
              <a:rPr lang="zh-CN" altLang="en-US" sz="2400" dirty="0">
                <a:ea typeface="楷体_GB2312" pitchFamily="49" charset="-122"/>
              </a:rPr>
              <a:t>　</a:t>
            </a:r>
            <a:r>
              <a:rPr lang="en-US" altLang="zh-CN" sz="2400" dirty="0">
                <a:ea typeface="楷体_GB2312" pitchFamily="49" charset="-122"/>
              </a:rPr>
              <a:t>}// </a:t>
            </a:r>
            <a:r>
              <a:rPr lang="en-US" altLang="zh-CN" sz="2400" dirty="0" err="1">
                <a:ea typeface="楷体_GB2312" pitchFamily="49" charset="-122"/>
              </a:rPr>
              <a:t>BiTreeDepth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9979025" y="47259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42" name="Group 18"/>
          <p:cNvGraphicFramePr>
            <a:graphicFrameLocks noGrp="1"/>
          </p:cNvGraphicFramePr>
          <p:nvPr/>
        </p:nvGraphicFramePr>
        <p:xfrm>
          <a:off x="8154988" y="35020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53" name="Group 29"/>
          <p:cNvGraphicFramePr>
            <a:graphicFrameLocks noGrp="1"/>
          </p:cNvGraphicFramePr>
          <p:nvPr/>
        </p:nvGraphicFramePr>
        <p:xfrm>
          <a:off x="76755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8132763" y="3717926"/>
            <a:ext cx="190500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64" name="Text Box 40"/>
          <p:cNvSpPr txBox="1">
            <a:spLocks noChangeArrowheads="1"/>
          </p:cNvSpPr>
          <p:nvPr/>
        </p:nvSpPr>
        <p:spPr bwMode="auto">
          <a:xfrm>
            <a:off x="7669213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8245475" y="4156075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66" name="Group 42"/>
          <p:cNvGraphicFramePr>
            <a:graphicFrameLocks noGrp="1"/>
          </p:cNvGraphicFramePr>
          <p:nvPr/>
        </p:nvGraphicFramePr>
        <p:xfrm>
          <a:off x="8755063" y="41497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8899525" y="3717926"/>
            <a:ext cx="312738" cy="4365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54677" name="Group 53"/>
          <p:cNvGraphicFramePr>
            <a:graphicFrameLocks noGrp="1"/>
          </p:cNvGraphicFramePr>
          <p:nvPr/>
        </p:nvGraphicFramePr>
        <p:xfrm>
          <a:off x="8178800" y="4725988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87" name="Line 63"/>
          <p:cNvSpPr>
            <a:spLocks noChangeShapeType="1"/>
          </p:cNvSpPr>
          <p:nvPr/>
        </p:nvSpPr>
        <p:spPr bwMode="auto">
          <a:xfrm flipH="1">
            <a:off x="8636001" y="4371976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688" name="Text Box 64"/>
          <p:cNvSpPr txBox="1">
            <a:spLocks noChangeArrowheads="1"/>
          </p:cNvSpPr>
          <p:nvPr/>
        </p:nvSpPr>
        <p:spPr bwMode="auto">
          <a:xfrm>
            <a:off x="8174038" y="473233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689" name="Group 65"/>
          <p:cNvGraphicFramePr>
            <a:graphicFrameLocks noGrp="1"/>
          </p:cNvGraphicFramePr>
          <p:nvPr/>
        </p:nvGraphicFramePr>
        <p:xfrm>
          <a:off x="8802688" y="5295900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9" name="Line 75"/>
          <p:cNvSpPr>
            <a:spLocks noChangeShapeType="1"/>
          </p:cNvSpPr>
          <p:nvPr/>
        </p:nvSpPr>
        <p:spPr bwMode="auto">
          <a:xfrm>
            <a:off x="8899526" y="4941889"/>
            <a:ext cx="360363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00" name="Text Box 76"/>
          <p:cNvSpPr txBox="1">
            <a:spLocks noChangeArrowheads="1"/>
          </p:cNvSpPr>
          <p:nvPr/>
        </p:nvSpPr>
        <p:spPr bwMode="auto">
          <a:xfrm>
            <a:off x="8748713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01" name="Text Box 77"/>
          <p:cNvSpPr txBox="1">
            <a:spLocks noChangeArrowheads="1"/>
          </p:cNvSpPr>
          <p:nvPr/>
        </p:nvSpPr>
        <p:spPr bwMode="auto">
          <a:xfrm>
            <a:off x="9331325" y="5276850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graphicFrame>
        <p:nvGraphicFramePr>
          <p:cNvPr id="154702" name="Group 78"/>
          <p:cNvGraphicFramePr>
            <a:graphicFrameLocks noGrp="1"/>
          </p:cNvGraphicFramePr>
          <p:nvPr/>
        </p:nvGraphicFramePr>
        <p:xfrm>
          <a:off x="9450388" y="4721225"/>
          <a:ext cx="889000" cy="36576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12" name="Line 88"/>
          <p:cNvSpPr>
            <a:spLocks noChangeShapeType="1"/>
          </p:cNvSpPr>
          <p:nvPr/>
        </p:nvSpPr>
        <p:spPr bwMode="auto">
          <a:xfrm>
            <a:off x="9475788" y="4365626"/>
            <a:ext cx="431800" cy="36036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9404350" y="4700588"/>
            <a:ext cx="35298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54716" name="Text Box 92"/>
          <p:cNvSpPr txBox="1">
            <a:spLocks noChangeArrowheads="1"/>
          </p:cNvSpPr>
          <p:nvPr/>
        </p:nvSpPr>
        <p:spPr bwMode="auto">
          <a:xfrm>
            <a:off x="8396288" y="3429000"/>
            <a:ext cx="362600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B </a:t>
            </a:r>
          </a:p>
        </p:txBody>
      </p:sp>
      <p:sp>
        <p:nvSpPr>
          <p:cNvPr id="154717" name="Text Box 93"/>
          <p:cNvSpPr txBox="1">
            <a:spLocks noChangeArrowheads="1"/>
          </p:cNvSpPr>
          <p:nvPr/>
        </p:nvSpPr>
        <p:spPr bwMode="auto">
          <a:xfrm>
            <a:off x="7932738" y="4124325"/>
            <a:ext cx="36099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C </a:t>
            </a:r>
          </a:p>
        </p:txBody>
      </p:sp>
      <p:sp>
        <p:nvSpPr>
          <p:cNvPr id="154718" name="Text Box 94"/>
          <p:cNvSpPr txBox="1">
            <a:spLocks noChangeArrowheads="1"/>
          </p:cNvSpPr>
          <p:nvPr/>
        </p:nvSpPr>
        <p:spPr bwMode="auto">
          <a:xfrm>
            <a:off x="8970963" y="4124325"/>
            <a:ext cx="380232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54719" name="Text Box 95"/>
          <p:cNvSpPr txBox="1">
            <a:spLocks noChangeArrowheads="1"/>
          </p:cNvSpPr>
          <p:nvPr/>
        </p:nvSpPr>
        <p:spPr bwMode="auto">
          <a:xfrm>
            <a:off x="8418513" y="4700588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54720" name="Text Box 96"/>
          <p:cNvSpPr txBox="1">
            <a:spLocks noChangeArrowheads="1"/>
          </p:cNvSpPr>
          <p:nvPr/>
        </p:nvSpPr>
        <p:spPr bwMode="auto">
          <a:xfrm>
            <a:off x="9043988" y="5276850"/>
            <a:ext cx="383438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 </a:t>
            </a:r>
          </a:p>
        </p:txBody>
      </p:sp>
      <p:sp>
        <p:nvSpPr>
          <p:cNvPr id="154721" name="Text Box 97"/>
          <p:cNvSpPr txBox="1">
            <a:spLocks noChangeArrowheads="1"/>
          </p:cNvSpPr>
          <p:nvPr/>
        </p:nvSpPr>
        <p:spPr bwMode="auto">
          <a:xfrm>
            <a:off x="9713913" y="4700588"/>
            <a:ext cx="343364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 </a:t>
            </a:r>
          </a:p>
        </p:txBody>
      </p:sp>
      <p:sp>
        <p:nvSpPr>
          <p:cNvPr id="154722" name="Text Box 98"/>
          <p:cNvSpPr txBox="1">
            <a:spLocks noChangeArrowheads="1"/>
          </p:cNvSpPr>
          <p:nvPr/>
        </p:nvSpPr>
        <p:spPr bwMode="auto">
          <a:xfrm>
            <a:off x="8775700" y="2755900"/>
            <a:ext cx="349776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 </a:t>
            </a:r>
          </a:p>
        </p:txBody>
      </p:sp>
      <p:cxnSp>
        <p:nvCxnSpPr>
          <p:cNvPr id="154723" name="AutoShape 99"/>
          <p:cNvCxnSpPr>
            <a:cxnSpLocks noChangeShapeType="1"/>
            <a:stCxn id="154722" idx="2"/>
          </p:cNvCxnSpPr>
          <p:nvPr/>
        </p:nvCxnSpPr>
        <p:spPr bwMode="auto">
          <a:xfrm rot="5400000">
            <a:off x="8596167" y="3146018"/>
            <a:ext cx="375206" cy="333637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/>
      <p:bldP spid="15463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59" name="Text Box 127"/>
          <p:cNvSpPr txBox="1">
            <a:spLocks noChangeArrowheads="1"/>
          </p:cNvSpPr>
          <p:nvPr/>
        </p:nvSpPr>
        <p:spPr bwMode="auto">
          <a:xfrm>
            <a:off x="9983788" y="55673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810" name="Rectangle 178"/>
          <p:cNvSpPr>
            <a:spLocks noChangeArrowheads="1"/>
          </p:cNvSpPr>
          <p:nvPr/>
        </p:nvSpPr>
        <p:spPr bwMode="auto">
          <a:xfrm>
            <a:off x="2527301" y="4900891"/>
            <a:ext cx="2560662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9" name="Rectangle 177"/>
          <p:cNvSpPr>
            <a:spLocks noChangeArrowheads="1"/>
          </p:cNvSpPr>
          <p:nvPr/>
        </p:nvSpPr>
        <p:spPr bwMode="auto">
          <a:xfrm>
            <a:off x="2311401" y="5656541"/>
            <a:ext cx="136842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9808" name="Rectangle 176"/>
          <p:cNvSpPr>
            <a:spLocks noChangeArrowheads="1"/>
          </p:cNvSpPr>
          <p:nvPr/>
        </p:nvSpPr>
        <p:spPr bwMode="auto">
          <a:xfrm>
            <a:off x="3463926" y="2703791"/>
            <a:ext cx="1683255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1" name="Rectangle 169"/>
          <p:cNvSpPr>
            <a:spLocks noChangeArrowheads="1"/>
          </p:cNvSpPr>
          <p:nvPr/>
        </p:nvSpPr>
        <p:spPr bwMode="auto">
          <a:xfrm>
            <a:off x="2527301" y="4557197"/>
            <a:ext cx="2619880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800" name="Rectangle 168"/>
          <p:cNvSpPr>
            <a:spLocks noChangeArrowheads="1"/>
          </p:cNvSpPr>
          <p:nvPr/>
        </p:nvSpPr>
        <p:spPr bwMode="auto">
          <a:xfrm>
            <a:off x="2538007" y="4180959"/>
            <a:ext cx="1552231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8" name="Rectangle 166"/>
          <p:cNvSpPr>
            <a:spLocks noChangeArrowheads="1"/>
          </p:cNvSpPr>
          <p:nvPr/>
        </p:nvSpPr>
        <p:spPr bwMode="auto">
          <a:xfrm>
            <a:off x="2959101" y="3461028"/>
            <a:ext cx="4714874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97" name="Rectangle 165"/>
          <p:cNvSpPr>
            <a:spLocks noChangeArrowheads="1"/>
          </p:cNvSpPr>
          <p:nvPr/>
        </p:nvSpPr>
        <p:spPr bwMode="auto">
          <a:xfrm>
            <a:off x="2385362" y="2364859"/>
            <a:ext cx="1282947" cy="369332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9779" name="AutoShape 147"/>
          <p:cNvSpPr>
            <a:spLocks noChangeArrowheads="1"/>
          </p:cNvSpPr>
          <p:nvPr/>
        </p:nvSpPr>
        <p:spPr bwMode="auto">
          <a:xfrm>
            <a:off x="6644893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8" name="AutoShape 146"/>
          <p:cNvSpPr>
            <a:spLocks noChangeArrowheads="1"/>
          </p:cNvSpPr>
          <p:nvPr/>
        </p:nvSpPr>
        <p:spPr bwMode="auto">
          <a:xfrm>
            <a:off x="6384157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7" name="AutoShape 145"/>
          <p:cNvSpPr>
            <a:spLocks noChangeArrowheads="1"/>
          </p:cNvSpPr>
          <p:nvPr/>
        </p:nvSpPr>
        <p:spPr bwMode="auto">
          <a:xfrm>
            <a:off x="61277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6" name="AutoShape 144"/>
          <p:cNvSpPr>
            <a:spLocks noChangeArrowheads="1"/>
          </p:cNvSpPr>
          <p:nvPr/>
        </p:nvSpPr>
        <p:spPr bwMode="auto">
          <a:xfrm>
            <a:off x="59118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5" name="AutoShape 143"/>
          <p:cNvSpPr>
            <a:spLocks noChangeArrowheads="1"/>
          </p:cNvSpPr>
          <p:nvPr/>
        </p:nvSpPr>
        <p:spPr bwMode="auto">
          <a:xfrm>
            <a:off x="56959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4" name="AutoShape 142"/>
          <p:cNvSpPr>
            <a:spLocks noChangeArrowheads="1"/>
          </p:cNvSpPr>
          <p:nvPr/>
        </p:nvSpPr>
        <p:spPr bwMode="auto">
          <a:xfrm>
            <a:off x="54800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3" name="AutoShape 141"/>
          <p:cNvSpPr>
            <a:spLocks noChangeArrowheads="1"/>
          </p:cNvSpPr>
          <p:nvPr/>
        </p:nvSpPr>
        <p:spPr bwMode="auto">
          <a:xfrm>
            <a:off x="5264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2" name="AutoShape 140"/>
          <p:cNvSpPr>
            <a:spLocks noChangeArrowheads="1"/>
          </p:cNvSpPr>
          <p:nvPr/>
        </p:nvSpPr>
        <p:spPr bwMode="auto">
          <a:xfrm>
            <a:off x="50101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70" name="AutoShape 138"/>
          <p:cNvSpPr>
            <a:spLocks noChangeArrowheads="1"/>
          </p:cNvSpPr>
          <p:nvPr/>
        </p:nvSpPr>
        <p:spPr bwMode="auto">
          <a:xfrm>
            <a:off x="47942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8" name="AutoShape 136"/>
          <p:cNvSpPr>
            <a:spLocks noChangeArrowheads="1"/>
          </p:cNvSpPr>
          <p:nvPr/>
        </p:nvSpPr>
        <p:spPr bwMode="auto">
          <a:xfrm>
            <a:off x="45783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7" name="AutoShape 135"/>
          <p:cNvSpPr>
            <a:spLocks noChangeArrowheads="1"/>
          </p:cNvSpPr>
          <p:nvPr/>
        </p:nvSpPr>
        <p:spPr bwMode="auto">
          <a:xfrm>
            <a:off x="4362451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6" name="AutoShape 134"/>
          <p:cNvSpPr>
            <a:spLocks noChangeArrowheads="1"/>
          </p:cNvSpPr>
          <p:nvPr/>
        </p:nvSpPr>
        <p:spPr bwMode="auto">
          <a:xfrm>
            <a:off x="41116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5" name="AutoShape 133"/>
          <p:cNvSpPr>
            <a:spLocks noChangeArrowheads="1"/>
          </p:cNvSpPr>
          <p:nvPr/>
        </p:nvSpPr>
        <p:spPr bwMode="auto">
          <a:xfrm>
            <a:off x="38957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4" name="AutoShape 132"/>
          <p:cNvSpPr>
            <a:spLocks noChangeArrowheads="1"/>
          </p:cNvSpPr>
          <p:nvPr/>
        </p:nvSpPr>
        <p:spPr bwMode="auto">
          <a:xfrm>
            <a:off x="36798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763" name="AutoShape 131"/>
          <p:cNvSpPr>
            <a:spLocks noChangeArrowheads="1"/>
          </p:cNvSpPr>
          <p:nvPr/>
        </p:nvSpPr>
        <p:spPr bwMode="auto">
          <a:xfrm>
            <a:off x="3463926" y="1362850"/>
            <a:ext cx="204383" cy="38719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1992314" y="332656"/>
            <a:ext cx="5354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dirty="0">
                <a:ea typeface="华文中宋" pitchFamily="2" charset="-122"/>
              </a:rPr>
              <a:t>建立二叉树的存储结构 </a:t>
            </a:r>
            <a:r>
              <a:rPr lang="en-US" altLang="zh-CN" dirty="0">
                <a:latin typeface="华文中宋"/>
                <a:ea typeface="华文中宋" pitchFamily="2" charset="-122"/>
              </a:rPr>
              <a:t>——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二叉链表（先序）   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2135560" y="1916114"/>
            <a:ext cx="5383846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BiTree</a:t>
            </a:r>
            <a:r>
              <a:rPr lang="en-US" altLang="zh-CN" sz="2000" dirty="0">
                <a:ea typeface="华文中宋" pitchFamily="2" charset="-122"/>
              </a:rPr>
              <a:t> &amp;T)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</a:t>
            </a:r>
            <a:r>
              <a:rPr lang="en-US" altLang="zh-CN" sz="2000" dirty="0" err="1">
                <a:ea typeface="华文中宋" pitchFamily="2" charset="-122"/>
              </a:rPr>
              <a:t>scanf</a:t>
            </a:r>
            <a:r>
              <a:rPr lang="en-US" altLang="zh-CN" sz="2000" dirty="0">
                <a:ea typeface="华文中宋" pitchFamily="2" charset="-122"/>
              </a:rPr>
              <a:t>(&amp;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if (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==‘’)  T = NULL;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else {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if (!(T = 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 *)</a:t>
            </a:r>
            <a:r>
              <a:rPr lang="en-US" altLang="zh-CN" sz="2000" dirty="0" err="1">
                <a:ea typeface="华文中宋" pitchFamily="2" charset="-122"/>
              </a:rPr>
              <a:t>malloc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sizeof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BiTNode</a:t>
            </a:r>
            <a:r>
              <a:rPr lang="en-US" altLang="zh-CN" sz="2000" dirty="0">
                <a:ea typeface="华文中宋" pitchFamily="2" charset="-122"/>
              </a:rPr>
              <a:t>))))  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　　　</a:t>
            </a:r>
            <a:r>
              <a:rPr lang="en-US" altLang="zh-CN" sz="2000" dirty="0">
                <a:ea typeface="华文中宋" pitchFamily="2" charset="-122"/>
              </a:rPr>
              <a:t>exit(OVERFLOW);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　 </a:t>
            </a:r>
            <a:r>
              <a:rPr lang="en-US" altLang="zh-CN" sz="2000" dirty="0">
                <a:ea typeface="华文中宋" pitchFamily="2" charset="-122"/>
              </a:rPr>
              <a:t>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>
                <a:ea typeface="华文中宋" pitchFamily="2" charset="-122"/>
              </a:rPr>
              <a:t>data = </a:t>
            </a:r>
            <a:r>
              <a:rPr lang="en-US" altLang="zh-CN" sz="2000" dirty="0" err="1">
                <a:ea typeface="华文中宋" pitchFamily="2" charset="-122"/>
              </a:rPr>
              <a:t>ch</a:t>
            </a:r>
            <a:r>
              <a:rPr lang="en-US" altLang="zh-CN" sz="2000" dirty="0">
                <a:ea typeface="华文中宋" pitchFamily="2" charset="-122"/>
              </a:rPr>
              <a:t>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生成根结点 </a:t>
            </a:r>
            <a:br>
              <a:rPr lang="zh-CN" altLang="en-US" sz="2000" dirty="0">
                <a:ea typeface="楷体_GB2312" pitchFamily="49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);    //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构造左子树 </a:t>
            </a:r>
            <a:br>
              <a:rPr lang="zh-CN" altLang="en-US" sz="2000" dirty="0">
                <a:ea typeface="华文中宋" pitchFamily="2" charset="-122"/>
              </a:rPr>
            </a:br>
            <a:r>
              <a:rPr lang="zh-CN" altLang="en-US" sz="2000" dirty="0">
                <a:ea typeface="华文中宋" pitchFamily="2" charset="-122"/>
              </a:rPr>
              <a:t> 　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(T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000" dirty="0" err="1">
                <a:ea typeface="华文中宋" pitchFamily="2" charset="-122"/>
              </a:rPr>
              <a:t>rchild</a:t>
            </a:r>
            <a:r>
              <a:rPr lang="en-US" altLang="zh-CN" sz="2000" dirty="0">
                <a:ea typeface="华文中宋" pitchFamily="2" charset="-122"/>
              </a:rPr>
              <a:t>);   //</a:t>
            </a:r>
            <a:r>
              <a:rPr lang="en-US" altLang="zh-CN" sz="2000" dirty="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构造右子树 </a:t>
            </a:r>
            <a:endParaRPr lang="zh-CN" altLang="en-US" sz="20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ea typeface="华文中宋" pitchFamily="2" charset="-122"/>
              </a:rPr>
              <a:t>   </a:t>
            </a:r>
            <a:r>
              <a:rPr lang="en-US" altLang="zh-CN" sz="2000" dirty="0">
                <a:ea typeface="华文中宋" pitchFamily="2" charset="-122"/>
              </a:rPr>
              <a:t>}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return OK;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} // </a:t>
            </a:r>
            <a:r>
              <a:rPr lang="en-US" altLang="zh-CN" sz="2000" dirty="0" err="1">
                <a:ea typeface="华文中宋" pitchFamily="2" charset="-122"/>
              </a:rPr>
              <a:t>CreateBiTree</a:t>
            </a:r>
            <a:r>
              <a:rPr lang="en-US" altLang="zh-CN" sz="2000" dirty="0">
                <a:ea typeface="华文中宋" pitchFamily="2" charset="-122"/>
              </a:rPr>
              <a:t>  </a:t>
            </a:r>
          </a:p>
        </p:txBody>
      </p:sp>
      <p:graphicFrame>
        <p:nvGraphicFramePr>
          <p:cNvPr id="69845" name="Group 213"/>
          <p:cNvGraphicFramePr>
            <a:graphicFrameLocks noGrp="1"/>
          </p:cNvGraphicFramePr>
          <p:nvPr/>
        </p:nvGraphicFramePr>
        <p:xfrm>
          <a:off x="8951913" y="3717925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844" name="Group 212"/>
          <p:cNvGraphicFramePr>
            <a:graphicFrameLocks noGrp="1"/>
          </p:cNvGraphicFramePr>
          <p:nvPr/>
        </p:nvGraphicFramePr>
        <p:xfrm>
          <a:off x="8159750" y="42941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95" name="Line 63"/>
          <p:cNvSpPr>
            <a:spLocks noChangeShapeType="1"/>
          </p:cNvSpPr>
          <p:nvPr/>
        </p:nvSpPr>
        <p:spPr bwMode="auto">
          <a:xfrm flipH="1">
            <a:off x="8616950" y="3940176"/>
            <a:ext cx="503238" cy="354013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3" name="Group 211"/>
          <p:cNvGraphicFramePr>
            <a:graphicFrameLocks noGrp="1"/>
          </p:cNvGraphicFramePr>
          <p:nvPr/>
        </p:nvGraphicFramePr>
        <p:xfrm>
          <a:off x="76803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06" name="Line 74"/>
          <p:cNvSpPr>
            <a:spLocks noChangeShapeType="1"/>
          </p:cNvSpPr>
          <p:nvPr/>
        </p:nvSpPr>
        <p:spPr bwMode="auto">
          <a:xfrm flipH="1">
            <a:off x="8137525" y="4510088"/>
            <a:ext cx="190500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7673975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08" name="Text Box 76"/>
          <p:cNvSpPr txBox="1">
            <a:spLocks noChangeArrowheads="1"/>
          </p:cNvSpPr>
          <p:nvPr/>
        </p:nvSpPr>
        <p:spPr bwMode="auto">
          <a:xfrm>
            <a:off x="8250238" y="49974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2" name="Group 210"/>
          <p:cNvGraphicFramePr>
            <a:graphicFrameLocks noGrp="1"/>
          </p:cNvGraphicFramePr>
          <p:nvPr/>
        </p:nvGraphicFramePr>
        <p:xfrm>
          <a:off x="8759825" y="49418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19" name="Line 87"/>
          <p:cNvSpPr>
            <a:spLocks noChangeShapeType="1"/>
          </p:cNvSpPr>
          <p:nvPr/>
        </p:nvSpPr>
        <p:spPr bwMode="auto">
          <a:xfrm>
            <a:off x="8904289" y="4510088"/>
            <a:ext cx="312737" cy="4365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9841" name="Group 209"/>
          <p:cNvGraphicFramePr>
            <a:graphicFrameLocks noGrp="1"/>
          </p:cNvGraphicFramePr>
          <p:nvPr/>
        </p:nvGraphicFramePr>
        <p:xfrm>
          <a:off x="8183563" y="5518150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30" name="Line 98"/>
          <p:cNvSpPr>
            <a:spLocks noChangeShapeType="1"/>
          </p:cNvSpPr>
          <p:nvPr/>
        </p:nvSpPr>
        <p:spPr bwMode="auto">
          <a:xfrm flipH="1">
            <a:off x="8640764" y="5164139"/>
            <a:ext cx="263525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31" name="Text Box 99"/>
          <p:cNvSpPr txBox="1">
            <a:spLocks noChangeArrowheads="1"/>
          </p:cNvSpPr>
          <p:nvPr/>
        </p:nvSpPr>
        <p:spPr bwMode="auto">
          <a:xfrm>
            <a:off x="8178800" y="557371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40" name="Group 208"/>
          <p:cNvGraphicFramePr>
            <a:graphicFrameLocks noGrp="1"/>
          </p:cNvGraphicFramePr>
          <p:nvPr/>
        </p:nvGraphicFramePr>
        <p:xfrm>
          <a:off x="8807450" y="6088063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42" name="Line 110"/>
          <p:cNvSpPr>
            <a:spLocks noChangeShapeType="1"/>
          </p:cNvSpPr>
          <p:nvPr/>
        </p:nvSpPr>
        <p:spPr bwMode="auto">
          <a:xfrm>
            <a:off x="8904288" y="5734051"/>
            <a:ext cx="360362" cy="358775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45" name="Text Box 113"/>
          <p:cNvSpPr txBox="1">
            <a:spLocks noChangeArrowheads="1"/>
          </p:cNvSpPr>
          <p:nvPr/>
        </p:nvSpPr>
        <p:spPr bwMode="auto">
          <a:xfrm>
            <a:off x="8753475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46" name="Text Box 114"/>
          <p:cNvSpPr txBox="1">
            <a:spLocks noChangeArrowheads="1"/>
          </p:cNvSpPr>
          <p:nvPr/>
        </p:nvSpPr>
        <p:spPr bwMode="auto">
          <a:xfrm>
            <a:off x="9336088" y="6118225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aphicFrame>
        <p:nvGraphicFramePr>
          <p:cNvPr id="69839" name="Group 207"/>
          <p:cNvGraphicFramePr>
            <a:graphicFrameLocks noGrp="1"/>
          </p:cNvGraphicFramePr>
          <p:nvPr/>
        </p:nvGraphicFramePr>
        <p:xfrm>
          <a:off x="9455150" y="5513388"/>
          <a:ext cx="889000" cy="396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757" name="Line 125"/>
          <p:cNvSpPr>
            <a:spLocks noChangeShapeType="1"/>
          </p:cNvSpPr>
          <p:nvPr/>
        </p:nvSpPr>
        <p:spPr bwMode="auto">
          <a:xfrm>
            <a:off x="9480550" y="5157788"/>
            <a:ext cx="431800" cy="360362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758" name="Text Box 126"/>
          <p:cNvSpPr txBox="1">
            <a:spLocks noChangeArrowheads="1"/>
          </p:cNvSpPr>
          <p:nvPr/>
        </p:nvSpPr>
        <p:spPr bwMode="auto">
          <a:xfrm>
            <a:off x="9409113" y="5541963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sp>
        <p:nvSpPr>
          <p:cNvPr id="69760" name="Text Box 128"/>
          <p:cNvSpPr txBox="1">
            <a:spLocks noChangeArrowheads="1"/>
          </p:cNvSpPr>
          <p:nvPr/>
        </p:nvSpPr>
        <p:spPr bwMode="auto">
          <a:xfrm>
            <a:off x="9480550" y="3765550"/>
            <a:ext cx="37061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^ </a:t>
            </a:r>
          </a:p>
        </p:txBody>
      </p:sp>
      <p:grpSp>
        <p:nvGrpSpPr>
          <p:cNvPr id="2" name="Group 162"/>
          <p:cNvGrpSpPr>
            <a:grpSpLocks/>
          </p:cNvGrpSpPr>
          <p:nvPr/>
        </p:nvGrpSpPr>
        <p:grpSpPr bwMode="auto">
          <a:xfrm>
            <a:off x="7464426" y="950914"/>
            <a:ext cx="2987675" cy="2560637"/>
            <a:chOff x="3742" y="599"/>
            <a:chExt cx="1882" cy="1613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093" y="1340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742" y="1346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4287" y="1678"/>
              <a:ext cx="21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5409" y="1672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55" name="Oval 23"/>
            <p:cNvSpPr>
              <a:spLocks noChangeArrowheads="1"/>
            </p:cNvSpPr>
            <p:nvPr/>
          </p:nvSpPr>
          <p:spPr bwMode="auto">
            <a:xfrm>
              <a:off x="4955" y="1685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819" y="2008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5" name="Oval 33"/>
            <p:cNvSpPr>
              <a:spLocks noChangeArrowheads="1"/>
            </p:cNvSpPr>
            <p:nvPr/>
          </p:nvSpPr>
          <p:spPr bwMode="auto">
            <a:xfrm>
              <a:off x="4485" y="2021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sp>
          <p:nvSpPr>
            <p:cNvPr id="69668" name="Oval 36"/>
            <p:cNvSpPr>
              <a:spLocks noChangeArrowheads="1"/>
            </p:cNvSpPr>
            <p:nvPr/>
          </p:nvSpPr>
          <p:spPr bwMode="auto">
            <a:xfrm>
              <a:off x="5182" y="744"/>
              <a:ext cx="215" cy="1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/>
            </a:p>
          </p:txBody>
        </p:sp>
        <p:cxnSp>
          <p:nvCxnSpPr>
            <p:cNvPr id="69786" name="AutoShape 154"/>
            <p:cNvCxnSpPr>
              <a:cxnSpLocks noChangeShapeType="1"/>
              <a:stCxn id="69640" idx="5"/>
              <a:endCxn id="69654" idx="0"/>
            </p:cNvCxnSpPr>
            <p:nvPr/>
          </p:nvCxnSpPr>
          <p:spPr bwMode="auto">
            <a:xfrm>
              <a:off x="5366" y="1485"/>
              <a:ext cx="151" cy="1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7" name="AutoShape 155"/>
            <p:cNvCxnSpPr>
              <a:cxnSpLocks noChangeShapeType="1"/>
              <a:stCxn id="69640" idx="3"/>
              <a:endCxn id="69655" idx="0"/>
            </p:cNvCxnSpPr>
            <p:nvPr/>
          </p:nvCxnSpPr>
          <p:spPr bwMode="auto">
            <a:xfrm flipH="1">
              <a:off x="5063" y="1485"/>
              <a:ext cx="150" cy="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8" name="AutoShape 156"/>
            <p:cNvCxnSpPr>
              <a:cxnSpLocks noChangeShapeType="1"/>
              <a:stCxn id="69664" idx="0"/>
              <a:endCxn id="69641" idx="5"/>
            </p:cNvCxnSpPr>
            <p:nvPr/>
          </p:nvCxnSpPr>
          <p:spPr bwMode="auto">
            <a:xfrm flipH="1" flipV="1">
              <a:off x="4832" y="1837"/>
              <a:ext cx="95" cy="1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89" name="AutoShape 157"/>
            <p:cNvCxnSpPr>
              <a:cxnSpLocks noChangeShapeType="1"/>
              <a:stCxn id="69665" idx="0"/>
              <a:endCxn id="69641" idx="3"/>
            </p:cNvCxnSpPr>
            <p:nvPr/>
          </p:nvCxnSpPr>
          <p:spPr bwMode="auto">
            <a:xfrm flipV="1">
              <a:off x="4593" y="1837"/>
              <a:ext cx="86" cy="1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0" name="AutoShape 158"/>
            <p:cNvCxnSpPr>
              <a:cxnSpLocks noChangeShapeType="1"/>
              <a:stCxn id="69652" idx="0"/>
              <a:endCxn id="69639" idx="3"/>
            </p:cNvCxnSpPr>
            <p:nvPr/>
          </p:nvCxnSpPr>
          <p:spPr bwMode="auto">
            <a:xfrm flipV="1">
              <a:off x="4395" y="1493"/>
              <a:ext cx="107" cy="1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1" name="AutoShape 159"/>
            <p:cNvCxnSpPr>
              <a:cxnSpLocks noChangeShapeType="1"/>
              <a:stCxn id="69668" idx="0"/>
              <a:endCxn id="69635" idx="5"/>
            </p:cNvCxnSpPr>
            <p:nvPr/>
          </p:nvCxnSpPr>
          <p:spPr bwMode="auto">
            <a:xfrm flipH="1" flipV="1">
              <a:off x="4958" y="599"/>
              <a:ext cx="332" cy="1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2" name="AutoShape 160"/>
            <p:cNvCxnSpPr>
              <a:cxnSpLocks noChangeShapeType="1"/>
              <a:stCxn id="69637" idx="3"/>
              <a:endCxn id="69649" idx="0"/>
            </p:cNvCxnSpPr>
            <p:nvPr/>
          </p:nvCxnSpPr>
          <p:spPr bwMode="auto">
            <a:xfrm flipH="1">
              <a:off x="3850" y="1209"/>
              <a:ext cx="93" cy="1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9793" name="AutoShape 161"/>
            <p:cNvCxnSpPr>
              <a:cxnSpLocks noChangeShapeType="1"/>
              <a:stCxn id="69648" idx="0"/>
              <a:endCxn id="69637" idx="5"/>
            </p:cNvCxnSpPr>
            <p:nvPr/>
          </p:nvCxnSpPr>
          <p:spPr bwMode="auto">
            <a:xfrm flipH="1" flipV="1">
              <a:off x="4096" y="1209"/>
              <a:ext cx="105" cy="1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3" name="Group 164"/>
          <p:cNvGrpSpPr>
            <a:grpSpLocks/>
          </p:cNvGrpSpPr>
          <p:nvPr/>
        </p:nvGrpSpPr>
        <p:grpSpPr bwMode="auto">
          <a:xfrm>
            <a:off x="7734300" y="692150"/>
            <a:ext cx="2357438" cy="2268538"/>
            <a:chOff x="3912" y="436"/>
            <a:chExt cx="1485" cy="1429"/>
          </a:xfrm>
        </p:grpSpPr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4830" y="1046"/>
              <a:ext cx="216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/>
                <a:t>D</a:t>
              </a:r>
            </a:p>
          </p:txBody>
        </p:sp>
        <p:grpSp>
          <p:nvGrpSpPr>
            <p:cNvPr id="4" name="Group 163"/>
            <p:cNvGrpSpPr>
              <a:grpSpLocks/>
            </p:cNvGrpSpPr>
            <p:nvPr/>
          </p:nvGrpSpPr>
          <p:grpSpPr bwMode="auto">
            <a:xfrm>
              <a:off x="3912" y="436"/>
              <a:ext cx="1485" cy="1429"/>
              <a:chOff x="3912" y="436"/>
              <a:chExt cx="1485" cy="1429"/>
            </a:xfrm>
          </p:grpSpPr>
          <p:sp>
            <p:nvSpPr>
              <p:cNvPr id="69635" name="Oval 3"/>
              <p:cNvSpPr>
                <a:spLocks noChangeArrowheads="1"/>
              </p:cNvSpPr>
              <p:nvPr/>
            </p:nvSpPr>
            <p:spPr bwMode="auto">
              <a:xfrm>
                <a:off x="4774" y="43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69636" name="Oval 4"/>
              <p:cNvSpPr>
                <a:spLocks noChangeArrowheads="1"/>
              </p:cNvSpPr>
              <p:nvPr/>
            </p:nvSpPr>
            <p:spPr bwMode="auto">
              <a:xfrm>
                <a:off x="4332" y="737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69639" name="Oval 7"/>
              <p:cNvSpPr>
                <a:spLocks noChangeArrowheads="1"/>
              </p:cNvSpPr>
              <p:nvPr/>
            </p:nvSpPr>
            <p:spPr bwMode="auto">
              <a:xfrm>
                <a:off x="4471" y="1322"/>
                <a:ext cx="215" cy="200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E</a:t>
                </a:r>
              </a:p>
            </p:txBody>
          </p:sp>
          <p:sp>
            <p:nvSpPr>
              <p:cNvPr id="69640" name="Oval 8"/>
              <p:cNvSpPr>
                <a:spLocks noChangeArrowheads="1"/>
              </p:cNvSpPr>
              <p:nvPr/>
            </p:nvSpPr>
            <p:spPr bwMode="auto">
              <a:xfrm>
                <a:off x="5182" y="1322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F</a:t>
                </a:r>
              </a:p>
            </p:txBody>
          </p:sp>
          <p:sp>
            <p:nvSpPr>
              <p:cNvPr id="69641" name="Oval 9"/>
              <p:cNvSpPr>
                <a:spLocks noChangeArrowheads="1"/>
              </p:cNvSpPr>
              <p:nvPr/>
            </p:nvSpPr>
            <p:spPr bwMode="auto">
              <a:xfrm>
                <a:off x="4648" y="1674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G</a:t>
                </a:r>
              </a:p>
            </p:txBody>
          </p:sp>
          <p:cxnSp>
            <p:nvCxnSpPr>
              <p:cNvPr id="69780" name="AutoShape 148"/>
              <p:cNvCxnSpPr>
                <a:cxnSpLocks noChangeShapeType="1"/>
                <a:stCxn id="69635" idx="3"/>
                <a:endCxn id="69636" idx="0"/>
              </p:cNvCxnSpPr>
              <p:nvPr/>
            </p:nvCxnSpPr>
            <p:spPr bwMode="auto">
              <a:xfrm flipH="1">
                <a:off x="4440" y="599"/>
                <a:ext cx="365" cy="138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1" name="AutoShape 149"/>
              <p:cNvCxnSpPr>
                <a:cxnSpLocks noChangeShapeType="1"/>
                <a:stCxn id="69636" idx="3"/>
                <a:endCxn id="69637" idx="0"/>
              </p:cNvCxnSpPr>
              <p:nvPr/>
            </p:nvCxnSpPr>
            <p:spPr bwMode="auto">
              <a:xfrm flipH="1">
                <a:off x="4020" y="900"/>
                <a:ext cx="343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2" name="AutoShape 150"/>
              <p:cNvCxnSpPr>
                <a:cxnSpLocks noChangeShapeType="1"/>
                <a:stCxn id="69636" idx="5"/>
                <a:endCxn id="69638" idx="0"/>
              </p:cNvCxnSpPr>
              <p:nvPr/>
            </p:nvCxnSpPr>
            <p:spPr bwMode="auto">
              <a:xfrm>
                <a:off x="4516" y="900"/>
                <a:ext cx="422" cy="146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3" name="AutoShape 151"/>
              <p:cNvCxnSpPr>
                <a:cxnSpLocks noChangeShapeType="1"/>
                <a:stCxn id="69638" idx="5"/>
                <a:endCxn id="69640" idx="0"/>
              </p:cNvCxnSpPr>
              <p:nvPr/>
            </p:nvCxnSpPr>
            <p:spPr bwMode="auto">
              <a:xfrm>
                <a:off x="5014" y="1209"/>
                <a:ext cx="276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4" name="AutoShape 152"/>
              <p:cNvCxnSpPr>
                <a:cxnSpLocks noChangeShapeType="1"/>
                <a:stCxn id="69638" idx="3"/>
                <a:endCxn id="69639" idx="0"/>
              </p:cNvCxnSpPr>
              <p:nvPr/>
            </p:nvCxnSpPr>
            <p:spPr bwMode="auto">
              <a:xfrm flipH="1">
                <a:off x="4579" y="1209"/>
                <a:ext cx="283" cy="113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9785" name="AutoShape 153"/>
              <p:cNvCxnSpPr>
                <a:cxnSpLocks noChangeShapeType="1"/>
                <a:stCxn id="69641" idx="0"/>
                <a:endCxn id="69639" idx="5"/>
              </p:cNvCxnSpPr>
              <p:nvPr/>
            </p:nvCxnSpPr>
            <p:spPr bwMode="auto">
              <a:xfrm flipH="1" flipV="1">
                <a:off x="4655" y="1493"/>
                <a:ext cx="101" cy="181"/>
              </a:xfrm>
              <a:prstGeom prst="straightConnector1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9637" name="Oval 5"/>
              <p:cNvSpPr>
                <a:spLocks noChangeArrowheads="1"/>
              </p:cNvSpPr>
              <p:nvPr/>
            </p:nvSpPr>
            <p:spPr bwMode="auto">
              <a:xfrm>
                <a:off x="3912" y="1046"/>
                <a:ext cx="215" cy="19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/>
                  <a:t>C</a:t>
                </a:r>
              </a:p>
            </p:txBody>
          </p:sp>
        </p:grpSp>
      </p:grp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1992313" y="975419"/>
            <a:ext cx="5011308" cy="869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楷体_GB2312" pitchFamily="49" charset="-122"/>
              </a:rPr>
              <a:t>     </a:t>
            </a:r>
            <a:r>
              <a:rPr lang="zh-CN" altLang="en-US" dirty="0">
                <a:ea typeface="楷体_GB2312" pitchFamily="49" charset="-122"/>
              </a:rPr>
              <a:t>对右图所示二叉树，按下列顺序读入字符：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ea typeface="楷体_GB2312" pitchFamily="49" charset="-122"/>
              </a:rPr>
              <a:t>                           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</a:rPr>
              <a:t>AB C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DE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G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</a:t>
            </a:r>
            <a:r>
              <a:rPr lang="en-US" altLang="zh-CN" sz="2600" dirty="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F</a:t>
            </a:r>
            <a:r>
              <a:rPr lang="en-US" altLang="zh-CN" sz="2600" dirty="0">
                <a:ea typeface="楷体_GB2312" pitchFamily="49" charset="-122"/>
                <a:sym typeface="Symbol" pitchFamily="18" charset="2"/>
              </a:rPr>
              <a:t></a:t>
            </a:r>
          </a:p>
        </p:txBody>
      </p:sp>
      <p:sp>
        <p:nvSpPr>
          <p:cNvPr id="69799" name="Text Box 167"/>
          <p:cNvSpPr txBox="1">
            <a:spLocks noChangeArrowheads="1"/>
          </p:cNvSpPr>
          <p:nvPr/>
        </p:nvSpPr>
        <p:spPr bwMode="auto">
          <a:xfrm>
            <a:off x="9215438" y="3694113"/>
            <a:ext cx="391454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</a:p>
        </p:txBody>
      </p:sp>
      <p:sp>
        <p:nvSpPr>
          <p:cNvPr id="69804" name="Text Box 172"/>
          <p:cNvSpPr txBox="1">
            <a:spLocks noChangeArrowheads="1"/>
          </p:cNvSpPr>
          <p:nvPr/>
        </p:nvSpPr>
        <p:spPr bwMode="auto">
          <a:xfrm>
            <a:off x="8401050" y="4270375"/>
            <a:ext cx="38183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</a:p>
        </p:txBody>
      </p:sp>
      <p:sp>
        <p:nvSpPr>
          <p:cNvPr id="69806" name="Text Box 174"/>
          <p:cNvSpPr txBox="1">
            <a:spLocks noChangeArrowheads="1"/>
          </p:cNvSpPr>
          <p:nvPr/>
        </p:nvSpPr>
        <p:spPr bwMode="auto">
          <a:xfrm>
            <a:off x="7937500" y="4965700"/>
            <a:ext cx="378630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</a:p>
        </p:txBody>
      </p:sp>
      <p:sp>
        <p:nvSpPr>
          <p:cNvPr id="69815" name="Text Box 183"/>
          <p:cNvSpPr txBox="1">
            <a:spLocks noChangeArrowheads="1"/>
          </p:cNvSpPr>
          <p:nvPr/>
        </p:nvSpPr>
        <p:spPr bwMode="auto">
          <a:xfrm>
            <a:off x="8975725" y="4941888"/>
            <a:ext cx="39946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</a:p>
        </p:txBody>
      </p:sp>
      <p:sp>
        <p:nvSpPr>
          <p:cNvPr id="69818" name="Text Box 186"/>
          <p:cNvSpPr txBox="1">
            <a:spLocks noChangeArrowheads="1"/>
          </p:cNvSpPr>
          <p:nvPr/>
        </p:nvSpPr>
        <p:spPr bwMode="auto">
          <a:xfrm>
            <a:off x="8423275" y="5541963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E </a:t>
            </a:r>
          </a:p>
        </p:txBody>
      </p:sp>
      <p:sp>
        <p:nvSpPr>
          <p:cNvPr id="69822" name="Text Box 190"/>
          <p:cNvSpPr txBox="1">
            <a:spLocks noChangeArrowheads="1"/>
          </p:cNvSpPr>
          <p:nvPr/>
        </p:nvSpPr>
        <p:spPr bwMode="auto">
          <a:xfrm>
            <a:off x="9048750" y="6118225"/>
            <a:ext cx="40427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G </a:t>
            </a:r>
          </a:p>
        </p:txBody>
      </p:sp>
      <p:sp>
        <p:nvSpPr>
          <p:cNvPr id="69828" name="Text Box 196"/>
          <p:cNvSpPr txBox="1">
            <a:spLocks noChangeArrowheads="1"/>
          </p:cNvSpPr>
          <p:nvPr/>
        </p:nvSpPr>
        <p:spPr bwMode="auto">
          <a:xfrm>
            <a:off x="9718675" y="5541963"/>
            <a:ext cx="360996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F </a:t>
            </a:r>
          </a:p>
        </p:txBody>
      </p:sp>
      <p:sp>
        <p:nvSpPr>
          <p:cNvPr id="69836" name="Text Box 204"/>
          <p:cNvSpPr txBox="1">
            <a:spLocks noChangeArrowheads="1"/>
          </p:cNvSpPr>
          <p:nvPr/>
        </p:nvSpPr>
        <p:spPr bwMode="auto">
          <a:xfrm>
            <a:off x="3647729" y="620688"/>
            <a:ext cx="1416991" cy="46166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/>
              <a:t>ABCDEGF</a:t>
            </a:r>
            <a:r>
              <a:rPr lang="en-US" altLang="zh-CN" dirty="0"/>
              <a:t> </a:t>
            </a:r>
          </a:p>
        </p:txBody>
      </p:sp>
      <p:sp>
        <p:nvSpPr>
          <p:cNvPr id="69837" name="Text Box 205"/>
          <p:cNvSpPr txBox="1">
            <a:spLocks noChangeArrowheads="1"/>
          </p:cNvSpPr>
          <p:nvPr/>
        </p:nvSpPr>
        <p:spPr bwMode="auto">
          <a:xfrm>
            <a:off x="9953625" y="3165475"/>
            <a:ext cx="367408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 </a:t>
            </a:r>
          </a:p>
        </p:txBody>
      </p:sp>
      <p:cxnSp>
        <p:nvCxnSpPr>
          <p:cNvPr id="69838" name="AutoShape 206"/>
          <p:cNvCxnSpPr>
            <a:cxnSpLocks noChangeShapeType="1"/>
            <a:stCxn id="69837" idx="1"/>
            <a:endCxn id="0" idx="0"/>
          </p:cNvCxnSpPr>
          <p:nvPr/>
        </p:nvCxnSpPr>
        <p:spPr bwMode="auto">
          <a:xfrm rot="10800000" flipV="1">
            <a:off x="9396413" y="3365530"/>
            <a:ext cx="557212" cy="352395"/>
          </a:xfrm>
          <a:prstGeom prst="curved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6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6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9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9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1" dur="500"/>
                                        <p:tgtEl>
                                          <p:spTgt spid="6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3" dur="500"/>
                                        <p:tgtEl>
                                          <p:spTgt spid="6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2" dur="500"/>
                                        <p:tgtEl>
                                          <p:spTgt spid="6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6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3" dur="500"/>
                                        <p:tgtEl>
                                          <p:spTgt spid="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2" dur="500"/>
                                        <p:tgtEl>
                                          <p:spTgt spid="6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1" dur="500"/>
                                        <p:tgtEl>
                                          <p:spTgt spid="6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6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6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6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500"/>
                                        <p:tgtEl>
                                          <p:spTgt spid="6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1" dur="500"/>
                                        <p:tgtEl>
                                          <p:spTgt spid="6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0" dur="500"/>
                                        <p:tgtEl>
                                          <p:spTgt spid="6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9" grpId="0" autoUpdateAnimBg="0"/>
      <p:bldP spid="69810" grpId="0" animBg="1"/>
      <p:bldP spid="69809" grpId="0" animBg="1"/>
      <p:bldP spid="69808" grpId="0" animBg="1"/>
      <p:bldP spid="69801" grpId="0" animBg="1"/>
      <p:bldP spid="69800" grpId="0" animBg="1"/>
      <p:bldP spid="69798" grpId="0" animBg="1"/>
      <p:bldP spid="69797" grpId="0" animBg="1"/>
      <p:bldP spid="69779" grpId="0" animBg="1"/>
      <p:bldP spid="69778" grpId="0" animBg="1"/>
      <p:bldP spid="69777" grpId="0" animBg="1"/>
      <p:bldP spid="69776" grpId="0" animBg="1"/>
      <p:bldP spid="69775" grpId="0" animBg="1"/>
      <p:bldP spid="69774" grpId="0" animBg="1"/>
      <p:bldP spid="69773" grpId="0" animBg="1"/>
      <p:bldP spid="69772" grpId="0" animBg="1"/>
      <p:bldP spid="69770" grpId="0" animBg="1"/>
      <p:bldP spid="69768" grpId="0" animBg="1"/>
      <p:bldP spid="69767" grpId="0" animBg="1"/>
      <p:bldP spid="69766" grpId="0" animBg="1"/>
      <p:bldP spid="69765" grpId="0" animBg="1"/>
      <p:bldP spid="69764" grpId="0" animBg="1"/>
      <p:bldP spid="69763" grpId="0" animBg="1"/>
      <p:bldP spid="69661" grpId="0" autoUpdateAnimBg="0"/>
      <p:bldP spid="69695" grpId="0" animBg="1"/>
      <p:bldP spid="69706" grpId="0" animBg="1"/>
      <p:bldP spid="69707" grpId="0" autoUpdateAnimBg="0"/>
      <p:bldP spid="69708" grpId="0" autoUpdateAnimBg="0"/>
      <p:bldP spid="69719" grpId="0" animBg="1"/>
      <p:bldP spid="69730" grpId="0" animBg="1"/>
      <p:bldP spid="69731" grpId="0" autoUpdateAnimBg="0"/>
      <p:bldP spid="69742" grpId="0" animBg="1"/>
      <p:bldP spid="69745" grpId="0" autoUpdateAnimBg="0"/>
      <p:bldP spid="69746" grpId="0" autoUpdateAnimBg="0"/>
      <p:bldP spid="69757" grpId="0" animBg="1"/>
      <p:bldP spid="69758" grpId="0" autoUpdateAnimBg="0"/>
      <p:bldP spid="69760" grpId="0" autoUpdateAnimBg="0"/>
      <p:bldP spid="69663" grpId="0" autoUpdateAnimBg="0"/>
      <p:bldP spid="69799" grpId="0" autoUpdateAnimBg="0"/>
      <p:bldP spid="69804" grpId="0" autoUpdateAnimBg="0"/>
      <p:bldP spid="69806" grpId="0" autoUpdateAnimBg="0"/>
      <p:bldP spid="69815" grpId="0" autoUpdateAnimBg="0"/>
      <p:bldP spid="69818" grpId="0" autoUpdateAnimBg="0"/>
      <p:bldP spid="69822" grpId="0" autoUpdateAnimBg="0"/>
      <p:bldP spid="69828" grpId="0" autoUpdateAnimBg="0"/>
      <p:bldP spid="69836" grpId="0" autoUpdateAnimBg="0"/>
      <p:bldP spid="69837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44" name="Text Box 120"/>
          <p:cNvSpPr txBox="1">
            <a:spLocks noChangeArrowheads="1"/>
          </p:cNvSpPr>
          <p:nvPr/>
        </p:nvSpPr>
        <p:spPr bwMode="auto">
          <a:xfrm>
            <a:off x="4079974" y="-27384"/>
            <a:ext cx="36002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线索二叉树 </a:t>
            </a:r>
          </a:p>
        </p:txBody>
      </p:sp>
      <p:grpSp>
        <p:nvGrpSpPr>
          <p:cNvPr id="2" name="Group 269"/>
          <p:cNvGrpSpPr>
            <a:grpSpLocks/>
          </p:cNvGrpSpPr>
          <p:nvPr/>
        </p:nvGrpSpPr>
        <p:grpSpPr bwMode="auto">
          <a:xfrm>
            <a:off x="2063750" y="4267201"/>
            <a:ext cx="3600450" cy="1985963"/>
            <a:chOff x="48" y="2688"/>
            <a:chExt cx="2268" cy="1251"/>
          </a:xfrm>
        </p:grpSpPr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48" y="2688"/>
              <a:ext cx="12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2346" name="Rectangle 122"/>
            <p:cNvSpPr>
              <a:spLocks noChangeArrowheads="1"/>
            </p:cNvSpPr>
            <p:nvPr/>
          </p:nvSpPr>
          <p:spPr bwMode="auto">
            <a:xfrm>
              <a:off x="48" y="2976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ea typeface="仿宋_GB2312" pitchFamily="49" charset="-122"/>
                </a:rPr>
                <a:t>a</a:t>
              </a:r>
              <a:r>
                <a:rPr lang="en-US" altLang="zh-CN" sz="2400" dirty="0" err="1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ea typeface="仿宋_GB2312" pitchFamily="49" charset="-122"/>
                </a:rPr>
                <a:t>b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ea typeface="仿宋_GB2312" pitchFamily="49" charset="-122"/>
                </a:rPr>
                <a:t>c d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ea typeface="仿宋_GB2312" pitchFamily="49" charset="-122"/>
                </a:rPr>
                <a:t>e f 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48" y="3312"/>
              <a:ext cx="22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i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4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2348" name="Rectangle 124"/>
            <p:cNvSpPr>
              <a:spLocks noChangeArrowheads="1"/>
            </p:cNvSpPr>
            <p:nvPr/>
          </p:nvSpPr>
          <p:spPr bwMode="auto">
            <a:xfrm>
              <a:off x="48" y="3648"/>
              <a:ext cx="21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400" i="1" dirty="0">
                  <a:ea typeface="仿宋_GB2312" pitchFamily="49" charset="-122"/>
                </a:rPr>
                <a:t>a b c d</a:t>
              </a:r>
              <a:r>
                <a:rPr lang="en-US" altLang="zh-CN" sz="2400" dirty="0">
                  <a:ea typeface="仿宋_GB2312" pitchFamily="49" charset="-122"/>
                </a:rPr>
                <a:t>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dirty="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400" dirty="0">
                  <a:ea typeface="仿宋_GB2312" pitchFamily="49" charset="-122"/>
                </a:rPr>
                <a:t>+ </a:t>
              </a:r>
              <a:r>
                <a:rPr lang="en-US" altLang="zh-CN" sz="2400" i="1" dirty="0">
                  <a:ea typeface="仿宋_GB2312" pitchFamily="49" charset="-122"/>
                </a:rPr>
                <a:t>e f</a:t>
              </a:r>
              <a:r>
                <a:rPr lang="en-US" altLang="zh-CN" sz="2400" dirty="0">
                  <a:ea typeface="仿宋_GB2312" pitchFamily="49" charset="-122"/>
                </a:rPr>
                <a:t> / </a:t>
              </a:r>
              <a:r>
                <a:rPr lang="en-US" altLang="zh-CN" sz="2400" dirty="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2472" name="Text Box 248"/>
          <p:cNvSpPr txBox="1">
            <a:spLocks noChangeArrowheads="1"/>
          </p:cNvSpPr>
          <p:nvPr/>
        </p:nvSpPr>
        <p:spPr bwMode="auto">
          <a:xfrm>
            <a:off x="5192714" y="478414"/>
            <a:ext cx="53014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为什么要研究线索二叉树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r>
              <a:rPr lang="zh-CN" altLang="en-US" dirty="0">
                <a:ea typeface="楷体_GB2312" pitchFamily="49" charset="-122"/>
              </a:rPr>
              <a:t> </a:t>
            </a:r>
          </a:p>
        </p:txBody>
      </p:sp>
      <p:sp>
        <p:nvSpPr>
          <p:cNvPr id="52475" name="Oval 251"/>
          <p:cNvSpPr>
            <a:spLocks noChangeArrowheads="1"/>
          </p:cNvSpPr>
          <p:nvPr/>
        </p:nvSpPr>
        <p:spPr bwMode="auto">
          <a:xfrm>
            <a:off x="7169150" y="3733800"/>
            <a:ext cx="27432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非线性结构</a:t>
            </a:r>
          </a:p>
        </p:txBody>
      </p:sp>
      <p:sp>
        <p:nvSpPr>
          <p:cNvPr id="52476" name="Oval 252"/>
          <p:cNvSpPr>
            <a:spLocks noChangeArrowheads="1"/>
          </p:cNvSpPr>
          <p:nvPr/>
        </p:nvSpPr>
        <p:spPr bwMode="auto">
          <a:xfrm>
            <a:off x="7169150" y="5638800"/>
            <a:ext cx="2743200" cy="609600"/>
          </a:xfrm>
          <a:prstGeom prst="ellipse">
            <a:avLst/>
          </a:prstGeom>
          <a:solidFill>
            <a:srgbClr val="FF66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>
                <a:ea typeface="楷体_GB2312" pitchFamily="49" charset="-122"/>
              </a:rPr>
              <a:t>线性结构</a:t>
            </a:r>
          </a:p>
        </p:txBody>
      </p:sp>
      <p:sp>
        <p:nvSpPr>
          <p:cNvPr id="52477" name="AutoShape 253"/>
          <p:cNvSpPr>
            <a:spLocks noChangeArrowheads="1"/>
          </p:cNvSpPr>
          <p:nvPr/>
        </p:nvSpPr>
        <p:spPr bwMode="auto">
          <a:xfrm rot="5400000">
            <a:off x="7991475" y="4876800"/>
            <a:ext cx="1066800" cy="304800"/>
          </a:xfrm>
          <a:prstGeom prst="notchedRightArrow">
            <a:avLst>
              <a:gd name="adj1" fmla="val 50000"/>
              <a:gd name="adj2" fmla="val 87500"/>
            </a:avLst>
          </a:prstGeom>
          <a:gradFill rotWithShape="0">
            <a:gsLst>
              <a:gs pos="0">
                <a:schemeClr val="accent1"/>
              </a:gs>
              <a:gs pos="100000">
                <a:srgbClr val="FF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78" name="Text Box 254"/>
          <p:cNvSpPr txBox="1">
            <a:spLocks noChangeArrowheads="1"/>
          </p:cNvSpPr>
          <p:nvPr/>
        </p:nvSpPr>
        <p:spPr bwMode="auto">
          <a:xfrm>
            <a:off x="7854950" y="4691064"/>
            <a:ext cx="139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转   化 </a:t>
            </a:r>
          </a:p>
        </p:txBody>
      </p:sp>
      <p:sp>
        <p:nvSpPr>
          <p:cNvPr id="52488" name="Text Box 264"/>
          <p:cNvSpPr txBox="1">
            <a:spLocks noChangeArrowheads="1"/>
          </p:cNvSpPr>
          <p:nvPr/>
        </p:nvSpPr>
        <p:spPr bwMode="auto">
          <a:xfrm>
            <a:off x="5181600" y="1293813"/>
            <a:ext cx="538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：</a:t>
            </a:r>
            <a:r>
              <a:rPr lang="zh-CN" altLang="en-US" sz="2400" dirty="0">
                <a:ea typeface="楷体_GB2312" pitchFamily="49" charset="-122"/>
              </a:rPr>
              <a:t>如何保存结果以免重复遍历？ </a:t>
            </a:r>
          </a:p>
        </p:txBody>
      </p:sp>
      <p:sp>
        <p:nvSpPr>
          <p:cNvPr id="52489" name="Text Box 265"/>
          <p:cNvSpPr txBox="1">
            <a:spLocks noChangeArrowheads="1"/>
          </p:cNvSpPr>
          <p:nvPr/>
        </p:nvSpPr>
        <p:spPr bwMode="auto">
          <a:xfrm>
            <a:off x="5181601" y="198913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办法： </a:t>
            </a:r>
          </a:p>
        </p:txBody>
      </p:sp>
      <p:sp>
        <p:nvSpPr>
          <p:cNvPr id="52490" name="Text Box 266"/>
          <p:cNvSpPr txBox="1">
            <a:spLocks noChangeArrowheads="1"/>
          </p:cNvSpPr>
          <p:nvPr/>
        </p:nvSpPr>
        <p:spPr bwMode="auto">
          <a:xfrm>
            <a:off x="6172200" y="1782763"/>
            <a:ext cx="4429418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1</a:t>
            </a:r>
            <a:r>
              <a:rPr lang="zh-CN" altLang="en-US" sz="2400" dirty="0">
                <a:ea typeface="楷体_GB2312" pitchFamily="49" charset="-122"/>
              </a:rPr>
              <a:t>、另辟空间存放遍历结果。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需要付出额外的存储花销。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grpSp>
        <p:nvGrpSpPr>
          <p:cNvPr id="3" name="Group 282"/>
          <p:cNvGrpSpPr>
            <a:grpSpLocks/>
          </p:cNvGrpSpPr>
          <p:nvPr/>
        </p:nvGrpSpPr>
        <p:grpSpPr bwMode="auto">
          <a:xfrm>
            <a:off x="2163764" y="1039814"/>
            <a:ext cx="2947987" cy="3128963"/>
            <a:chOff x="111" y="655"/>
            <a:chExt cx="1857" cy="1971"/>
          </a:xfrm>
        </p:grpSpPr>
        <p:sp>
          <p:nvSpPr>
            <p:cNvPr id="52322" name="Oval 98"/>
            <p:cNvSpPr>
              <a:spLocks noChangeArrowheads="1"/>
            </p:cNvSpPr>
            <p:nvPr/>
          </p:nvSpPr>
          <p:spPr bwMode="auto">
            <a:xfrm>
              <a:off x="872" y="66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3" name="Oval 99"/>
            <p:cNvSpPr>
              <a:spLocks noChangeArrowheads="1"/>
            </p:cNvSpPr>
            <p:nvPr/>
          </p:nvSpPr>
          <p:spPr bwMode="auto">
            <a:xfrm>
              <a:off x="111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4" name="Oval 100"/>
            <p:cNvSpPr>
              <a:spLocks noChangeArrowheads="1"/>
            </p:cNvSpPr>
            <p:nvPr/>
          </p:nvSpPr>
          <p:spPr bwMode="auto">
            <a:xfrm>
              <a:off x="644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5" name="Oval 101"/>
            <p:cNvSpPr>
              <a:spLocks noChangeArrowheads="1"/>
            </p:cNvSpPr>
            <p:nvPr/>
          </p:nvSpPr>
          <p:spPr bwMode="auto">
            <a:xfrm>
              <a:off x="1100" y="1518"/>
              <a:ext cx="320" cy="25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6" name="Oval 102"/>
            <p:cNvSpPr>
              <a:spLocks noChangeArrowheads="1"/>
            </p:cNvSpPr>
            <p:nvPr/>
          </p:nvSpPr>
          <p:spPr bwMode="auto">
            <a:xfrm>
              <a:off x="1648" y="1525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7" name="Oval 103"/>
            <p:cNvSpPr>
              <a:spLocks noChangeArrowheads="1"/>
            </p:cNvSpPr>
            <p:nvPr/>
          </p:nvSpPr>
          <p:spPr bwMode="auto">
            <a:xfrm>
              <a:off x="370" y="1074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8" name="Oval 104"/>
            <p:cNvSpPr>
              <a:spLocks noChangeArrowheads="1"/>
            </p:cNvSpPr>
            <p:nvPr/>
          </p:nvSpPr>
          <p:spPr bwMode="auto">
            <a:xfrm>
              <a:off x="1374" y="1071"/>
              <a:ext cx="320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29" name="Oval 105"/>
            <p:cNvSpPr>
              <a:spLocks noChangeArrowheads="1"/>
            </p:cNvSpPr>
            <p:nvPr/>
          </p:nvSpPr>
          <p:spPr bwMode="auto">
            <a:xfrm>
              <a:off x="383" y="1961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0" name="Oval 106"/>
            <p:cNvSpPr>
              <a:spLocks noChangeArrowheads="1"/>
            </p:cNvSpPr>
            <p:nvPr/>
          </p:nvSpPr>
          <p:spPr bwMode="auto">
            <a:xfrm>
              <a:off x="918" y="1961"/>
              <a:ext cx="319" cy="259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1" name="Oval 107"/>
            <p:cNvSpPr>
              <a:spLocks noChangeArrowheads="1"/>
            </p:cNvSpPr>
            <p:nvPr/>
          </p:nvSpPr>
          <p:spPr bwMode="auto">
            <a:xfrm>
              <a:off x="644" y="2367"/>
              <a:ext cx="320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2" name="Oval 108"/>
            <p:cNvSpPr>
              <a:spLocks noChangeArrowheads="1"/>
            </p:cNvSpPr>
            <p:nvPr/>
          </p:nvSpPr>
          <p:spPr bwMode="auto">
            <a:xfrm>
              <a:off x="1200" y="2355"/>
              <a:ext cx="319" cy="259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932" y="65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4" name="Text Box 110"/>
            <p:cNvSpPr txBox="1">
              <a:spLocks noChangeArrowheads="1"/>
            </p:cNvSpPr>
            <p:nvPr/>
          </p:nvSpPr>
          <p:spPr bwMode="auto">
            <a:xfrm>
              <a:off x="979" y="1965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endParaRPr lang="en-US" altLang="zh-CN"/>
            </a:p>
          </p:txBody>
        </p:sp>
        <p:sp>
          <p:nvSpPr>
            <p:cNvPr id="52335" name="Text Box 111"/>
            <p:cNvSpPr txBox="1">
              <a:spLocks noChangeArrowheads="1"/>
            </p:cNvSpPr>
            <p:nvPr/>
          </p:nvSpPr>
          <p:spPr bwMode="auto">
            <a:xfrm>
              <a:off x="1436" y="1076"/>
              <a:ext cx="179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/</a:t>
              </a:r>
              <a:endParaRPr lang="en-US" altLang="zh-CN"/>
            </a:p>
          </p:txBody>
        </p:sp>
        <p:sp>
          <p:nvSpPr>
            <p:cNvPr id="52336" name="Text Box 112"/>
            <p:cNvSpPr txBox="1">
              <a:spLocks noChangeArrowheads="1"/>
            </p:cNvSpPr>
            <p:nvPr/>
          </p:nvSpPr>
          <p:spPr bwMode="auto">
            <a:xfrm>
              <a:off x="409" y="1061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52337" name="Text Box 113"/>
            <p:cNvSpPr txBox="1">
              <a:spLocks noChangeArrowheads="1"/>
            </p:cNvSpPr>
            <p:nvPr/>
          </p:nvSpPr>
          <p:spPr bwMode="auto">
            <a:xfrm>
              <a:off x="684" y="1505"/>
              <a:ext cx="224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</a:p>
          </p:txBody>
        </p:sp>
        <p:sp>
          <p:nvSpPr>
            <p:cNvPr id="52338" name="Text Box 114"/>
            <p:cNvSpPr txBox="1">
              <a:spLocks noChangeArrowheads="1"/>
            </p:cNvSpPr>
            <p:nvPr/>
          </p:nvSpPr>
          <p:spPr bwMode="auto">
            <a:xfrm>
              <a:off x="150" y="1505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39" name="Text Box 115"/>
            <p:cNvSpPr txBox="1">
              <a:spLocks noChangeArrowheads="1"/>
            </p:cNvSpPr>
            <p:nvPr/>
          </p:nvSpPr>
          <p:spPr bwMode="auto">
            <a:xfrm>
              <a:off x="444" y="1947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0" name="Text Box 116"/>
            <p:cNvSpPr txBox="1">
              <a:spLocks noChangeArrowheads="1"/>
            </p:cNvSpPr>
            <p:nvPr/>
          </p:nvSpPr>
          <p:spPr bwMode="auto">
            <a:xfrm>
              <a:off x="713" y="2354"/>
              <a:ext cx="177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1" name="Text Box 117"/>
            <p:cNvSpPr txBox="1">
              <a:spLocks noChangeArrowheads="1"/>
            </p:cNvSpPr>
            <p:nvPr/>
          </p:nvSpPr>
          <p:spPr bwMode="auto">
            <a:xfrm>
              <a:off x="1257" y="2369"/>
              <a:ext cx="19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2" name="Text Box 118"/>
            <p:cNvSpPr txBox="1">
              <a:spLocks noChangeArrowheads="1"/>
            </p:cNvSpPr>
            <p:nvPr/>
          </p:nvSpPr>
          <p:spPr bwMode="auto">
            <a:xfrm>
              <a:off x="1165" y="1505"/>
              <a:ext cx="186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1742" y="1541"/>
              <a:ext cx="161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</a:t>
              </a:r>
              <a:endPara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endParaRPr>
            </a:p>
          </p:txBody>
        </p:sp>
        <p:cxnSp>
          <p:nvCxnSpPr>
            <p:cNvPr id="52496" name="AutoShape 272"/>
            <p:cNvCxnSpPr>
              <a:cxnSpLocks noChangeShapeType="1"/>
              <a:stCxn id="52322" idx="3"/>
              <a:endCxn id="52327" idx="0"/>
            </p:cNvCxnSpPr>
            <p:nvPr/>
          </p:nvCxnSpPr>
          <p:spPr bwMode="auto">
            <a:xfrm flipH="1">
              <a:off x="530" y="888"/>
              <a:ext cx="389" cy="18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7" name="AutoShape 273"/>
            <p:cNvCxnSpPr>
              <a:cxnSpLocks noChangeShapeType="1"/>
              <a:stCxn id="52322" idx="5"/>
              <a:endCxn id="52328" idx="0"/>
            </p:cNvCxnSpPr>
            <p:nvPr/>
          </p:nvCxnSpPr>
          <p:spPr bwMode="auto">
            <a:xfrm>
              <a:off x="1145" y="888"/>
              <a:ext cx="389" cy="18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8" name="AutoShape 274"/>
            <p:cNvCxnSpPr>
              <a:cxnSpLocks noChangeShapeType="1"/>
              <a:stCxn id="52328" idx="5"/>
              <a:endCxn id="52326" idx="0"/>
            </p:cNvCxnSpPr>
            <p:nvPr/>
          </p:nvCxnSpPr>
          <p:spPr bwMode="auto">
            <a:xfrm>
              <a:off x="1647" y="1292"/>
              <a:ext cx="161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499" name="AutoShape 275"/>
            <p:cNvCxnSpPr>
              <a:cxnSpLocks noChangeShapeType="1"/>
              <a:stCxn id="52328" idx="3"/>
              <a:endCxn id="52325" idx="0"/>
            </p:cNvCxnSpPr>
            <p:nvPr/>
          </p:nvCxnSpPr>
          <p:spPr bwMode="auto">
            <a:xfrm flipH="1">
              <a:off x="1260" y="1292"/>
              <a:ext cx="161" cy="226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0" name="AutoShape 276"/>
            <p:cNvCxnSpPr>
              <a:cxnSpLocks noChangeShapeType="1"/>
              <a:stCxn id="52327" idx="3"/>
              <a:endCxn id="52323" idx="0"/>
            </p:cNvCxnSpPr>
            <p:nvPr/>
          </p:nvCxnSpPr>
          <p:spPr bwMode="auto">
            <a:xfrm flipH="1">
              <a:off x="271" y="1295"/>
              <a:ext cx="146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1" name="AutoShape 277"/>
            <p:cNvCxnSpPr>
              <a:cxnSpLocks noChangeShapeType="1"/>
              <a:stCxn id="52327" idx="5"/>
              <a:endCxn id="52324" idx="0"/>
            </p:cNvCxnSpPr>
            <p:nvPr/>
          </p:nvCxnSpPr>
          <p:spPr bwMode="auto">
            <a:xfrm>
              <a:off x="643" y="1295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2" name="AutoShape 278"/>
            <p:cNvCxnSpPr>
              <a:cxnSpLocks noChangeShapeType="1"/>
              <a:stCxn id="52324" idx="3"/>
              <a:endCxn id="52329" idx="0"/>
            </p:cNvCxnSpPr>
            <p:nvPr/>
          </p:nvCxnSpPr>
          <p:spPr bwMode="auto">
            <a:xfrm flipH="1">
              <a:off x="543" y="1738"/>
              <a:ext cx="148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3" name="AutoShape 279"/>
            <p:cNvCxnSpPr>
              <a:cxnSpLocks noChangeShapeType="1"/>
              <a:stCxn id="52324" idx="5"/>
              <a:endCxn id="52330" idx="0"/>
            </p:cNvCxnSpPr>
            <p:nvPr/>
          </p:nvCxnSpPr>
          <p:spPr bwMode="auto">
            <a:xfrm>
              <a:off x="917" y="1738"/>
              <a:ext cx="161" cy="22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4" name="AutoShape 280"/>
            <p:cNvCxnSpPr>
              <a:cxnSpLocks noChangeShapeType="1"/>
              <a:stCxn id="52330" idx="3"/>
              <a:endCxn id="52331" idx="0"/>
            </p:cNvCxnSpPr>
            <p:nvPr/>
          </p:nvCxnSpPr>
          <p:spPr bwMode="auto">
            <a:xfrm flipH="1">
              <a:off x="804" y="2182"/>
              <a:ext cx="161" cy="1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  <p:cxnSp>
          <p:nvCxnSpPr>
            <p:cNvPr id="52505" name="AutoShape 281"/>
            <p:cNvCxnSpPr>
              <a:cxnSpLocks noChangeShapeType="1"/>
              <a:stCxn id="52330" idx="5"/>
              <a:endCxn id="52332" idx="0"/>
            </p:cNvCxnSpPr>
            <p:nvPr/>
          </p:nvCxnSpPr>
          <p:spPr bwMode="auto">
            <a:xfrm>
              <a:off x="1190" y="2182"/>
              <a:ext cx="170" cy="17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5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72" grpId="0" autoUpdateAnimBg="0"/>
      <p:bldP spid="52475" grpId="0" animBg="1" autoUpdateAnimBg="0"/>
      <p:bldP spid="52476" grpId="0" animBg="1" autoUpdateAnimBg="0"/>
      <p:bldP spid="52477" grpId="0" animBg="1"/>
      <p:bldP spid="52478" grpId="0" autoUpdateAnimBg="0"/>
      <p:bldP spid="52488" grpId="0" autoUpdateAnimBg="0"/>
      <p:bldP spid="52489" grpId="0" autoUpdateAnimBg="0"/>
      <p:bldP spid="52490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7"/>
          <p:cNvGrpSpPr>
            <a:grpSpLocks/>
          </p:cNvGrpSpPr>
          <p:nvPr/>
        </p:nvGrpSpPr>
        <p:grpSpPr bwMode="auto">
          <a:xfrm>
            <a:off x="1631950" y="4730752"/>
            <a:ext cx="3625850" cy="1727201"/>
            <a:chOff x="1505" y="2235"/>
            <a:chExt cx="2284" cy="1088"/>
          </a:xfrm>
        </p:grpSpPr>
        <p:sp>
          <p:nvSpPr>
            <p:cNvPr id="53313" name="Rectangle 65"/>
            <p:cNvSpPr>
              <a:spLocks noChangeArrowheads="1"/>
            </p:cNvSpPr>
            <p:nvPr/>
          </p:nvSpPr>
          <p:spPr bwMode="auto">
            <a:xfrm>
              <a:off x="1505" y="2235"/>
              <a:ext cx="8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遍历结果： </a:t>
              </a:r>
            </a:p>
          </p:txBody>
        </p:sp>
        <p:sp>
          <p:nvSpPr>
            <p:cNvPr id="53314" name="Rectangle 66"/>
            <p:cNvSpPr>
              <a:spLocks noChangeArrowheads="1"/>
            </p:cNvSpPr>
            <p:nvPr/>
          </p:nvSpPr>
          <p:spPr bwMode="auto">
            <a:xfrm>
              <a:off x="1505" y="2468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先序：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+ </a:t>
              </a:r>
              <a:r>
                <a:rPr lang="en-US" altLang="zh-CN" sz="2800" i="1">
                  <a:ea typeface="仿宋_GB2312" pitchFamily="49" charset="-122"/>
                </a:rPr>
                <a:t>a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ea typeface="仿宋_GB2312" pitchFamily="49" charset="-122"/>
                </a:rPr>
                <a:t>b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 i="1">
                  <a:ea typeface="仿宋_GB2312" pitchFamily="49" charset="-122"/>
                </a:rPr>
                <a:t>c d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 i="1">
                  <a:ea typeface="仿宋_GB2312" pitchFamily="49" charset="-122"/>
                </a:rPr>
                <a:t>e f </a:t>
              </a:r>
              <a:r>
                <a:rPr lang="en-US" altLang="zh-CN" sz="28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1505" y="2740"/>
              <a:ext cx="22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中序：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a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+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b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c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d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  <a:ea typeface="仿宋_GB2312" pitchFamily="49" charset="-122"/>
                </a:rPr>
                <a:t>-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e</a:t>
              </a: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 / </a:t>
              </a:r>
              <a:r>
                <a:rPr lang="en-US" altLang="zh-CN" sz="2800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f  </a:t>
              </a:r>
            </a:p>
          </p:txBody>
        </p:sp>
        <p:sp>
          <p:nvSpPr>
            <p:cNvPr id="53316" name="Rectangle 68"/>
            <p:cNvSpPr>
              <a:spLocks noChangeArrowheads="1"/>
            </p:cNvSpPr>
            <p:nvPr/>
          </p:nvSpPr>
          <p:spPr bwMode="auto">
            <a:xfrm>
              <a:off x="1505" y="2993"/>
              <a:ext cx="2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2"/>
                  </a:solidFill>
                  <a:ea typeface="楷体_GB2312" pitchFamily="49" charset="-122"/>
                </a:rPr>
                <a:t>后序： </a:t>
              </a:r>
              <a:r>
                <a:rPr lang="en-US" altLang="zh-CN" sz="2800" i="1">
                  <a:ea typeface="仿宋_GB2312" pitchFamily="49" charset="-122"/>
                </a:rPr>
                <a:t>a b c d</a:t>
              </a:r>
              <a:r>
                <a:rPr lang="en-US" altLang="zh-CN" sz="2800">
                  <a:ea typeface="仿宋_GB2312" pitchFamily="49" charset="-122"/>
                </a:rPr>
                <a:t>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800">
                  <a:latin typeface="仿宋_GB2312" pitchFamily="49" charset="-122"/>
                  <a:ea typeface="仿宋_GB2312" pitchFamily="49" charset="-122"/>
                </a:rPr>
                <a:t>×</a:t>
              </a:r>
              <a:r>
                <a:rPr lang="en-US" altLang="zh-CN" sz="2800">
                  <a:ea typeface="仿宋_GB2312" pitchFamily="49" charset="-122"/>
                </a:rPr>
                <a:t>+ </a:t>
              </a:r>
              <a:r>
                <a:rPr lang="en-US" altLang="zh-CN" sz="2800" i="1">
                  <a:ea typeface="仿宋_GB2312" pitchFamily="49" charset="-122"/>
                </a:rPr>
                <a:t>e f</a:t>
              </a:r>
              <a:r>
                <a:rPr lang="en-US" altLang="zh-CN" sz="2800">
                  <a:ea typeface="仿宋_GB2312" pitchFamily="49" charset="-122"/>
                </a:rPr>
                <a:t> / </a:t>
              </a:r>
              <a:r>
                <a:rPr lang="en-US" altLang="zh-CN" sz="2800">
                  <a:latin typeface="楷体_GB2312" pitchFamily="49" charset="-122"/>
                  <a:ea typeface="楷体_GB2312" pitchFamily="49" charset="-122"/>
                </a:rPr>
                <a:t>- </a:t>
              </a:r>
            </a:p>
          </p:txBody>
        </p:sp>
      </p:grpSp>
      <p:sp>
        <p:nvSpPr>
          <p:cNvPr id="55677" name="Text Box 1405"/>
          <p:cNvSpPr txBox="1">
            <a:spLocks noChangeArrowheads="1"/>
          </p:cNvSpPr>
          <p:nvPr/>
        </p:nvSpPr>
        <p:spPr bwMode="auto">
          <a:xfrm>
            <a:off x="1631951" y="404813"/>
            <a:ext cx="5254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、在原二叉链表的每个结点上增加两个指针域。  </a:t>
            </a:r>
          </a:p>
        </p:txBody>
      </p:sp>
      <p:graphicFrame>
        <p:nvGraphicFramePr>
          <p:cNvPr id="53320" name="Group 72"/>
          <p:cNvGraphicFramePr>
            <a:graphicFrameLocks noGrp="1"/>
          </p:cNvGraphicFramePr>
          <p:nvPr/>
        </p:nvGraphicFramePr>
        <p:xfrm>
          <a:off x="7086600" y="16922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30" name="Group 82"/>
          <p:cNvGraphicFramePr>
            <a:graphicFrameLocks noGrp="1"/>
          </p:cNvGraphicFramePr>
          <p:nvPr/>
        </p:nvGraphicFramePr>
        <p:xfrm>
          <a:off x="55626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67" name="Group 219"/>
          <p:cNvGraphicFramePr>
            <a:graphicFrameLocks noGrp="1"/>
          </p:cNvGraphicFramePr>
          <p:nvPr/>
        </p:nvGraphicFramePr>
        <p:xfrm>
          <a:off x="48768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50" name="Line 102"/>
          <p:cNvSpPr>
            <a:spLocks noChangeShapeType="1"/>
          </p:cNvSpPr>
          <p:nvPr/>
        </p:nvSpPr>
        <p:spPr bwMode="auto">
          <a:xfrm flipH="1">
            <a:off x="62484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" name="Line 103"/>
          <p:cNvSpPr>
            <a:spLocks noChangeShapeType="1"/>
          </p:cNvSpPr>
          <p:nvPr/>
        </p:nvSpPr>
        <p:spPr bwMode="auto">
          <a:xfrm flipH="1">
            <a:off x="55626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63246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62" name="Line 114"/>
          <p:cNvSpPr>
            <a:spLocks noChangeShapeType="1"/>
          </p:cNvSpPr>
          <p:nvPr/>
        </p:nvSpPr>
        <p:spPr bwMode="auto">
          <a:xfrm>
            <a:off x="67818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63" name="Group 115"/>
          <p:cNvGraphicFramePr>
            <a:graphicFrameLocks noGrp="1"/>
          </p:cNvGraphicFramePr>
          <p:nvPr/>
        </p:nvGraphicFramePr>
        <p:xfrm>
          <a:off x="56388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73" name="Line 125"/>
          <p:cNvSpPr>
            <a:spLocks noChangeShapeType="1"/>
          </p:cNvSpPr>
          <p:nvPr/>
        </p:nvSpPr>
        <p:spPr bwMode="auto">
          <a:xfrm flipH="1">
            <a:off x="6324600" y="33067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74" name="Group 126"/>
          <p:cNvGraphicFramePr>
            <a:graphicFrameLocks noGrp="1"/>
          </p:cNvGraphicFramePr>
          <p:nvPr/>
        </p:nvGraphicFramePr>
        <p:xfrm>
          <a:off x="7086600" y="37353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384" name="Line 136"/>
          <p:cNvSpPr>
            <a:spLocks noChangeShapeType="1"/>
          </p:cNvSpPr>
          <p:nvPr/>
        </p:nvSpPr>
        <p:spPr bwMode="auto">
          <a:xfrm>
            <a:off x="7543800" y="33067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385" name="Group 137"/>
          <p:cNvGraphicFramePr>
            <a:graphicFrameLocks noGrp="1"/>
          </p:cNvGraphicFramePr>
          <p:nvPr/>
        </p:nvGraphicFramePr>
        <p:xfrm>
          <a:off x="6400800" y="44211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95" name="Group 147"/>
          <p:cNvGraphicFramePr>
            <a:graphicFrameLocks noGrp="1"/>
          </p:cNvGraphicFramePr>
          <p:nvPr/>
        </p:nvGraphicFramePr>
        <p:xfrm>
          <a:off x="7848600" y="44354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05" name="Line 157"/>
          <p:cNvSpPr>
            <a:spLocks noChangeShapeType="1"/>
          </p:cNvSpPr>
          <p:nvPr/>
        </p:nvSpPr>
        <p:spPr bwMode="auto">
          <a:xfrm flipH="1">
            <a:off x="7086600" y="39925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06" name="Line 158"/>
          <p:cNvSpPr>
            <a:spLocks noChangeShapeType="1"/>
          </p:cNvSpPr>
          <p:nvPr/>
        </p:nvSpPr>
        <p:spPr bwMode="auto">
          <a:xfrm>
            <a:off x="8305800" y="39925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407" name="Group 159"/>
          <p:cNvGraphicFramePr>
            <a:graphicFrameLocks noGrp="1"/>
          </p:cNvGraphicFramePr>
          <p:nvPr/>
        </p:nvGraphicFramePr>
        <p:xfrm>
          <a:off x="8534400" y="23637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17" name="Group 169"/>
          <p:cNvGraphicFramePr>
            <a:graphicFrameLocks noGrp="1"/>
          </p:cNvGraphicFramePr>
          <p:nvPr/>
        </p:nvGraphicFramePr>
        <p:xfrm>
          <a:off x="7848600" y="3049588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27" name="Group 179"/>
          <p:cNvGraphicFramePr>
            <a:graphicFrameLocks noGrp="1"/>
          </p:cNvGraphicFramePr>
          <p:nvPr/>
        </p:nvGraphicFramePr>
        <p:xfrm>
          <a:off x="9296400" y="3063875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437" name="Line 189"/>
          <p:cNvSpPr>
            <a:spLocks noChangeShapeType="1"/>
          </p:cNvSpPr>
          <p:nvPr/>
        </p:nvSpPr>
        <p:spPr bwMode="auto">
          <a:xfrm flipH="1">
            <a:off x="8534400" y="2620963"/>
            <a:ext cx="762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8" name="Line 190"/>
          <p:cNvSpPr>
            <a:spLocks noChangeShapeType="1"/>
          </p:cNvSpPr>
          <p:nvPr/>
        </p:nvSpPr>
        <p:spPr bwMode="auto">
          <a:xfrm>
            <a:off x="9753600" y="2620963"/>
            <a:ext cx="152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439" name="Line 191"/>
          <p:cNvSpPr>
            <a:spLocks noChangeShapeType="1"/>
          </p:cNvSpPr>
          <p:nvPr/>
        </p:nvSpPr>
        <p:spPr bwMode="auto">
          <a:xfrm>
            <a:off x="8305800" y="1935163"/>
            <a:ext cx="9144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32"/>
          <p:cNvGrpSpPr>
            <a:grpSpLocks/>
          </p:cNvGrpSpPr>
          <p:nvPr/>
        </p:nvGrpSpPr>
        <p:grpSpPr bwMode="auto">
          <a:xfrm>
            <a:off x="5715000" y="2392363"/>
            <a:ext cx="1676400" cy="1981200"/>
            <a:chOff x="2640" y="1200"/>
            <a:chExt cx="1056" cy="1248"/>
          </a:xfrm>
        </p:grpSpPr>
        <p:sp>
          <p:nvSpPr>
            <p:cNvPr id="53440" name="Line 192"/>
            <p:cNvSpPr>
              <a:spLocks noChangeShapeType="1"/>
            </p:cNvSpPr>
            <p:nvPr/>
          </p:nvSpPr>
          <p:spPr bwMode="auto">
            <a:xfrm>
              <a:off x="2688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41" name="Line 193"/>
            <p:cNvSpPr>
              <a:spLocks noChangeShapeType="1"/>
            </p:cNvSpPr>
            <p:nvPr/>
          </p:nvSpPr>
          <p:spPr bwMode="auto">
            <a:xfrm>
              <a:off x="3216" y="1200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2" name="Line 204"/>
            <p:cNvSpPr>
              <a:spLocks noChangeShapeType="1"/>
            </p:cNvSpPr>
            <p:nvPr/>
          </p:nvSpPr>
          <p:spPr bwMode="auto">
            <a:xfrm>
              <a:off x="3168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53" name="Line 205"/>
            <p:cNvSpPr>
              <a:spLocks noChangeShapeType="1"/>
            </p:cNvSpPr>
            <p:nvPr/>
          </p:nvSpPr>
          <p:spPr bwMode="auto">
            <a:xfrm>
              <a:off x="3696" y="1632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0" name="Line 222"/>
            <p:cNvSpPr>
              <a:spLocks noChangeShapeType="1"/>
            </p:cNvSpPr>
            <p:nvPr/>
          </p:nvSpPr>
          <p:spPr bwMode="auto">
            <a:xfrm flipH="1">
              <a:off x="2640" y="1344"/>
              <a:ext cx="144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1" name="Line 223"/>
            <p:cNvSpPr>
              <a:spLocks noChangeShapeType="1"/>
            </p:cNvSpPr>
            <p:nvPr/>
          </p:nvSpPr>
          <p:spPr bwMode="auto">
            <a:xfrm>
              <a:off x="3168" y="1296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2" name="Line 224"/>
            <p:cNvSpPr>
              <a:spLocks noChangeShapeType="1"/>
            </p:cNvSpPr>
            <p:nvPr/>
          </p:nvSpPr>
          <p:spPr bwMode="auto">
            <a:xfrm>
              <a:off x="2976" y="1536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4" name="Line 226"/>
            <p:cNvSpPr>
              <a:spLocks noChangeShapeType="1"/>
            </p:cNvSpPr>
            <p:nvPr/>
          </p:nvSpPr>
          <p:spPr bwMode="auto">
            <a:xfrm>
              <a:off x="2976" y="1536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6" name="Line 228"/>
            <p:cNvSpPr>
              <a:spLocks noChangeShapeType="1"/>
            </p:cNvSpPr>
            <p:nvPr/>
          </p:nvSpPr>
          <p:spPr bwMode="auto">
            <a:xfrm flipH="1">
              <a:off x="3072" y="1824"/>
              <a:ext cx="192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7" name="Line 229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8" name="Line 230"/>
            <p:cNvSpPr>
              <a:spLocks noChangeShapeType="1"/>
            </p:cNvSpPr>
            <p:nvPr/>
          </p:nvSpPr>
          <p:spPr bwMode="auto">
            <a:xfrm>
              <a:off x="3456" y="1968"/>
              <a:ext cx="1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79" name="Line 231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55"/>
          <p:cNvGrpSpPr>
            <a:grpSpLocks/>
          </p:cNvGrpSpPr>
          <p:nvPr/>
        </p:nvGrpSpPr>
        <p:grpSpPr bwMode="auto">
          <a:xfrm>
            <a:off x="5715000" y="2087563"/>
            <a:ext cx="3657600" cy="2590800"/>
            <a:chOff x="2640" y="1078"/>
            <a:chExt cx="2304" cy="1632"/>
          </a:xfrm>
        </p:grpSpPr>
        <p:sp>
          <p:nvSpPr>
            <p:cNvPr id="53499" name="Line 251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0" name="Line 252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4" name="Line 256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6" name="Line 258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7" name="Line 259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8" name="Line 260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09" name="Line 261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0" name="Line 262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1" name="Line 263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2" name="Line 264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3" name="Line 265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4" name="Line 266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5" name="Line 267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6" name="Line 268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7" name="Line 269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18" name="Line 270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56"/>
          <p:cNvGrpSpPr>
            <a:grpSpLocks/>
          </p:cNvGrpSpPr>
          <p:nvPr/>
        </p:nvGrpSpPr>
        <p:grpSpPr bwMode="auto">
          <a:xfrm>
            <a:off x="5084764" y="1690689"/>
            <a:ext cx="5430837" cy="3140075"/>
            <a:chOff x="2243" y="828"/>
            <a:chExt cx="3421" cy="1978"/>
          </a:xfrm>
        </p:grpSpPr>
        <p:sp>
          <p:nvSpPr>
            <p:cNvPr id="53521" name="Line 273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2" name="Text Box 274"/>
            <p:cNvSpPr txBox="1">
              <a:spLocks noChangeArrowheads="1"/>
            </p:cNvSpPr>
            <p:nvPr/>
          </p:nvSpPr>
          <p:spPr bwMode="auto">
            <a:xfrm>
              <a:off x="3627" y="82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3" name="Text Box 275"/>
            <p:cNvSpPr txBox="1">
              <a:spLocks noChangeArrowheads="1"/>
            </p:cNvSpPr>
            <p:nvPr/>
          </p:nvSpPr>
          <p:spPr bwMode="auto">
            <a:xfrm>
              <a:off x="4028" y="838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4" name="Line 276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5" name="Line 277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6" name="Text Box 278"/>
            <p:cNvSpPr txBox="1">
              <a:spLocks noChangeArrowheads="1"/>
            </p:cNvSpPr>
            <p:nvPr/>
          </p:nvSpPr>
          <p:spPr bwMode="auto">
            <a:xfrm>
              <a:off x="4547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7" name="Text Box 279"/>
            <p:cNvSpPr txBox="1">
              <a:spLocks noChangeArrowheads="1"/>
            </p:cNvSpPr>
            <p:nvPr/>
          </p:nvSpPr>
          <p:spPr bwMode="auto">
            <a:xfrm>
              <a:off x="4948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28" name="Line 280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29" name="Line 281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0" name="Text Box 282"/>
            <p:cNvSpPr txBox="1">
              <a:spLocks noChangeArrowheads="1"/>
            </p:cNvSpPr>
            <p:nvPr/>
          </p:nvSpPr>
          <p:spPr bwMode="auto">
            <a:xfrm>
              <a:off x="2675" y="125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1" name="Text Box 283"/>
            <p:cNvSpPr txBox="1">
              <a:spLocks noChangeArrowheads="1"/>
            </p:cNvSpPr>
            <p:nvPr/>
          </p:nvSpPr>
          <p:spPr bwMode="auto">
            <a:xfrm>
              <a:off x="3076" y="126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2" name="Line 284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3" name="Line 285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4" name="Text Box 286"/>
            <p:cNvSpPr txBox="1">
              <a:spLocks noChangeArrowheads="1"/>
            </p:cNvSpPr>
            <p:nvPr/>
          </p:nvSpPr>
          <p:spPr bwMode="auto">
            <a:xfrm>
              <a:off x="315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5" name="Text Box 287"/>
            <p:cNvSpPr txBox="1">
              <a:spLocks noChangeArrowheads="1"/>
            </p:cNvSpPr>
            <p:nvPr/>
          </p:nvSpPr>
          <p:spPr bwMode="auto">
            <a:xfrm>
              <a:off x="355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36" name="Line 288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7" name="Line 289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8" name="Text Box 290"/>
            <p:cNvSpPr txBox="1">
              <a:spLocks noChangeArrowheads="1"/>
            </p:cNvSpPr>
            <p:nvPr/>
          </p:nvSpPr>
          <p:spPr bwMode="auto">
            <a:xfrm>
              <a:off x="4115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39" name="Text Box 291"/>
            <p:cNvSpPr txBox="1">
              <a:spLocks noChangeArrowheads="1"/>
            </p:cNvSpPr>
            <p:nvPr/>
          </p:nvSpPr>
          <p:spPr bwMode="auto">
            <a:xfrm>
              <a:off x="4516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0" name="Line 292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1" name="Line 293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2" name="Text Box 294"/>
            <p:cNvSpPr txBox="1">
              <a:spLocks noChangeArrowheads="1"/>
            </p:cNvSpPr>
            <p:nvPr/>
          </p:nvSpPr>
          <p:spPr bwMode="auto">
            <a:xfrm>
              <a:off x="5027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3" name="Text Box 295"/>
            <p:cNvSpPr txBox="1">
              <a:spLocks noChangeArrowheads="1"/>
            </p:cNvSpPr>
            <p:nvPr/>
          </p:nvSpPr>
          <p:spPr bwMode="auto">
            <a:xfrm>
              <a:off x="5428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44" name="Line 296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5" name="Line 297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6" name="Text Box 298"/>
            <p:cNvSpPr txBox="1">
              <a:spLocks noChangeArrowheads="1"/>
            </p:cNvSpPr>
            <p:nvPr/>
          </p:nvSpPr>
          <p:spPr bwMode="auto">
            <a:xfrm>
              <a:off x="3635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7" name="Text Box 299"/>
            <p:cNvSpPr txBox="1">
              <a:spLocks noChangeArrowheads="1"/>
            </p:cNvSpPr>
            <p:nvPr/>
          </p:nvSpPr>
          <p:spPr bwMode="auto">
            <a:xfrm>
              <a:off x="4036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48" name="Line 300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9" name="Line 301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0" name="Text Box 302"/>
            <p:cNvSpPr txBox="1">
              <a:spLocks noChangeArrowheads="1"/>
            </p:cNvSpPr>
            <p:nvPr/>
          </p:nvSpPr>
          <p:spPr bwMode="auto">
            <a:xfrm>
              <a:off x="4115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1" name="Text Box 303"/>
            <p:cNvSpPr txBox="1">
              <a:spLocks noChangeArrowheads="1"/>
            </p:cNvSpPr>
            <p:nvPr/>
          </p:nvSpPr>
          <p:spPr bwMode="auto">
            <a:xfrm>
              <a:off x="4516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2" name="Line 304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3" name="Line 305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4" name="Text Box 306"/>
            <p:cNvSpPr txBox="1">
              <a:spLocks noChangeArrowheads="1"/>
            </p:cNvSpPr>
            <p:nvPr/>
          </p:nvSpPr>
          <p:spPr bwMode="auto">
            <a:xfrm>
              <a:off x="3203" y="25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5" name="Text Box 307"/>
            <p:cNvSpPr txBox="1">
              <a:spLocks noChangeArrowheads="1"/>
            </p:cNvSpPr>
            <p:nvPr/>
          </p:nvSpPr>
          <p:spPr bwMode="auto">
            <a:xfrm>
              <a:off x="3604" y="255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6" name="Line 308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7" name="Line 309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58" name="Text Box 310"/>
            <p:cNvSpPr txBox="1">
              <a:spLocks noChangeArrowheads="1"/>
            </p:cNvSpPr>
            <p:nvPr/>
          </p:nvSpPr>
          <p:spPr bwMode="auto">
            <a:xfrm>
              <a:off x="2723" y="211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59" name="Text Box 311"/>
            <p:cNvSpPr txBox="1">
              <a:spLocks noChangeArrowheads="1"/>
            </p:cNvSpPr>
            <p:nvPr/>
          </p:nvSpPr>
          <p:spPr bwMode="auto">
            <a:xfrm>
              <a:off x="3124" y="2124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0" name="Line 312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1" name="Line 313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2" name="Text Box 314"/>
            <p:cNvSpPr txBox="1">
              <a:spLocks noChangeArrowheads="1"/>
            </p:cNvSpPr>
            <p:nvPr/>
          </p:nvSpPr>
          <p:spPr bwMode="auto">
            <a:xfrm>
              <a:off x="2243" y="168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3" name="Text Box 315"/>
            <p:cNvSpPr txBox="1">
              <a:spLocks noChangeArrowheads="1"/>
            </p:cNvSpPr>
            <p:nvPr/>
          </p:nvSpPr>
          <p:spPr bwMode="auto">
            <a:xfrm>
              <a:off x="2644" y="169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64" name="Line 316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578" name="Group 330"/>
          <p:cNvGraphicFramePr>
            <a:graphicFrameLocks noGrp="1"/>
          </p:cNvGraphicFramePr>
          <p:nvPr/>
        </p:nvGraphicFramePr>
        <p:xfrm>
          <a:off x="7086600" y="1071563"/>
          <a:ext cx="1295400" cy="396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592" name="Line 344"/>
          <p:cNvSpPr>
            <a:spLocks noChangeShapeType="1"/>
          </p:cNvSpPr>
          <p:nvPr/>
        </p:nvSpPr>
        <p:spPr bwMode="auto">
          <a:xfrm>
            <a:off x="7175500" y="1341438"/>
            <a:ext cx="5207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5029200" y="1268414"/>
            <a:ext cx="5486400" cy="2003425"/>
            <a:chOff x="2208" y="432"/>
            <a:chExt cx="3456" cy="1392"/>
          </a:xfrm>
        </p:grpSpPr>
        <p:sp>
          <p:nvSpPr>
            <p:cNvPr id="53593" name="Freeform 345"/>
            <p:cNvSpPr>
              <a:spLocks/>
            </p:cNvSpPr>
            <p:nvPr/>
          </p:nvSpPr>
          <p:spPr bwMode="auto">
            <a:xfrm>
              <a:off x="2208" y="432"/>
              <a:ext cx="1296" cy="1392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716"/>
                </a:cxn>
                <a:cxn ang="0">
                  <a:pos x="1296" y="0"/>
                </a:cxn>
              </a:cxnLst>
              <a:rect l="0" t="0" r="r" b="b"/>
              <a:pathLst>
                <a:path w="1296" h="1392">
                  <a:moveTo>
                    <a:pt x="0" y="1392"/>
                  </a:moveTo>
                  <a:lnTo>
                    <a:pt x="0" y="716"/>
                  </a:lnTo>
                  <a:lnTo>
                    <a:pt x="1296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4" name="Freeform 346"/>
            <p:cNvSpPr>
              <a:spLocks/>
            </p:cNvSpPr>
            <p:nvPr/>
          </p:nvSpPr>
          <p:spPr bwMode="auto">
            <a:xfrm>
              <a:off x="4320" y="432"/>
              <a:ext cx="1344" cy="1344"/>
            </a:xfrm>
            <a:custGeom>
              <a:avLst/>
              <a:gdLst/>
              <a:ahLst/>
              <a:cxnLst>
                <a:cxn ang="0">
                  <a:pos x="1344" y="1344"/>
                </a:cxn>
                <a:cxn ang="0">
                  <a:pos x="1344" y="785"/>
                </a:cxn>
                <a:cxn ang="0">
                  <a:pos x="0" y="0"/>
                </a:cxn>
              </a:cxnLst>
              <a:rect l="0" t="0" r="r" b="b"/>
              <a:pathLst>
                <a:path w="1344" h="1344">
                  <a:moveTo>
                    <a:pt x="1344" y="1344"/>
                  </a:moveTo>
                  <a:lnTo>
                    <a:pt x="1344" y="785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595" name="Freeform 347"/>
          <p:cNvSpPr>
            <a:spLocks/>
          </p:cNvSpPr>
          <p:nvPr/>
        </p:nvSpPr>
        <p:spPr bwMode="auto">
          <a:xfrm>
            <a:off x="8305801" y="1341438"/>
            <a:ext cx="1725613" cy="1687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59"/>
          <p:cNvGrpSpPr>
            <a:grpSpLocks/>
          </p:cNvGrpSpPr>
          <p:nvPr/>
        </p:nvGrpSpPr>
        <p:grpSpPr bwMode="auto">
          <a:xfrm>
            <a:off x="7294564" y="1071563"/>
            <a:ext cx="1011237" cy="412750"/>
            <a:chOff x="3635" y="336"/>
            <a:chExt cx="637" cy="260"/>
          </a:xfrm>
        </p:grpSpPr>
        <p:sp>
          <p:nvSpPr>
            <p:cNvPr id="53588" name="Line 340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89" name="Text Box 341"/>
            <p:cNvSpPr txBox="1">
              <a:spLocks noChangeArrowheads="1"/>
            </p:cNvSpPr>
            <p:nvPr/>
          </p:nvSpPr>
          <p:spPr bwMode="auto">
            <a:xfrm>
              <a:off x="3635" y="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3590" name="Text Box 342"/>
            <p:cNvSpPr txBox="1">
              <a:spLocks noChangeArrowheads="1"/>
            </p:cNvSpPr>
            <p:nvPr/>
          </p:nvSpPr>
          <p:spPr bwMode="auto">
            <a:xfrm>
              <a:off x="4036" y="34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3591" name="Line 343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99" name="Rectangle 351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602" name="Text Box 354"/>
          <p:cNvSpPr txBox="1">
            <a:spLocks noChangeArrowheads="1"/>
          </p:cNvSpPr>
          <p:nvPr/>
        </p:nvSpPr>
        <p:spPr bwMode="auto">
          <a:xfrm>
            <a:off x="5791200" y="5065714"/>
            <a:ext cx="3480440" cy="106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线索化：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对二叉树按某种次序遍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历使其变为线索二叉树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Arial" pitchFamily="34" charset="0"/>
                <a:ea typeface="楷体_GB2312" pitchFamily="49" charset="-122"/>
              </a:rPr>
              <a:t>              的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楷体_GB2312" pitchFamily="49" charset="-122"/>
              </a:rPr>
              <a:t>过程</a:t>
            </a:r>
            <a:r>
              <a:rPr lang="zh-CN" altLang="en-US">
                <a:latin typeface="Arial" pitchFamily="34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8" name="Group 1393"/>
          <p:cNvGrpSpPr>
            <a:grpSpLocks/>
          </p:cNvGrpSpPr>
          <p:nvPr/>
        </p:nvGrpSpPr>
        <p:grpSpPr bwMode="auto">
          <a:xfrm>
            <a:off x="1558926" y="4365625"/>
            <a:ext cx="9109075" cy="2133600"/>
            <a:chOff x="0" y="2784"/>
            <a:chExt cx="5760" cy="1344"/>
          </a:xfrm>
        </p:grpSpPr>
        <p:sp useBgFill="1">
          <p:nvSpPr>
            <p:cNvPr id="55666" name="Rectangle 1394"/>
            <p:cNvSpPr>
              <a:spLocks noChangeArrowheads="1"/>
            </p:cNvSpPr>
            <p:nvPr/>
          </p:nvSpPr>
          <p:spPr bwMode="auto">
            <a:xfrm>
              <a:off x="0" y="3168"/>
              <a:ext cx="5760" cy="96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5667" name="Rectangle 1395"/>
            <p:cNvSpPr>
              <a:spLocks noChangeArrowheads="1"/>
            </p:cNvSpPr>
            <p:nvPr/>
          </p:nvSpPr>
          <p:spPr bwMode="auto">
            <a:xfrm>
              <a:off x="0" y="2784"/>
              <a:ext cx="1968" cy="432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668" name="Text Box 1396"/>
          <p:cNvSpPr txBox="1">
            <a:spLocks noChangeArrowheads="1"/>
          </p:cNvSpPr>
          <p:nvPr/>
        </p:nvSpPr>
        <p:spPr bwMode="auto">
          <a:xfrm>
            <a:off x="1636713" y="5046663"/>
            <a:ext cx="8915400" cy="73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二叉树线索化的目的：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线索化后的二叉树中的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线索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就可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直接找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到某些结点在某种遍历序列中的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前驱和后继结点</a:t>
            </a:r>
            <a:r>
              <a:rPr lang="zh-CN" altLang="en-US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6" name="Text Box 1404"/>
          <p:cNvSpPr txBox="1">
            <a:spLocks noChangeArrowheads="1"/>
          </p:cNvSpPr>
          <p:nvPr/>
        </p:nvSpPr>
        <p:spPr bwMode="auto">
          <a:xfrm>
            <a:off x="1631950" y="409575"/>
            <a:ext cx="65405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、在原二叉链表的存储空间内反映遍历结果。 </a:t>
            </a:r>
          </a:p>
        </p:txBody>
      </p:sp>
      <p:sp>
        <p:nvSpPr>
          <p:cNvPr id="53577" name="Text Box 329"/>
          <p:cNvSpPr txBox="1">
            <a:spLocks noChangeArrowheads="1"/>
          </p:cNvSpPr>
          <p:nvPr/>
        </p:nvSpPr>
        <p:spPr bwMode="auto">
          <a:xfrm>
            <a:off x="9380539" y="4119564"/>
            <a:ext cx="9300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中序线 </a:t>
            </a:r>
          </a:p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索链表 </a:t>
            </a:r>
          </a:p>
        </p:txBody>
      </p:sp>
      <p:grpSp>
        <p:nvGrpSpPr>
          <p:cNvPr id="9" name="Group 358"/>
          <p:cNvGrpSpPr>
            <a:grpSpLocks/>
          </p:cNvGrpSpPr>
          <p:nvPr/>
        </p:nvGrpSpPr>
        <p:grpSpPr bwMode="auto">
          <a:xfrm>
            <a:off x="1620839" y="1366838"/>
            <a:ext cx="3055937" cy="2874962"/>
            <a:chOff x="61" y="621"/>
            <a:chExt cx="1925" cy="1811"/>
          </a:xfrm>
        </p:grpSpPr>
        <p:sp>
          <p:nvSpPr>
            <p:cNvPr id="53571" name="Freeform 323"/>
            <p:cNvSpPr>
              <a:spLocks/>
            </p:cNvSpPr>
            <p:nvPr/>
          </p:nvSpPr>
          <p:spPr bwMode="auto">
            <a:xfrm>
              <a:off x="960" y="621"/>
              <a:ext cx="637" cy="1811"/>
            </a:xfrm>
            <a:custGeom>
              <a:avLst/>
              <a:gdLst/>
              <a:ahLst/>
              <a:cxnLst>
                <a:cxn ang="0">
                  <a:pos x="432" y="1680"/>
                </a:cxn>
                <a:cxn ang="0">
                  <a:pos x="428" y="1793"/>
                </a:cxn>
                <a:cxn ang="0">
                  <a:pos x="497" y="1811"/>
                </a:cxn>
                <a:cxn ang="0">
                  <a:pos x="559" y="1785"/>
                </a:cxn>
                <a:cxn ang="0">
                  <a:pos x="620" y="1767"/>
                </a:cxn>
                <a:cxn ang="0">
                  <a:pos x="637" y="1697"/>
                </a:cxn>
                <a:cxn ang="0">
                  <a:pos x="593" y="1497"/>
                </a:cxn>
                <a:cxn ang="0">
                  <a:pos x="227" y="1008"/>
                </a:cxn>
                <a:cxn ang="0">
                  <a:pos x="122" y="956"/>
                </a:cxn>
                <a:cxn ang="0">
                  <a:pos x="52" y="912"/>
                </a:cxn>
                <a:cxn ang="0">
                  <a:pos x="44" y="825"/>
                </a:cxn>
                <a:cxn ang="0">
                  <a:pos x="0" y="0"/>
                </a:cxn>
              </a:cxnLst>
              <a:rect l="0" t="0" r="r" b="b"/>
              <a:pathLst>
                <a:path w="637" h="1811">
                  <a:moveTo>
                    <a:pt x="432" y="1680"/>
                  </a:moveTo>
                  <a:lnTo>
                    <a:pt x="428" y="1793"/>
                  </a:lnTo>
                  <a:lnTo>
                    <a:pt x="497" y="1811"/>
                  </a:lnTo>
                  <a:lnTo>
                    <a:pt x="559" y="1785"/>
                  </a:lnTo>
                  <a:lnTo>
                    <a:pt x="620" y="1767"/>
                  </a:lnTo>
                  <a:lnTo>
                    <a:pt x="637" y="1697"/>
                  </a:lnTo>
                  <a:lnTo>
                    <a:pt x="593" y="1497"/>
                  </a:lnTo>
                  <a:lnTo>
                    <a:pt x="227" y="1008"/>
                  </a:lnTo>
                  <a:lnTo>
                    <a:pt x="122" y="956"/>
                  </a:lnTo>
                  <a:lnTo>
                    <a:pt x="52" y="912"/>
                  </a:lnTo>
                  <a:lnTo>
                    <a:pt x="44" y="82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5" name="Freeform 317"/>
            <p:cNvSpPr>
              <a:spLocks/>
            </p:cNvSpPr>
            <p:nvPr/>
          </p:nvSpPr>
          <p:spPr bwMode="auto">
            <a:xfrm>
              <a:off x="240" y="1018"/>
              <a:ext cx="249" cy="524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31" y="515"/>
                </a:cxn>
                <a:cxn ang="0">
                  <a:pos x="100" y="524"/>
                </a:cxn>
                <a:cxn ang="0">
                  <a:pos x="179" y="515"/>
                </a:cxn>
                <a:cxn ang="0">
                  <a:pos x="214" y="454"/>
                </a:cxn>
                <a:cxn ang="0">
                  <a:pos x="249" y="0"/>
                </a:cxn>
              </a:cxnLst>
              <a:rect l="0" t="0" r="r" b="b"/>
              <a:pathLst>
                <a:path w="249" h="524">
                  <a:moveTo>
                    <a:pt x="0" y="467"/>
                  </a:moveTo>
                  <a:lnTo>
                    <a:pt x="31" y="515"/>
                  </a:lnTo>
                  <a:lnTo>
                    <a:pt x="100" y="524"/>
                  </a:lnTo>
                  <a:lnTo>
                    <a:pt x="179" y="515"/>
                  </a:lnTo>
                  <a:lnTo>
                    <a:pt x="214" y="454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6" name="Freeform 318"/>
            <p:cNvSpPr>
              <a:spLocks/>
            </p:cNvSpPr>
            <p:nvPr/>
          </p:nvSpPr>
          <p:spPr bwMode="auto">
            <a:xfrm>
              <a:off x="314" y="1018"/>
              <a:ext cx="218" cy="995"/>
            </a:xfrm>
            <a:custGeom>
              <a:avLst/>
              <a:gdLst/>
              <a:ahLst/>
              <a:cxnLst>
                <a:cxn ang="0">
                  <a:pos x="166" y="899"/>
                </a:cxn>
                <a:cxn ang="0">
                  <a:pos x="175" y="995"/>
                </a:cxn>
                <a:cxn ang="0">
                  <a:pos x="114" y="986"/>
                </a:cxn>
                <a:cxn ang="0">
                  <a:pos x="0" y="986"/>
                </a:cxn>
                <a:cxn ang="0">
                  <a:pos x="0" y="786"/>
                </a:cxn>
                <a:cxn ang="0">
                  <a:pos x="9" y="655"/>
                </a:cxn>
                <a:cxn ang="0">
                  <a:pos x="218" y="550"/>
                </a:cxn>
                <a:cxn ang="0">
                  <a:pos x="218" y="0"/>
                </a:cxn>
              </a:cxnLst>
              <a:rect l="0" t="0" r="r" b="b"/>
              <a:pathLst>
                <a:path w="218" h="995">
                  <a:moveTo>
                    <a:pt x="166" y="899"/>
                  </a:moveTo>
                  <a:lnTo>
                    <a:pt x="175" y="995"/>
                  </a:lnTo>
                  <a:lnTo>
                    <a:pt x="114" y="986"/>
                  </a:lnTo>
                  <a:lnTo>
                    <a:pt x="0" y="986"/>
                  </a:lnTo>
                  <a:lnTo>
                    <a:pt x="0" y="786"/>
                  </a:lnTo>
                  <a:lnTo>
                    <a:pt x="9" y="655"/>
                  </a:lnTo>
                  <a:lnTo>
                    <a:pt x="218" y="550"/>
                  </a:lnTo>
                  <a:lnTo>
                    <a:pt x="21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7" name="Freeform 319"/>
            <p:cNvSpPr>
              <a:spLocks/>
            </p:cNvSpPr>
            <p:nvPr/>
          </p:nvSpPr>
          <p:spPr bwMode="auto">
            <a:xfrm>
              <a:off x="528" y="1481"/>
              <a:ext cx="249" cy="523"/>
            </a:xfrm>
            <a:custGeom>
              <a:avLst/>
              <a:gdLst/>
              <a:ahLst/>
              <a:cxnLst>
                <a:cxn ang="0">
                  <a:pos x="0" y="436"/>
                </a:cxn>
                <a:cxn ang="0">
                  <a:pos x="4" y="523"/>
                </a:cxn>
                <a:cxn ang="0">
                  <a:pos x="127" y="523"/>
                </a:cxn>
                <a:cxn ang="0">
                  <a:pos x="188" y="366"/>
                </a:cxn>
                <a:cxn ang="0">
                  <a:pos x="249" y="0"/>
                </a:cxn>
              </a:cxnLst>
              <a:rect l="0" t="0" r="r" b="b"/>
              <a:pathLst>
                <a:path w="249" h="523">
                  <a:moveTo>
                    <a:pt x="0" y="436"/>
                  </a:moveTo>
                  <a:lnTo>
                    <a:pt x="4" y="523"/>
                  </a:lnTo>
                  <a:lnTo>
                    <a:pt x="127" y="523"/>
                  </a:lnTo>
                  <a:lnTo>
                    <a:pt x="188" y="366"/>
                  </a:lnTo>
                  <a:lnTo>
                    <a:pt x="249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8" name="Freeform 320"/>
            <p:cNvSpPr>
              <a:spLocks/>
            </p:cNvSpPr>
            <p:nvPr/>
          </p:nvSpPr>
          <p:spPr bwMode="auto">
            <a:xfrm>
              <a:off x="593" y="1485"/>
              <a:ext cx="223" cy="929"/>
            </a:xfrm>
            <a:custGeom>
              <a:avLst/>
              <a:gdLst/>
              <a:ahLst/>
              <a:cxnLst>
                <a:cxn ang="0">
                  <a:pos x="175" y="851"/>
                </a:cxn>
                <a:cxn ang="0">
                  <a:pos x="175" y="929"/>
                </a:cxn>
                <a:cxn ang="0">
                  <a:pos x="0" y="929"/>
                </a:cxn>
                <a:cxn ang="0">
                  <a:pos x="9" y="615"/>
                </a:cxn>
                <a:cxn ang="0">
                  <a:pos x="219" y="493"/>
                </a:cxn>
                <a:cxn ang="0">
                  <a:pos x="223" y="0"/>
                </a:cxn>
              </a:cxnLst>
              <a:rect l="0" t="0" r="r" b="b"/>
              <a:pathLst>
                <a:path w="223" h="929">
                  <a:moveTo>
                    <a:pt x="175" y="851"/>
                  </a:moveTo>
                  <a:lnTo>
                    <a:pt x="175" y="929"/>
                  </a:lnTo>
                  <a:lnTo>
                    <a:pt x="0" y="929"/>
                  </a:lnTo>
                  <a:lnTo>
                    <a:pt x="9" y="615"/>
                  </a:lnTo>
                  <a:lnTo>
                    <a:pt x="219" y="493"/>
                  </a:lnTo>
                  <a:lnTo>
                    <a:pt x="223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69" name="Freeform 321"/>
            <p:cNvSpPr>
              <a:spLocks/>
            </p:cNvSpPr>
            <p:nvPr/>
          </p:nvSpPr>
          <p:spPr bwMode="auto">
            <a:xfrm>
              <a:off x="816" y="1908"/>
              <a:ext cx="188" cy="489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12" y="489"/>
                </a:cxn>
                <a:cxn ang="0">
                  <a:pos x="184" y="489"/>
                </a:cxn>
                <a:cxn ang="0">
                  <a:pos x="188" y="0"/>
                </a:cxn>
              </a:cxnLst>
              <a:rect l="0" t="0" r="r" b="b"/>
              <a:pathLst>
                <a:path w="188" h="489">
                  <a:moveTo>
                    <a:pt x="0" y="433"/>
                  </a:moveTo>
                  <a:lnTo>
                    <a:pt x="12" y="489"/>
                  </a:lnTo>
                  <a:lnTo>
                    <a:pt x="184" y="489"/>
                  </a:lnTo>
                  <a:lnTo>
                    <a:pt x="18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0" name="Freeform 322"/>
            <p:cNvSpPr>
              <a:spLocks/>
            </p:cNvSpPr>
            <p:nvPr/>
          </p:nvSpPr>
          <p:spPr bwMode="auto">
            <a:xfrm>
              <a:off x="1100" y="1917"/>
              <a:ext cx="209" cy="497"/>
            </a:xfrm>
            <a:custGeom>
              <a:avLst/>
              <a:gdLst/>
              <a:ahLst/>
              <a:cxnLst>
                <a:cxn ang="0">
                  <a:pos x="209" y="419"/>
                </a:cxn>
                <a:cxn ang="0">
                  <a:pos x="200" y="497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209" h="497">
                  <a:moveTo>
                    <a:pt x="209" y="419"/>
                  </a:moveTo>
                  <a:lnTo>
                    <a:pt x="200" y="497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2" name="Freeform 324"/>
            <p:cNvSpPr>
              <a:spLocks/>
            </p:cNvSpPr>
            <p:nvPr/>
          </p:nvSpPr>
          <p:spPr bwMode="auto">
            <a:xfrm>
              <a:off x="1056" y="621"/>
              <a:ext cx="140" cy="895"/>
            </a:xfrm>
            <a:custGeom>
              <a:avLst/>
              <a:gdLst/>
              <a:ahLst/>
              <a:cxnLst>
                <a:cxn ang="0">
                  <a:pos x="140" y="848"/>
                </a:cxn>
                <a:cxn ang="0">
                  <a:pos x="96" y="895"/>
                </a:cxn>
                <a:cxn ang="0">
                  <a:pos x="34" y="895"/>
                </a:cxn>
                <a:cxn ang="0">
                  <a:pos x="17" y="861"/>
                </a:cxn>
                <a:cxn ang="0">
                  <a:pos x="0" y="681"/>
                </a:cxn>
                <a:cxn ang="0">
                  <a:pos x="0" y="0"/>
                </a:cxn>
              </a:cxnLst>
              <a:rect l="0" t="0" r="r" b="b"/>
              <a:pathLst>
                <a:path w="140" h="895">
                  <a:moveTo>
                    <a:pt x="140" y="848"/>
                  </a:moveTo>
                  <a:lnTo>
                    <a:pt x="96" y="895"/>
                  </a:lnTo>
                  <a:lnTo>
                    <a:pt x="34" y="895"/>
                  </a:lnTo>
                  <a:lnTo>
                    <a:pt x="17" y="861"/>
                  </a:lnTo>
                  <a:lnTo>
                    <a:pt x="0" y="681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3" name="Freeform 325"/>
            <p:cNvSpPr>
              <a:spLocks/>
            </p:cNvSpPr>
            <p:nvPr/>
          </p:nvSpPr>
          <p:spPr bwMode="auto">
            <a:xfrm>
              <a:off x="1296" y="1053"/>
              <a:ext cx="192" cy="506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31" y="506"/>
                </a:cxn>
                <a:cxn ang="0">
                  <a:pos x="135" y="497"/>
                </a:cxn>
                <a:cxn ang="0">
                  <a:pos x="161" y="436"/>
                </a:cxn>
                <a:cxn ang="0">
                  <a:pos x="192" y="0"/>
                </a:cxn>
              </a:cxnLst>
              <a:rect l="0" t="0" r="r" b="b"/>
              <a:pathLst>
                <a:path w="192" h="506">
                  <a:moveTo>
                    <a:pt x="0" y="432"/>
                  </a:moveTo>
                  <a:lnTo>
                    <a:pt x="31" y="506"/>
                  </a:lnTo>
                  <a:lnTo>
                    <a:pt x="135" y="497"/>
                  </a:lnTo>
                  <a:lnTo>
                    <a:pt x="161" y="436"/>
                  </a:lnTo>
                  <a:lnTo>
                    <a:pt x="192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4" name="Freeform 326"/>
            <p:cNvSpPr>
              <a:spLocks/>
            </p:cNvSpPr>
            <p:nvPr/>
          </p:nvSpPr>
          <p:spPr bwMode="auto">
            <a:xfrm>
              <a:off x="1580" y="1053"/>
              <a:ext cx="192" cy="515"/>
            </a:xfrm>
            <a:custGeom>
              <a:avLst/>
              <a:gdLst/>
              <a:ahLst/>
              <a:cxnLst>
                <a:cxn ang="0">
                  <a:pos x="192" y="463"/>
                </a:cxn>
                <a:cxn ang="0">
                  <a:pos x="165" y="515"/>
                </a:cxn>
                <a:cxn ang="0">
                  <a:pos x="0" y="497"/>
                </a:cxn>
                <a:cxn ang="0">
                  <a:pos x="4" y="0"/>
                </a:cxn>
              </a:cxnLst>
              <a:rect l="0" t="0" r="r" b="b"/>
              <a:pathLst>
                <a:path w="192" h="515">
                  <a:moveTo>
                    <a:pt x="192" y="463"/>
                  </a:moveTo>
                  <a:lnTo>
                    <a:pt x="165" y="515"/>
                  </a:lnTo>
                  <a:lnTo>
                    <a:pt x="0" y="497"/>
                  </a:lnTo>
                  <a:lnTo>
                    <a:pt x="4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5" name="Freeform 327"/>
            <p:cNvSpPr>
              <a:spLocks/>
            </p:cNvSpPr>
            <p:nvPr/>
          </p:nvSpPr>
          <p:spPr bwMode="auto">
            <a:xfrm>
              <a:off x="61" y="800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76" name="Freeform 328"/>
            <p:cNvSpPr>
              <a:spLocks/>
            </p:cNvSpPr>
            <p:nvPr/>
          </p:nvSpPr>
          <p:spPr bwMode="auto">
            <a:xfrm flipH="1">
              <a:off x="1872" y="812"/>
              <a:ext cx="114" cy="724"/>
            </a:xfrm>
            <a:custGeom>
              <a:avLst/>
              <a:gdLst/>
              <a:ahLst/>
              <a:cxnLst>
                <a:cxn ang="0">
                  <a:pos x="114" y="654"/>
                </a:cxn>
                <a:cxn ang="0">
                  <a:pos x="105" y="724"/>
                </a:cxn>
                <a:cxn ang="0">
                  <a:pos x="0" y="716"/>
                </a:cxn>
                <a:cxn ang="0">
                  <a:pos x="0" y="0"/>
                </a:cxn>
              </a:cxnLst>
              <a:rect l="0" t="0" r="r" b="b"/>
              <a:pathLst>
                <a:path w="114" h="724">
                  <a:moveTo>
                    <a:pt x="114" y="654"/>
                  </a:moveTo>
                  <a:lnTo>
                    <a:pt x="105" y="724"/>
                  </a:lnTo>
                  <a:lnTo>
                    <a:pt x="0" y="716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3270250" y="3325813"/>
            <a:ext cx="363538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>
            <a:off x="4068764" y="1951039"/>
            <a:ext cx="288925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>
            <a:off x="2401888" y="1917700"/>
            <a:ext cx="361950" cy="527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>
            <a:off x="2836863" y="2620964"/>
            <a:ext cx="361950" cy="528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3560763" y="1917701"/>
            <a:ext cx="29051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 flipH="1">
            <a:off x="2836864" y="3325813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 flipH="1">
            <a:off x="2473326" y="2620963"/>
            <a:ext cx="290513" cy="469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 flipH="1">
            <a:off x="1966914" y="1976438"/>
            <a:ext cx="288925" cy="4683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198813" y="1273176"/>
            <a:ext cx="652462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 flipH="1">
            <a:off x="2473326" y="1273176"/>
            <a:ext cx="581025" cy="4683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Oval 42"/>
          <p:cNvSpPr>
            <a:spLocks noChangeArrowheads="1"/>
          </p:cNvSpPr>
          <p:nvPr/>
        </p:nvSpPr>
        <p:spPr bwMode="auto">
          <a:xfrm>
            <a:off x="2908300" y="979489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Oval 43"/>
          <p:cNvSpPr>
            <a:spLocks noChangeArrowheads="1"/>
          </p:cNvSpPr>
          <p:nvPr/>
        </p:nvSpPr>
        <p:spPr bwMode="auto">
          <a:xfrm>
            <a:off x="167640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Oval 44"/>
          <p:cNvSpPr>
            <a:spLocks noChangeArrowheads="1"/>
          </p:cNvSpPr>
          <p:nvPr/>
        </p:nvSpPr>
        <p:spPr bwMode="auto">
          <a:xfrm>
            <a:off x="2546350" y="2328864"/>
            <a:ext cx="508000" cy="409575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Oval 45"/>
          <p:cNvSpPr>
            <a:spLocks noChangeArrowheads="1"/>
          </p:cNvSpPr>
          <p:nvPr/>
        </p:nvSpPr>
        <p:spPr bwMode="auto">
          <a:xfrm>
            <a:off x="3270250" y="2328864"/>
            <a:ext cx="508000" cy="409575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Oval 46"/>
          <p:cNvSpPr>
            <a:spLocks noChangeArrowheads="1"/>
          </p:cNvSpPr>
          <p:nvPr/>
        </p:nvSpPr>
        <p:spPr bwMode="auto">
          <a:xfrm>
            <a:off x="4140200" y="2305051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Oval 47"/>
          <p:cNvSpPr>
            <a:spLocks noChangeArrowheads="1"/>
          </p:cNvSpPr>
          <p:nvPr/>
        </p:nvSpPr>
        <p:spPr bwMode="auto">
          <a:xfrm>
            <a:off x="211137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Oval 48"/>
          <p:cNvSpPr>
            <a:spLocks noChangeArrowheads="1"/>
          </p:cNvSpPr>
          <p:nvPr/>
        </p:nvSpPr>
        <p:spPr bwMode="auto">
          <a:xfrm>
            <a:off x="3705225" y="1624013"/>
            <a:ext cx="508000" cy="41116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Oval 49"/>
          <p:cNvSpPr>
            <a:spLocks noChangeArrowheads="1"/>
          </p:cNvSpPr>
          <p:nvPr/>
        </p:nvSpPr>
        <p:spPr bwMode="auto">
          <a:xfrm>
            <a:off x="2111375" y="3032126"/>
            <a:ext cx="508000" cy="411163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Oval 50"/>
          <p:cNvSpPr>
            <a:spLocks noChangeArrowheads="1"/>
          </p:cNvSpPr>
          <p:nvPr/>
        </p:nvSpPr>
        <p:spPr bwMode="auto">
          <a:xfrm>
            <a:off x="2981326" y="3032126"/>
            <a:ext cx="506413" cy="41116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Oval 51"/>
          <p:cNvSpPr>
            <a:spLocks noChangeArrowheads="1"/>
          </p:cNvSpPr>
          <p:nvPr/>
        </p:nvSpPr>
        <p:spPr bwMode="auto">
          <a:xfrm>
            <a:off x="2546350" y="3729038"/>
            <a:ext cx="508000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Oval 52"/>
          <p:cNvSpPr>
            <a:spLocks noChangeArrowheads="1"/>
          </p:cNvSpPr>
          <p:nvPr/>
        </p:nvSpPr>
        <p:spPr bwMode="auto">
          <a:xfrm>
            <a:off x="3416301" y="3729038"/>
            <a:ext cx="506413" cy="411162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FF7C8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Text Box 53"/>
          <p:cNvSpPr txBox="1">
            <a:spLocks noChangeArrowheads="1"/>
          </p:cNvSpPr>
          <p:nvPr/>
        </p:nvSpPr>
        <p:spPr bwMode="auto">
          <a:xfrm>
            <a:off x="3002812" y="958334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2" name="Text Box 54"/>
          <p:cNvSpPr txBox="1">
            <a:spLocks noChangeArrowheads="1"/>
          </p:cNvSpPr>
          <p:nvPr/>
        </p:nvSpPr>
        <p:spPr bwMode="auto">
          <a:xfrm>
            <a:off x="3077424" y="3037959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-</a:t>
            </a:r>
            <a:endParaRPr lang="en-US" altLang="zh-CN"/>
          </a:p>
        </p:txBody>
      </p:sp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3802912" y="1626672"/>
            <a:ext cx="28405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/</a:t>
            </a:r>
            <a:endParaRPr lang="en-US" altLang="zh-CN"/>
          </a:p>
        </p:txBody>
      </p:sp>
      <p:sp>
        <p:nvSpPr>
          <p:cNvPr id="53304" name="Text Box 56"/>
          <p:cNvSpPr txBox="1">
            <a:spLocks noChangeArrowheads="1"/>
          </p:cNvSpPr>
          <p:nvPr/>
        </p:nvSpPr>
        <p:spPr bwMode="auto">
          <a:xfrm>
            <a:off x="2172994" y="1602859"/>
            <a:ext cx="3561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+</a:t>
            </a:r>
          </a:p>
        </p:txBody>
      </p:sp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2609558" y="2307709"/>
            <a:ext cx="35618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×</a:t>
            </a:r>
          </a:p>
        </p:txBody>
      </p:sp>
      <p:sp>
        <p:nvSpPr>
          <p:cNvPr id="53306" name="Text Box 58"/>
          <p:cNvSpPr txBox="1">
            <a:spLocks noChangeArrowheads="1"/>
          </p:cNvSpPr>
          <p:nvPr/>
        </p:nvSpPr>
        <p:spPr bwMode="auto">
          <a:xfrm>
            <a:off x="1762881" y="23077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a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7" name="Text Box 59"/>
          <p:cNvSpPr txBox="1">
            <a:spLocks noChangeArrowheads="1"/>
          </p:cNvSpPr>
          <p:nvPr/>
        </p:nvSpPr>
        <p:spPr bwMode="auto">
          <a:xfrm>
            <a:off x="2229606" y="3009384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b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8" name="Text Box 60"/>
          <p:cNvSpPr txBox="1">
            <a:spLocks noChangeArrowheads="1"/>
          </p:cNvSpPr>
          <p:nvPr/>
        </p:nvSpPr>
        <p:spPr bwMode="auto">
          <a:xfrm>
            <a:off x="2655958" y="3655497"/>
            <a:ext cx="28084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c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3461506" y="3679309"/>
            <a:ext cx="3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d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0" name="Text Box 62"/>
          <p:cNvSpPr txBox="1">
            <a:spLocks noChangeArrowheads="1"/>
          </p:cNvSpPr>
          <p:nvPr/>
        </p:nvSpPr>
        <p:spPr bwMode="auto">
          <a:xfrm>
            <a:off x="3372644" y="2307709"/>
            <a:ext cx="29527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e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1" name="Text Box 63"/>
          <p:cNvSpPr txBox="1">
            <a:spLocks noChangeArrowheads="1"/>
          </p:cNvSpPr>
          <p:nvPr/>
        </p:nvSpPr>
        <p:spPr bwMode="auto">
          <a:xfrm>
            <a:off x="4288826" y="2307709"/>
            <a:ext cx="25519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f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312" name="Text Box 64"/>
          <p:cNvSpPr txBox="1">
            <a:spLocks noChangeArrowheads="1"/>
          </p:cNvSpPr>
          <p:nvPr/>
        </p:nvSpPr>
        <p:spPr bwMode="auto">
          <a:xfrm>
            <a:off x="1905000" y="4267200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中序线索二叉树 </a:t>
            </a:r>
          </a:p>
        </p:txBody>
      </p:sp>
      <p:sp>
        <p:nvSpPr>
          <p:cNvPr id="55680" name="Text Box 1408"/>
          <p:cNvSpPr txBox="1">
            <a:spLocks noChangeArrowheads="1"/>
          </p:cNvSpPr>
          <p:nvPr/>
        </p:nvSpPr>
        <p:spPr bwMode="auto">
          <a:xfrm>
            <a:off x="8453439" y="476250"/>
            <a:ext cx="639919" cy="40011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thrt </a:t>
            </a:r>
          </a:p>
        </p:txBody>
      </p:sp>
      <p:cxnSp>
        <p:nvCxnSpPr>
          <p:cNvPr id="55681" name="AutoShape 1409"/>
          <p:cNvCxnSpPr>
            <a:cxnSpLocks noChangeShapeType="1"/>
            <a:stCxn id="55680" idx="1"/>
            <a:endCxn id="53599" idx="0"/>
          </p:cNvCxnSpPr>
          <p:nvPr/>
        </p:nvCxnSpPr>
        <p:spPr bwMode="auto">
          <a:xfrm rot="10800000" flipV="1">
            <a:off x="7741444" y="676305"/>
            <a:ext cx="711994" cy="395258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5682" name="Text Box 1410"/>
          <p:cNvSpPr txBox="1">
            <a:spLocks noChangeArrowheads="1"/>
          </p:cNvSpPr>
          <p:nvPr/>
        </p:nvSpPr>
        <p:spPr bwMode="auto">
          <a:xfrm>
            <a:off x="1631950" y="5949950"/>
            <a:ext cx="8915400" cy="4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二叉树线索化的实质：</a:t>
            </a:r>
            <a:r>
              <a:rPr lang="zh-CN" altLang="en-US">
                <a:solidFill>
                  <a:srgbClr val="0000FF"/>
                </a:solidFill>
                <a:ea typeface="楷体_GB2312" pitchFamily="49" charset="-122"/>
              </a:rPr>
              <a:t>在遍历过程中用线索取代空指针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 useBgFill="1">
        <p:nvSpPr>
          <p:cNvPr id="55672" name="Text Box 1400"/>
          <p:cNvSpPr txBox="1">
            <a:spLocks noChangeArrowheads="1"/>
          </p:cNvSpPr>
          <p:nvPr/>
        </p:nvSpPr>
        <p:spPr bwMode="auto">
          <a:xfrm>
            <a:off x="1631950" y="4941888"/>
            <a:ext cx="6957354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中找结点后继的方法：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若右链是线索，则直接指示后继；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若右链是指针，则“右孩找左”。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中序后继右孩找左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    </a:t>
            </a:r>
          </a:p>
        </p:txBody>
      </p:sp>
      <p:sp useBgFill="1">
        <p:nvSpPr>
          <p:cNvPr id="55673" name="Text Box 1401"/>
          <p:cNvSpPr txBox="1">
            <a:spLocks noChangeArrowheads="1"/>
          </p:cNvSpPr>
          <p:nvPr/>
        </p:nvSpPr>
        <p:spPr bwMode="auto">
          <a:xfrm>
            <a:off x="1631951" y="4941888"/>
            <a:ext cx="6745757" cy="1142236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线索树（中序）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中找结点前驱的方法：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若左链是线索，则直接指示前驱；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>
                <a:solidFill>
                  <a:srgbClr val="333333"/>
                </a:solidFill>
                <a:ea typeface="楷体_GB2312" pitchFamily="49" charset="-122"/>
              </a:rPr>
              <a:t>若左链是指针，则“左孩找右”。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即：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中序前驱左孩找右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 useBgFill="1">
        <p:nvSpPr>
          <p:cNvPr id="55674" name="Text Box 1402"/>
          <p:cNvSpPr txBox="1">
            <a:spLocks noChangeArrowheads="1"/>
          </p:cNvSpPr>
          <p:nvPr/>
        </p:nvSpPr>
        <p:spPr bwMode="auto">
          <a:xfrm>
            <a:off x="1622426" y="5010150"/>
            <a:ext cx="8836025" cy="1443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线索树</a:t>
            </a:r>
            <a:r>
              <a:rPr lang="zh-CN" altLang="en-US" sz="2400" dirty="0">
                <a:ea typeface="华文中宋" pitchFamily="2" charset="-122"/>
              </a:rPr>
              <a:t>上进行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遍历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的方法：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1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从序列中的第一个结点起，依次找后继，直至后继为空。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ea typeface="华文中宋" pitchFamily="2" charset="-122"/>
              </a:rPr>
              <a:t>2 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、</a:t>
            </a:r>
            <a:r>
              <a:rPr lang="zh-CN" altLang="en-US" sz="2400" dirty="0">
                <a:solidFill>
                  <a:srgbClr val="333333"/>
                </a:solidFill>
                <a:ea typeface="楷体_GB2312" pitchFamily="49" charset="-122"/>
              </a:rPr>
              <a:t>从序列中的最后一个结点起，依次找前驱，直至前驱为空。</a:t>
            </a:r>
            <a:r>
              <a:rPr lang="zh-CN" altLang="en-US" sz="2400" dirty="0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0" dur="500"/>
                                        <p:tgtEl>
                                          <p:spTgt spid="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92" grpId="0" animBg="1"/>
      <p:bldP spid="53595" grpId="0" animBg="1"/>
      <p:bldP spid="53602" grpId="0" autoUpdateAnimBg="0"/>
      <p:bldP spid="55668" grpId="0" autoUpdateAnimBg="0"/>
      <p:bldP spid="55676" grpId="0" animBg="1" autoUpdateAnimBg="0"/>
      <p:bldP spid="53577" grpId="0" autoUpdateAnimBg="0"/>
      <p:bldP spid="53312" grpId="0" autoUpdateAnimBg="0"/>
      <p:bldP spid="55680" grpId="0"/>
      <p:bldP spid="55682" grpId="0" autoUpdateAnimBg="0"/>
      <p:bldP spid="55672" grpId="0" animBg="1" autoUpdateAnimBg="0"/>
      <p:bldP spid="55673" grpId="0" animBg="1"/>
      <p:bldP spid="5567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95563" y="69215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线索二叉树的存储表示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566989" y="1196976"/>
            <a:ext cx="6502165" cy="491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enum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/>
              <a:t>PointerTag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楷体_GB2312" pitchFamily="49" charset="-122"/>
              </a:rPr>
              <a:t>{ Link, Thread };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//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Link == 0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：指针，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Thread == 1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：线索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{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TElemType</a:t>
            </a:r>
            <a:r>
              <a:rPr lang="en-US" altLang="zh-CN" sz="2400" dirty="0">
                <a:ea typeface="楷体_GB2312" pitchFamily="49" charset="-122"/>
              </a:rPr>
              <a:t>    data; </a:t>
            </a:r>
            <a:br>
              <a:rPr lang="en-US" altLang="zh-CN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   *</a:t>
            </a:r>
            <a:r>
              <a:rPr lang="en-US" altLang="zh-CN" sz="2400" dirty="0" err="1">
                <a:ea typeface="楷体_GB2312" pitchFamily="49" charset="-122"/>
              </a:rPr>
              <a:t>lchild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rchild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左右指针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PointerTag</a:t>
            </a: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 err="1">
                <a:ea typeface="楷体_GB2312" pitchFamily="49" charset="-122"/>
              </a:rPr>
              <a:t>LTag</a:t>
            </a:r>
            <a:r>
              <a:rPr lang="en-US" altLang="zh-CN" sz="2400" dirty="0">
                <a:ea typeface="楷体_GB2312" pitchFamily="49" charset="-122"/>
              </a:rPr>
              <a:t>,  </a:t>
            </a:r>
            <a:r>
              <a:rPr lang="en-US" altLang="zh-CN" sz="2400" dirty="0" err="1">
                <a:ea typeface="楷体_GB2312" pitchFamily="49" charset="-122"/>
              </a:rPr>
              <a:t>RTag</a:t>
            </a:r>
            <a:r>
              <a:rPr lang="en-US" altLang="zh-CN" sz="2400" dirty="0">
                <a:ea typeface="楷体_GB2312" pitchFamily="49" charset="-122"/>
              </a:rPr>
              <a:t>; //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左右标志 </a:t>
            </a:r>
            <a:br>
              <a:rPr lang="zh-CN" altLang="en-US" sz="2400" dirty="0">
                <a:ea typeface="楷体_GB2312" pitchFamily="49" charset="-122"/>
              </a:rPr>
            </a:b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BiThrNode</a:t>
            </a:r>
            <a:r>
              <a:rPr lang="en-US" altLang="zh-CN" sz="2400" dirty="0">
                <a:ea typeface="楷体_GB2312" pitchFamily="49" charset="-122"/>
              </a:rPr>
              <a:t>,  *</a:t>
            </a:r>
            <a:r>
              <a:rPr lang="en-US" altLang="zh-CN" sz="2400" dirty="0" err="1">
                <a:ea typeface="楷体_GB2312" pitchFamily="49" charset="-122"/>
              </a:rPr>
              <a:t>BiThrTree</a:t>
            </a:r>
            <a:r>
              <a:rPr lang="en-US" altLang="zh-CN" sz="2400" dirty="0">
                <a:ea typeface="楷体_GB2312" pitchFamily="49" charset="-122"/>
              </a:rPr>
              <a:t>;  </a:t>
            </a:r>
          </a:p>
        </p:txBody>
      </p:sp>
    </p:spTree>
  </p:cSld>
  <p:clrMapOvr>
    <a:masterClrMapping/>
  </p:clrMapOvr>
  <p:transition spd="slow">
    <p:cover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59" name="Text Box 239"/>
          <p:cNvSpPr txBox="1">
            <a:spLocks noChangeArrowheads="1"/>
          </p:cNvSpPr>
          <p:nvPr/>
        </p:nvSpPr>
        <p:spPr bwMode="auto">
          <a:xfrm>
            <a:off x="1600200" y="404665"/>
            <a:ext cx="5920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线索链表的遍历算法（中序找后继法）：  </a:t>
            </a:r>
          </a:p>
        </p:txBody>
      </p:sp>
      <p:sp>
        <p:nvSpPr>
          <p:cNvPr id="56560" name="Text Box 240"/>
          <p:cNvSpPr txBox="1">
            <a:spLocks noChangeArrowheads="1"/>
          </p:cNvSpPr>
          <p:nvPr/>
        </p:nvSpPr>
        <p:spPr bwMode="auto">
          <a:xfrm>
            <a:off x="1600201" y="865188"/>
            <a:ext cx="4986943" cy="566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Status </a:t>
            </a:r>
            <a:r>
              <a:rPr lang="en-US" altLang="zh-CN" sz="2000" dirty="0" err="1">
                <a:ea typeface="华文中宋" pitchFamily="2" charset="-122"/>
              </a:rPr>
              <a:t>InOrderTraverse_Thr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 err="1">
                <a:ea typeface="华文中宋" pitchFamily="2" charset="-122"/>
              </a:rPr>
              <a:t>BiThrTree</a:t>
            </a:r>
            <a:r>
              <a:rPr lang="en-US" altLang="zh-CN" sz="2000" dirty="0">
                <a:ea typeface="华文中宋" pitchFamily="2" charset="-122"/>
              </a:rPr>
              <a:t> T, Visit)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ea typeface="华文中宋" pitchFamily="2" charset="-122"/>
              </a:rPr>
              <a:t>{ p = T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</a:t>
            </a:r>
            <a:r>
              <a:rPr lang="en-US" altLang="zh-CN" sz="2000" dirty="0">
                <a:ea typeface="华文中宋" pitchFamily="2" charset="-122"/>
              </a:rPr>
              <a:t>while (p != T) 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{ while 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 == 0)  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;</a:t>
            </a:r>
            <a:br>
              <a:rPr lang="en-US" altLang="zh-CN" sz="2000" dirty="0">
                <a:ea typeface="华文中宋" pitchFamily="2" charset="-122"/>
              </a:rPr>
            </a:br>
            <a:r>
              <a:rPr lang="en-US" altLang="zh-CN" sz="2000" dirty="0">
                <a:ea typeface="华文中宋" pitchFamily="2" charset="-122"/>
              </a:rPr>
              <a:t>       if ( !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 data))  return ERROR; </a:t>
            </a:r>
            <a:br>
              <a:rPr lang="en-US" altLang="zh-CN" sz="2000" dirty="0"/>
            </a:br>
            <a:r>
              <a:rPr lang="en-US" altLang="zh-CN" sz="2000" dirty="0"/>
              <a:t>       while (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RTag</a:t>
            </a:r>
            <a:r>
              <a:rPr lang="en-US" altLang="zh-CN" sz="2000" dirty="0"/>
              <a:t> == 1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     &amp;&amp;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 != T) </a:t>
            </a:r>
            <a:br>
              <a:rPr lang="en-US" altLang="zh-CN" sz="2000" dirty="0"/>
            </a:br>
            <a:r>
              <a:rPr lang="en-US" altLang="zh-CN" sz="2000" dirty="0"/>
              <a:t>            { 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  Visit(p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data);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        } 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br>
              <a:rPr lang="en-US" altLang="zh-CN" sz="2000" dirty="0">
                <a:ea typeface="楷体_GB2312" pitchFamily="49" charset="-122"/>
              </a:rPr>
            </a:br>
            <a:r>
              <a:rPr lang="en-US" altLang="zh-CN" sz="2000" dirty="0">
                <a:ea typeface="楷体_GB2312" pitchFamily="49" charset="-122"/>
              </a:rPr>
              <a:t>       </a:t>
            </a:r>
            <a:r>
              <a:rPr lang="en-US" altLang="zh-CN" sz="2000" dirty="0"/>
              <a:t>p = p </a:t>
            </a:r>
            <a:r>
              <a:rPr lang="zh-CN" altLang="en-US" sz="2000" dirty="0">
                <a:ea typeface="华文中宋" pitchFamily="2" charset="-122"/>
              </a:rPr>
              <a:t>－</a:t>
            </a:r>
            <a:r>
              <a:rPr lang="en-US" altLang="zh-CN" sz="2000" dirty="0">
                <a:ea typeface="华文中宋" pitchFamily="2" charset="-122"/>
              </a:rPr>
              <a:t>&gt;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/>
              <a:t>    } </a:t>
            </a:r>
            <a:br>
              <a:rPr lang="en-US" altLang="zh-CN" sz="2000" dirty="0"/>
            </a:br>
            <a:r>
              <a:rPr lang="en-US" altLang="zh-CN" sz="2000" dirty="0"/>
              <a:t>    return OK;</a:t>
            </a:r>
            <a:br>
              <a:rPr lang="en-US" altLang="zh-CN" sz="2000" dirty="0"/>
            </a:br>
            <a:r>
              <a:rPr lang="en-US" altLang="zh-CN" sz="2000" dirty="0"/>
              <a:t>} // </a:t>
            </a:r>
            <a:r>
              <a:rPr lang="en-US" altLang="zh-CN" sz="2000" dirty="0" err="1"/>
              <a:t>InOrderTraverse_Thr</a:t>
            </a:r>
            <a:r>
              <a:rPr lang="en-US" altLang="zh-CN" sz="2000" dirty="0"/>
              <a:t> </a:t>
            </a:r>
          </a:p>
        </p:txBody>
      </p:sp>
      <p:graphicFrame>
        <p:nvGraphicFramePr>
          <p:cNvPr id="56561" name="Group 241"/>
          <p:cNvGraphicFramePr>
            <a:graphicFrameLocks noGrp="1"/>
          </p:cNvGraphicFramePr>
          <p:nvPr/>
        </p:nvGraphicFramePr>
        <p:xfrm>
          <a:off x="7086600" y="32686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71" name="Group 251"/>
          <p:cNvGraphicFramePr>
            <a:graphicFrameLocks noGrp="1"/>
          </p:cNvGraphicFramePr>
          <p:nvPr/>
        </p:nvGraphicFramePr>
        <p:xfrm>
          <a:off x="55626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581" name="Group 261"/>
          <p:cNvGraphicFramePr>
            <a:graphicFrameLocks noGrp="1"/>
          </p:cNvGraphicFramePr>
          <p:nvPr/>
        </p:nvGraphicFramePr>
        <p:xfrm>
          <a:off x="48768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591" name="Line 271"/>
          <p:cNvSpPr>
            <a:spLocks noChangeShapeType="1"/>
          </p:cNvSpPr>
          <p:nvPr/>
        </p:nvSpPr>
        <p:spPr bwMode="auto">
          <a:xfrm flipH="1">
            <a:off x="6167438" y="3511551"/>
            <a:ext cx="9953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92" name="Line 272"/>
          <p:cNvSpPr>
            <a:spLocks noChangeShapeType="1"/>
          </p:cNvSpPr>
          <p:nvPr/>
        </p:nvSpPr>
        <p:spPr bwMode="auto">
          <a:xfrm flipH="1">
            <a:off x="55626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593" name="Group 273"/>
          <p:cNvGraphicFramePr>
            <a:graphicFrameLocks noGrp="1"/>
          </p:cNvGraphicFramePr>
          <p:nvPr/>
        </p:nvGraphicFramePr>
        <p:xfrm>
          <a:off x="63246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03" name="Line 283"/>
          <p:cNvSpPr>
            <a:spLocks noChangeShapeType="1"/>
          </p:cNvSpPr>
          <p:nvPr/>
        </p:nvSpPr>
        <p:spPr bwMode="auto">
          <a:xfrm>
            <a:off x="67818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04" name="Group 284"/>
          <p:cNvGraphicFramePr>
            <a:graphicFrameLocks noGrp="1"/>
          </p:cNvGraphicFramePr>
          <p:nvPr/>
        </p:nvGraphicFramePr>
        <p:xfrm>
          <a:off x="56388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14" name="Line 294"/>
          <p:cNvSpPr>
            <a:spLocks noChangeShapeType="1"/>
          </p:cNvSpPr>
          <p:nvPr/>
        </p:nvSpPr>
        <p:spPr bwMode="auto">
          <a:xfrm flipH="1">
            <a:off x="6324600" y="48831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15" name="Group 295"/>
          <p:cNvGraphicFramePr>
            <a:graphicFrameLocks noGrp="1"/>
          </p:cNvGraphicFramePr>
          <p:nvPr/>
        </p:nvGraphicFramePr>
        <p:xfrm>
          <a:off x="7086600" y="53117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25" name="Line 305"/>
          <p:cNvSpPr>
            <a:spLocks noChangeShapeType="1"/>
          </p:cNvSpPr>
          <p:nvPr/>
        </p:nvSpPr>
        <p:spPr bwMode="auto">
          <a:xfrm>
            <a:off x="7543800" y="48831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26" name="Group 306"/>
          <p:cNvGraphicFramePr>
            <a:graphicFrameLocks noGrp="1"/>
          </p:cNvGraphicFramePr>
          <p:nvPr/>
        </p:nvGraphicFramePr>
        <p:xfrm>
          <a:off x="6400800" y="59975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36" name="Group 316"/>
          <p:cNvGraphicFramePr>
            <a:graphicFrameLocks noGrp="1"/>
          </p:cNvGraphicFramePr>
          <p:nvPr/>
        </p:nvGraphicFramePr>
        <p:xfrm>
          <a:off x="7848600" y="60118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46" name="Line 326"/>
          <p:cNvSpPr>
            <a:spLocks noChangeShapeType="1"/>
          </p:cNvSpPr>
          <p:nvPr/>
        </p:nvSpPr>
        <p:spPr bwMode="auto">
          <a:xfrm flipH="1">
            <a:off x="7086600" y="55689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47" name="Line 327"/>
          <p:cNvSpPr>
            <a:spLocks noChangeShapeType="1"/>
          </p:cNvSpPr>
          <p:nvPr/>
        </p:nvSpPr>
        <p:spPr bwMode="auto">
          <a:xfrm>
            <a:off x="8305800" y="55689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648" name="Group 328"/>
          <p:cNvGraphicFramePr>
            <a:graphicFrameLocks noGrp="1"/>
          </p:cNvGraphicFramePr>
          <p:nvPr/>
        </p:nvGraphicFramePr>
        <p:xfrm>
          <a:off x="8534400" y="39401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58" name="Group 338"/>
          <p:cNvGraphicFramePr>
            <a:graphicFrameLocks noGrp="1"/>
          </p:cNvGraphicFramePr>
          <p:nvPr/>
        </p:nvGraphicFramePr>
        <p:xfrm>
          <a:off x="7848600" y="462597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68" name="Group 348"/>
          <p:cNvGraphicFramePr>
            <a:graphicFrameLocks noGrp="1"/>
          </p:cNvGraphicFramePr>
          <p:nvPr/>
        </p:nvGraphicFramePr>
        <p:xfrm>
          <a:off x="9296400" y="4640263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678" name="Line 358"/>
          <p:cNvSpPr>
            <a:spLocks noChangeShapeType="1"/>
          </p:cNvSpPr>
          <p:nvPr/>
        </p:nvSpPr>
        <p:spPr bwMode="auto">
          <a:xfrm flipH="1">
            <a:off x="8534400" y="4197351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79" name="Line 359"/>
          <p:cNvSpPr>
            <a:spLocks noChangeShapeType="1"/>
          </p:cNvSpPr>
          <p:nvPr/>
        </p:nvSpPr>
        <p:spPr bwMode="auto">
          <a:xfrm>
            <a:off x="9753600" y="4197351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680" name="Line 360"/>
          <p:cNvSpPr>
            <a:spLocks noChangeShapeType="1"/>
          </p:cNvSpPr>
          <p:nvPr/>
        </p:nvSpPr>
        <p:spPr bwMode="auto">
          <a:xfrm>
            <a:off x="8305800" y="3511551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61"/>
          <p:cNvGrpSpPr>
            <a:grpSpLocks/>
          </p:cNvGrpSpPr>
          <p:nvPr/>
        </p:nvGrpSpPr>
        <p:grpSpPr bwMode="auto">
          <a:xfrm>
            <a:off x="5715000" y="3663950"/>
            <a:ext cx="3657600" cy="2590800"/>
            <a:chOff x="2640" y="1078"/>
            <a:chExt cx="2304" cy="1632"/>
          </a:xfrm>
        </p:grpSpPr>
        <p:sp>
          <p:nvSpPr>
            <p:cNvPr id="56682" name="Line 362"/>
            <p:cNvSpPr>
              <a:spLocks noChangeShapeType="1"/>
            </p:cNvSpPr>
            <p:nvPr/>
          </p:nvSpPr>
          <p:spPr bwMode="auto">
            <a:xfrm flipV="1">
              <a:off x="2832" y="1510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3" name="Line 363"/>
            <p:cNvSpPr>
              <a:spLocks noChangeShapeType="1"/>
            </p:cNvSpPr>
            <p:nvPr/>
          </p:nvSpPr>
          <p:spPr bwMode="auto">
            <a:xfrm flipV="1">
              <a:off x="2640" y="2038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4" name="Line 364"/>
            <p:cNvSpPr>
              <a:spLocks noChangeShapeType="1"/>
            </p:cNvSpPr>
            <p:nvPr/>
          </p:nvSpPr>
          <p:spPr bwMode="auto">
            <a:xfrm>
              <a:off x="2640" y="2038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5" name="Line 365"/>
            <p:cNvSpPr>
              <a:spLocks noChangeShapeType="1"/>
            </p:cNvSpPr>
            <p:nvPr/>
          </p:nvSpPr>
          <p:spPr bwMode="auto">
            <a:xfrm flipV="1">
              <a:off x="2976" y="151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6" name="Line 366"/>
            <p:cNvSpPr>
              <a:spLocks noChangeShapeType="1"/>
            </p:cNvSpPr>
            <p:nvPr/>
          </p:nvSpPr>
          <p:spPr bwMode="auto">
            <a:xfrm flipV="1">
              <a:off x="3360" y="19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7" name="Line 367"/>
            <p:cNvSpPr>
              <a:spLocks noChangeShapeType="1"/>
            </p:cNvSpPr>
            <p:nvPr/>
          </p:nvSpPr>
          <p:spPr bwMode="auto">
            <a:xfrm flipV="1">
              <a:off x="3120" y="247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8" name="Line 368"/>
            <p:cNvSpPr>
              <a:spLocks noChangeShapeType="1"/>
            </p:cNvSpPr>
            <p:nvPr/>
          </p:nvSpPr>
          <p:spPr bwMode="auto">
            <a:xfrm>
              <a:off x="3120" y="2470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89" name="Line 369"/>
            <p:cNvSpPr>
              <a:spLocks noChangeShapeType="1"/>
            </p:cNvSpPr>
            <p:nvPr/>
          </p:nvSpPr>
          <p:spPr bwMode="auto">
            <a:xfrm flipV="1">
              <a:off x="3456" y="194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0" name="Line 370"/>
            <p:cNvSpPr>
              <a:spLocks noChangeShapeType="1"/>
            </p:cNvSpPr>
            <p:nvPr/>
          </p:nvSpPr>
          <p:spPr bwMode="auto">
            <a:xfrm flipV="1">
              <a:off x="3792" y="2374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1" name="Line 371"/>
            <p:cNvSpPr>
              <a:spLocks noChangeShapeType="1"/>
            </p:cNvSpPr>
            <p:nvPr/>
          </p:nvSpPr>
          <p:spPr bwMode="auto">
            <a:xfrm flipH="1" flipV="1">
              <a:off x="3984" y="2374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2" name="Line 372"/>
            <p:cNvSpPr>
              <a:spLocks noChangeShapeType="1"/>
            </p:cNvSpPr>
            <p:nvPr/>
          </p:nvSpPr>
          <p:spPr bwMode="auto">
            <a:xfrm flipV="1">
              <a:off x="4704" y="2038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3" name="Line 373"/>
            <p:cNvSpPr>
              <a:spLocks noChangeShapeType="1"/>
            </p:cNvSpPr>
            <p:nvPr/>
          </p:nvSpPr>
          <p:spPr bwMode="auto">
            <a:xfrm flipH="1">
              <a:off x="3888" y="2038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4" name="Line 374"/>
            <p:cNvSpPr>
              <a:spLocks noChangeShapeType="1"/>
            </p:cNvSpPr>
            <p:nvPr/>
          </p:nvSpPr>
          <p:spPr bwMode="auto">
            <a:xfrm flipV="1">
              <a:off x="3888" y="1078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5" name="Line 375"/>
            <p:cNvSpPr>
              <a:spLocks noChangeShapeType="1"/>
            </p:cNvSpPr>
            <p:nvPr/>
          </p:nvSpPr>
          <p:spPr bwMode="auto">
            <a:xfrm flipH="1" flipV="1">
              <a:off x="3984" y="1078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6" name="Line 376"/>
            <p:cNvSpPr>
              <a:spLocks noChangeShapeType="1"/>
            </p:cNvSpPr>
            <p:nvPr/>
          </p:nvSpPr>
          <p:spPr bwMode="auto">
            <a:xfrm flipV="1">
              <a:off x="4752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97" name="Line 377"/>
            <p:cNvSpPr>
              <a:spLocks noChangeShapeType="1"/>
            </p:cNvSpPr>
            <p:nvPr/>
          </p:nvSpPr>
          <p:spPr bwMode="auto">
            <a:xfrm flipH="1" flipV="1">
              <a:off x="4896" y="1510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8"/>
          <p:cNvGrpSpPr>
            <a:grpSpLocks/>
          </p:cNvGrpSpPr>
          <p:nvPr/>
        </p:nvGrpSpPr>
        <p:grpSpPr bwMode="auto">
          <a:xfrm>
            <a:off x="5084764" y="3282950"/>
            <a:ext cx="5411787" cy="3117850"/>
            <a:chOff x="2243" y="838"/>
            <a:chExt cx="3409" cy="1964"/>
          </a:xfrm>
        </p:grpSpPr>
        <p:sp>
          <p:nvSpPr>
            <p:cNvPr id="56699" name="Line 379"/>
            <p:cNvSpPr>
              <a:spLocks noChangeShapeType="1"/>
            </p:cNvSpPr>
            <p:nvPr/>
          </p:nvSpPr>
          <p:spPr bwMode="auto">
            <a:xfrm>
              <a:off x="3648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0" name="Text Box 380"/>
            <p:cNvSpPr txBox="1">
              <a:spLocks noChangeArrowheads="1"/>
            </p:cNvSpPr>
            <p:nvPr/>
          </p:nvSpPr>
          <p:spPr bwMode="auto">
            <a:xfrm>
              <a:off x="3627" y="84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1" name="Text Box 381"/>
            <p:cNvSpPr txBox="1">
              <a:spLocks noChangeArrowheads="1"/>
            </p:cNvSpPr>
            <p:nvPr/>
          </p:nvSpPr>
          <p:spPr bwMode="auto">
            <a:xfrm>
              <a:off x="4028" y="85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2" name="Line 382"/>
            <p:cNvSpPr>
              <a:spLocks noChangeShapeType="1"/>
            </p:cNvSpPr>
            <p:nvPr/>
          </p:nvSpPr>
          <p:spPr bwMode="auto">
            <a:xfrm>
              <a:off x="4176" y="83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3" name="Line 383"/>
            <p:cNvSpPr>
              <a:spLocks noChangeShapeType="1"/>
            </p:cNvSpPr>
            <p:nvPr/>
          </p:nvSpPr>
          <p:spPr bwMode="auto">
            <a:xfrm>
              <a:off x="456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4" name="Text Box 384"/>
            <p:cNvSpPr txBox="1">
              <a:spLocks noChangeArrowheads="1"/>
            </p:cNvSpPr>
            <p:nvPr/>
          </p:nvSpPr>
          <p:spPr bwMode="auto">
            <a:xfrm>
              <a:off x="4547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5" name="Text Box 385"/>
            <p:cNvSpPr txBox="1">
              <a:spLocks noChangeArrowheads="1"/>
            </p:cNvSpPr>
            <p:nvPr/>
          </p:nvSpPr>
          <p:spPr bwMode="auto">
            <a:xfrm>
              <a:off x="4948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6" name="Line 386"/>
            <p:cNvSpPr>
              <a:spLocks noChangeShapeType="1"/>
            </p:cNvSpPr>
            <p:nvPr/>
          </p:nvSpPr>
          <p:spPr bwMode="auto">
            <a:xfrm>
              <a:off x="5096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7" name="Line 387"/>
            <p:cNvSpPr>
              <a:spLocks noChangeShapeType="1"/>
            </p:cNvSpPr>
            <p:nvPr/>
          </p:nvSpPr>
          <p:spPr bwMode="auto">
            <a:xfrm>
              <a:off x="2688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08" name="Text Box 388"/>
            <p:cNvSpPr txBox="1">
              <a:spLocks noChangeArrowheads="1"/>
            </p:cNvSpPr>
            <p:nvPr/>
          </p:nvSpPr>
          <p:spPr bwMode="auto">
            <a:xfrm>
              <a:off x="2675" y="126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09" name="Text Box 389"/>
            <p:cNvSpPr txBox="1">
              <a:spLocks noChangeArrowheads="1"/>
            </p:cNvSpPr>
            <p:nvPr/>
          </p:nvSpPr>
          <p:spPr bwMode="auto">
            <a:xfrm>
              <a:off x="3076" y="1275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0" name="Line 390"/>
            <p:cNvSpPr>
              <a:spLocks noChangeShapeType="1"/>
            </p:cNvSpPr>
            <p:nvPr/>
          </p:nvSpPr>
          <p:spPr bwMode="auto">
            <a:xfrm>
              <a:off x="3224" y="12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1" name="Line 391"/>
            <p:cNvSpPr>
              <a:spLocks noChangeShapeType="1"/>
            </p:cNvSpPr>
            <p:nvPr/>
          </p:nvSpPr>
          <p:spPr bwMode="auto">
            <a:xfrm>
              <a:off x="31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2" name="Text Box 392"/>
            <p:cNvSpPr txBox="1">
              <a:spLocks noChangeArrowheads="1"/>
            </p:cNvSpPr>
            <p:nvPr/>
          </p:nvSpPr>
          <p:spPr bwMode="auto">
            <a:xfrm>
              <a:off x="315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3" name="Text Box 393"/>
            <p:cNvSpPr txBox="1">
              <a:spLocks noChangeArrowheads="1"/>
            </p:cNvSpPr>
            <p:nvPr/>
          </p:nvSpPr>
          <p:spPr bwMode="auto">
            <a:xfrm>
              <a:off x="355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14" name="Line 394"/>
            <p:cNvSpPr>
              <a:spLocks noChangeShapeType="1"/>
            </p:cNvSpPr>
            <p:nvPr/>
          </p:nvSpPr>
          <p:spPr bwMode="auto">
            <a:xfrm>
              <a:off x="370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5" name="Line 395"/>
            <p:cNvSpPr>
              <a:spLocks noChangeShapeType="1"/>
            </p:cNvSpPr>
            <p:nvPr/>
          </p:nvSpPr>
          <p:spPr bwMode="auto">
            <a:xfrm>
              <a:off x="413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6" name="Text Box 396"/>
            <p:cNvSpPr txBox="1">
              <a:spLocks noChangeArrowheads="1"/>
            </p:cNvSpPr>
            <p:nvPr/>
          </p:nvSpPr>
          <p:spPr bwMode="auto">
            <a:xfrm>
              <a:off x="4115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7" name="Text Box 397"/>
            <p:cNvSpPr txBox="1">
              <a:spLocks noChangeArrowheads="1"/>
            </p:cNvSpPr>
            <p:nvPr/>
          </p:nvSpPr>
          <p:spPr bwMode="auto">
            <a:xfrm>
              <a:off x="4516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18" name="Line 398"/>
            <p:cNvSpPr>
              <a:spLocks noChangeShapeType="1"/>
            </p:cNvSpPr>
            <p:nvPr/>
          </p:nvSpPr>
          <p:spPr bwMode="auto">
            <a:xfrm>
              <a:off x="46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19" name="Line 399"/>
            <p:cNvSpPr>
              <a:spLocks noChangeShapeType="1"/>
            </p:cNvSpPr>
            <p:nvPr/>
          </p:nvSpPr>
          <p:spPr bwMode="auto">
            <a:xfrm>
              <a:off x="5048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0" name="Text Box 400"/>
            <p:cNvSpPr txBox="1">
              <a:spLocks noChangeArrowheads="1"/>
            </p:cNvSpPr>
            <p:nvPr/>
          </p:nvSpPr>
          <p:spPr bwMode="auto">
            <a:xfrm>
              <a:off x="5027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1" name="Text Box 401"/>
            <p:cNvSpPr txBox="1">
              <a:spLocks noChangeArrowheads="1"/>
            </p:cNvSpPr>
            <p:nvPr/>
          </p:nvSpPr>
          <p:spPr bwMode="auto">
            <a:xfrm>
              <a:off x="5428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2" name="Line 402"/>
            <p:cNvSpPr>
              <a:spLocks noChangeShapeType="1"/>
            </p:cNvSpPr>
            <p:nvPr/>
          </p:nvSpPr>
          <p:spPr bwMode="auto">
            <a:xfrm>
              <a:off x="5576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3" name="Line 403"/>
            <p:cNvSpPr>
              <a:spLocks noChangeShapeType="1"/>
            </p:cNvSpPr>
            <p:nvPr/>
          </p:nvSpPr>
          <p:spPr bwMode="auto">
            <a:xfrm>
              <a:off x="3656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4" name="Text Box 404"/>
            <p:cNvSpPr txBox="1">
              <a:spLocks noChangeArrowheads="1"/>
            </p:cNvSpPr>
            <p:nvPr/>
          </p:nvSpPr>
          <p:spPr bwMode="auto">
            <a:xfrm>
              <a:off x="3635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5" name="Text Box 405"/>
            <p:cNvSpPr txBox="1">
              <a:spLocks noChangeArrowheads="1"/>
            </p:cNvSpPr>
            <p:nvPr/>
          </p:nvSpPr>
          <p:spPr bwMode="auto">
            <a:xfrm>
              <a:off x="4036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26" name="Line 406"/>
            <p:cNvSpPr>
              <a:spLocks noChangeShapeType="1"/>
            </p:cNvSpPr>
            <p:nvPr/>
          </p:nvSpPr>
          <p:spPr bwMode="auto">
            <a:xfrm>
              <a:off x="418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7" name="Line 407"/>
            <p:cNvSpPr>
              <a:spLocks noChangeShapeType="1"/>
            </p:cNvSpPr>
            <p:nvPr/>
          </p:nvSpPr>
          <p:spPr bwMode="auto">
            <a:xfrm>
              <a:off x="4136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28" name="Text Box 408"/>
            <p:cNvSpPr txBox="1">
              <a:spLocks noChangeArrowheads="1"/>
            </p:cNvSpPr>
            <p:nvPr/>
          </p:nvSpPr>
          <p:spPr bwMode="auto">
            <a:xfrm>
              <a:off x="4115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29" name="Text Box 409"/>
            <p:cNvSpPr txBox="1">
              <a:spLocks noChangeArrowheads="1"/>
            </p:cNvSpPr>
            <p:nvPr/>
          </p:nvSpPr>
          <p:spPr bwMode="auto">
            <a:xfrm>
              <a:off x="4516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0" name="Line 410"/>
            <p:cNvSpPr>
              <a:spLocks noChangeShapeType="1"/>
            </p:cNvSpPr>
            <p:nvPr/>
          </p:nvSpPr>
          <p:spPr bwMode="auto">
            <a:xfrm>
              <a:off x="466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1" name="Line 411"/>
            <p:cNvSpPr>
              <a:spLocks noChangeShapeType="1"/>
            </p:cNvSpPr>
            <p:nvPr/>
          </p:nvSpPr>
          <p:spPr bwMode="auto">
            <a:xfrm>
              <a:off x="3224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2" name="Text Box 412"/>
            <p:cNvSpPr txBox="1">
              <a:spLocks noChangeArrowheads="1"/>
            </p:cNvSpPr>
            <p:nvPr/>
          </p:nvSpPr>
          <p:spPr bwMode="auto">
            <a:xfrm>
              <a:off x="3203" y="256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3" name="Text Box 413"/>
            <p:cNvSpPr txBox="1">
              <a:spLocks noChangeArrowheads="1"/>
            </p:cNvSpPr>
            <p:nvPr/>
          </p:nvSpPr>
          <p:spPr bwMode="auto">
            <a:xfrm>
              <a:off x="3604" y="2571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4" name="Line 414"/>
            <p:cNvSpPr>
              <a:spLocks noChangeShapeType="1"/>
            </p:cNvSpPr>
            <p:nvPr/>
          </p:nvSpPr>
          <p:spPr bwMode="auto">
            <a:xfrm>
              <a:off x="3752" y="25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5" name="Line 415"/>
            <p:cNvSpPr>
              <a:spLocks noChangeShapeType="1"/>
            </p:cNvSpPr>
            <p:nvPr/>
          </p:nvSpPr>
          <p:spPr bwMode="auto">
            <a:xfrm>
              <a:off x="2744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6" name="Text Box 416"/>
            <p:cNvSpPr txBox="1">
              <a:spLocks noChangeArrowheads="1"/>
            </p:cNvSpPr>
            <p:nvPr/>
          </p:nvSpPr>
          <p:spPr bwMode="auto">
            <a:xfrm>
              <a:off x="2723" y="21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7" name="Text Box 417"/>
            <p:cNvSpPr txBox="1">
              <a:spLocks noChangeArrowheads="1"/>
            </p:cNvSpPr>
            <p:nvPr/>
          </p:nvSpPr>
          <p:spPr bwMode="auto">
            <a:xfrm>
              <a:off x="3124" y="21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38" name="Line 418"/>
            <p:cNvSpPr>
              <a:spLocks noChangeShapeType="1"/>
            </p:cNvSpPr>
            <p:nvPr/>
          </p:nvSpPr>
          <p:spPr bwMode="auto">
            <a:xfrm>
              <a:off x="3272" y="21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9" name="Line 419"/>
            <p:cNvSpPr>
              <a:spLocks noChangeShapeType="1"/>
            </p:cNvSpPr>
            <p:nvPr/>
          </p:nvSpPr>
          <p:spPr bwMode="auto">
            <a:xfrm>
              <a:off x="2264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40" name="Text Box 420"/>
            <p:cNvSpPr txBox="1">
              <a:spLocks noChangeArrowheads="1"/>
            </p:cNvSpPr>
            <p:nvPr/>
          </p:nvSpPr>
          <p:spPr bwMode="auto">
            <a:xfrm>
              <a:off x="2243" y="169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1" name="Text Box 421"/>
            <p:cNvSpPr txBox="1">
              <a:spLocks noChangeArrowheads="1"/>
            </p:cNvSpPr>
            <p:nvPr/>
          </p:nvSpPr>
          <p:spPr bwMode="auto">
            <a:xfrm>
              <a:off x="2644" y="1707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42" name="Line 422"/>
            <p:cNvSpPr>
              <a:spLocks noChangeShapeType="1"/>
            </p:cNvSpPr>
            <p:nvPr/>
          </p:nvSpPr>
          <p:spPr bwMode="auto">
            <a:xfrm>
              <a:off x="2792" y="16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6743" name="Group 423"/>
          <p:cNvGraphicFramePr>
            <a:graphicFrameLocks noGrp="1"/>
          </p:cNvGraphicFramePr>
          <p:nvPr/>
        </p:nvGraphicFramePr>
        <p:xfrm>
          <a:off x="7086600" y="2486025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753" name="Line 433"/>
          <p:cNvSpPr>
            <a:spLocks noChangeShapeType="1"/>
          </p:cNvSpPr>
          <p:nvPr/>
        </p:nvSpPr>
        <p:spPr bwMode="auto">
          <a:xfrm>
            <a:off x="7162800" y="279082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437"/>
          <p:cNvGrpSpPr>
            <a:grpSpLocks/>
          </p:cNvGrpSpPr>
          <p:nvPr/>
        </p:nvGrpSpPr>
        <p:grpSpPr bwMode="auto">
          <a:xfrm>
            <a:off x="7294564" y="2490788"/>
            <a:ext cx="992187" cy="404812"/>
            <a:chOff x="3635" y="336"/>
            <a:chExt cx="625" cy="264"/>
          </a:xfrm>
        </p:grpSpPr>
        <p:sp>
          <p:nvSpPr>
            <p:cNvPr id="56758" name="Line 438"/>
            <p:cNvSpPr>
              <a:spLocks noChangeShapeType="1"/>
            </p:cNvSpPr>
            <p:nvPr/>
          </p:nvSpPr>
          <p:spPr bwMode="auto">
            <a:xfrm>
              <a:off x="3656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59" name="Text Box 439"/>
            <p:cNvSpPr txBox="1">
              <a:spLocks noChangeArrowheads="1"/>
            </p:cNvSpPr>
            <p:nvPr/>
          </p:nvSpPr>
          <p:spPr bwMode="auto">
            <a:xfrm>
              <a:off x="3635" y="350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56760" name="Text Box 440"/>
            <p:cNvSpPr txBox="1">
              <a:spLocks noChangeArrowheads="1"/>
            </p:cNvSpPr>
            <p:nvPr/>
          </p:nvSpPr>
          <p:spPr bwMode="auto">
            <a:xfrm>
              <a:off x="4036" y="361"/>
              <a:ext cx="22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6761" name="Line 441"/>
            <p:cNvSpPr>
              <a:spLocks noChangeShapeType="1"/>
            </p:cNvSpPr>
            <p:nvPr/>
          </p:nvSpPr>
          <p:spPr bwMode="auto">
            <a:xfrm>
              <a:off x="4184" y="34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62" name="Rectangle 442"/>
            <p:cNvSpPr>
              <a:spLocks noChangeArrowheads="1"/>
            </p:cNvSpPr>
            <p:nvPr/>
          </p:nvSpPr>
          <p:spPr bwMode="auto">
            <a:xfrm>
              <a:off x="3785" y="336"/>
              <a:ext cx="263" cy="2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54" name="Freeform 434"/>
          <p:cNvSpPr>
            <a:spLocks/>
          </p:cNvSpPr>
          <p:nvPr/>
        </p:nvSpPr>
        <p:spPr bwMode="auto">
          <a:xfrm>
            <a:off x="4987926" y="2638426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5" name="Freeform 435"/>
          <p:cNvSpPr>
            <a:spLocks/>
          </p:cNvSpPr>
          <p:nvPr/>
        </p:nvSpPr>
        <p:spPr bwMode="auto">
          <a:xfrm>
            <a:off x="8382000" y="2638425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56" name="Freeform 436"/>
          <p:cNvSpPr>
            <a:spLocks/>
          </p:cNvSpPr>
          <p:nvPr/>
        </p:nvSpPr>
        <p:spPr bwMode="auto">
          <a:xfrm>
            <a:off x="8305801" y="2714626"/>
            <a:ext cx="1725613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763" name="Text Box 443"/>
          <p:cNvSpPr txBox="1">
            <a:spLocks noChangeArrowheads="1"/>
          </p:cNvSpPr>
          <p:nvPr/>
        </p:nvSpPr>
        <p:spPr bwMode="auto">
          <a:xfrm>
            <a:off x="7604125" y="141605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6764" name="Line 444"/>
          <p:cNvSpPr>
            <a:spLocks noChangeShapeType="1"/>
          </p:cNvSpPr>
          <p:nvPr/>
        </p:nvSpPr>
        <p:spPr bwMode="auto">
          <a:xfrm>
            <a:off x="7772400" y="2057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6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1600200" y="476250"/>
            <a:ext cx="5763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latin typeface="Arial" pitchFamily="34" charset="0"/>
                <a:ea typeface="华文中宋" pitchFamily="2" charset="-122"/>
              </a:rPr>
              <a:t>   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</a:t>
            </a:r>
            <a:r>
              <a:rPr lang="zh-CN" altLang="en-US" sz="2000" dirty="0">
                <a:ea typeface="华文中宋" pitchFamily="2" charset="-122"/>
              </a:rPr>
              <a:t>建立线索链表（</a:t>
            </a:r>
            <a:r>
              <a:rPr lang="zh-CN" altLang="en-US" sz="2000" dirty="0">
                <a:latin typeface="Arial" pitchFamily="34" charset="0"/>
                <a:ea typeface="华文中宋" pitchFamily="2" charset="-122"/>
              </a:rPr>
              <a:t>按中序线索化二叉树</a:t>
            </a:r>
            <a:r>
              <a:rPr lang="zh-CN" altLang="en-US" sz="2000" dirty="0">
                <a:ea typeface="华文中宋" pitchFamily="2" charset="-122"/>
              </a:rPr>
              <a:t>） 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631950" y="1111251"/>
            <a:ext cx="896271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楷体_GB2312" pitchFamily="49" charset="-122"/>
              </a:rPr>
              <a:t>        1</a:t>
            </a:r>
            <a:r>
              <a:rPr lang="zh-CN" altLang="en-US" sz="2400" dirty="0">
                <a:ea typeface="楷体_GB2312" pitchFamily="49" charset="-122"/>
              </a:rPr>
              <a:t>、若结点没有左子树，则令其左指针指向它的“前驱”并将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左指针类型标志改为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31950" y="2136776"/>
            <a:ext cx="8834470" cy="83099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、若结点没有右子树，则令其右指针指向它的“后继”并将 </a:t>
            </a:r>
          </a:p>
          <a:p>
            <a:r>
              <a:rPr lang="zh-CN" altLang="en-US" sz="2400" dirty="0">
                <a:ea typeface="楷体_GB2312" pitchFamily="49" charset="-122"/>
              </a:rPr>
              <a:t>右指针类型标志改为 “</a:t>
            </a:r>
            <a:r>
              <a:rPr lang="en-US" altLang="zh-CN" sz="2400" dirty="0">
                <a:ea typeface="楷体_GB2312" pitchFamily="49" charset="-122"/>
              </a:rPr>
              <a:t>1”</a:t>
            </a:r>
            <a:r>
              <a:rPr lang="zh-CN" altLang="en-US" sz="2400" dirty="0">
                <a:ea typeface="楷体_GB2312" pitchFamily="49" charset="-122"/>
              </a:rPr>
              <a:t>； 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31950" y="3141663"/>
            <a:ext cx="3602268" cy="2677656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楷体_GB2312" pitchFamily="49" charset="-122"/>
              </a:rPr>
              <a:t>        </a:t>
            </a:r>
            <a:r>
              <a:rPr lang="en-US" altLang="zh-CN" sz="24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、为了获取“前驱” </a:t>
            </a:r>
          </a:p>
          <a:p>
            <a:r>
              <a:rPr lang="zh-CN" altLang="en-US" sz="2400" dirty="0">
                <a:ea typeface="楷体_GB2312" pitchFamily="49" charset="-122"/>
              </a:rPr>
              <a:t>的信息，需要在遍历过 </a:t>
            </a:r>
          </a:p>
          <a:p>
            <a:r>
              <a:rPr lang="zh-CN" altLang="en-US" sz="2400" dirty="0">
                <a:ea typeface="楷体_GB2312" pitchFamily="49" charset="-122"/>
              </a:rPr>
              <a:t>程中添加一个指针 </a:t>
            </a:r>
            <a:r>
              <a:rPr lang="en-US" altLang="zh-CN" sz="2400" dirty="0">
                <a:ea typeface="楷体_GB2312" pitchFamily="49" charset="-122"/>
              </a:rPr>
              <a:t>pre</a:t>
            </a:r>
            <a:r>
              <a:rPr lang="zh-CN" altLang="en-US" sz="2400" dirty="0">
                <a:ea typeface="楷体_GB2312" pitchFamily="49" charset="-122"/>
              </a:rPr>
              <a:t>， </a:t>
            </a:r>
          </a:p>
          <a:p>
            <a:r>
              <a:rPr lang="zh-CN" altLang="en-US" sz="2400" dirty="0">
                <a:ea typeface="楷体_GB2312" pitchFamily="49" charset="-122"/>
              </a:rPr>
              <a:t>令其始终指向刚刚访问 </a:t>
            </a:r>
          </a:p>
          <a:p>
            <a:r>
              <a:rPr lang="zh-CN" altLang="en-US" sz="2400" dirty="0">
                <a:ea typeface="楷体_GB2312" pitchFamily="49" charset="-122"/>
              </a:rPr>
              <a:t>过的结点。若指针 </a:t>
            </a:r>
            <a:r>
              <a:rPr lang="en-US" altLang="zh-CN" sz="2400" dirty="0">
                <a:ea typeface="楷体_GB2312" pitchFamily="49" charset="-122"/>
              </a:rPr>
              <a:t>p </a:t>
            </a:r>
            <a:r>
              <a:rPr lang="zh-CN" altLang="en-US" sz="2400" dirty="0">
                <a:ea typeface="楷体_GB2312" pitchFamily="49" charset="-122"/>
              </a:rPr>
              <a:t>指 </a:t>
            </a:r>
          </a:p>
          <a:p>
            <a:r>
              <a:rPr lang="zh-CN" altLang="en-US" sz="2400" dirty="0">
                <a:ea typeface="楷体_GB2312" pitchFamily="49" charset="-122"/>
              </a:rPr>
              <a:t>向当前访问的结点，则 </a:t>
            </a:r>
          </a:p>
          <a:p>
            <a:r>
              <a:rPr lang="en-US" altLang="zh-CN" sz="2400" dirty="0">
                <a:ea typeface="楷体_GB2312" pitchFamily="49" charset="-122"/>
              </a:rPr>
              <a:t>pre </a:t>
            </a:r>
            <a:r>
              <a:rPr lang="zh-CN" altLang="en-US" sz="2400" dirty="0">
                <a:ea typeface="楷体_GB2312" pitchFamily="49" charset="-122"/>
              </a:rPr>
              <a:t>指向它的前驱。 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74" name="Group 30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384" name="Group 40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96" name="Group 52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07" name="Group 63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7" name="Line 73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18" name="Group 74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29" name="Group 85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39" name="Group 95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9" name="Line 105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50" name="Line 106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451" name="Group 107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61" name="Group 117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471" name="Group 127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81" name="Line 137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2" name="Line 138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3" name="Line 139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89" name="Line 145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0" name="Line 146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1" name="Line 147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2" name="Line 148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3" name="Line 149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4" name="Line 150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5" name="Line 151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6" name="Line 15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7" name="Line 15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8" name="Line 154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499" name="Line 155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0" name="Line 156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1" name="Line 157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2" name="Line 158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3" name="Line 159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4" name="Line 160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05" name="Line 161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4" name="Line 180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5" name="Line 181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8" name="Line 184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29" name="Line 185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32" name="Line 188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548" name="Text Box 204"/>
          <p:cNvSpPr txBox="1">
            <a:spLocks noChangeArrowheads="1"/>
          </p:cNvSpPr>
          <p:nvPr/>
        </p:nvSpPr>
        <p:spPr bwMode="auto">
          <a:xfrm>
            <a:off x="8401050" y="23495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7549" name="Line 205"/>
          <p:cNvSpPr>
            <a:spLocks noChangeShapeType="1"/>
          </p:cNvSpPr>
          <p:nvPr/>
        </p:nvSpPr>
        <p:spPr bwMode="auto">
          <a:xfrm flipH="1">
            <a:off x="7824788" y="2781300"/>
            <a:ext cx="64770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0" grpId="0"/>
      <p:bldP spid="57361" grpId="0"/>
      <p:bldP spid="5736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23" name="Rectangle 227"/>
          <p:cNvSpPr>
            <a:spLocks noChangeArrowheads="1"/>
          </p:cNvSpPr>
          <p:nvPr/>
        </p:nvSpPr>
        <p:spPr bwMode="auto">
          <a:xfrm>
            <a:off x="2135189" y="3424516"/>
            <a:ext cx="1944687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22" name="Rectangle 226"/>
          <p:cNvSpPr>
            <a:spLocks noChangeArrowheads="1"/>
          </p:cNvSpPr>
          <p:nvPr/>
        </p:nvSpPr>
        <p:spPr bwMode="auto">
          <a:xfrm>
            <a:off x="4943476" y="2992716"/>
            <a:ext cx="13684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7" name="Rectangle 221"/>
          <p:cNvSpPr>
            <a:spLocks noChangeArrowheads="1"/>
          </p:cNvSpPr>
          <p:nvPr/>
        </p:nvSpPr>
        <p:spPr bwMode="auto">
          <a:xfrm>
            <a:off x="2495550" y="2992716"/>
            <a:ext cx="2376488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6" name="Rectangle 220"/>
          <p:cNvSpPr>
            <a:spLocks noChangeArrowheads="1"/>
          </p:cNvSpPr>
          <p:nvPr/>
        </p:nvSpPr>
        <p:spPr bwMode="auto">
          <a:xfrm>
            <a:off x="1919289" y="1911628"/>
            <a:ext cx="26638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5" name="Rectangle 219"/>
          <p:cNvSpPr>
            <a:spLocks noChangeArrowheads="1"/>
          </p:cNvSpPr>
          <p:nvPr/>
        </p:nvSpPr>
        <p:spPr bwMode="auto">
          <a:xfrm>
            <a:off x="4008438" y="155126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4" name="Rectangle 218"/>
          <p:cNvSpPr>
            <a:spLocks noChangeArrowheads="1"/>
          </p:cNvSpPr>
          <p:nvPr/>
        </p:nvSpPr>
        <p:spPr bwMode="auto">
          <a:xfrm>
            <a:off x="1919288" y="1552853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313" name="Rectangle 217"/>
          <p:cNvSpPr>
            <a:spLocks noChangeArrowheads="1"/>
          </p:cNvSpPr>
          <p:nvPr/>
        </p:nvSpPr>
        <p:spPr bwMode="auto">
          <a:xfrm>
            <a:off x="2351089" y="832128"/>
            <a:ext cx="184731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sp useBgFill="1">
        <p:nvSpPr>
          <p:cNvPr id="132326" name="Text Box 230"/>
          <p:cNvSpPr txBox="1">
            <a:spLocks noChangeArrowheads="1"/>
          </p:cNvSpPr>
          <p:nvPr/>
        </p:nvSpPr>
        <p:spPr bwMode="auto">
          <a:xfrm>
            <a:off x="1631950" y="479426"/>
            <a:ext cx="6511526" cy="6061659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void InThreading(BiThrTree p) {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(p)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{ 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 </a:t>
            </a:r>
            <a:r>
              <a:rPr lang="en-US" altLang="zh-CN" sz="2000">
                <a:ea typeface="楷体_GB2312" pitchFamily="49" charset="-122"/>
              </a:rPr>
              <a:t>lchild);   // </a:t>
            </a:r>
            <a:r>
              <a:rPr lang="zh-CN" altLang="en-US" sz="2000">
                <a:ea typeface="楷体_GB2312" pitchFamily="49" charset="-122"/>
              </a:rPr>
              <a:t>左子树线索化                        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if (!p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LTag = 1;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lchild = pre; }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if (!pre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{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RTag = 1;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pre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 = p; }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pre = p;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// </a:t>
            </a:r>
            <a:r>
              <a:rPr lang="zh-CN" altLang="en-US" sz="2000">
                <a:ea typeface="楷体_GB2312" pitchFamily="49" charset="-122"/>
              </a:rPr>
              <a:t>保持 </a:t>
            </a:r>
            <a:r>
              <a:rPr lang="en-US" altLang="zh-CN" sz="2000">
                <a:ea typeface="楷体_GB2312" pitchFamily="49" charset="-122"/>
              </a:rPr>
              <a:t>pre </a:t>
            </a:r>
            <a:r>
              <a:rPr lang="zh-CN" altLang="en-US" sz="2000">
                <a:ea typeface="楷体_GB2312" pitchFamily="49" charset="-122"/>
              </a:rPr>
              <a:t>指向 </a:t>
            </a:r>
            <a:r>
              <a:rPr lang="en-US" altLang="zh-CN" sz="2000">
                <a:ea typeface="楷体_GB2312" pitchFamily="49" charset="-122"/>
              </a:rPr>
              <a:t>p </a:t>
            </a:r>
            <a:r>
              <a:rPr lang="zh-CN" altLang="en-US" sz="2000">
                <a:ea typeface="楷体_GB2312" pitchFamily="49" charset="-122"/>
              </a:rPr>
              <a:t>的前驱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</a:t>
            </a:r>
            <a:r>
              <a:rPr lang="en-US" altLang="zh-CN" sz="2000">
                <a:ea typeface="楷体_GB2312" pitchFamily="49" charset="-122"/>
              </a:rPr>
              <a:t>InThreading(p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 rchild); </a:t>
            </a:r>
            <a:r>
              <a:rPr lang="en-US" altLang="zh-CN" sz="2000"/>
              <a:t>}</a:t>
            </a:r>
            <a:r>
              <a:rPr lang="en-US" altLang="zh-CN" sz="2000">
                <a:ea typeface="楷体_GB2312" pitchFamily="49" charset="-122"/>
              </a:rPr>
              <a:t> 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ea typeface="楷体_GB2312" pitchFamily="49" charset="-122"/>
              </a:rPr>
              <a:t>右子树线索化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InThreading </a:t>
            </a:r>
          </a:p>
        </p:txBody>
      </p:sp>
      <p:graphicFrame>
        <p:nvGraphicFramePr>
          <p:cNvPr id="132105" name="Group 9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15" name="Group 19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5" name="Group 29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37" name="Group 41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48" name="Group 52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58" name="Line 62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59" name="Group 63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69" name="Line 73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70" name="Group 74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80" name="Group 84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90" name="Line 94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191" name="Line 95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92" name="Group 96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02" name="Group 106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212" name="Group 116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22" name="Line 126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3" name="Line 127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4" name="Line 128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6" name="Line 130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7" name="Line 131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8" name="Line 132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29" name="Line 133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0" name="Line 134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3" name="Line 147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6" name="Line 150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7" name="Line 151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0" name="Line 154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1" name="Line 155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4" name="Line 158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5" name="Line 159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8" name="Line 162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59" name="Line 163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2" name="Line 166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3" name="Line 167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6" name="Line 170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7" name="Line 171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0" name="Line 174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1" name="Line 175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4" name="Line 178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5" name="Line 179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1" name="Line 135"/>
          <p:cNvSpPr>
            <a:spLocks noChangeShapeType="1"/>
          </p:cNvSpPr>
          <p:nvPr/>
        </p:nvSpPr>
        <p:spPr bwMode="auto">
          <a:xfrm flipV="1">
            <a:off x="6472238" y="57181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2" name="Line 136"/>
          <p:cNvSpPr>
            <a:spLocks noChangeShapeType="1"/>
          </p:cNvSpPr>
          <p:nvPr/>
        </p:nvSpPr>
        <p:spPr bwMode="auto">
          <a:xfrm>
            <a:off x="6472238" y="57181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3" name="Line 137"/>
          <p:cNvSpPr>
            <a:spLocks noChangeShapeType="1"/>
          </p:cNvSpPr>
          <p:nvPr/>
        </p:nvSpPr>
        <p:spPr bwMode="auto">
          <a:xfrm flipV="1">
            <a:off x="7005638" y="48799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4" name="Line 138"/>
          <p:cNvSpPr>
            <a:spLocks noChangeShapeType="1"/>
          </p:cNvSpPr>
          <p:nvPr/>
        </p:nvSpPr>
        <p:spPr bwMode="auto">
          <a:xfrm flipV="1">
            <a:off x="7539038" y="55657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5" name="Line 139"/>
          <p:cNvSpPr>
            <a:spLocks noChangeShapeType="1"/>
          </p:cNvSpPr>
          <p:nvPr/>
        </p:nvSpPr>
        <p:spPr bwMode="auto">
          <a:xfrm flipH="1" flipV="1">
            <a:off x="7843838" y="5565775"/>
            <a:ext cx="76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6" name="Line 140"/>
          <p:cNvSpPr>
            <a:spLocks noChangeShapeType="1"/>
          </p:cNvSpPr>
          <p:nvPr/>
        </p:nvSpPr>
        <p:spPr bwMode="auto">
          <a:xfrm flipV="1">
            <a:off x="8986838" y="5032375"/>
            <a:ext cx="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7" name="Line 141"/>
          <p:cNvSpPr>
            <a:spLocks noChangeShapeType="1"/>
          </p:cNvSpPr>
          <p:nvPr/>
        </p:nvSpPr>
        <p:spPr bwMode="auto">
          <a:xfrm flipH="1">
            <a:off x="7691438" y="5032375"/>
            <a:ext cx="129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8" name="Line 142"/>
          <p:cNvSpPr>
            <a:spLocks noChangeShapeType="1"/>
          </p:cNvSpPr>
          <p:nvPr/>
        </p:nvSpPr>
        <p:spPr bwMode="auto">
          <a:xfrm flipV="1">
            <a:off x="7691438" y="3508375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39" name="Line 143"/>
          <p:cNvSpPr>
            <a:spLocks noChangeShapeType="1"/>
          </p:cNvSpPr>
          <p:nvPr/>
        </p:nvSpPr>
        <p:spPr bwMode="auto">
          <a:xfrm flipH="1" flipV="1">
            <a:off x="7843838" y="3508375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0" name="Line 144"/>
          <p:cNvSpPr>
            <a:spLocks noChangeShapeType="1"/>
          </p:cNvSpPr>
          <p:nvPr/>
        </p:nvSpPr>
        <p:spPr bwMode="auto">
          <a:xfrm flipV="1">
            <a:off x="90630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41" name="Line 145"/>
          <p:cNvSpPr>
            <a:spLocks noChangeShapeType="1"/>
          </p:cNvSpPr>
          <p:nvPr/>
        </p:nvSpPr>
        <p:spPr bwMode="auto">
          <a:xfrm flipH="1" flipV="1">
            <a:off x="9291638" y="41941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60" name="Text Box 164"/>
          <p:cNvSpPr txBox="1">
            <a:spLocks noChangeArrowheads="1"/>
          </p:cNvSpPr>
          <p:nvPr/>
        </p:nvSpPr>
        <p:spPr bwMode="auto">
          <a:xfrm>
            <a:off x="80518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1" name="Text Box 165"/>
          <p:cNvSpPr txBox="1">
            <a:spLocks noChangeArrowheads="1"/>
          </p:cNvSpPr>
          <p:nvPr/>
        </p:nvSpPr>
        <p:spPr bwMode="auto">
          <a:xfrm>
            <a:off x="86883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64" name="Text Box 168"/>
          <p:cNvSpPr txBox="1">
            <a:spLocks noChangeArrowheads="1"/>
          </p:cNvSpPr>
          <p:nvPr/>
        </p:nvSpPr>
        <p:spPr bwMode="auto">
          <a:xfrm>
            <a:off x="94996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2" name="Text Box 176"/>
          <p:cNvSpPr txBox="1">
            <a:spLocks noChangeArrowheads="1"/>
          </p:cNvSpPr>
          <p:nvPr/>
        </p:nvSpPr>
        <p:spPr bwMode="auto">
          <a:xfrm>
            <a:off x="80518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3" name="Text Box 177"/>
          <p:cNvSpPr txBox="1">
            <a:spLocks noChangeArrowheads="1"/>
          </p:cNvSpPr>
          <p:nvPr/>
        </p:nvSpPr>
        <p:spPr bwMode="auto">
          <a:xfrm>
            <a:off x="86883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6" name="Text Box 180"/>
          <p:cNvSpPr txBox="1">
            <a:spLocks noChangeArrowheads="1"/>
          </p:cNvSpPr>
          <p:nvPr/>
        </p:nvSpPr>
        <p:spPr bwMode="auto">
          <a:xfrm>
            <a:off x="6604000" y="58626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7" name="Text Box 181"/>
          <p:cNvSpPr txBox="1">
            <a:spLocks noChangeArrowheads="1"/>
          </p:cNvSpPr>
          <p:nvPr/>
        </p:nvSpPr>
        <p:spPr bwMode="auto">
          <a:xfrm>
            <a:off x="7240588" y="58785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78" name="Line 182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79" name="Line 183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0" name="Text Box 184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1" name="Text Box 185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2" name="Line 186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3" name="Line 187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284" name="Text Box 188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5" name="Text Box 189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132286" name="Line 190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287" name="Group 191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297" name="Line 201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1" name="Text Box 205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132299" name="Line 203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302" name="Line 20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7" name="Text Box 211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132308" name="Line 212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00" name="Text Box 204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3" name="Group 216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132310" name="Text Box 214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11" name="Line 215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132319" name="Text Box 223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32320" name="Line 224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2304" name="Freeform 20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2328" name="Rectangle 232"/>
          <p:cNvSpPr>
            <a:spLocks noChangeArrowheads="1"/>
          </p:cNvSpPr>
          <p:nvPr/>
        </p:nvSpPr>
        <p:spPr bwMode="auto">
          <a:xfrm>
            <a:off x="1847851" y="2200553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2329" name="Rectangle 233"/>
          <p:cNvSpPr>
            <a:spLocks noChangeArrowheads="1"/>
          </p:cNvSpPr>
          <p:nvPr/>
        </p:nvSpPr>
        <p:spPr bwMode="auto">
          <a:xfrm>
            <a:off x="1847851" y="3353078"/>
            <a:ext cx="184731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132332" name="Rectangle 236"/>
          <p:cNvSpPr>
            <a:spLocks noChangeArrowheads="1"/>
          </p:cNvSpPr>
          <p:nvPr/>
        </p:nvSpPr>
        <p:spPr bwMode="auto">
          <a:xfrm>
            <a:off x="4656139" y="3496747"/>
            <a:ext cx="184731" cy="369332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3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2" dur="500"/>
                                        <p:tgtEl>
                                          <p:spTgt spid="132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2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3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3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3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3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13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3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3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13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3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3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3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3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3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3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323" grpId="0" animBg="1"/>
      <p:bldP spid="132322" grpId="0" animBg="1"/>
      <p:bldP spid="132317" grpId="0" animBg="1"/>
      <p:bldP spid="132316" grpId="0" animBg="1"/>
      <p:bldP spid="132315" grpId="0" animBg="1"/>
      <p:bldP spid="132314" grpId="0" animBg="1"/>
      <p:bldP spid="132313" grpId="0" animBg="1"/>
      <p:bldP spid="132103" grpId="0"/>
      <p:bldP spid="132326" grpId="0" animBg="1"/>
      <p:bldP spid="132226" grpId="0" animBg="1"/>
      <p:bldP spid="132227" grpId="0" animBg="1"/>
      <p:bldP spid="132228" grpId="0" animBg="1"/>
      <p:bldP spid="132229" grpId="0" animBg="1"/>
      <p:bldP spid="132230" grpId="0" animBg="1"/>
      <p:bldP spid="132231" grpId="0" animBg="1"/>
      <p:bldP spid="132232" grpId="0" animBg="1"/>
      <p:bldP spid="132233" grpId="0" animBg="1"/>
      <p:bldP spid="132234" grpId="0" animBg="1"/>
      <p:bldP spid="132235" grpId="0" animBg="1"/>
      <p:bldP spid="132236" grpId="0" animBg="1"/>
      <p:bldP spid="132237" grpId="0" animBg="1"/>
      <p:bldP spid="132238" grpId="0" animBg="1"/>
      <p:bldP spid="132239" grpId="0" animBg="1"/>
      <p:bldP spid="132240" grpId="0" animBg="1"/>
      <p:bldP spid="132241" grpId="0" animBg="1"/>
      <p:bldP spid="132260" grpId="0"/>
      <p:bldP spid="132261" grpId="0"/>
      <p:bldP spid="132264" grpId="0"/>
      <p:bldP spid="132272" grpId="0"/>
      <p:bldP spid="132273" grpId="0"/>
      <p:bldP spid="132276" grpId="0"/>
      <p:bldP spid="132277" grpId="0"/>
      <p:bldP spid="132280" grpId="0"/>
      <p:bldP spid="132281" grpId="0"/>
      <p:bldP spid="132284" grpId="0"/>
      <p:bldP spid="132285" grpId="0"/>
      <p:bldP spid="132297" grpId="0" animBg="1"/>
      <p:bldP spid="132301" grpId="0"/>
      <p:bldP spid="132300" grpId="0"/>
      <p:bldP spid="132304" grpId="0" animBg="1"/>
      <p:bldP spid="132328" grpId="0" animBg="1"/>
      <p:bldP spid="132329" grpId="0" animBg="1"/>
      <p:bldP spid="13233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00" name="Rectangle 232"/>
          <p:cNvSpPr>
            <a:spLocks noChangeArrowheads="1"/>
          </p:cNvSpPr>
          <p:nvPr/>
        </p:nvSpPr>
        <p:spPr bwMode="auto">
          <a:xfrm>
            <a:off x="2135188" y="5224741"/>
            <a:ext cx="25209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599" name="Rectangle 231"/>
          <p:cNvSpPr>
            <a:spLocks noChangeArrowheads="1"/>
          </p:cNvSpPr>
          <p:nvPr/>
        </p:nvSpPr>
        <p:spPr bwMode="auto">
          <a:xfrm>
            <a:off x="2135188" y="4504016"/>
            <a:ext cx="2089150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2135189" y="4143653"/>
            <a:ext cx="2447925" cy="369332"/>
          </a:xfrm>
          <a:prstGeom prst="rect">
            <a:avLst/>
          </a:prstGeom>
          <a:solidFill>
            <a:schemeClr val="bg1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1635126" y="404814"/>
            <a:ext cx="6067943" cy="5977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Status InOrderThreading(BiThrTree &amp;Thrt, BiThrTree T) {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if (!(Thrt = (BiThrTree)malloc(sizeof(BiThrNode))))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exit (OVERFLOW);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Thrt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&gt;LTag = 0;  Thrt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sz="2000"/>
              <a:t>&gt;</a:t>
            </a:r>
            <a:r>
              <a:rPr lang="en-US" altLang="zh-CN" sz="2000">
                <a:ea typeface="楷体_GB2312" pitchFamily="49" charset="-122"/>
              </a:rPr>
              <a:t>RTag = 1;    //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建头结点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右指针回指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if (!T)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Thrt;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若二叉树空，则左指针回指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>
                <a:ea typeface="楷体_GB2312" pitchFamily="49" charset="-122"/>
              </a:rPr>
              <a:t>   </a:t>
            </a:r>
            <a:r>
              <a:rPr lang="en-US" altLang="zh-CN" sz="2000">
                <a:ea typeface="楷体_GB2312" pitchFamily="49" charset="-122"/>
              </a:rPr>
              <a:t>else { 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lchild = T;     pre = Thrt; 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    InThreading(T);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中序遍历进行中序线索化</a:t>
            </a:r>
            <a: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br>
              <a:rPr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Thrt;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pre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RTag = 1;  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       // 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最后一个结点线索化  </a:t>
            </a:r>
            <a:b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000">
                <a:ea typeface="楷体_GB2312" pitchFamily="49" charset="-122"/>
              </a:rPr>
              <a:t>       </a:t>
            </a:r>
            <a:r>
              <a:rPr lang="en-US" altLang="zh-CN" sz="2000">
                <a:ea typeface="楷体_GB2312" pitchFamily="49" charset="-122"/>
              </a:rPr>
              <a:t>Thrt </a:t>
            </a:r>
            <a:r>
              <a:rPr lang="zh-CN" altLang="en-US" sz="2000">
                <a:ea typeface="楷体_GB2312" pitchFamily="49" charset="-122"/>
              </a:rPr>
              <a:t>－</a:t>
            </a:r>
            <a:r>
              <a:rPr lang="en-US" altLang="zh-CN" sz="2000">
                <a:ea typeface="楷体_GB2312" pitchFamily="49" charset="-122"/>
              </a:rPr>
              <a:t>&gt; rchild = pre; }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   return OK;</a:t>
            </a:r>
            <a:br>
              <a:rPr lang="en-US" altLang="zh-CN" sz="2000">
                <a:ea typeface="楷体_GB2312" pitchFamily="49" charset="-122"/>
              </a:rPr>
            </a:br>
            <a:r>
              <a:rPr lang="en-US" altLang="zh-CN" sz="2000">
                <a:ea typeface="楷体_GB2312" pitchFamily="49" charset="-122"/>
              </a:rPr>
              <a:t>} // InOrderThreading</a:t>
            </a:r>
          </a:p>
        </p:txBody>
      </p:sp>
      <p:graphicFrame>
        <p:nvGraphicFramePr>
          <p:cNvPr id="58399" name="Group 31"/>
          <p:cNvGraphicFramePr>
            <a:graphicFrameLocks noGrp="1"/>
          </p:cNvGraphicFramePr>
          <p:nvPr/>
        </p:nvGraphicFramePr>
        <p:xfrm>
          <a:off x="7081838" y="31130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09" name="Group 41"/>
          <p:cNvGraphicFramePr>
            <a:graphicFrameLocks noGrp="1"/>
          </p:cNvGraphicFramePr>
          <p:nvPr/>
        </p:nvGraphicFramePr>
        <p:xfrm>
          <a:off x="55578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19" name="Group 51"/>
          <p:cNvGraphicFramePr>
            <a:graphicFrameLocks noGrp="1"/>
          </p:cNvGraphicFramePr>
          <p:nvPr/>
        </p:nvGraphicFramePr>
        <p:xfrm>
          <a:off x="48720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29" name="Line 61"/>
          <p:cNvSpPr>
            <a:spLocks noChangeShapeType="1"/>
          </p:cNvSpPr>
          <p:nvPr/>
        </p:nvSpPr>
        <p:spPr bwMode="auto">
          <a:xfrm flipH="1">
            <a:off x="6162676" y="3355976"/>
            <a:ext cx="995363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0" name="Line 62"/>
          <p:cNvSpPr>
            <a:spLocks noChangeShapeType="1"/>
          </p:cNvSpPr>
          <p:nvPr/>
        </p:nvSpPr>
        <p:spPr bwMode="auto">
          <a:xfrm flipH="1">
            <a:off x="55578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1" name="Group 63"/>
          <p:cNvGraphicFramePr>
            <a:graphicFrameLocks noGrp="1"/>
          </p:cNvGraphicFramePr>
          <p:nvPr/>
        </p:nvGraphicFramePr>
        <p:xfrm>
          <a:off x="63198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1" name="Line 73"/>
          <p:cNvSpPr>
            <a:spLocks noChangeShapeType="1"/>
          </p:cNvSpPr>
          <p:nvPr/>
        </p:nvSpPr>
        <p:spPr bwMode="auto">
          <a:xfrm>
            <a:off x="67770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42" name="Group 74"/>
          <p:cNvGraphicFramePr>
            <a:graphicFrameLocks noGrp="1"/>
          </p:cNvGraphicFramePr>
          <p:nvPr/>
        </p:nvGraphicFramePr>
        <p:xfrm>
          <a:off x="56340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52" name="Line 84"/>
          <p:cNvSpPr>
            <a:spLocks noChangeShapeType="1"/>
          </p:cNvSpPr>
          <p:nvPr/>
        </p:nvSpPr>
        <p:spPr bwMode="auto">
          <a:xfrm flipH="1">
            <a:off x="6319838" y="47275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53" name="Group 85"/>
          <p:cNvGraphicFramePr>
            <a:graphicFrameLocks noGrp="1"/>
          </p:cNvGraphicFramePr>
          <p:nvPr/>
        </p:nvGraphicFramePr>
        <p:xfrm>
          <a:off x="7081838" y="51562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63" name="Line 95"/>
          <p:cNvSpPr>
            <a:spLocks noChangeShapeType="1"/>
          </p:cNvSpPr>
          <p:nvPr/>
        </p:nvSpPr>
        <p:spPr bwMode="auto">
          <a:xfrm>
            <a:off x="7539038" y="47275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64" name="Group 96"/>
          <p:cNvGraphicFramePr>
            <a:graphicFrameLocks noGrp="1"/>
          </p:cNvGraphicFramePr>
          <p:nvPr/>
        </p:nvGraphicFramePr>
        <p:xfrm>
          <a:off x="6396038" y="58420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74" name="Group 106"/>
          <p:cNvGraphicFramePr>
            <a:graphicFrameLocks noGrp="1"/>
          </p:cNvGraphicFramePr>
          <p:nvPr/>
        </p:nvGraphicFramePr>
        <p:xfrm>
          <a:off x="7843838" y="58562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84" name="Line 116"/>
          <p:cNvSpPr>
            <a:spLocks noChangeShapeType="1"/>
          </p:cNvSpPr>
          <p:nvPr/>
        </p:nvSpPr>
        <p:spPr bwMode="auto">
          <a:xfrm flipH="1">
            <a:off x="7081838" y="54133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85" name="Line 117"/>
          <p:cNvSpPr>
            <a:spLocks noChangeShapeType="1"/>
          </p:cNvSpPr>
          <p:nvPr/>
        </p:nvSpPr>
        <p:spPr bwMode="auto">
          <a:xfrm>
            <a:off x="8301038" y="54133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86" name="Group 118"/>
          <p:cNvGraphicFramePr>
            <a:graphicFrameLocks noGrp="1"/>
          </p:cNvGraphicFramePr>
          <p:nvPr/>
        </p:nvGraphicFramePr>
        <p:xfrm>
          <a:off x="8529638" y="37846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496" name="Group 128"/>
          <p:cNvGraphicFramePr>
            <a:graphicFrameLocks noGrp="1"/>
          </p:cNvGraphicFramePr>
          <p:nvPr/>
        </p:nvGraphicFramePr>
        <p:xfrm>
          <a:off x="7843838" y="447040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06" name="Group 138"/>
          <p:cNvGraphicFramePr>
            <a:graphicFrameLocks noGrp="1"/>
          </p:cNvGraphicFramePr>
          <p:nvPr/>
        </p:nvGraphicFramePr>
        <p:xfrm>
          <a:off x="9291638" y="4484688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16" name="Line 148"/>
          <p:cNvSpPr>
            <a:spLocks noChangeShapeType="1"/>
          </p:cNvSpPr>
          <p:nvPr/>
        </p:nvSpPr>
        <p:spPr bwMode="auto">
          <a:xfrm flipH="1">
            <a:off x="8529638" y="4041776"/>
            <a:ext cx="762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7" name="Line 149"/>
          <p:cNvSpPr>
            <a:spLocks noChangeShapeType="1"/>
          </p:cNvSpPr>
          <p:nvPr/>
        </p:nvSpPr>
        <p:spPr bwMode="auto">
          <a:xfrm>
            <a:off x="9748838" y="4041776"/>
            <a:ext cx="152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8" name="Line 150"/>
          <p:cNvSpPr>
            <a:spLocks noChangeShapeType="1"/>
          </p:cNvSpPr>
          <p:nvPr/>
        </p:nvSpPr>
        <p:spPr bwMode="auto">
          <a:xfrm>
            <a:off x="8301038" y="3355976"/>
            <a:ext cx="9144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19" name="Line 151"/>
          <p:cNvSpPr>
            <a:spLocks noChangeShapeType="1"/>
          </p:cNvSpPr>
          <p:nvPr/>
        </p:nvSpPr>
        <p:spPr bwMode="auto">
          <a:xfrm flipV="1">
            <a:off x="6015038" y="4194175"/>
            <a:ext cx="1524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0" name="Line 152"/>
          <p:cNvSpPr>
            <a:spLocks noChangeShapeType="1"/>
          </p:cNvSpPr>
          <p:nvPr/>
        </p:nvSpPr>
        <p:spPr bwMode="auto">
          <a:xfrm flipV="1">
            <a:off x="5710238" y="5032375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1" name="Line 153"/>
          <p:cNvSpPr>
            <a:spLocks noChangeShapeType="1"/>
          </p:cNvSpPr>
          <p:nvPr/>
        </p:nvSpPr>
        <p:spPr bwMode="auto">
          <a:xfrm>
            <a:off x="5710238" y="5032375"/>
            <a:ext cx="533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2" name="Line 154"/>
          <p:cNvSpPr>
            <a:spLocks noChangeShapeType="1"/>
          </p:cNvSpPr>
          <p:nvPr/>
        </p:nvSpPr>
        <p:spPr bwMode="auto">
          <a:xfrm flipV="1">
            <a:off x="6243638" y="4194175"/>
            <a:ext cx="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3" name="Line 155"/>
          <p:cNvSpPr>
            <a:spLocks noChangeShapeType="1"/>
          </p:cNvSpPr>
          <p:nvPr/>
        </p:nvSpPr>
        <p:spPr bwMode="auto">
          <a:xfrm flipV="1">
            <a:off x="6853238" y="4879975"/>
            <a:ext cx="76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4" name="Line 156"/>
          <p:cNvSpPr>
            <a:spLocks noChangeShapeType="1"/>
          </p:cNvSpPr>
          <p:nvPr/>
        </p:nvSpPr>
        <p:spPr bwMode="auto">
          <a:xfrm>
            <a:off x="73104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5" name="Line 157"/>
          <p:cNvSpPr>
            <a:spLocks noChangeShapeType="1"/>
          </p:cNvSpPr>
          <p:nvPr/>
        </p:nvSpPr>
        <p:spPr bwMode="auto">
          <a:xfrm>
            <a:off x="8148638" y="3127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6" name="Line 158"/>
          <p:cNvSpPr>
            <a:spLocks noChangeShapeType="1"/>
          </p:cNvSpPr>
          <p:nvPr/>
        </p:nvSpPr>
        <p:spPr bwMode="auto">
          <a:xfrm>
            <a:off x="87709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7" name="Line 159"/>
          <p:cNvSpPr>
            <a:spLocks noChangeShapeType="1"/>
          </p:cNvSpPr>
          <p:nvPr/>
        </p:nvSpPr>
        <p:spPr bwMode="auto">
          <a:xfrm>
            <a:off x="96091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8" name="Line 160"/>
          <p:cNvSpPr>
            <a:spLocks noChangeShapeType="1"/>
          </p:cNvSpPr>
          <p:nvPr/>
        </p:nvSpPr>
        <p:spPr bwMode="auto">
          <a:xfrm>
            <a:off x="57864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29" name="Line 161"/>
          <p:cNvSpPr>
            <a:spLocks noChangeShapeType="1"/>
          </p:cNvSpPr>
          <p:nvPr/>
        </p:nvSpPr>
        <p:spPr bwMode="auto">
          <a:xfrm>
            <a:off x="6637338" y="3797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0" name="Line 162"/>
          <p:cNvSpPr>
            <a:spLocks noChangeShapeType="1"/>
          </p:cNvSpPr>
          <p:nvPr/>
        </p:nvSpPr>
        <p:spPr bwMode="auto">
          <a:xfrm>
            <a:off x="656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1" name="Line 163"/>
          <p:cNvSpPr>
            <a:spLocks noChangeShapeType="1"/>
          </p:cNvSpPr>
          <p:nvPr/>
        </p:nvSpPr>
        <p:spPr bwMode="auto">
          <a:xfrm>
            <a:off x="7399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2" name="Line 164"/>
          <p:cNvSpPr>
            <a:spLocks noChangeShapeType="1"/>
          </p:cNvSpPr>
          <p:nvPr/>
        </p:nvSpPr>
        <p:spPr bwMode="auto">
          <a:xfrm>
            <a:off x="8085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3" name="Line 165"/>
          <p:cNvSpPr>
            <a:spLocks noChangeShapeType="1"/>
          </p:cNvSpPr>
          <p:nvPr/>
        </p:nvSpPr>
        <p:spPr bwMode="auto">
          <a:xfrm>
            <a:off x="892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4" name="Line 166"/>
          <p:cNvSpPr>
            <a:spLocks noChangeShapeType="1"/>
          </p:cNvSpPr>
          <p:nvPr/>
        </p:nvSpPr>
        <p:spPr bwMode="auto">
          <a:xfrm>
            <a:off x="95329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5" name="Text Box 167"/>
          <p:cNvSpPr txBox="1">
            <a:spLocks noChangeArrowheads="1"/>
          </p:cNvSpPr>
          <p:nvPr/>
        </p:nvSpPr>
        <p:spPr bwMode="auto">
          <a:xfrm>
            <a:off x="101361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36" name="Line 168"/>
          <p:cNvSpPr>
            <a:spLocks noChangeShapeType="1"/>
          </p:cNvSpPr>
          <p:nvPr/>
        </p:nvSpPr>
        <p:spPr bwMode="auto">
          <a:xfrm>
            <a:off x="103711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7" name="Line 169"/>
          <p:cNvSpPr>
            <a:spLocks noChangeShapeType="1"/>
          </p:cNvSpPr>
          <p:nvPr/>
        </p:nvSpPr>
        <p:spPr bwMode="auto">
          <a:xfrm>
            <a:off x="73231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8" name="Line 170"/>
          <p:cNvSpPr>
            <a:spLocks noChangeShapeType="1"/>
          </p:cNvSpPr>
          <p:nvPr/>
        </p:nvSpPr>
        <p:spPr bwMode="auto">
          <a:xfrm>
            <a:off x="8161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39" name="Line 171"/>
          <p:cNvSpPr>
            <a:spLocks noChangeShapeType="1"/>
          </p:cNvSpPr>
          <p:nvPr/>
        </p:nvSpPr>
        <p:spPr bwMode="auto">
          <a:xfrm>
            <a:off x="80851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0" name="Line 172"/>
          <p:cNvSpPr>
            <a:spLocks noChangeShapeType="1"/>
          </p:cNvSpPr>
          <p:nvPr/>
        </p:nvSpPr>
        <p:spPr bwMode="auto">
          <a:xfrm>
            <a:off x="8923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41" name="Line 173"/>
          <p:cNvSpPr>
            <a:spLocks noChangeShapeType="1"/>
          </p:cNvSpPr>
          <p:nvPr/>
        </p:nvSpPr>
        <p:spPr bwMode="auto">
          <a:xfrm>
            <a:off x="66373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6472238" y="3508375"/>
            <a:ext cx="3382962" cy="2736850"/>
            <a:chOff x="3117" y="2210"/>
            <a:chExt cx="2131" cy="1724"/>
          </a:xfrm>
        </p:grpSpPr>
        <p:sp>
          <p:nvSpPr>
            <p:cNvPr id="58543" name="Line 175"/>
            <p:cNvSpPr>
              <a:spLocks noChangeShapeType="1"/>
            </p:cNvSpPr>
            <p:nvPr/>
          </p:nvSpPr>
          <p:spPr bwMode="auto">
            <a:xfrm flipV="1">
              <a:off x="3117" y="3602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4" name="Line 176"/>
            <p:cNvSpPr>
              <a:spLocks noChangeShapeType="1"/>
            </p:cNvSpPr>
            <p:nvPr/>
          </p:nvSpPr>
          <p:spPr bwMode="auto">
            <a:xfrm>
              <a:off x="3117" y="360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5" name="Line 177"/>
            <p:cNvSpPr>
              <a:spLocks noChangeShapeType="1"/>
            </p:cNvSpPr>
            <p:nvPr/>
          </p:nvSpPr>
          <p:spPr bwMode="auto">
            <a:xfrm flipV="1">
              <a:off x="3453" y="3074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6" name="Line 178"/>
            <p:cNvSpPr>
              <a:spLocks noChangeShapeType="1"/>
            </p:cNvSpPr>
            <p:nvPr/>
          </p:nvSpPr>
          <p:spPr bwMode="auto">
            <a:xfrm flipV="1">
              <a:off x="3789" y="3506"/>
              <a:ext cx="9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7" name="Line 179"/>
            <p:cNvSpPr>
              <a:spLocks noChangeShapeType="1"/>
            </p:cNvSpPr>
            <p:nvPr/>
          </p:nvSpPr>
          <p:spPr bwMode="auto">
            <a:xfrm flipH="1" flipV="1">
              <a:off x="3981" y="3506"/>
              <a:ext cx="48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8" name="Line 180"/>
            <p:cNvSpPr>
              <a:spLocks noChangeShapeType="1"/>
            </p:cNvSpPr>
            <p:nvPr/>
          </p:nvSpPr>
          <p:spPr bwMode="auto">
            <a:xfrm flipV="1">
              <a:off x="4701" y="3170"/>
              <a:ext cx="0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49" name="Line 181"/>
            <p:cNvSpPr>
              <a:spLocks noChangeShapeType="1"/>
            </p:cNvSpPr>
            <p:nvPr/>
          </p:nvSpPr>
          <p:spPr bwMode="auto">
            <a:xfrm flipH="1">
              <a:off x="3885" y="3170"/>
              <a:ext cx="8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0" name="Line 182"/>
            <p:cNvSpPr>
              <a:spLocks noChangeShapeType="1"/>
            </p:cNvSpPr>
            <p:nvPr/>
          </p:nvSpPr>
          <p:spPr bwMode="auto">
            <a:xfrm flipV="1">
              <a:off x="3885" y="2210"/>
              <a:ext cx="0" cy="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1" name="Line 183"/>
            <p:cNvSpPr>
              <a:spLocks noChangeShapeType="1"/>
            </p:cNvSpPr>
            <p:nvPr/>
          </p:nvSpPr>
          <p:spPr bwMode="auto">
            <a:xfrm flipH="1" flipV="1">
              <a:off x="3981" y="2210"/>
              <a:ext cx="4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2" name="Line 184"/>
            <p:cNvSpPr>
              <a:spLocks noChangeShapeType="1"/>
            </p:cNvSpPr>
            <p:nvPr/>
          </p:nvSpPr>
          <p:spPr bwMode="auto">
            <a:xfrm flipV="1">
              <a:off x="4749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3" name="Line 185"/>
            <p:cNvSpPr>
              <a:spLocks noChangeShapeType="1"/>
            </p:cNvSpPr>
            <p:nvPr/>
          </p:nvSpPr>
          <p:spPr bwMode="auto">
            <a:xfrm flipH="1" flipV="1">
              <a:off x="4893" y="2642"/>
              <a:ext cx="48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54" name="Text Box 186"/>
            <p:cNvSpPr txBox="1">
              <a:spLocks noChangeArrowheads="1"/>
            </p:cNvSpPr>
            <p:nvPr/>
          </p:nvSpPr>
          <p:spPr bwMode="auto">
            <a:xfrm>
              <a:off x="4112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5" name="Text Box 187"/>
            <p:cNvSpPr txBox="1">
              <a:spLocks noChangeArrowheads="1"/>
            </p:cNvSpPr>
            <p:nvPr/>
          </p:nvSpPr>
          <p:spPr bwMode="auto">
            <a:xfrm>
              <a:off x="4513" y="283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6" name="Text Box 188"/>
            <p:cNvSpPr txBox="1">
              <a:spLocks noChangeArrowheads="1"/>
            </p:cNvSpPr>
            <p:nvPr/>
          </p:nvSpPr>
          <p:spPr bwMode="auto">
            <a:xfrm>
              <a:off x="5024" y="2829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7" name="Text Box 189"/>
            <p:cNvSpPr txBox="1">
              <a:spLocks noChangeArrowheads="1"/>
            </p:cNvSpPr>
            <p:nvPr/>
          </p:nvSpPr>
          <p:spPr bwMode="auto">
            <a:xfrm>
              <a:off x="4112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8" name="Text Box 190"/>
            <p:cNvSpPr txBox="1">
              <a:spLocks noChangeArrowheads="1"/>
            </p:cNvSpPr>
            <p:nvPr/>
          </p:nvSpPr>
          <p:spPr bwMode="auto">
            <a:xfrm>
              <a:off x="4513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59" name="Text Box 191"/>
            <p:cNvSpPr txBox="1">
              <a:spLocks noChangeArrowheads="1"/>
            </p:cNvSpPr>
            <p:nvPr/>
          </p:nvSpPr>
          <p:spPr bwMode="auto">
            <a:xfrm>
              <a:off x="3200" y="369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58560" name="Text Box 192"/>
            <p:cNvSpPr txBox="1">
              <a:spLocks noChangeArrowheads="1"/>
            </p:cNvSpPr>
            <p:nvPr/>
          </p:nvSpPr>
          <p:spPr bwMode="auto">
            <a:xfrm>
              <a:off x="3601" y="3703"/>
              <a:ext cx="2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</p:grpSp>
      <p:sp>
        <p:nvSpPr>
          <p:cNvPr id="58561" name="Line 193"/>
          <p:cNvSpPr>
            <a:spLocks noChangeShapeType="1"/>
          </p:cNvSpPr>
          <p:nvPr/>
        </p:nvSpPr>
        <p:spPr bwMode="auto">
          <a:xfrm>
            <a:off x="7475538" y="585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2" name="Line 194"/>
          <p:cNvSpPr>
            <a:spLocks noChangeShapeType="1"/>
          </p:cNvSpPr>
          <p:nvPr/>
        </p:nvSpPr>
        <p:spPr bwMode="auto">
          <a:xfrm>
            <a:off x="58753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3" name="Text Box 195"/>
          <p:cNvSpPr txBox="1">
            <a:spLocks noChangeArrowheads="1"/>
          </p:cNvSpPr>
          <p:nvPr/>
        </p:nvSpPr>
        <p:spPr bwMode="auto">
          <a:xfrm>
            <a:off x="5842000" y="51768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4" name="Text Box 196"/>
          <p:cNvSpPr txBox="1">
            <a:spLocks noChangeArrowheads="1"/>
          </p:cNvSpPr>
          <p:nvPr/>
        </p:nvSpPr>
        <p:spPr bwMode="auto">
          <a:xfrm>
            <a:off x="6478588" y="51927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5" name="Line 197"/>
          <p:cNvSpPr>
            <a:spLocks noChangeShapeType="1"/>
          </p:cNvSpPr>
          <p:nvPr/>
        </p:nvSpPr>
        <p:spPr bwMode="auto">
          <a:xfrm>
            <a:off x="6713538" y="5168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6" name="Line 198"/>
          <p:cNvSpPr>
            <a:spLocks noChangeShapeType="1"/>
          </p:cNvSpPr>
          <p:nvPr/>
        </p:nvSpPr>
        <p:spPr bwMode="auto">
          <a:xfrm>
            <a:off x="51133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67" name="Text Box 199"/>
          <p:cNvSpPr txBox="1">
            <a:spLocks noChangeArrowheads="1"/>
          </p:cNvSpPr>
          <p:nvPr/>
        </p:nvSpPr>
        <p:spPr bwMode="auto">
          <a:xfrm>
            <a:off x="5080000" y="4491038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8" name="Text Box 200"/>
          <p:cNvSpPr txBox="1">
            <a:spLocks noChangeArrowheads="1"/>
          </p:cNvSpPr>
          <p:nvPr/>
        </p:nvSpPr>
        <p:spPr bwMode="auto">
          <a:xfrm>
            <a:off x="5716588" y="4506913"/>
            <a:ext cx="35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sp>
        <p:nvSpPr>
          <p:cNvPr id="58569" name="Line 201"/>
          <p:cNvSpPr>
            <a:spLocks noChangeShapeType="1"/>
          </p:cNvSpPr>
          <p:nvPr/>
        </p:nvSpPr>
        <p:spPr bwMode="auto">
          <a:xfrm>
            <a:off x="5951538" y="44831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/>
        </p:nvGraphicFramePr>
        <p:xfrm>
          <a:off x="7081838" y="2330450"/>
          <a:ext cx="1295400" cy="3657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FFCC">
                            <a:gamma/>
                            <a:shade val="89804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580" name="Line 212"/>
          <p:cNvSpPr>
            <a:spLocks noChangeShapeType="1"/>
          </p:cNvSpPr>
          <p:nvPr/>
        </p:nvSpPr>
        <p:spPr bwMode="auto">
          <a:xfrm>
            <a:off x="7158038" y="263525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1" name="Text Box 213"/>
          <p:cNvSpPr txBox="1">
            <a:spLocks noChangeArrowheads="1"/>
          </p:cNvSpPr>
          <p:nvPr/>
        </p:nvSpPr>
        <p:spPr bwMode="auto">
          <a:xfrm>
            <a:off x="7926388" y="2349501"/>
            <a:ext cx="35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1 </a:t>
            </a:r>
          </a:p>
        </p:txBody>
      </p: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7323138" y="2341563"/>
            <a:ext cx="838200" cy="366712"/>
            <a:chOff x="3653" y="1611"/>
            <a:chExt cx="528" cy="231"/>
          </a:xfrm>
        </p:grpSpPr>
        <p:sp>
          <p:nvSpPr>
            <p:cNvPr id="58583" name="Line 215"/>
            <p:cNvSpPr>
              <a:spLocks noChangeShapeType="1"/>
            </p:cNvSpPr>
            <p:nvPr/>
          </p:nvSpPr>
          <p:spPr bwMode="auto">
            <a:xfrm>
              <a:off x="3653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84" name="Line 216"/>
            <p:cNvSpPr>
              <a:spLocks noChangeShapeType="1"/>
            </p:cNvSpPr>
            <p:nvPr/>
          </p:nvSpPr>
          <p:spPr bwMode="auto">
            <a:xfrm>
              <a:off x="4181" y="1611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85" name="Freeform 217"/>
          <p:cNvSpPr>
            <a:spLocks/>
          </p:cNvSpPr>
          <p:nvPr/>
        </p:nvSpPr>
        <p:spPr bwMode="auto">
          <a:xfrm>
            <a:off x="8377238" y="2482850"/>
            <a:ext cx="2133600" cy="2133600"/>
          </a:xfrm>
          <a:custGeom>
            <a:avLst/>
            <a:gdLst/>
            <a:ahLst/>
            <a:cxnLst>
              <a:cxn ang="0">
                <a:pos x="1344" y="1344"/>
              </a:cxn>
              <a:cxn ang="0">
                <a:pos x="1344" y="785"/>
              </a:cxn>
              <a:cxn ang="0">
                <a:pos x="0" y="0"/>
              </a:cxn>
            </a:cxnLst>
            <a:rect l="0" t="0" r="r" b="b"/>
            <a:pathLst>
              <a:path w="1344" h="1344">
                <a:moveTo>
                  <a:pt x="1344" y="1344"/>
                </a:moveTo>
                <a:lnTo>
                  <a:pt x="1344" y="785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6" name="Freeform 218"/>
          <p:cNvSpPr>
            <a:spLocks/>
          </p:cNvSpPr>
          <p:nvPr/>
        </p:nvSpPr>
        <p:spPr bwMode="auto">
          <a:xfrm>
            <a:off x="8301038" y="2559051"/>
            <a:ext cx="1725612" cy="1890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7" y="772"/>
              </a:cxn>
              <a:cxn ang="0">
                <a:pos x="1087" y="1191"/>
              </a:cxn>
            </a:cxnLst>
            <a:rect l="0" t="0" r="r" b="b"/>
            <a:pathLst>
              <a:path w="1087" h="1191">
                <a:moveTo>
                  <a:pt x="0" y="0"/>
                </a:moveTo>
                <a:lnTo>
                  <a:pt x="1087" y="772"/>
                </a:lnTo>
                <a:lnTo>
                  <a:pt x="1087" y="119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7" name="Text Box 219"/>
          <p:cNvSpPr txBox="1">
            <a:spLocks noChangeArrowheads="1"/>
          </p:cNvSpPr>
          <p:nvPr/>
        </p:nvSpPr>
        <p:spPr bwMode="auto">
          <a:xfrm>
            <a:off x="9228138" y="1917701"/>
            <a:ext cx="413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3600">
                <a:ea typeface="楷体_GB2312" pitchFamily="49" charset="-122"/>
              </a:rPr>
              <a:t> </a:t>
            </a:r>
          </a:p>
        </p:txBody>
      </p:sp>
      <p:sp>
        <p:nvSpPr>
          <p:cNvPr id="58588" name="Line 220"/>
          <p:cNvSpPr>
            <a:spLocks noChangeShapeType="1"/>
          </p:cNvSpPr>
          <p:nvPr/>
        </p:nvSpPr>
        <p:spPr bwMode="auto">
          <a:xfrm flipH="1">
            <a:off x="7824788" y="2420938"/>
            <a:ext cx="1439862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589" name="Text Box 221"/>
          <p:cNvSpPr txBox="1">
            <a:spLocks noChangeArrowheads="1"/>
          </p:cNvSpPr>
          <p:nvPr/>
        </p:nvSpPr>
        <p:spPr bwMode="auto">
          <a:xfrm>
            <a:off x="7253288" y="2349500"/>
            <a:ext cx="354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0 </a:t>
            </a:r>
          </a:p>
        </p:txBody>
      </p:sp>
      <p:grpSp>
        <p:nvGrpSpPr>
          <p:cNvPr id="4" name="Group 222"/>
          <p:cNvGrpSpPr>
            <a:grpSpLocks/>
          </p:cNvGrpSpPr>
          <p:nvPr/>
        </p:nvGrpSpPr>
        <p:grpSpPr bwMode="auto">
          <a:xfrm>
            <a:off x="7751766" y="1557339"/>
            <a:ext cx="1374775" cy="725487"/>
            <a:chOff x="3923" y="1117"/>
            <a:chExt cx="866" cy="457"/>
          </a:xfrm>
        </p:grpSpPr>
        <p:sp>
          <p:nvSpPr>
            <p:cNvPr id="58591" name="Text Box 223"/>
            <p:cNvSpPr txBox="1">
              <a:spLocks noChangeArrowheads="1"/>
            </p:cNvSpPr>
            <p:nvPr/>
          </p:nvSpPr>
          <p:spPr bwMode="auto">
            <a:xfrm>
              <a:off x="4332" y="1117"/>
              <a:ext cx="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Thrt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2" name="Line 224"/>
            <p:cNvSpPr>
              <a:spLocks noChangeShapeType="1"/>
            </p:cNvSpPr>
            <p:nvPr/>
          </p:nvSpPr>
          <p:spPr bwMode="auto">
            <a:xfrm flipH="1">
              <a:off x="3923" y="1389"/>
              <a:ext cx="454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7608893" y="1196975"/>
            <a:ext cx="836613" cy="1085850"/>
            <a:chOff x="3833" y="890"/>
            <a:chExt cx="527" cy="684"/>
          </a:xfrm>
        </p:grpSpPr>
        <p:sp>
          <p:nvSpPr>
            <p:cNvPr id="58594" name="Text Box 226"/>
            <p:cNvSpPr txBox="1">
              <a:spLocks noChangeArrowheads="1"/>
            </p:cNvSpPr>
            <p:nvPr/>
          </p:nvSpPr>
          <p:spPr bwMode="auto">
            <a:xfrm>
              <a:off x="3958" y="890"/>
              <a:ext cx="4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ea typeface="楷体_GB2312" pitchFamily="49" charset="-122"/>
                </a:rPr>
                <a:t>pre</a:t>
              </a:r>
              <a:r>
                <a:rPr lang="en-US" altLang="zh-CN" sz="36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58595" name="Line 227"/>
            <p:cNvSpPr>
              <a:spLocks noChangeShapeType="1"/>
            </p:cNvSpPr>
            <p:nvPr/>
          </p:nvSpPr>
          <p:spPr bwMode="auto">
            <a:xfrm flipH="1">
              <a:off x="3833" y="1253"/>
              <a:ext cx="136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596" name="Freeform 228"/>
          <p:cNvSpPr>
            <a:spLocks/>
          </p:cNvSpPr>
          <p:nvPr/>
        </p:nvSpPr>
        <p:spPr bwMode="auto">
          <a:xfrm>
            <a:off x="4983164" y="2482851"/>
            <a:ext cx="2098675" cy="2085975"/>
          </a:xfrm>
          <a:custGeom>
            <a:avLst/>
            <a:gdLst/>
            <a:ahLst/>
            <a:cxnLst>
              <a:cxn ang="0">
                <a:pos x="0" y="1314"/>
              </a:cxn>
              <a:cxn ang="0">
                <a:pos x="305" y="764"/>
              </a:cxn>
              <a:cxn ang="0">
                <a:pos x="1322" y="0"/>
              </a:cxn>
            </a:cxnLst>
            <a:rect l="0" t="0" r="r" b="b"/>
            <a:pathLst>
              <a:path w="1322" h="1314">
                <a:moveTo>
                  <a:pt x="0" y="1314"/>
                </a:moveTo>
                <a:lnTo>
                  <a:pt x="305" y="764"/>
                </a:lnTo>
                <a:lnTo>
                  <a:pt x="1322" y="0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00" grpId="0" animBg="1"/>
      <p:bldP spid="58599" grpId="0" animBg="1"/>
      <p:bldP spid="58396" grpId="0" animBg="1"/>
      <p:bldP spid="58535" grpId="0"/>
      <p:bldP spid="58585" grpId="0" animBg="1"/>
      <p:bldP spid="5858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655763" y="792163"/>
            <a:ext cx="8911414" cy="397031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课堂练习</a:t>
            </a:r>
            <a:endParaRPr lang="en-US" altLang="zh-CN" sz="2000" dirty="0">
              <a:ea typeface="华文中宋" pitchFamily="2" charset="-122"/>
            </a:endParaRP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选择题 </a:t>
            </a:r>
          </a:p>
          <a:p>
            <a:pPr marL="457200" indent="-457200">
              <a:lnSpc>
                <a:spcPct val="180000"/>
              </a:lnSpc>
            </a:pPr>
            <a:r>
              <a:rPr lang="en-US" altLang="zh-CN" sz="2000" dirty="0">
                <a:ea typeface="华文中宋" pitchFamily="2" charset="-122"/>
              </a:rPr>
              <a:t>1.  </a:t>
            </a:r>
            <a:r>
              <a:rPr lang="zh-CN" altLang="en-US" sz="2000" dirty="0">
                <a:ea typeface="华文中宋" pitchFamily="2" charset="-122"/>
              </a:rPr>
              <a:t>在线索化二叉树中，</a:t>
            </a:r>
            <a:r>
              <a:rPr lang="en-US" altLang="zh-CN" sz="2000" dirty="0">
                <a:ea typeface="华文中宋" pitchFamily="2" charset="-122"/>
              </a:rPr>
              <a:t>t </a:t>
            </a:r>
            <a:r>
              <a:rPr lang="zh-CN" altLang="en-US" sz="2000" dirty="0">
                <a:ea typeface="华文中宋" pitchFamily="2" charset="-122"/>
              </a:rPr>
              <a:t>所指结点没有左子树的充要条件是（）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C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ltag</a:t>
            </a:r>
            <a:r>
              <a:rPr lang="en-US" altLang="zh-CN" sz="2000" dirty="0">
                <a:ea typeface="华文中宋" pitchFamily="2" charset="-122"/>
              </a:rPr>
              <a:t>==1</a:t>
            </a:r>
            <a:r>
              <a:rPr lang="zh-CN" altLang="en-US" sz="2000" dirty="0">
                <a:ea typeface="华文中宋" pitchFamily="2" charset="-122"/>
              </a:rPr>
              <a:t>且</a:t>
            </a:r>
            <a:r>
              <a:rPr lang="en-US" altLang="zh-CN" sz="2000" dirty="0">
                <a:ea typeface="华文中宋" pitchFamily="2" charset="-122"/>
              </a:rPr>
              <a:t>t -&gt; </a:t>
            </a:r>
            <a:r>
              <a:rPr lang="en-US" altLang="zh-CN" sz="2000" dirty="0" err="1">
                <a:ea typeface="华文中宋" pitchFamily="2" charset="-122"/>
              </a:rPr>
              <a:t>lchild</a:t>
            </a:r>
            <a:r>
              <a:rPr lang="en-US" altLang="zh-CN" sz="2000" dirty="0">
                <a:ea typeface="华文中宋" pitchFamily="2" charset="-122"/>
              </a:rPr>
              <a:t>==NULL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）以上都不对 </a:t>
            </a:r>
          </a:p>
          <a:p>
            <a:pPr marL="457200" indent="-457200">
              <a:lnSpc>
                <a:spcPct val="180000"/>
              </a:lnSpc>
              <a:buFontTx/>
              <a:buAutoNum type="arabicPeriod" startAt="2"/>
            </a:pPr>
            <a:r>
              <a:rPr lang="zh-CN" altLang="en-US" sz="2000" dirty="0">
                <a:ea typeface="华文中宋" pitchFamily="2" charset="-122"/>
              </a:rPr>
              <a:t>二叉树按某种顺序线索化后，任一结点均有指向其前驱和后继的线索，这 </a:t>
            </a:r>
          </a:p>
          <a:p>
            <a:pPr marL="457200" indent="-457200">
              <a:lnSpc>
                <a:spcPct val="180000"/>
              </a:lnSpc>
            </a:pPr>
            <a:r>
              <a:rPr lang="zh-CN" altLang="en-US" sz="2000" dirty="0">
                <a:ea typeface="华文中宋" pitchFamily="2" charset="-122"/>
              </a:rPr>
              <a:t>       种说法（）                （</a:t>
            </a:r>
            <a:r>
              <a:rPr lang="en-US" altLang="zh-CN" sz="2000" dirty="0">
                <a:ea typeface="华文中宋" pitchFamily="2" charset="-122"/>
              </a:rPr>
              <a:t>A</a:t>
            </a:r>
            <a:r>
              <a:rPr lang="zh-CN" altLang="en-US" sz="2000" dirty="0">
                <a:ea typeface="华文中宋" pitchFamily="2" charset="-122"/>
              </a:rPr>
              <a:t>）正确  （</a:t>
            </a:r>
            <a:r>
              <a:rPr lang="en-US" altLang="zh-CN" sz="2000" dirty="0">
                <a:ea typeface="华文中宋" pitchFamily="2" charset="-122"/>
              </a:rPr>
              <a:t>B</a:t>
            </a:r>
            <a:r>
              <a:rPr lang="zh-CN" altLang="en-US" sz="2000" dirty="0">
                <a:ea typeface="华文中宋" pitchFamily="2" charset="-122"/>
              </a:rPr>
              <a:t>）错误  </a:t>
            </a:r>
          </a:p>
        </p:txBody>
      </p:sp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2414588" y="811213"/>
            <a:ext cx="224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3</a:t>
            </a:r>
            <a:r>
              <a:rPr lang="zh-CN" altLang="en-US" sz="2400" dirty="0">
                <a:ea typeface="华文中宋" pitchFamily="2" charset="-122"/>
              </a:rPr>
              <a:t>．凹入表示法 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424113" y="1557339"/>
            <a:ext cx="2881312" cy="4535487"/>
            <a:chOff x="385" y="981"/>
            <a:chExt cx="1815" cy="2857"/>
          </a:xfrm>
        </p:grpSpPr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385" y="981"/>
              <a:ext cx="1815" cy="285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A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B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E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K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 L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F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C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G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D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H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   M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I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        J </a:t>
              </a:r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748" y="1090"/>
              <a:ext cx="1379" cy="133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4" name="Rectangle 8"/>
            <p:cNvSpPr>
              <a:spLocks noChangeArrowheads="1"/>
            </p:cNvSpPr>
            <p:nvPr/>
          </p:nvSpPr>
          <p:spPr bwMode="auto">
            <a:xfrm>
              <a:off x="1038" y="1290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5" name="Rectangle 9"/>
            <p:cNvSpPr>
              <a:spLocks noChangeArrowheads="1"/>
            </p:cNvSpPr>
            <p:nvPr/>
          </p:nvSpPr>
          <p:spPr bwMode="auto">
            <a:xfrm>
              <a:off x="1329" y="1489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6" name="Rectangle 10"/>
            <p:cNvSpPr>
              <a:spLocks noChangeArrowheads="1"/>
            </p:cNvSpPr>
            <p:nvPr/>
          </p:nvSpPr>
          <p:spPr bwMode="auto">
            <a:xfrm>
              <a:off x="1619" y="1688"/>
              <a:ext cx="508" cy="13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619" y="1920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329" y="2154"/>
              <a:ext cx="798" cy="13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038" y="235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0" name="Rectangle 14"/>
            <p:cNvSpPr>
              <a:spLocks noChangeArrowheads="1"/>
            </p:cNvSpPr>
            <p:nvPr/>
          </p:nvSpPr>
          <p:spPr bwMode="auto">
            <a:xfrm>
              <a:off x="1329" y="2552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1" name="Rectangle 15"/>
            <p:cNvSpPr>
              <a:spLocks noChangeArrowheads="1"/>
            </p:cNvSpPr>
            <p:nvPr/>
          </p:nvSpPr>
          <p:spPr bwMode="auto">
            <a:xfrm>
              <a:off x="1038" y="2783"/>
              <a:ext cx="1089" cy="133"/>
            </a:xfrm>
            <a:prstGeom prst="rect">
              <a:avLst/>
            </a:prstGeom>
            <a:solidFill>
              <a:srgbClr val="CC00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2" name="Rectangle 16"/>
            <p:cNvSpPr>
              <a:spLocks noChangeArrowheads="1"/>
            </p:cNvSpPr>
            <p:nvPr/>
          </p:nvSpPr>
          <p:spPr bwMode="auto">
            <a:xfrm>
              <a:off x="1329" y="3017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3" name="Rectangle 17"/>
            <p:cNvSpPr>
              <a:spLocks noChangeArrowheads="1"/>
            </p:cNvSpPr>
            <p:nvPr/>
          </p:nvSpPr>
          <p:spPr bwMode="auto">
            <a:xfrm>
              <a:off x="1619" y="3217"/>
              <a:ext cx="508" cy="13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4" name="Rectangle 18"/>
            <p:cNvSpPr>
              <a:spLocks noChangeArrowheads="1"/>
            </p:cNvSpPr>
            <p:nvPr/>
          </p:nvSpPr>
          <p:spPr bwMode="auto">
            <a:xfrm>
              <a:off x="1329" y="3416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55" name="Rectangle 19"/>
            <p:cNvSpPr>
              <a:spLocks noChangeArrowheads="1"/>
            </p:cNvSpPr>
            <p:nvPr/>
          </p:nvSpPr>
          <p:spPr bwMode="auto">
            <a:xfrm>
              <a:off x="1329" y="3615"/>
              <a:ext cx="798" cy="13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56" name="Rectangle 20"/>
          <p:cNvSpPr>
            <a:spLocks noChangeArrowheads="1"/>
          </p:cNvSpPr>
          <p:nvPr/>
        </p:nvSpPr>
        <p:spPr bwMode="auto">
          <a:xfrm>
            <a:off x="10069513" y="6610351"/>
            <a:ext cx="415498" cy="25263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6159500" y="811213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4</a:t>
            </a:r>
            <a:r>
              <a:rPr lang="zh-CN" altLang="en-US" sz="2400" dirty="0">
                <a:ea typeface="华文中宋" pitchFamily="2" charset="-122"/>
              </a:rPr>
              <a:t>．广义表表示法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284914" y="3500438"/>
            <a:ext cx="3843337" cy="2209800"/>
            <a:chOff x="3408" y="2304"/>
            <a:chExt cx="2256" cy="1392"/>
          </a:xfrm>
        </p:grpSpPr>
        <p:sp>
          <p:nvSpPr>
            <p:cNvPr id="167960" name="Oval 24"/>
            <p:cNvSpPr>
              <a:spLocks noChangeArrowheads="1"/>
            </p:cNvSpPr>
            <p:nvPr/>
          </p:nvSpPr>
          <p:spPr bwMode="auto">
            <a:xfrm>
              <a:off x="3594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E </a:t>
              </a:r>
            </a:p>
          </p:txBody>
        </p:sp>
        <p:sp>
          <p:nvSpPr>
            <p:cNvPr id="167961" name="Oval 25"/>
            <p:cNvSpPr>
              <a:spLocks noChangeArrowheads="1"/>
            </p:cNvSpPr>
            <p:nvPr/>
          </p:nvSpPr>
          <p:spPr bwMode="auto">
            <a:xfrm>
              <a:off x="3992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F </a:t>
              </a:r>
            </a:p>
          </p:txBody>
        </p:sp>
        <p:sp>
          <p:nvSpPr>
            <p:cNvPr id="167962" name="Oval 26"/>
            <p:cNvSpPr>
              <a:spLocks noChangeArrowheads="1"/>
            </p:cNvSpPr>
            <p:nvPr/>
          </p:nvSpPr>
          <p:spPr bwMode="auto">
            <a:xfrm>
              <a:off x="4390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G </a:t>
              </a:r>
            </a:p>
          </p:txBody>
        </p:sp>
        <p:sp>
          <p:nvSpPr>
            <p:cNvPr id="167963" name="Oval 27"/>
            <p:cNvSpPr>
              <a:spLocks noChangeArrowheads="1"/>
            </p:cNvSpPr>
            <p:nvPr/>
          </p:nvSpPr>
          <p:spPr bwMode="auto">
            <a:xfrm>
              <a:off x="4740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H </a:t>
              </a:r>
            </a:p>
          </p:txBody>
        </p:sp>
        <p:sp>
          <p:nvSpPr>
            <p:cNvPr id="167964" name="Oval 28"/>
            <p:cNvSpPr>
              <a:spLocks noChangeArrowheads="1"/>
            </p:cNvSpPr>
            <p:nvPr/>
          </p:nvSpPr>
          <p:spPr bwMode="auto">
            <a:xfrm>
              <a:off x="5107" y="3077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I </a:t>
              </a:r>
            </a:p>
          </p:txBody>
        </p:sp>
        <p:sp>
          <p:nvSpPr>
            <p:cNvPr id="167965" name="Oval 29"/>
            <p:cNvSpPr>
              <a:spLocks noChangeArrowheads="1"/>
            </p:cNvSpPr>
            <p:nvPr/>
          </p:nvSpPr>
          <p:spPr bwMode="auto">
            <a:xfrm>
              <a:off x="4390" y="2304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A </a:t>
              </a:r>
            </a:p>
          </p:txBody>
        </p:sp>
        <p:sp>
          <p:nvSpPr>
            <p:cNvPr id="167966" name="Oval 30"/>
            <p:cNvSpPr>
              <a:spLocks noChangeArrowheads="1"/>
            </p:cNvSpPr>
            <p:nvPr/>
          </p:nvSpPr>
          <p:spPr bwMode="auto">
            <a:xfrm>
              <a:off x="3787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B </a:t>
              </a:r>
            </a:p>
          </p:txBody>
        </p:sp>
        <p:sp>
          <p:nvSpPr>
            <p:cNvPr id="167967" name="Oval 31"/>
            <p:cNvSpPr>
              <a:spLocks noChangeArrowheads="1"/>
            </p:cNvSpPr>
            <p:nvPr/>
          </p:nvSpPr>
          <p:spPr bwMode="auto">
            <a:xfrm>
              <a:off x="4390" y="2675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C </a:t>
              </a:r>
            </a:p>
          </p:txBody>
        </p:sp>
        <p:sp>
          <p:nvSpPr>
            <p:cNvPr id="167968" name="Oval 32"/>
            <p:cNvSpPr>
              <a:spLocks noChangeArrowheads="1"/>
            </p:cNvSpPr>
            <p:nvPr/>
          </p:nvSpPr>
          <p:spPr bwMode="auto">
            <a:xfrm>
              <a:off x="5107" y="2675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D </a:t>
              </a:r>
            </a:p>
          </p:txBody>
        </p:sp>
        <p:sp>
          <p:nvSpPr>
            <p:cNvPr id="167969" name="Oval 33"/>
            <p:cNvSpPr>
              <a:spLocks noChangeArrowheads="1"/>
            </p:cNvSpPr>
            <p:nvPr/>
          </p:nvSpPr>
          <p:spPr bwMode="auto">
            <a:xfrm>
              <a:off x="5478" y="3077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J </a:t>
              </a:r>
            </a:p>
          </p:txBody>
        </p:sp>
        <p:sp>
          <p:nvSpPr>
            <p:cNvPr id="167970" name="Oval 34"/>
            <p:cNvSpPr>
              <a:spLocks noChangeArrowheads="1"/>
            </p:cNvSpPr>
            <p:nvPr/>
          </p:nvSpPr>
          <p:spPr bwMode="auto">
            <a:xfrm>
              <a:off x="3408" y="3479"/>
              <a:ext cx="186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K </a:t>
              </a:r>
            </a:p>
          </p:txBody>
        </p:sp>
        <p:sp>
          <p:nvSpPr>
            <p:cNvPr id="167971" name="Oval 35"/>
            <p:cNvSpPr>
              <a:spLocks noChangeArrowheads="1"/>
            </p:cNvSpPr>
            <p:nvPr/>
          </p:nvSpPr>
          <p:spPr bwMode="auto">
            <a:xfrm>
              <a:off x="378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L </a:t>
              </a:r>
            </a:p>
          </p:txBody>
        </p:sp>
        <p:sp>
          <p:nvSpPr>
            <p:cNvPr id="167972" name="Oval 36"/>
            <p:cNvSpPr>
              <a:spLocks noChangeArrowheads="1"/>
            </p:cNvSpPr>
            <p:nvPr/>
          </p:nvSpPr>
          <p:spPr bwMode="auto">
            <a:xfrm>
              <a:off x="4740" y="3479"/>
              <a:ext cx="185" cy="217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i="1">
                  <a:ea typeface="楷体_GB2312" pitchFamily="49" charset="-122"/>
                </a:rPr>
                <a:t> M </a:t>
              </a:r>
            </a:p>
          </p:txBody>
        </p:sp>
        <p:cxnSp>
          <p:nvCxnSpPr>
            <p:cNvPr id="167973" name="AutoShape 37"/>
            <p:cNvCxnSpPr>
              <a:cxnSpLocks noChangeShapeType="1"/>
              <a:stCxn id="167965" idx="4"/>
              <a:endCxn id="167967" idx="0"/>
            </p:cNvCxnSpPr>
            <p:nvPr/>
          </p:nvCxnSpPr>
          <p:spPr bwMode="auto">
            <a:xfrm>
              <a:off x="4483" y="2521"/>
              <a:ext cx="0" cy="15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4" name="AutoShape 38"/>
            <p:cNvCxnSpPr>
              <a:cxnSpLocks noChangeShapeType="1"/>
              <a:stCxn id="167965" idx="5"/>
              <a:endCxn id="167968" idx="0"/>
            </p:cNvCxnSpPr>
            <p:nvPr/>
          </p:nvCxnSpPr>
          <p:spPr bwMode="auto">
            <a:xfrm>
              <a:off x="4549" y="2489"/>
              <a:ext cx="651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5" name="AutoShape 39"/>
            <p:cNvCxnSpPr>
              <a:cxnSpLocks noChangeShapeType="1"/>
              <a:stCxn id="167965" idx="3"/>
              <a:endCxn id="167966" idx="0"/>
            </p:cNvCxnSpPr>
            <p:nvPr/>
          </p:nvCxnSpPr>
          <p:spPr bwMode="auto">
            <a:xfrm flipH="1">
              <a:off x="3880" y="2489"/>
              <a:ext cx="5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6" name="AutoShape 40"/>
            <p:cNvCxnSpPr>
              <a:cxnSpLocks noChangeShapeType="1"/>
              <a:stCxn id="167966" idx="3"/>
              <a:endCxn id="167960" idx="0"/>
            </p:cNvCxnSpPr>
            <p:nvPr/>
          </p:nvCxnSpPr>
          <p:spPr bwMode="auto">
            <a:xfrm flipH="1">
              <a:off x="3687" y="2860"/>
              <a:ext cx="127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7" name="AutoShape 41"/>
            <p:cNvCxnSpPr>
              <a:cxnSpLocks noChangeShapeType="1"/>
              <a:stCxn id="167966" idx="5"/>
              <a:endCxn id="167961" idx="0"/>
            </p:cNvCxnSpPr>
            <p:nvPr/>
          </p:nvCxnSpPr>
          <p:spPr bwMode="auto">
            <a:xfrm>
              <a:off x="3946" y="2860"/>
              <a:ext cx="139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8" name="AutoShape 42"/>
            <p:cNvCxnSpPr>
              <a:cxnSpLocks noChangeShapeType="1"/>
              <a:stCxn id="167960" idx="3"/>
              <a:endCxn id="167970" idx="0"/>
            </p:cNvCxnSpPr>
            <p:nvPr/>
          </p:nvCxnSpPr>
          <p:spPr bwMode="auto">
            <a:xfrm flipH="1">
              <a:off x="3501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79" name="AutoShape 43"/>
            <p:cNvCxnSpPr>
              <a:cxnSpLocks noChangeShapeType="1"/>
              <a:stCxn id="167960" idx="5"/>
              <a:endCxn id="167971" idx="0"/>
            </p:cNvCxnSpPr>
            <p:nvPr/>
          </p:nvCxnSpPr>
          <p:spPr bwMode="auto">
            <a:xfrm>
              <a:off x="3753" y="3262"/>
              <a:ext cx="120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0" name="AutoShape 44"/>
            <p:cNvCxnSpPr>
              <a:cxnSpLocks noChangeShapeType="1"/>
              <a:stCxn id="167967" idx="4"/>
              <a:endCxn id="167962" idx="0"/>
            </p:cNvCxnSpPr>
            <p:nvPr/>
          </p:nvCxnSpPr>
          <p:spPr bwMode="auto">
            <a:xfrm>
              <a:off x="4483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1" name="AutoShape 45"/>
            <p:cNvCxnSpPr>
              <a:cxnSpLocks noChangeShapeType="1"/>
              <a:stCxn id="167968" idx="3"/>
              <a:endCxn id="167963" idx="0"/>
            </p:cNvCxnSpPr>
            <p:nvPr/>
          </p:nvCxnSpPr>
          <p:spPr bwMode="auto">
            <a:xfrm flipH="1">
              <a:off x="4833" y="2860"/>
              <a:ext cx="301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2" name="AutoShape 46"/>
            <p:cNvCxnSpPr>
              <a:cxnSpLocks noChangeShapeType="1"/>
              <a:stCxn id="167968" idx="4"/>
              <a:endCxn id="167964" idx="0"/>
            </p:cNvCxnSpPr>
            <p:nvPr/>
          </p:nvCxnSpPr>
          <p:spPr bwMode="auto">
            <a:xfrm>
              <a:off x="5200" y="2892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3" name="AutoShape 47"/>
            <p:cNvCxnSpPr>
              <a:cxnSpLocks noChangeShapeType="1"/>
              <a:stCxn id="167968" idx="5"/>
              <a:endCxn id="167969" idx="0"/>
            </p:cNvCxnSpPr>
            <p:nvPr/>
          </p:nvCxnSpPr>
          <p:spPr bwMode="auto">
            <a:xfrm>
              <a:off x="5265" y="2860"/>
              <a:ext cx="306" cy="2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84" name="AutoShape 48"/>
            <p:cNvCxnSpPr>
              <a:cxnSpLocks noChangeShapeType="1"/>
              <a:stCxn id="167963" idx="4"/>
              <a:endCxn id="167972" idx="0"/>
            </p:cNvCxnSpPr>
            <p:nvPr/>
          </p:nvCxnSpPr>
          <p:spPr bwMode="auto">
            <a:xfrm>
              <a:off x="4833" y="3294"/>
              <a:ext cx="0" cy="18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7985" name="Text Box 49"/>
          <p:cNvSpPr txBox="1">
            <a:spLocks noChangeArrowheads="1"/>
          </p:cNvSpPr>
          <p:nvPr/>
        </p:nvSpPr>
        <p:spPr bwMode="auto">
          <a:xfrm>
            <a:off x="5664201" y="1963738"/>
            <a:ext cx="3152723" cy="36933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A(</a:t>
            </a:r>
            <a:r>
              <a:rPr lang="en-US" altLang="zh-CN" dirty="0">
                <a:solidFill>
                  <a:srgbClr val="0000FF"/>
                </a:solidFill>
              </a:rPr>
              <a:t>B(</a:t>
            </a:r>
            <a:r>
              <a:rPr lang="en-US" altLang="zh-CN" dirty="0">
                <a:solidFill>
                  <a:srgbClr val="FFC000"/>
                </a:solidFill>
              </a:rPr>
              <a:t>E(</a:t>
            </a:r>
            <a:r>
              <a:rPr lang="en-US" altLang="zh-CN" dirty="0"/>
              <a:t>K,L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C(</a:t>
            </a:r>
            <a:r>
              <a:rPr lang="en-US" altLang="zh-CN" dirty="0">
                <a:solidFill>
                  <a:srgbClr val="FFC000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66FF"/>
                </a:solidFill>
              </a:rPr>
              <a:t>D(</a:t>
            </a:r>
            <a:r>
              <a:rPr lang="en-US" altLang="zh-CN" dirty="0">
                <a:solidFill>
                  <a:srgbClr val="FFC000"/>
                </a:solidFill>
              </a:rPr>
              <a:t>H(</a:t>
            </a:r>
            <a:r>
              <a:rPr lang="en-US" altLang="zh-CN" dirty="0"/>
              <a:t>M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I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C000"/>
                </a:solidFill>
              </a:rPr>
              <a:t>J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8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984" y="116633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767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085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440366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自选图形 3">
            <a:extLst>
              <a:ext uri="{FF2B5EF4-FFF2-40B4-BE49-F238E27FC236}">
                <a16:creationId xmlns:a16="http://schemas.microsoft.com/office/drawing/2014/main" id="{989BD972-0901-48AE-A518-FD5AD711B751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1" name="自选图形 4">
            <a:extLst>
              <a:ext uri="{FF2B5EF4-FFF2-40B4-BE49-F238E27FC236}">
                <a16:creationId xmlns:a16="http://schemas.microsoft.com/office/drawing/2014/main" id="{C490C87D-C689-42B9-A37D-9A5750DEB84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92918" y="1803647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5">
            <a:extLst>
              <a:ext uri="{FF2B5EF4-FFF2-40B4-BE49-F238E27FC236}">
                <a16:creationId xmlns:a16="http://schemas.microsoft.com/office/drawing/2014/main" id="{72F59273-7B5F-44D7-B382-F63BBF1465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ea typeface="宋体" pitchFamily="2" charset="-122"/>
              </a:rPr>
              <a:t>哈夫曼树</a:t>
            </a:r>
          </a:p>
        </p:txBody>
      </p:sp>
      <p:sp>
        <p:nvSpPr>
          <p:cNvPr id="53" name="自选图形 6">
            <a:extLst>
              <a:ext uri="{FF2B5EF4-FFF2-40B4-BE49-F238E27FC236}">
                <a16:creationId xmlns:a16="http://schemas.microsoft.com/office/drawing/2014/main" id="{CF0433E6-2DBD-41D5-94AB-6EF666F573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树和森林</a:t>
            </a:r>
          </a:p>
        </p:txBody>
      </p:sp>
      <p:sp>
        <p:nvSpPr>
          <p:cNvPr id="54" name="自选图形 7">
            <a:extLst>
              <a:ext uri="{FF2B5EF4-FFF2-40B4-BE49-F238E27FC236}">
                <a16:creationId xmlns:a16="http://schemas.microsoft.com/office/drawing/2014/main" id="{07A36F1C-9E33-4E24-9D68-8667BA3F25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二叉树存储、遍历、线索化</a:t>
            </a:r>
          </a:p>
        </p:txBody>
      </p:sp>
      <p:sp>
        <p:nvSpPr>
          <p:cNvPr id="55" name="自选图形 8">
            <a:extLst>
              <a:ext uri="{FF2B5EF4-FFF2-40B4-BE49-F238E27FC236}">
                <a16:creationId xmlns:a16="http://schemas.microsoft.com/office/drawing/2014/main" id="{B0C5DDA9-A813-4EB1-9883-CE12A6F743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二叉树的五个性质</a:t>
            </a:r>
          </a:p>
        </p:txBody>
      </p:sp>
      <p:sp>
        <p:nvSpPr>
          <p:cNvPr id="56" name="自选图形 9">
            <a:extLst>
              <a:ext uri="{FF2B5EF4-FFF2-40B4-BE49-F238E27FC236}">
                <a16:creationId xmlns:a16="http://schemas.microsoft.com/office/drawing/2014/main" id="{C16CB946-B727-4BD6-B2A4-7BFDF2DFAD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latin typeface="宋体" pitchFamily="2" charset="-122"/>
                <a:ea typeface="宋体" pitchFamily="2" charset="-122"/>
              </a:rPr>
              <a:t>树和二叉树的相关概念、术语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7457F43A-619A-4514-997C-B3192AB56438}"/>
              </a:ext>
            </a:extLst>
          </p:cNvPr>
          <p:cNvGrpSpPr>
            <a:grpSpLocks/>
          </p:cNvGrpSpPr>
          <p:nvPr/>
        </p:nvGrpSpPr>
        <p:grpSpPr bwMode="auto">
          <a:xfrm>
            <a:off x="2927648" y="1802853"/>
            <a:ext cx="381000" cy="381000"/>
            <a:chOff x="2078" y="1680"/>
            <a:chExt cx="1615" cy="1615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D088FD2-A430-43A1-A353-5D2F195F3F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54B73F1-3C43-4295-95C4-FD836419E2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B4867C5-A375-479E-AD08-E2B4806617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D0CA205-34FA-4F0D-9E0F-C020EA200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2DDE97-ACA3-4156-9A2D-9B94EF58A9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CCAE102-D033-4CFD-9BF7-D2B51A80CC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930590B-5161-43F1-9897-3F15AB3A8CD9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2590253"/>
            <a:ext cx="381000" cy="381000"/>
            <a:chOff x="2078" y="1680"/>
            <a:chExt cx="1615" cy="161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62E63EC-1623-46FF-BF28-FDB149A730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3949A9F-4E54-4BE1-BCEA-89BD3DECA1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99F850A-4545-4E3A-A24F-6F9ED9FAB3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82A3A06-5857-4F9A-9164-171180E05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8FFF503-0604-4137-8C1C-558AE0CC77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1B1F0540-12AE-4FC0-A990-640AEAE8A9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B69FD65-DEDC-4A67-9148-0934A7D0E995}"/>
              </a:ext>
            </a:extLst>
          </p:cNvPr>
          <p:cNvGrpSpPr>
            <a:grpSpLocks/>
          </p:cNvGrpSpPr>
          <p:nvPr/>
        </p:nvGrpSpPr>
        <p:grpSpPr bwMode="auto">
          <a:xfrm>
            <a:off x="3613448" y="3428453"/>
            <a:ext cx="381000" cy="381000"/>
            <a:chOff x="2078" y="1680"/>
            <a:chExt cx="1615" cy="1615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FABC91B8-4F12-4F8E-B67D-FEB58ECEF2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23F09FC-33DE-48C4-BF30-A5ECB5E4E4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225A460-C0D8-439A-AC4F-9A363F9617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F5E555-5C0D-4531-ACE7-C2D0D76FD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33EB2AD-48F5-439C-AE9D-016A48CE54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DD8D466-ACB9-4EEF-BDCA-5F0F62EC45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98DBFD9-F5B7-43DE-99C0-BF5D6E20B4EB}"/>
              </a:ext>
            </a:extLst>
          </p:cNvPr>
          <p:cNvGrpSpPr>
            <a:grpSpLocks/>
          </p:cNvGrpSpPr>
          <p:nvPr/>
        </p:nvGrpSpPr>
        <p:grpSpPr bwMode="auto">
          <a:xfrm>
            <a:off x="3461048" y="4266653"/>
            <a:ext cx="381000" cy="381000"/>
            <a:chOff x="2078" y="1680"/>
            <a:chExt cx="1615" cy="1615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4759E3-F8E6-4194-B857-70996A915D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BE6C351-0ACE-499B-8241-21338D7AF6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00D0A4B-8269-488B-9CA5-144AB55C98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A336C98-D234-41DA-A95D-1F647E6233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17272F0-8B0E-464B-BCC3-2EAAD5B356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BC3A84D-0F21-4E9A-B25F-50945B4391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E73BD95-434B-490D-9FE3-6E42D4E2EAA7}"/>
              </a:ext>
            </a:extLst>
          </p:cNvPr>
          <p:cNvGrpSpPr>
            <a:grpSpLocks/>
          </p:cNvGrpSpPr>
          <p:nvPr/>
        </p:nvGrpSpPr>
        <p:grpSpPr bwMode="auto">
          <a:xfrm>
            <a:off x="3003848" y="5041353"/>
            <a:ext cx="355600" cy="381000"/>
            <a:chOff x="2078" y="1680"/>
            <a:chExt cx="1615" cy="161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FAC017-0DF0-4584-B961-2A67FF8D57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3EFE79CB-D031-4AD5-9897-2E335C32D6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CB0D752-B2E3-41FC-8F19-2D30D3FC17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395223E-CDDF-45CC-81CF-2E2475E4EB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B1DE661-6DE8-40CD-94F8-C8E9037F07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66696924-7FB7-4826-B898-6F8B1C4632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1725613" y="1998664"/>
            <a:ext cx="5884944" cy="28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实现：</a:t>
            </a:r>
            <a:r>
              <a:rPr lang="zh-CN" altLang="en-US" sz="2000" dirty="0">
                <a:ea typeface="楷体_GB2312" pitchFamily="49" charset="-122"/>
              </a:rPr>
              <a:t>定义结构数组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存放树的结点，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每个结点含两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ea typeface="楷体_GB2312" pitchFamily="49" charset="-122"/>
              </a:rPr>
              <a:t>            个域：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数据域：</a:t>
            </a:r>
            <a:r>
              <a:rPr lang="zh-CN" altLang="en-US" sz="2000" dirty="0">
                <a:latin typeface="Arial" pitchFamily="34" charset="0"/>
                <a:ea typeface="楷体_GB2312" pitchFamily="49" charset="-122"/>
              </a:rPr>
              <a:t>存放结点本身信息。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华文中宋" pitchFamily="2" charset="-122"/>
              </a:rPr>
              <a:t>双亲域：</a:t>
            </a:r>
            <a:r>
              <a:rPr lang="zh-CN" altLang="en-US" sz="2000" dirty="0">
                <a:ea typeface="楷体_GB2312" pitchFamily="49" charset="-122"/>
              </a:rPr>
              <a:t>指示本结点的双亲结点在数组中的位置。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937248" y="260649"/>
            <a:ext cx="259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  <a:cs typeface="+mj-cs"/>
              </a:rPr>
              <a:t>树和森林  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1725613" y="981075"/>
            <a:ext cx="312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华文中宋" pitchFamily="2" charset="-122"/>
              </a:rPr>
              <a:t>6.4.1  </a:t>
            </a:r>
            <a:r>
              <a:rPr lang="zh-CN" altLang="en-US" dirty="0">
                <a:solidFill>
                  <a:srgbClr val="000000"/>
                </a:solidFill>
                <a:ea typeface="华文中宋" pitchFamily="2" charset="-122"/>
              </a:rPr>
              <a:t>树的存储结构  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725613" y="1531938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双亲表示法    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9409113" y="609600"/>
            <a:ext cx="10795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parent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77239" y="1027114"/>
            <a:ext cx="1958975" cy="3949699"/>
            <a:chOff x="4317" y="647"/>
            <a:chExt cx="1234" cy="2488"/>
          </a:xfrm>
        </p:grpSpPr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4317" y="647"/>
              <a:ext cx="1083" cy="24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R        -1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1    A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B         0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C         0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D         1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E         1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F         3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G        6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H        6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K        6  </a:t>
              </a:r>
            </a:p>
          </p:txBody>
        </p: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4557" y="9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>
              <a:off x="4557" y="14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>
              <a:off x="4557" y="18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494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07" name="Line 15"/>
            <p:cNvSpPr>
              <a:spLocks noChangeShapeType="1"/>
            </p:cNvSpPr>
            <p:nvPr/>
          </p:nvSpPr>
          <p:spPr bwMode="auto">
            <a:xfrm>
              <a:off x="4557" y="691"/>
              <a:ext cx="9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8" name="Line 16"/>
            <p:cNvSpPr>
              <a:spLocks noChangeShapeType="1"/>
            </p:cNvSpPr>
            <p:nvPr/>
          </p:nvSpPr>
          <p:spPr bwMode="auto">
            <a:xfrm>
              <a:off x="4557" y="691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09" name="Line 17"/>
            <p:cNvSpPr>
              <a:spLocks noChangeShapeType="1"/>
            </p:cNvSpPr>
            <p:nvPr/>
          </p:nvSpPr>
          <p:spPr bwMode="auto">
            <a:xfrm>
              <a:off x="4557" y="11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0" name="Line 18"/>
            <p:cNvSpPr>
              <a:spLocks noChangeShapeType="1"/>
            </p:cNvSpPr>
            <p:nvPr/>
          </p:nvSpPr>
          <p:spPr bwMode="auto">
            <a:xfrm>
              <a:off x="4557" y="16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>
              <a:off x="4557" y="213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4557" y="237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4557" y="261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4" name="Line 22"/>
            <p:cNvSpPr>
              <a:spLocks noChangeShapeType="1"/>
            </p:cNvSpPr>
            <p:nvPr/>
          </p:nvSpPr>
          <p:spPr bwMode="auto">
            <a:xfrm>
              <a:off x="4557" y="285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4557" y="3091"/>
              <a:ext cx="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16" name="Line 24"/>
            <p:cNvSpPr>
              <a:spLocks noChangeShapeType="1"/>
            </p:cNvSpPr>
            <p:nvPr/>
          </p:nvSpPr>
          <p:spPr bwMode="auto">
            <a:xfrm>
              <a:off x="5551" y="691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7288214" y="609600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数组下标 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7300914" y="1052514"/>
            <a:ext cx="814647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/>
              <a:t>r = 0 </a:t>
            </a:r>
          </a:p>
          <a:p>
            <a:pPr>
              <a:spcBef>
                <a:spcPct val="0"/>
              </a:spcBef>
            </a:pPr>
            <a:r>
              <a:rPr lang="en-US" altLang="zh-CN"/>
              <a:t>n = 10 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02213" y="1371600"/>
            <a:ext cx="2971800" cy="2743200"/>
            <a:chOff x="2112" y="864"/>
            <a:chExt cx="1872" cy="1728"/>
          </a:xfrm>
        </p:grpSpPr>
        <p:sp>
          <p:nvSpPr>
            <p:cNvPr id="161821" name="Oval 29"/>
            <p:cNvSpPr>
              <a:spLocks noChangeArrowheads="1"/>
            </p:cNvSpPr>
            <p:nvPr/>
          </p:nvSpPr>
          <p:spPr bwMode="auto">
            <a:xfrm>
              <a:off x="2832" y="86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61822" name="Oval 30"/>
            <p:cNvSpPr>
              <a:spLocks noChangeArrowheads="1"/>
            </p:cNvSpPr>
            <p:nvPr/>
          </p:nvSpPr>
          <p:spPr bwMode="auto">
            <a:xfrm>
              <a:off x="283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1823" name="Oval 31"/>
            <p:cNvSpPr>
              <a:spLocks noChangeArrowheads="1"/>
            </p:cNvSpPr>
            <p:nvPr/>
          </p:nvSpPr>
          <p:spPr bwMode="auto">
            <a:xfrm>
              <a:off x="235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1824" name="Oval 32"/>
            <p:cNvSpPr>
              <a:spLocks noChangeArrowheads="1"/>
            </p:cNvSpPr>
            <p:nvPr/>
          </p:nvSpPr>
          <p:spPr bwMode="auto">
            <a:xfrm>
              <a:off x="3312" y="134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1825" name="Oval 33"/>
            <p:cNvSpPr>
              <a:spLocks noChangeArrowheads="1"/>
            </p:cNvSpPr>
            <p:nvPr/>
          </p:nvSpPr>
          <p:spPr bwMode="auto">
            <a:xfrm>
              <a:off x="21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1826" name="Oval 34"/>
            <p:cNvSpPr>
              <a:spLocks noChangeArrowheads="1"/>
            </p:cNvSpPr>
            <p:nvPr/>
          </p:nvSpPr>
          <p:spPr bwMode="auto">
            <a:xfrm>
              <a:off x="259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1827" name="Oval 35"/>
            <p:cNvSpPr>
              <a:spLocks noChangeArrowheads="1"/>
            </p:cNvSpPr>
            <p:nvPr/>
          </p:nvSpPr>
          <p:spPr bwMode="auto">
            <a:xfrm>
              <a:off x="3312" y="182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1828" name="Oval 36"/>
            <p:cNvSpPr>
              <a:spLocks noChangeArrowheads="1"/>
            </p:cNvSpPr>
            <p:nvPr/>
          </p:nvSpPr>
          <p:spPr bwMode="auto">
            <a:xfrm>
              <a:off x="3312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161829" name="Oval 37"/>
            <p:cNvSpPr>
              <a:spLocks noChangeArrowheads="1"/>
            </p:cNvSpPr>
            <p:nvPr/>
          </p:nvSpPr>
          <p:spPr bwMode="auto">
            <a:xfrm>
              <a:off x="2928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1830" name="Oval 38"/>
            <p:cNvSpPr>
              <a:spLocks noChangeArrowheads="1"/>
            </p:cNvSpPr>
            <p:nvPr/>
          </p:nvSpPr>
          <p:spPr bwMode="auto">
            <a:xfrm>
              <a:off x="3696" y="230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161831" name="AutoShape 39"/>
            <p:cNvCxnSpPr>
              <a:cxnSpLocks noChangeShapeType="1"/>
              <a:stCxn id="161821" idx="3"/>
              <a:endCxn id="161823" idx="0"/>
            </p:cNvCxnSpPr>
            <p:nvPr/>
          </p:nvCxnSpPr>
          <p:spPr bwMode="auto">
            <a:xfrm flipH="1">
              <a:off x="2496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2" name="AutoShape 40"/>
            <p:cNvCxnSpPr>
              <a:cxnSpLocks noChangeShapeType="1"/>
              <a:stCxn id="161821" idx="4"/>
              <a:endCxn id="161822" idx="0"/>
            </p:cNvCxnSpPr>
            <p:nvPr/>
          </p:nvCxnSpPr>
          <p:spPr bwMode="auto">
            <a:xfrm>
              <a:off x="2976" y="115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3" name="AutoShape 41"/>
            <p:cNvCxnSpPr>
              <a:cxnSpLocks noChangeShapeType="1"/>
              <a:stCxn id="161821" idx="5"/>
              <a:endCxn id="161824" idx="0"/>
            </p:cNvCxnSpPr>
            <p:nvPr/>
          </p:nvCxnSpPr>
          <p:spPr bwMode="auto">
            <a:xfrm>
              <a:off x="3078" y="1110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4" name="AutoShape 42"/>
            <p:cNvCxnSpPr>
              <a:cxnSpLocks noChangeShapeType="1"/>
              <a:stCxn id="161823" idx="3"/>
              <a:endCxn id="161825" idx="0"/>
            </p:cNvCxnSpPr>
            <p:nvPr/>
          </p:nvCxnSpPr>
          <p:spPr bwMode="auto">
            <a:xfrm flipH="1">
              <a:off x="2256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5" name="AutoShape 43"/>
            <p:cNvCxnSpPr>
              <a:cxnSpLocks noChangeShapeType="1"/>
              <a:stCxn id="161823" idx="5"/>
              <a:endCxn id="161826" idx="0"/>
            </p:cNvCxnSpPr>
            <p:nvPr/>
          </p:nvCxnSpPr>
          <p:spPr bwMode="auto">
            <a:xfrm>
              <a:off x="2598" y="1590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6" name="AutoShape 44"/>
            <p:cNvCxnSpPr>
              <a:cxnSpLocks noChangeShapeType="1"/>
              <a:stCxn id="161824" idx="4"/>
              <a:endCxn id="161827" idx="0"/>
            </p:cNvCxnSpPr>
            <p:nvPr/>
          </p:nvCxnSpPr>
          <p:spPr bwMode="auto">
            <a:xfrm>
              <a:off x="3456" y="163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7" name="AutoShape 45"/>
            <p:cNvCxnSpPr>
              <a:cxnSpLocks noChangeShapeType="1"/>
              <a:stCxn id="161827" idx="3"/>
              <a:endCxn id="161829" idx="0"/>
            </p:cNvCxnSpPr>
            <p:nvPr/>
          </p:nvCxnSpPr>
          <p:spPr bwMode="auto">
            <a:xfrm flipH="1">
              <a:off x="3072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8" name="AutoShape 46"/>
            <p:cNvCxnSpPr>
              <a:cxnSpLocks noChangeShapeType="1"/>
              <a:stCxn id="161827" idx="4"/>
              <a:endCxn id="161828" idx="0"/>
            </p:cNvCxnSpPr>
            <p:nvPr/>
          </p:nvCxnSpPr>
          <p:spPr bwMode="auto">
            <a:xfrm>
              <a:off x="3456" y="2112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1839" name="AutoShape 47"/>
            <p:cNvCxnSpPr>
              <a:cxnSpLocks noChangeShapeType="1"/>
              <a:stCxn id="161827" idx="5"/>
              <a:endCxn id="161830" idx="0"/>
            </p:cNvCxnSpPr>
            <p:nvPr/>
          </p:nvCxnSpPr>
          <p:spPr bwMode="auto">
            <a:xfrm>
              <a:off x="3558" y="2070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8688388" y="620713"/>
            <a:ext cx="8636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data  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  <p:bldP spid="161799" grpId="0" autoUpdateAnimBg="0"/>
      <p:bldP spid="161800" grpId="0"/>
      <p:bldP spid="161817" grpId="0"/>
      <p:bldP spid="161819" grpId="0" autoUpdateAnimBg="0"/>
      <p:bldP spid="16184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878013" y="1125539"/>
            <a:ext cx="4195762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ea typeface="华文中宋" pitchFamily="2" charset="-122"/>
              </a:rPr>
              <a:t>typedef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struct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TElemType</a:t>
            </a:r>
            <a:r>
              <a:rPr lang="en-US" altLang="zh-CN" sz="2400" dirty="0">
                <a:ea typeface="华文中宋" pitchFamily="2" charset="-122"/>
              </a:rPr>
              <a:t>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   </a:t>
            </a:r>
            <a:r>
              <a:rPr lang="en-US" altLang="zh-CN" sz="2400" dirty="0" err="1">
                <a:ea typeface="华文中宋" pitchFamily="2" charset="-122"/>
              </a:rPr>
              <a:t>int</a:t>
            </a:r>
            <a:r>
              <a:rPr lang="en-US" altLang="zh-CN" sz="2400" dirty="0">
                <a:ea typeface="华文中宋" pitchFamily="2" charset="-122"/>
              </a:rPr>
              <a:t>    parent;   // </a:t>
            </a:r>
            <a:r>
              <a:rPr lang="zh-CN" altLang="en-US" sz="2400" dirty="0">
                <a:ea typeface="楷体_GB2312" pitchFamily="49" charset="-122"/>
              </a:rPr>
              <a:t>双亲位置域</a:t>
            </a:r>
            <a:r>
              <a:rPr lang="zh-CN" altLang="en-US" sz="2400" dirty="0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} </a:t>
            </a:r>
            <a:r>
              <a:rPr lang="en-US" altLang="zh-CN" sz="2400" dirty="0" err="1">
                <a:ea typeface="华文中宋" pitchFamily="2" charset="-122"/>
              </a:rPr>
              <a:t>PTNode</a:t>
            </a:r>
            <a:r>
              <a:rPr lang="en-US" altLang="zh-CN" sz="2400" dirty="0">
                <a:ea typeface="华文中宋" pitchFamily="2" charset="-122"/>
              </a:rPr>
              <a:t>;  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878014" y="3906839"/>
            <a:ext cx="391536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#define MAX_TREE_SIZE  100 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878014" y="603250"/>
            <a:ext cx="2039341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zh-CN">
                <a:ea typeface="华文中宋" pitchFamily="2" charset="-122"/>
              </a:rPr>
              <a:t>语言的类型描述:</a:t>
            </a:r>
            <a:endParaRPr lang="en-US" altLang="zh-CN">
              <a:ea typeface="华文中宋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270875" y="1125539"/>
            <a:ext cx="1981200" cy="466725"/>
            <a:chOff x="4224" y="954"/>
            <a:chExt cx="1248" cy="294"/>
          </a:xfrm>
        </p:grpSpPr>
        <p:sp>
          <p:nvSpPr>
            <p:cNvPr id="162824" name="Text Box 8"/>
            <p:cNvSpPr txBox="1">
              <a:spLocks noChangeArrowheads="1"/>
            </p:cNvSpPr>
            <p:nvPr/>
          </p:nvSpPr>
          <p:spPr bwMode="auto">
            <a:xfrm>
              <a:off x="4224" y="954"/>
              <a:ext cx="1248" cy="294"/>
            </a:xfrm>
            <a:prstGeom prst="rect">
              <a:avLst/>
            </a:prstGeom>
            <a:solidFill>
              <a:srgbClr val="FFFFCC"/>
            </a:solidFill>
            <a:ln w="95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 parent</a:t>
              </a:r>
            </a:p>
          </p:txBody>
        </p:sp>
        <p:sp>
          <p:nvSpPr>
            <p:cNvPr id="162825" name="Line 9"/>
            <p:cNvSpPr>
              <a:spLocks noChangeShapeType="1"/>
            </p:cNvSpPr>
            <p:nvPr/>
          </p:nvSpPr>
          <p:spPr bwMode="auto">
            <a:xfrm>
              <a:off x="4800" y="95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6600825" y="1125538"/>
            <a:ext cx="16637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结点结构</a:t>
            </a:r>
            <a:r>
              <a:rPr lang="en-US" altLang="zh-CN" sz="2400" dirty="0">
                <a:ea typeface="楷体_GB2312" pitchFamily="49" charset="-122"/>
              </a:rPr>
              <a:t>:  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1878014" y="4318001"/>
            <a:ext cx="6008687" cy="1990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nodes[MAX_TREE_SIZE];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r, n;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根结点的位置和结点个数</a:t>
            </a:r>
            <a:r>
              <a:rPr lang="zh-CN" altLang="en-US" sz="2400" dirty="0">
                <a:solidFill>
                  <a:schemeClr val="tx2"/>
                </a:solidFill>
                <a:ea typeface="隶书" pitchFamily="49" charset="-122"/>
              </a:rPr>
              <a:t>   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PTree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1878013" y="3355976"/>
            <a:ext cx="1513556" cy="4701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树结构： 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75500" y="1916114"/>
            <a:ext cx="3200400" cy="4367213"/>
            <a:chOff x="3560" y="1207"/>
            <a:chExt cx="2016" cy="2751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560" y="1207"/>
              <a:ext cx="2016" cy="2751"/>
              <a:chOff x="3744" y="384"/>
              <a:chExt cx="2016" cy="2751"/>
            </a:xfrm>
          </p:grpSpPr>
          <p:sp>
            <p:nvSpPr>
              <p:cNvPr id="162830" name="Text Box 14"/>
              <p:cNvSpPr txBox="1">
                <a:spLocks noChangeArrowheads="1"/>
              </p:cNvSpPr>
              <p:nvPr/>
            </p:nvSpPr>
            <p:spPr bwMode="auto">
              <a:xfrm>
                <a:off x="4430" y="647"/>
                <a:ext cx="1083" cy="24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0    R        -1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1    A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2    B         0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3    C         0</a:t>
                </a:r>
              </a:p>
              <a:p>
                <a:pPr marL="457200" indent="-457200">
                  <a:spcBef>
                    <a:spcPct val="0"/>
                  </a:spcBef>
                </a:pPr>
                <a:r>
                  <a:rPr lang="en-US" altLang="zh-CN" sz="2400" dirty="0"/>
                  <a:t>4    D         1 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en-US" altLang="zh-CN" sz="2400" dirty="0"/>
                  <a:t>5    E         1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F         3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G        6</a:t>
                </a:r>
              </a:p>
              <a:p>
                <a:pPr marL="457200" indent="-457200"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H        6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ct val="0"/>
                  </a:spcBef>
                  <a:buFontTx/>
                  <a:buAutoNum type="arabicPlain" startAt="6"/>
                </a:pPr>
                <a:r>
                  <a:rPr lang="en-US" altLang="zh-CN" sz="2400" dirty="0"/>
                  <a:t>K        6  </a:t>
                </a: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4670" y="9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4670" y="14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4670" y="18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4" name="Line 18"/>
              <p:cNvSpPr>
                <a:spLocks noChangeShapeType="1"/>
              </p:cNvSpPr>
              <p:nvPr/>
            </p:nvSpPr>
            <p:spPr bwMode="auto">
              <a:xfrm>
                <a:off x="505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5" name="Text Box 19"/>
              <p:cNvSpPr txBox="1">
                <a:spLocks noChangeArrowheads="1"/>
              </p:cNvSpPr>
              <p:nvPr/>
            </p:nvSpPr>
            <p:spPr bwMode="auto">
              <a:xfrm>
                <a:off x="4622" y="384"/>
                <a:ext cx="1138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 dirty="0"/>
                  <a:t>data  parent </a:t>
                </a:r>
              </a:p>
            </p:txBody>
          </p:sp>
          <p:sp>
            <p:nvSpPr>
              <p:cNvPr id="162836" name="Line 20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9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Line 21"/>
              <p:cNvSpPr>
                <a:spLocks noChangeShapeType="1"/>
              </p:cNvSpPr>
              <p:nvPr/>
            </p:nvSpPr>
            <p:spPr bwMode="auto">
              <a:xfrm>
                <a:off x="4670" y="691"/>
                <a:ext cx="0" cy="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Line 22"/>
              <p:cNvSpPr>
                <a:spLocks noChangeShapeType="1"/>
              </p:cNvSpPr>
              <p:nvPr/>
            </p:nvSpPr>
            <p:spPr bwMode="auto">
              <a:xfrm>
                <a:off x="4670" y="11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39" name="Line 23"/>
              <p:cNvSpPr>
                <a:spLocks noChangeShapeType="1"/>
              </p:cNvSpPr>
              <p:nvPr/>
            </p:nvSpPr>
            <p:spPr bwMode="auto">
              <a:xfrm>
                <a:off x="4670" y="16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0" name="Line 24"/>
              <p:cNvSpPr>
                <a:spLocks noChangeShapeType="1"/>
              </p:cNvSpPr>
              <p:nvPr/>
            </p:nvSpPr>
            <p:spPr bwMode="auto">
              <a:xfrm>
                <a:off x="4670" y="213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1" name="Line 25"/>
              <p:cNvSpPr>
                <a:spLocks noChangeShapeType="1"/>
              </p:cNvSpPr>
              <p:nvPr/>
            </p:nvSpPr>
            <p:spPr bwMode="auto">
              <a:xfrm>
                <a:off x="4670" y="237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2" name="Line 26"/>
              <p:cNvSpPr>
                <a:spLocks noChangeShapeType="1"/>
              </p:cNvSpPr>
              <p:nvPr/>
            </p:nvSpPr>
            <p:spPr bwMode="auto">
              <a:xfrm>
                <a:off x="4670" y="261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3" name="Line 27"/>
              <p:cNvSpPr>
                <a:spLocks noChangeShapeType="1"/>
              </p:cNvSpPr>
              <p:nvPr/>
            </p:nvSpPr>
            <p:spPr bwMode="auto">
              <a:xfrm>
                <a:off x="4670" y="285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4" name="Line 28"/>
              <p:cNvSpPr>
                <a:spLocks noChangeShapeType="1"/>
              </p:cNvSpPr>
              <p:nvPr/>
            </p:nvSpPr>
            <p:spPr bwMode="auto">
              <a:xfrm>
                <a:off x="4670" y="3091"/>
                <a:ext cx="99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5664" y="691"/>
                <a:ext cx="0" cy="24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744" y="384"/>
                <a:ext cx="9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 dirty="0">
                    <a:ea typeface="楷体_GB2312" pitchFamily="49" charset="-122"/>
                  </a:rPr>
                  <a:t>数组下标 </a:t>
                </a:r>
              </a:p>
            </p:txBody>
          </p:sp>
        </p:grpSp>
        <p:sp>
          <p:nvSpPr>
            <p:cNvPr id="162847" name="Text Box 31"/>
            <p:cNvSpPr txBox="1">
              <a:spLocks noChangeArrowheads="1"/>
            </p:cNvSpPr>
            <p:nvPr/>
          </p:nvSpPr>
          <p:spPr bwMode="auto">
            <a:xfrm>
              <a:off x="3560" y="1480"/>
              <a:ext cx="555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/>
                <a:t>r = 0 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dirty="0"/>
                <a:t>n = 10 </a:t>
              </a:r>
            </a:p>
          </p:txBody>
        </p:sp>
      </p:grp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2487613" y="5334000"/>
            <a:ext cx="7391400" cy="12192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latin typeface="Arial" pitchFamily="34" charset="0"/>
                <a:ea typeface="隶书" pitchFamily="49" charset="-122"/>
              </a:rPr>
              <a:t>特点：找双亲容易，找孩子难。  </a:t>
            </a:r>
            <a:endParaRPr lang="zh-CN" altLang="en-US" sz="36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utoUpdateAnimBg="0"/>
      <p:bldP spid="162821" grpId="0" autoUpdateAnimBg="0"/>
      <p:bldP spid="162822" grpId="0" autoUpdateAnimBg="0"/>
      <p:bldP spid="162826" grpId="0" autoUpdateAnimBg="0"/>
      <p:bldP spid="162827" grpId="0" autoUpdateAnimBg="0"/>
      <p:bldP spid="162828" grpId="0" autoUpdateAnimBg="0"/>
      <p:bldP spid="31" grpId="0" animBg="1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351089" y="2019301"/>
            <a:ext cx="2720975" cy="568326"/>
            <a:chOff x="374" y="960"/>
            <a:chExt cx="1714" cy="358"/>
          </a:xfrm>
        </p:grpSpPr>
        <p:sp>
          <p:nvSpPr>
            <p:cNvPr id="73818" name="Rectangle 90"/>
            <p:cNvSpPr>
              <a:spLocks noChangeArrowheads="1"/>
            </p:cNvSpPr>
            <p:nvPr/>
          </p:nvSpPr>
          <p:spPr bwMode="auto">
            <a:xfrm>
              <a:off x="384" y="1056"/>
              <a:ext cx="1680" cy="240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19" name="Text Box 91"/>
            <p:cNvSpPr txBox="1">
              <a:spLocks noChangeArrowheads="1"/>
            </p:cNvSpPr>
            <p:nvPr/>
          </p:nvSpPr>
          <p:spPr bwMode="auto">
            <a:xfrm>
              <a:off x="374" y="1027"/>
              <a:ext cx="171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   </a:t>
              </a:r>
              <a:r>
                <a:rPr lang="en-US" altLang="zh-CN" sz="2400" dirty="0">
                  <a:solidFill>
                    <a:schemeClr val="bg1"/>
                  </a:solidFill>
                </a:rPr>
                <a:t>data</a:t>
              </a:r>
              <a:r>
                <a:rPr lang="en-US" altLang="zh-CN" sz="2400" dirty="0">
                  <a:solidFill>
                    <a:srgbClr val="FFFFCC"/>
                  </a:solidFill>
                </a:rPr>
                <a:t>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73820" name="Line 92"/>
            <p:cNvSpPr>
              <a:spLocks noChangeShapeType="1"/>
            </p:cNvSpPr>
            <p:nvPr/>
          </p:nvSpPr>
          <p:spPr bwMode="auto">
            <a:xfrm flipV="1">
              <a:off x="927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1" name="Line 93"/>
            <p:cNvSpPr>
              <a:spLocks noChangeShapeType="1"/>
            </p:cNvSpPr>
            <p:nvPr/>
          </p:nvSpPr>
          <p:spPr bwMode="auto">
            <a:xfrm flipV="1">
              <a:off x="1503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2" name="Line 94"/>
            <p:cNvSpPr>
              <a:spLocks noChangeShapeType="1"/>
            </p:cNvSpPr>
            <p:nvPr/>
          </p:nvSpPr>
          <p:spPr bwMode="auto">
            <a:xfrm flipV="1">
              <a:off x="927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3" name="Line 95"/>
            <p:cNvSpPr>
              <a:spLocks noChangeShapeType="1"/>
            </p:cNvSpPr>
            <p:nvPr/>
          </p:nvSpPr>
          <p:spPr bwMode="auto">
            <a:xfrm flipV="1">
              <a:off x="1503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2316164" y="2933701"/>
            <a:ext cx="3927475" cy="587375"/>
            <a:chOff x="2400" y="960"/>
            <a:chExt cx="2474" cy="370"/>
          </a:xfrm>
        </p:grpSpPr>
        <p:sp>
          <p:nvSpPr>
            <p:cNvPr id="73825" name="Rectangle 97"/>
            <p:cNvSpPr>
              <a:spLocks noChangeArrowheads="1"/>
            </p:cNvSpPr>
            <p:nvPr/>
          </p:nvSpPr>
          <p:spPr bwMode="auto">
            <a:xfrm>
              <a:off x="2400" y="1056"/>
              <a:ext cx="2400" cy="244"/>
            </a:xfrm>
            <a:prstGeom prst="rect">
              <a:avLst/>
            </a:prstGeom>
            <a:solidFill>
              <a:schemeClr val="accent1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26" name="Text Box 98"/>
            <p:cNvSpPr txBox="1">
              <a:spLocks noChangeArrowheads="1"/>
            </p:cNvSpPr>
            <p:nvPr/>
          </p:nvSpPr>
          <p:spPr bwMode="auto">
            <a:xfrm>
              <a:off x="2421" y="1029"/>
              <a:ext cx="2453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 err="1">
                  <a:solidFill>
                    <a:schemeClr val="bg1"/>
                  </a:solidFill>
                </a:rPr>
                <a:t>lchild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data    </a:t>
              </a:r>
              <a:r>
                <a:rPr lang="en-US" altLang="zh-CN" sz="2400" dirty="0"/>
                <a:t>parent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rchild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27" name="Line 99"/>
            <p:cNvSpPr>
              <a:spLocks noChangeShapeType="1"/>
            </p:cNvSpPr>
            <p:nvPr/>
          </p:nvSpPr>
          <p:spPr bwMode="auto">
            <a:xfrm flipV="1">
              <a:off x="30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8" name="Line 100"/>
            <p:cNvSpPr>
              <a:spLocks noChangeShapeType="1"/>
            </p:cNvSpPr>
            <p:nvPr/>
          </p:nvSpPr>
          <p:spPr bwMode="auto">
            <a:xfrm flipV="1">
              <a:off x="350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29" name="Line 101"/>
            <p:cNvSpPr>
              <a:spLocks noChangeShapeType="1"/>
            </p:cNvSpPr>
            <p:nvPr/>
          </p:nvSpPr>
          <p:spPr bwMode="auto">
            <a:xfrm flipV="1">
              <a:off x="30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0" name="Line 102"/>
            <p:cNvSpPr>
              <a:spLocks noChangeShapeType="1"/>
            </p:cNvSpPr>
            <p:nvPr/>
          </p:nvSpPr>
          <p:spPr bwMode="auto">
            <a:xfrm flipV="1">
              <a:off x="350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1" name="Line 103"/>
            <p:cNvSpPr>
              <a:spLocks noChangeShapeType="1"/>
            </p:cNvSpPr>
            <p:nvPr/>
          </p:nvSpPr>
          <p:spPr bwMode="auto">
            <a:xfrm flipV="1">
              <a:off x="4224" y="105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2" name="Line 104"/>
            <p:cNvSpPr>
              <a:spLocks noChangeShapeType="1"/>
            </p:cNvSpPr>
            <p:nvPr/>
          </p:nvSpPr>
          <p:spPr bwMode="auto">
            <a:xfrm flipV="1">
              <a:off x="4224" y="96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2230439" y="4686301"/>
            <a:ext cx="4348163" cy="563563"/>
            <a:chOff x="240" y="1680"/>
            <a:chExt cx="2739" cy="355"/>
          </a:xfrm>
        </p:grpSpPr>
        <p:sp>
          <p:nvSpPr>
            <p:cNvPr id="73836" name="Rectangle 108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7" name="Text Box 109"/>
            <p:cNvSpPr txBox="1">
              <a:spLocks noChangeArrowheads="1"/>
            </p:cNvSpPr>
            <p:nvPr/>
          </p:nvSpPr>
          <p:spPr bwMode="auto">
            <a:xfrm>
              <a:off x="244" y="1734"/>
              <a:ext cx="273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3838" name="Line 110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39" name="Line 111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0" name="Line 112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1" name="Line 113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2" name="Line 114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3" name="Line 115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4" name="Line 116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45" name="Line 117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2208214" y="5621339"/>
            <a:ext cx="5262563" cy="554037"/>
            <a:chOff x="226" y="2112"/>
            <a:chExt cx="3315" cy="349"/>
          </a:xfrm>
        </p:grpSpPr>
        <p:sp>
          <p:nvSpPr>
            <p:cNvPr id="73847" name="Rectangle 119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48" name="Text Box 120"/>
            <p:cNvSpPr txBox="1">
              <a:spLocks noChangeArrowheads="1"/>
            </p:cNvSpPr>
            <p:nvPr/>
          </p:nvSpPr>
          <p:spPr bwMode="auto">
            <a:xfrm>
              <a:off x="226" y="2160"/>
              <a:ext cx="3315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73849" name="Line 121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0" name="Line 122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1" name="Line 123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2" name="Line 124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3" name="Line 125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4" name="Line 126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5" name="Line 127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6" name="Line 128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58" name="Line 130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889" name="AutoShape 161"/>
          <p:cNvSpPr>
            <a:spLocks noChangeArrowheads="1"/>
          </p:cNvSpPr>
          <p:nvPr/>
        </p:nvSpPr>
        <p:spPr bwMode="auto">
          <a:xfrm>
            <a:off x="8472488" y="647700"/>
            <a:ext cx="2087562" cy="1296988"/>
          </a:xfrm>
          <a:prstGeom prst="cloudCallout">
            <a:avLst>
              <a:gd name="adj1" fmla="val -61028"/>
              <a:gd name="adj2" fmla="val 4828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二叉树的 </a:t>
            </a:r>
          </a:p>
          <a:p>
            <a:pPr algn="ctr">
              <a:lnSpc>
                <a:spcPct val="60000"/>
              </a:lnSpc>
            </a:pPr>
            <a:r>
              <a:rPr lang="zh-CN" altLang="en-US">
                <a:latin typeface="隶书" pitchFamily="49" charset="-122"/>
                <a:ea typeface="隶书" pitchFamily="49" charset="-122"/>
              </a:rPr>
              <a:t>结点结构 </a:t>
            </a:r>
          </a:p>
        </p:txBody>
      </p:sp>
      <p:grpSp>
        <p:nvGrpSpPr>
          <p:cNvPr id="6" name="Group 163"/>
          <p:cNvGrpSpPr>
            <a:grpSpLocks/>
          </p:cNvGrpSpPr>
          <p:nvPr/>
        </p:nvGrpSpPr>
        <p:grpSpPr bwMode="auto">
          <a:xfrm>
            <a:off x="6456363" y="1465263"/>
            <a:ext cx="2171700" cy="2046288"/>
            <a:chOff x="3272" y="576"/>
            <a:chExt cx="1368" cy="1289"/>
          </a:xfrm>
        </p:grpSpPr>
        <p:sp>
          <p:nvSpPr>
            <p:cNvPr id="73892" name="Oval 164"/>
            <p:cNvSpPr>
              <a:spLocks noChangeArrowheads="1"/>
            </p:cNvSpPr>
            <p:nvPr/>
          </p:nvSpPr>
          <p:spPr bwMode="auto">
            <a:xfrm>
              <a:off x="3792" y="1056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893" name="AutoShape 165"/>
            <p:cNvCxnSpPr>
              <a:cxnSpLocks noChangeShapeType="1"/>
              <a:stCxn id="73892" idx="3"/>
              <a:endCxn id="73896" idx="0"/>
            </p:cNvCxnSpPr>
            <p:nvPr/>
          </p:nvCxnSpPr>
          <p:spPr bwMode="auto">
            <a:xfrm flipH="1">
              <a:off x="3488" y="1425"/>
              <a:ext cx="375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894" name="AutoShape 166"/>
            <p:cNvCxnSpPr>
              <a:cxnSpLocks noChangeShapeType="1"/>
              <a:stCxn id="73892" idx="5"/>
              <a:endCxn id="73897" idx="0"/>
            </p:cNvCxnSpPr>
            <p:nvPr/>
          </p:nvCxnSpPr>
          <p:spPr bwMode="auto">
            <a:xfrm>
              <a:off x="4202" y="1425"/>
              <a:ext cx="215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895" name="Text Box 167"/>
            <p:cNvSpPr txBox="1">
              <a:spLocks noChangeArrowheads="1"/>
            </p:cNvSpPr>
            <p:nvPr/>
          </p:nvSpPr>
          <p:spPr bwMode="auto">
            <a:xfrm>
              <a:off x="3708" y="576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896" name="Text Box 168"/>
            <p:cNvSpPr txBox="1">
              <a:spLocks noChangeArrowheads="1"/>
            </p:cNvSpPr>
            <p:nvPr/>
          </p:nvSpPr>
          <p:spPr bwMode="auto">
            <a:xfrm>
              <a:off x="3272" y="1610"/>
              <a:ext cx="4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lchild</a:t>
              </a:r>
            </a:p>
          </p:txBody>
        </p:sp>
        <p:sp>
          <p:nvSpPr>
            <p:cNvPr id="73897" name="Text Box 169"/>
            <p:cNvSpPr txBox="1">
              <a:spLocks noChangeArrowheads="1"/>
            </p:cNvSpPr>
            <p:nvPr/>
          </p:nvSpPr>
          <p:spPr bwMode="auto">
            <a:xfrm>
              <a:off x="4194" y="1632"/>
              <a:ext cx="4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rchild</a:t>
              </a:r>
            </a:p>
          </p:txBody>
        </p:sp>
        <p:cxnSp>
          <p:nvCxnSpPr>
            <p:cNvPr id="73898" name="AutoShape 170"/>
            <p:cNvCxnSpPr>
              <a:cxnSpLocks noChangeShapeType="1"/>
              <a:endCxn id="73892" idx="0"/>
            </p:cNvCxnSpPr>
            <p:nvPr/>
          </p:nvCxnSpPr>
          <p:spPr bwMode="auto">
            <a:xfrm>
              <a:off x="4032" y="81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</p:grpSp>
      <p:grpSp>
        <p:nvGrpSpPr>
          <p:cNvPr id="7" name="Group 180"/>
          <p:cNvGrpSpPr>
            <a:grpSpLocks/>
          </p:cNvGrpSpPr>
          <p:nvPr/>
        </p:nvGrpSpPr>
        <p:grpSpPr bwMode="auto">
          <a:xfrm>
            <a:off x="7967663" y="4175126"/>
            <a:ext cx="2227262" cy="2046288"/>
            <a:chOff x="4028" y="2659"/>
            <a:chExt cx="1403" cy="1289"/>
          </a:xfrm>
        </p:grpSpPr>
        <p:sp>
          <p:nvSpPr>
            <p:cNvPr id="73900" name="Oval 172"/>
            <p:cNvSpPr>
              <a:spLocks noChangeArrowheads="1"/>
            </p:cNvSpPr>
            <p:nvPr/>
          </p:nvSpPr>
          <p:spPr bwMode="auto">
            <a:xfrm>
              <a:off x="4548" y="3139"/>
              <a:ext cx="480" cy="43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data</a:t>
              </a:r>
              <a:r>
                <a:rPr lang="en-US" altLang="zh-CN" sz="2000">
                  <a:ea typeface="楷体_GB2312" pitchFamily="49" charset="-122"/>
                </a:rPr>
                <a:t> </a:t>
              </a:r>
            </a:p>
          </p:txBody>
        </p:sp>
        <p:cxnSp>
          <p:nvCxnSpPr>
            <p:cNvPr id="73901" name="AutoShape 173"/>
            <p:cNvCxnSpPr>
              <a:cxnSpLocks noChangeShapeType="1"/>
              <a:stCxn id="73900" idx="3"/>
              <a:endCxn id="73904" idx="0"/>
            </p:cNvCxnSpPr>
            <p:nvPr/>
          </p:nvCxnSpPr>
          <p:spPr bwMode="auto">
            <a:xfrm flipH="1">
              <a:off x="4269" y="3508"/>
              <a:ext cx="35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3902" name="AutoShape 174"/>
            <p:cNvCxnSpPr>
              <a:cxnSpLocks noChangeShapeType="1"/>
              <a:stCxn id="73900" idx="5"/>
              <a:endCxn id="73905" idx="0"/>
            </p:cNvCxnSpPr>
            <p:nvPr/>
          </p:nvCxnSpPr>
          <p:spPr bwMode="auto">
            <a:xfrm>
              <a:off x="4958" y="3508"/>
              <a:ext cx="233" cy="2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3903" name="Text Box 175"/>
            <p:cNvSpPr txBox="1">
              <a:spLocks noChangeArrowheads="1"/>
            </p:cNvSpPr>
            <p:nvPr/>
          </p:nvSpPr>
          <p:spPr bwMode="auto">
            <a:xfrm>
              <a:off x="4464" y="2659"/>
              <a:ext cx="5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parent</a:t>
              </a:r>
            </a:p>
          </p:txBody>
        </p:sp>
        <p:sp>
          <p:nvSpPr>
            <p:cNvPr id="73904" name="Text Box 176"/>
            <p:cNvSpPr txBox="1">
              <a:spLocks noChangeArrowheads="1"/>
            </p:cNvSpPr>
            <p:nvPr/>
          </p:nvSpPr>
          <p:spPr bwMode="auto">
            <a:xfrm>
              <a:off x="4028" y="3693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3905" name="Text Box 177"/>
            <p:cNvSpPr txBox="1">
              <a:spLocks noChangeArrowheads="1"/>
            </p:cNvSpPr>
            <p:nvPr/>
          </p:nvSpPr>
          <p:spPr bwMode="auto">
            <a:xfrm>
              <a:off x="4950" y="3715"/>
              <a:ext cx="4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child</a:t>
              </a:r>
              <a:r>
                <a:rPr lang="en-US" altLang="zh-CN" i="1" baseline="-25000"/>
                <a:t>d</a:t>
              </a:r>
              <a:r>
                <a:rPr lang="en-US" altLang="zh-CN"/>
                <a:t> </a:t>
              </a:r>
            </a:p>
          </p:txBody>
        </p:sp>
        <p:cxnSp>
          <p:nvCxnSpPr>
            <p:cNvPr id="73906" name="AutoShape 178"/>
            <p:cNvCxnSpPr>
              <a:cxnSpLocks noChangeShapeType="1"/>
              <a:endCxn id="73900" idx="0"/>
            </p:cNvCxnSpPr>
            <p:nvPr/>
          </p:nvCxnSpPr>
          <p:spPr bwMode="auto">
            <a:xfrm>
              <a:off x="4788" y="2899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73907" name="Text Box 179"/>
            <p:cNvSpPr txBox="1">
              <a:spLocks noChangeArrowheads="1"/>
            </p:cNvSpPr>
            <p:nvPr/>
          </p:nvSpPr>
          <p:spPr bwMode="auto">
            <a:xfrm>
              <a:off x="4656" y="3649"/>
              <a:ext cx="250" cy="15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  <a:p>
              <a:pPr>
                <a:lnSpc>
                  <a:spcPct val="20000"/>
                </a:lnSpc>
              </a:pPr>
              <a:r>
                <a:rPr lang="en-US" altLang="zh-CN"/>
                <a:t>… </a:t>
              </a:r>
            </a:p>
          </p:txBody>
        </p:sp>
      </p:grpSp>
      <p:sp>
        <p:nvSpPr>
          <p:cNvPr id="73909" name="Rectangle 181"/>
          <p:cNvSpPr>
            <a:spLocks noChangeArrowheads="1"/>
          </p:cNvSpPr>
          <p:nvPr/>
        </p:nvSpPr>
        <p:spPr bwMode="auto">
          <a:xfrm>
            <a:off x="1657350" y="615950"/>
            <a:ext cx="601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2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孩子表示法（树的链式存储结构）   </a:t>
            </a:r>
          </a:p>
        </p:txBody>
      </p:sp>
      <p:sp>
        <p:nvSpPr>
          <p:cNvPr id="73910" name="Rectangle 182"/>
          <p:cNvSpPr>
            <a:spLocks noChangeArrowheads="1"/>
          </p:cNvSpPr>
          <p:nvPr/>
        </p:nvSpPr>
        <p:spPr bwMode="auto">
          <a:xfrm>
            <a:off x="1657351" y="1198563"/>
            <a:ext cx="2062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a typeface="华文中宋" pitchFamily="2" charset="-122"/>
              </a:rPr>
              <a:t>1)  </a:t>
            </a:r>
            <a:r>
              <a:rPr lang="zh-CN" altLang="en-US">
                <a:solidFill>
                  <a:srgbClr val="000000"/>
                </a:solidFill>
                <a:ea typeface="华文中宋" pitchFamily="2" charset="-122"/>
              </a:rPr>
              <a:t>多重链表 </a:t>
            </a:r>
            <a:endParaRPr lang="zh-CN" altLang="en-US">
              <a:latin typeface="Arial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8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34" name="Text Box 234"/>
          <p:cNvSpPr txBox="1">
            <a:spLocks noChangeArrowheads="1"/>
          </p:cNvSpPr>
          <p:nvPr/>
        </p:nvSpPr>
        <p:spPr bwMode="auto">
          <a:xfrm>
            <a:off x="4727575" y="3406775"/>
            <a:ext cx="11015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grpSp>
        <p:nvGrpSpPr>
          <p:cNvPr id="2" name="Group 429"/>
          <p:cNvGrpSpPr>
            <a:grpSpLocks/>
          </p:cNvGrpSpPr>
          <p:nvPr/>
        </p:nvGrpSpPr>
        <p:grpSpPr bwMode="auto">
          <a:xfrm>
            <a:off x="4152900" y="1990725"/>
            <a:ext cx="5975350" cy="1752600"/>
            <a:chOff x="1656" y="935"/>
            <a:chExt cx="3764" cy="1104"/>
          </a:xfrm>
        </p:grpSpPr>
        <p:sp>
          <p:nvSpPr>
            <p:cNvPr id="77029" name="Line 229"/>
            <p:cNvSpPr>
              <a:spLocks noChangeShapeType="1"/>
            </p:cNvSpPr>
            <p:nvPr/>
          </p:nvSpPr>
          <p:spPr bwMode="auto">
            <a:xfrm>
              <a:off x="2808" y="1070"/>
              <a:ext cx="16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0" name="Line 230"/>
            <p:cNvSpPr>
              <a:spLocks noChangeShapeType="1"/>
            </p:cNvSpPr>
            <p:nvPr/>
          </p:nvSpPr>
          <p:spPr bwMode="auto">
            <a:xfrm>
              <a:off x="3000" y="1079"/>
              <a:ext cx="1150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1" name="Line 231"/>
            <p:cNvSpPr>
              <a:spLocks noChangeShapeType="1"/>
            </p:cNvSpPr>
            <p:nvPr/>
          </p:nvSpPr>
          <p:spPr bwMode="auto">
            <a:xfrm flipH="1">
              <a:off x="4105" y="1502"/>
              <a:ext cx="308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2" name="Line 232"/>
            <p:cNvSpPr>
              <a:spLocks noChangeShapeType="1"/>
            </p:cNvSpPr>
            <p:nvPr/>
          </p:nvSpPr>
          <p:spPr bwMode="auto">
            <a:xfrm>
              <a:off x="4777" y="150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033" name="Line 233"/>
            <p:cNvSpPr>
              <a:spLocks noChangeShapeType="1"/>
            </p:cNvSpPr>
            <p:nvPr/>
          </p:nvSpPr>
          <p:spPr bwMode="auto">
            <a:xfrm flipH="1">
              <a:off x="2376" y="107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39" name="Rectangle 339"/>
            <p:cNvSpPr>
              <a:spLocks noChangeArrowheads="1"/>
            </p:cNvSpPr>
            <p:nvPr/>
          </p:nvSpPr>
          <p:spPr bwMode="auto">
            <a:xfrm>
              <a:off x="2280" y="935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 </a:t>
              </a:r>
            </a:p>
          </p:txBody>
        </p:sp>
        <p:sp>
          <p:nvSpPr>
            <p:cNvPr id="77140" name="Line 340"/>
            <p:cNvSpPr>
              <a:spLocks noChangeShapeType="1"/>
            </p:cNvSpPr>
            <p:nvPr/>
          </p:nvSpPr>
          <p:spPr bwMode="auto">
            <a:xfrm>
              <a:off x="2520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1" name="Line 341"/>
            <p:cNvSpPr>
              <a:spLocks noChangeShapeType="1"/>
            </p:cNvSpPr>
            <p:nvPr/>
          </p:nvSpPr>
          <p:spPr bwMode="auto">
            <a:xfrm>
              <a:off x="2712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2" name="Line 342"/>
            <p:cNvSpPr>
              <a:spLocks noChangeShapeType="1"/>
            </p:cNvSpPr>
            <p:nvPr/>
          </p:nvSpPr>
          <p:spPr bwMode="auto">
            <a:xfrm>
              <a:off x="2904" y="93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4" name="Rectangle 344"/>
            <p:cNvSpPr>
              <a:spLocks noChangeArrowheads="1"/>
            </p:cNvSpPr>
            <p:nvPr/>
          </p:nvSpPr>
          <p:spPr bwMode="auto">
            <a:xfrm>
              <a:off x="1656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500" dirty="0">
                  <a:ea typeface="楷体_GB2312" pitchFamily="49" charset="-122"/>
                </a:rPr>
                <a:t>B  ^  ^  ^ </a:t>
              </a:r>
            </a:p>
          </p:txBody>
        </p:sp>
        <p:sp>
          <p:nvSpPr>
            <p:cNvPr id="77145" name="Line 345"/>
            <p:cNvSpPr>
              <a:spLocks noChangeShapeType="1"/>
            </p:cNvSpPr>
            <p:nvPr/>
          </p:nvSpPr>
          <p:spPr bwMode="auto">
            <a:xfrm>
              <a:off x="189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6" name="Line 346"/>
            <p:cNvSpPr>
              <a:spLocks noChangeShapeType="1"/>
            </p:cNvSpPr>
            <p:nvPr/>
          </p:nvSpPr>
          <p:spPr bwMode="auto">
            <a:xfrm>
              <a:off x="208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7" name="Line 347"/>
            <p:cNvSpPr>
              <a:spLocks noChangeShapeType="1"/>
            </p:cNvSpPr>
            <p:nvPr/>
          </p:nvSpPr>
          <p:spPr bwMode="auto">
            <a:xfrm>
              <a:off x="2280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48" name="Rectangle 348"/>
            <p:cNvSpPr>
              <a:spLocks noChangeArrowheads="1"/>
            </p:cNvSpPr>
            <p:nvPr/>
          </p:nvSpPr>
          <p:spPr bwMode="auto">
            <a:xfrm>
              <a:off x="2844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C   ^  ^   ^ </a:t>
              </a:r>
            </a:p>
          </p:txBody>
        </p:sp>
        <p:sp>
          <p:nvSpPr>
            <p:cNvPr id="77149" name="Line 349"/>
            <p:cNvSpPr>
              <a:spLocks noChangeShapeType="1"/>
            </p:cNvSpPr>
            <p:nvPr/>
          </p:nvSpPr>
          <p:spPr bwMode="auto">
            <a:xfrm>
              <a:off x="3084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0" name="Line 350"/>
            <p:cNvSpPr>
              <a:spLocks noChangeShapeType="1"/>
            </p:cNvSpPr>
            <p:nvPr/>
          </p:nvSpPr>
          <p:spPr bwMode="auto">
            <a:xfrm>
              <a:off x="3276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1" name="Line 351"/>
            <p:cNvSpPr>
              <a:spLocks noChangeShapeType="1"/>
            </p:cNvSpPr>
            <p:nvPr/>
          </p:nvSpPr>
          <p:spPr bwMode="auto">
            <a:xfrm>
              <a:off x="3468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2" name="Rectangle 352"/>
            <p:cNvSpPr>
              <a:spLocks noChangeArrowheads="1"/>
            </p:cNvSpPr>
            <p:nvPr/>
          </p:nvSpPr>
          <p:spPr bwMode="auto">
            <a:xfrm>
              <a:off x="4077" y="1367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     ^ </a:t>
              </a:r>
            </a:p>
          </p:txBody>
        </p:sp>
        <p:sp>
          <p:nvSpPr>
            <p:cNvPr id="77153" name="Line 353"/>
            <p:cNvSpPr>
              <a:spLocks noChangeShapeType="1"/>
            </p:cNvSpPr>
            <p:nvPr/>
          </p:nvSpPr>
          <p:spPr bwMode="auto">
            <a:xfrm>
              <a:off x="4317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4" name="Line 354"/>
            <p:cNvSpPr>
              <a:spLocks noChangeShapeType="1"/>
            </p:cNvSpPr>
            <p:nvPr/>
          </p:nvSpPr>
          <p:spPr bwMode="auto">
            <a:xfrm>
              <a:off x="4509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5" name="Line 355"/>
            <p:cNvSpPr>
              <a:spLocks noChangeShapeType="1"/>
            </p:cNvSpPr>
            <p:nvPr/>
          </p:nvSpPr>
          <p:spPr bwMode="auto">
            <a:xfrm>
              <a:off x="4701" y="13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6" name="Rectangle 356"/>
            <p:cNvSpPr>
              <a:spLocks noChangeArrowheads="1"/>
            </p:cNvSpPr>
            <p:nvPr/>
          </p:nvSpPr>
          <p:spPr bwMode="auto">
            <a:xfrm>
              <a:off x="3379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E   ^   ^  ^ </a:t>
              </a:r>
            </a:p>
          </p:txBody>
        </p:sp>
        <p:sp>
          <p:nvSpPr>
            <p:cNvPr id="77157" name="Line 357"/>
            <p:cNvSpPr>
              <a:spLocks noChangeShapeType="1"/>
            </p:cNvSpPr>
            <p:nvPr/>
          </p:nvSpPr>
          <p:spPr bwMode="auto">
            <a:xfrm>
              <a:off x="3607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8" name="Line 358"/>
            <p:cNvSpPr>
              <a:spLocks noChangeShapeType="1"/>
            </p:cNvSpPr>
            <p:nvPr/>
          </p:nvSpPr>
          <p:spPr bwMode="auto">
            <a:xfrm>
              <a:off x="3799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59" name="Line 359"/>
            <p:cNvSpPr>
              <a:spLocks noChangeShapeType="1"/>
            </p:cNvSpPr>
            <p:nvPr/>
          </p:nvSpPr>
          <p:spPr bwMode="auto">
            <a:xfrm>
              <a:off x="3991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0" name="Rectangle 360"/>
            <p:cNvSpPr>
              <a:spLocks noChangeArrowheads="1"/>
            </p:cNvSpPr>
            <p:nvPr/>
          </p:nvSpPr>
          <p:spPr bwMode="auto">
            <a:xfrm>
              <a:off x="4604" y="1799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F    ^  ^  ^ </a:t>
              </a:r>
            </a:p>
          </p:txBody>
        </p:sp>
        <p:sp>
          <p:nvSpPr>
            <p:cNvPr id="77161" name="Line 361"/>
            <p:cNvSpPr>
              <a:spLocks noChangeShapeType="1"/>
            </p:cNvSpPr>
            <p:nvPr/>
          </p:nvSpPr>
          <p:spPr bwMode="auto">
            <a:xfrm>
              <a:off x="4844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2" name="Line 362"/>
            <p:cNvSpPr>
              <a:spLocks noChangeShapeType="1"/>
            </p:cNvSpPr>
            <p:nvPr/>
          </p:nvSpPr>
          <p:spPr bwMode="auto">
            <a:xfrm>
              <a:off x="5036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163" name="Line 363"/>
            <p:cNvSpPr>
              <a:spLocks noChangeShapeType="1"/>
            </p:cNvSpPr>
            <p:nvPr/>
          </p:nvSpPr>
          <p:spPr bwMode="auto">
            <a:xfrm>
              <a:off x="5228" y="179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211" name="AutoShape 411"/>
          <p:cNvSpPr>
            <a:spLocks noChangeArrowheads="1"/>
          </p:cNvSpPr>
          <p:nvPr/>
        </p:nvSpPr>
        <p:spPr bwMode="auto">
          <a:xfrm>
            <a:off x="6888164" y="4560888"/>
            <a:ext cx="3240087" cy="18161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ea typeface="华文中宋" pitchFamily="2" charset="-12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结点同构</a:t>
            </a:r>
            <a:r>
              <a:rPr lang="zh-CN" altLang="en-US" sz="2400" dirty="0">
                <a:ea typeface="华文中宋" pitchFamily="2" charset="-122"/>
              </a:rPr>
              <a:t>：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结点的指针个数相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  等，为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树</a:t>
            </a:r>
            <a:r>
              <a:rPr lang="zh-CN" altLang="en-US" sz="2400" dirty="0">
                <a:ea typeface="华文中宋" pitchFamily="2" charset="-122"/>
              </a:rPr>
              <a:t>的度 </a:t>
            </a:r>
            <a:r>
              <a:rPr lang="en-US" altLang="zh-CN" sz="2400" i="1" dirty="0">
                <a:ea typeface="华文中宋" pitchFamily="2" charset="-122"/>
              </a:rPr>
              <a:t>d 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</p:txBody>
      </p:sp>
      <p:grpSp>
        <p:nvGrpSpPr>
          <p:cNvPr id="3" name="Group 417"/>
          <p:cNvGrpSpPr>
            <a:grpSpLocks/>
          </p:cNvGrpSpPr>
          <p:nvPr/>
        </p:nvGrpSpPr>
        <p:grpSpPr bwMode="auto">
          <a:xfrm>
            <a:off x="1847850" y="1884363"/>
            <a:ext cx="2133600" cy="2286000"/>
            <a:chOff x="192" y="624"/>
            <a:chExt cx="1344" cy="1440"/>
          </a:xfrm>
        </p:grpSpPr>
        <p:sp>
          <p:nvSpPr>
            <p:cNvPr id="76946" name="Oval 146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6947" name="Oval 147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6948" name="Oval 148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6949" name="Oval 149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6950" name="Oval 150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6951" name="Oval 151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77212" name="AutoShape 412"/>
            <p:cNvCxnSpPr>
              <a:cxnSpLocks noChangeShapeType="1"/>
              <a:stCxn id="76946" idx="3"/>
              <a:endCxn id="76947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3" name="AutoShape 413"/>
            <p:cNvCxnSpPr>
              <a:cxnSpLocks noChangeShapeType="1"/>
              <a:stCxn id="76946" idx="4"/>
              <a:endCxn id="76948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4" name="AutoShape 414"/>
            <p:cNvCxnSpPr>
              <a:cxnSpLocks noChangeShapeType="1"/>
              <a:stCxn id="76946" idx="5"/>
              <a:endCxn id="76949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5" name="AutoShape 415"/>
            <p:cNvCxnSpPr>
              <a:cxnSpLocks noChangeShapeType="1"/>
              <a:stCxn id="76949" idx="5"/>
              <a:endCxn id="76951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7216" name="AutoShape 416"/>
            <p:cNvCxnSpPr>
              <a:cxnSpLocks noChangeShapeType="1"/>
              <a:stCxn id="76949" idx="3"/>
              <a:endCxn id="76950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3552825" y="476251"/>
            <a:ext cx="4279900" cy="563563"/>
            <a:chOff x="240" y="1680"/>
            <a:chExt cx="2696" cy="355"/>
          </a:xfrm>
        </p:grpSpPr>
        <p:sp>
          <p:nvSpPr>
            <p:cNvPr id="77219" name="Rectangle 419"/>
            <p:cNvSpPr>
              <a:spLocks noChangeArrowheads="1"/>
            </p:cNvSpPr>
            <p:nvPr/>
          </p:nvSpPr>
          <p:spPr bwMode="auto">
            <a:xfrm>
              <a:off x="240" y="1776"/>
              <a:ext cx="2674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 dirty="0"/>
            </a:p>
          </p:txBody>
        </p:sp>
        <p:sp>
          <p:nvSpPr>
            <p:cNvPr id="77220" name="Text Box 420"/>
            <p:cNvSpPr txBox="1">
              <a:spLocks noChangeArrowheads="1"/>
            </p:cNvSpPr>
            <p:nvPr/>
          </p:nvSpPr>
          <p:spPr bwMode="auto">
            <a:xfrm>
              <a:off x="244" y="1734"/>
              <a:ext cx="2692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21" name="Line 421"/>
            <p:cNvSpPr>
              <a:spLocks noChangeShapeType="1"/>
            </p:cNvSpPr>
            <p:nvPr/>
          </p:nvSpPr>
          <p:spPr bwMode="auto">
            <a:xfrm flipV="1">
              <a:off x="706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2" name="Line 422"/>
            <p:cNvSpPr>
              <a:spLocks noChangeShapeType="1"/>
            </p:cNvSpPr>
            <p:nvPr/>
          </p:nvSpPr>
          <p:spPr bwMode="auto">
            <a:xfrm flipV="1">
              <a:off x="1282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3" name="Line 423"/>
            <p:cNvSpPr>
              <a:spLocks noChangeShapeType="1"/>
            </p:cNvSpPr>
            <p:nvPr/>
          </p:nvSpPr>
          <p:spPr bwMode="auto">
            <a:xfrm flipV="1">
              <a:off x="706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4" name="Line 424"/>
            <p:cNvSpPr>
              <a:spLocks noChangeShapeType="1"/>
            </p:cNvSpPr>
            <p:nvPr/>
          </p:nvSpPr>
          <p:spPr bwMode="auto">
            <a:xfrm flipV="1">
              <a:off x="1282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5" name="Line 425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6" name="Line 426"/>
            <p:cNvSpPr>
              <a:spLocks noChangeShapeType="1"/>
            </p:cNvSpPr>
            <p:nvPr/>
          </p:nvSpPr>
          <p:spPr bwMode="auto">
            <a:xfrm flipV="1">
              <a:off x="2304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7" name="Line 427"/>
            <p:cNvSpPr>
              <a:spLocks noChangeShapeType="1"/>
            </p:cNvSpPr>
            <p:nvPr/>
          </p:nvSpPr>
          <p:spPr bwMode="auto">
            <a:xfrm flipV="1">
              <a:off x="1858" y="17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28" name="Line 428"/>
            <p:cNvSpPr>
              <a:spLocks noChangeShapeType="1"/>
            </p:cNvSpPr>
            <p:nvPr/>
          </p:nvSpPr>
          <p:spPr bwMode="auto">
            <a:xfrm flipV="1">
              <a:off x="1858" y="16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230" name="Text Box 430"/>
          <p:cNvSpPr txBox="1">
            <a:spLocks noChangeArrowheads="1"/>
          </p:cNvSpPr>
          <p:nvPr/>
        </p:nvSpPr>
        <p:spPr bwMode="auto">
          <a:xfrm>
            <a:off x="4727575" y="3883025"/>
            <a:ext cx="1439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>
                <a:ea typeface="楷体_GB2312" pitchFamily="49" charset="-122"/>
              </a:rPr>
              <a:t> + 1 </a:t>
            </a:r>
            <a:r>
              <a:rPr lang="zh-CN" altLang="en-US">
                <a:ea typeface="楷体_GB2312" pitchFamily="49" charset="-122"/>
              </a:rPr>
              <a:t>叉链表 </a:t>
            </a:r>
          </a:p>
        </p:txBody>
      </p:sp>
      <p:sp>
        <p:nvSpPr>
          <p:cNvPr id="77231" name="Text Box 431"/>
          <p:cNvSpPr txBox="1">
            <a:spLocks noChangeArrowheads="1"/>
          </p:cNvSpPr>
          <p:nvPr/>
        </p:nvSpPr>
        <p:spPr bwMode="auto">
          <a:xfrm>
            <a:off x="7567614" y="3908425"/>
            <a:ext cx="1160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多重链表 </a:t>
            </a:r>
          </a:p>
        </p:txBody>
      </p:sp>
      <p:sp>
        <p:nvSpPr>
          <p:cNvPr id="77232" name="AutoShape 432"/>
          <p:cNvSpPr>
            <a:spLocks noChangeArrowheads="1"/>
          </p:cNvSpPr>
          <p:nvPr/>
        </p:nvSpPr>
        <p:spPr bwMode="auto">
          <a:xfrm>
            <a:off x="2111376" y="4537075"/>
            <a:ext cx="3840163" cy="142620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sz="2400" dirty="0">
                <a:ea typeface="华文中宋" pitchFamily="2" charset="-122"/>
              </a:rPr>
              <a:t>在有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个结点、度为 </a:t>
            </a:r>
          </a:p>
          <a:p>
            <a:pPr>
              <a:lnSpc>
                <a:spcPct val="110000"/>
              </a:lnSpc>
            </a:pPr>
            <a:r>
              <a:rPr lang="zh-CN" altLang="en-US" sz="2400" i="1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的树的 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en-US" altLang="zh-CN" sz="2400" dirty="0">
                <a:ea typeface="华文中宋" pitchFamily="2" charset="-122"/>
              </a:rPr>
              <a:t> </a:t>
            </a:r>
            <a:r>
              <a:rPr lang="zh-CN" altLang="en-US" sz="2400" dirty="0">
                <a:ea typeface="华文中宋" pitchFamily="2" charset="-122"/>
              </a:rPr>
              <a:t>叉链表中，有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</a:t>
            </a:r>
            <a:r>
              <a:rPr lang="en-US" altLang="zh-CN" sz="2400" i="1" dirty="0">
                <a:ea typeface="华文中宋" pitchFamily="2" charset="-122"/>
              </a:rPr>
              <a:t>n</a:t>
            </a:r>
            <a:r>
              <a:rPr lang="en-US" altLang="zh-CN" sz="2400" dirty="0">
                <a:ea typeface="华文中宋" pitchFamily="2" charset="-122"/>
              </a:rPr>
              <a:t>×(</a:t>
            </a:r>
            <a:r>
              <a:rPr lang="en-US" altLang="zh-CN" sz="2400" i="1" dirty="0">
                <a:ea typeface="华文中宋" pitchFamily="2" charset="-122"/>
              </a:rPr>
              <a:t>d</a:t>
            </a:r>
            <a:r>
              <a:rPr lang="zh-CN" altLang="en-US" sz="2400" dirty="0">
                <a:ea typeface="华文中宋" pitchFamily="2" charset="-122"/>
              </a:rPr>
              <a:t>－</a:t>
            </a:r>
            <a:r>
              <a:rPr lang="en-US" altLang="zh-CN" sz="2400" dirty="0">
                <a:ea typeface="华文中宋" pitchFamily="2" charset="-122"/>
              </a:rPr>
              <a:t>1)</a:t>
            </a:r>
            <a:r>
              <a:rPr lang="zh-CN" altLang="en-US" sz="2400" dirty="0">
                <a:ea typeface="华文中宋" pitchFamily="2" charset="-122"/>
              </a:rPr>
              <a:t>＋</a:t>
            </a:r>
            <a:r>
              <a:rPr lang="en-US" altLang="zh-CN" sz="2400" dirty="0">
                <a:ea typeface="华文中宋" pitchFamily="2" charset="-122"/>
              </a:rPr>
              <a:t>1 </a:t>
            </a:r>
            <a:r>
              <a:rPr lang="zh-CN" altLang="en-US" sz="2400" dirty="0">
                <a:ea typeface="华文中宋" pitchFamily="2" charset="-122"/>
              </a:rPr>
              <a:t>个空链域。 </a:t>
            </a:r>
          </a:p>
        </p:txBody>
      </p:sp>
      <p:grpSp>
        <p:nvGrpSpPr>
          <p:cNvPr id="5" name="Group 473"/>
          <p:cNvGrpSpPr>
            <a:grpSpLocks/>
          </p:cNvGrpSpPr>
          <p:nvPr/>
        </p:nvGrpSpPr>
        <p:grpSpPr bwMode="auto">
          <a:xfrm>
            <a:off x="5446713" y="2135188"/>
            <a:ext cx="4970462" cy="1612900"/>
            <a:chOff x="2471" y="1026"/>
            <a:chExt cx="3131" cy="1016"/>
          </a:xfrm>
        </p:grpSpPr>
        <p:sp>
          <p:nvSpPr>
            <p:cNvPr id="77240" name="Rectangle 440"/>
            <p:cNvSpPr>
              <a:spLocks noChangeArrowheads="1"/>
            </p:cNvSpPr>
            <p:nvPr/>
          </p:nvSpPr>
          <p:spPr bwMode="auto">
            <a:xfrm>
              <a:off x="2471" y="1369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4" name="Rectangle 464"/>
            <p:cNvSpPr>
              <a:spLocks noChangeArrowheads="1"/>
            </p:cNvSpPr>
            <p:nvPr/>
          </p:nvSpPr>
          <p:spPr bwMode="auto">
            <a:xfrm>
              <a:off x="3656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5" name="Rectangle 465"/>
            <p:cNvSpPr>
              <a:spLocks noChangeArrowheads="1"/>
            </p:cNvSpPr>
            <p:nvPr/>
          </p:nvSpPr>
          <p:spPr bwMode="auto">
            <a:xfrm>
              <a:off x="4889" y="1371"/>
              <a:ext cx="182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6" name="Rectangle 466"/>
            <p:cNvSpPr>
              <a:spLocks noChangeArrowheads="1"/>
            </p:cNvSpPr>
            <p:nvPr/>
          </p:nvSpPr>
          <p:spPr bwMode="auto">
            <a:xfrm>
              <a:off x="5420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7" name="Rectangle 467"/>
            <p:cNvSpPr>
              <a:spLocks noChangeArrowheads="1"/>
            </p:cNvSpPr>
            <p:nvPr/>
          </p:nvSpPr>
          <p:spPr bwMode="auto">
            <a:xfrm>
              <a:off x="4195" y="1797"/>
              <a:ext cx="182" cy="2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7268" name="Line 468"/>
            <p:cNvSpPr>
              <a:spLocks noChangeShapeType="1"/>
            </p:cNvSpPr>
            <p:nvPr/>
          </p:nvSpPr>
          <p:spPr bwMode="auto">
            <a:xfrm flipV="1">
              <a:off x="2562" y="1183"/>
              <a:ext cx="46" cy="273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69" name="Line 469"/>
            <p:cNvSpPr>
              <a:spLocks noChangeShapeType="1"/>
            </p:cNvSpPr>
            <p:nvPr/>
          </p:nvSpPr>
          <p:spPr bwMode="auto">
            <a:xfrm flipH="1" flipV="1">
              <a:off x="3107" y="1162"/>
              <a:ext cx="634" cy="318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0" name="Line 470"/>
            <p:cNvSpPr>
              <a:spLocks noChangeShapeType="1"/>
            </p:cNvSpPr>
            <p:nvPr/>
          </p:nvSpPr>
          <p:spPr bwMode="auto">
            <a:xfrm flipH="1" flipV="1">
              <a:off x="3107" y="1026"/>
              <a:ext cx="1859" cy="454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1" name="Line 471"/>
            <p:cNvSpPr>
              <a:spLocks noChangeShapeType="1"/>
            </p:cNvSpPr>
            <p:nvPr/>
          </p:nvSpPr>
          <p:spPr bwMode="auto">
            <a:xfrm flipH="1" flipV="1">
              <a:off x="4967" y="1616"/>
              <a:ext cx="543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272" name="Line 472"/>
            <p:cNvSpPr>
              <a:spLocks noChangeShapeType="1"/>
            </p:cNvSpPr>
            <p:nvPr/>
          </p:nvSpPr>
          <p:spPr bwMode="auto">
            <a:xfrm flipV="1">
              <a:off x="4286" y="1616"/>
              <a:ext cx="136" cy="317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474"/>
          <p:cNvGrpSpPr>
            <a:grpSpLocks/>
          </p:cNvGrpSpPr>
          <p:nvPr/>
        </p:nvGrpSpPr>
        <p:grpSpPr bwMode="auto">
          <a:xfrm>
            <a:off x="3432175" y="1196972"/>
            <a:ext cx="5257800" cy="539750"/>
            <a:chOff x="226" y="2112"/>
            <a:chExt cx="3312" cy="340"/>
          </a:xfrm>
        </p:grpSpPr>
        <p:sp>
          <p:nvSpPr>
            <p:cNvPr id="77275" name="Rectangle 475"/>
            <p:cNvSpPr>
              <a:spLocks noChangeArrowheads="1"/>
            </p:cNvSpPr>
            <p:nvPr/>
          </p:nvSpPr>
          <p:spPr bwMode="auto">
            <a:xfrm>
              <a:off x="240" y="2208"/>
              <a:ext cx="3298" cy="244"/>
            </a:xfrm>
            <a:prstGeom prst="rect">
              <a:avLst/>
            </a:prstGeom>
            <a:solidFill>
              <a:srgbClr val="0000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7276" name="Text Box 476"/>
            <p:cNvSpPr txBox="1">
              <a:spLocks noChangeArrowheads="1"/>
            </p:cNvSpPr>
            <p:nvPr/>
          </p:nvSpPr>
          <p:spPr bwMode="auto">
            <a:xfrm>
              <a:off x="226" y="2160"/>
              <a:ext cx="3260" cy="27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</a:rPr>
                <a:t>data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1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    child</a:t>
              </a:r>
              <a:r>
                <a:rPr lang="en-US" altLang="zh-CN" sz="20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……         </a:t>
              </a:r>
              <a:r>
                <a:rPr lang="en-US" altLang="zh-CN" sz="20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0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0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000" dirty="0">
                  <a:solidFill>
                    <a:srgbClr val="FFFF00"/>
                  </a:solidFill>
                </a:rPr>
                <a:t>parent</a:t>
              </a:r>
              <a:r>
                <a:rPr lang="en-US" altLang="zh-CN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277" name="Line 477"/>
            <p:cNvSpPr>
              <a:spLocks noChangeShapeType="1"/>
            </p:cNvSpPr>
            <p:nvPr/>
          </p:nvSpPr>
          <p:spPr bwMode="auto">
            <a:xfrm flipV="1">
              <a:off x="672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8" name="Line 478"/>
            <p:cNvSpPr>
              <a:spLocks noChangeShapeType="1"/>
            </p:cNvSpPr>
            <p:nvPr/>
          </p:nvSpPr>
          <p:spPr bwMode="auto">
            <a:xfrm flipV="1">
              <a:off x="1248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79" name="Line 479"/>
            <p:cNvSpPr>
              <a:spLocks noChangeShapeType="1"/>
            </p:cNvSpPr>
            <p:nvPr/>
          </p:nvSpPr>
          <p:spPr bwMode="auto">
            <a:xfrm flipV="1">
              <a:off x="672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0" name="Line 480"/>
            <p:cNvSpPr>
              <a:spLocks noChangeShapeType="1"/>
            </p:cNvSpPr>
            <p:nvPr/>
          </p:nvSpPr>
          <p:spPr bwMode="auto">
            <a:xfrm flipV="1">
              <a:off x="1248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1" name="Line 481"/>
            <p:cNvSpPr>
              <a:spLocks noChangeShapeType="1"/>
            </p:cNvSpPr>
            <p:nvPr/>
          </p:nvSpPr>
          <p:spPr bwMode="auto">
            <a:xfrm flipV="1">
              <a:off x="230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2" name="Line 482"/>
            <p:cNvSpPr>
              <a:spLocks noChangeShapeType="1"/>
            </p:cNvSpPr>
            <p:nvPr/>
          </p:nvSpPr>
          <p:spPr bwMode="auto">
            <a:xfrm flipV="1">
              <a:off x="230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3" name="Line 483"/>
            <p:cNvSpPr>
              <a:spLocks noChangeShapeType="1"/>
            </p:cNvSpPr>
            <p:nvPr/>
          </p:nvSpPr>
          <p:spPr bwMode="auto">
            <a:xfrm flipV="1">
              <a:off x="1824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4" name="Line 484"/>
            <p:cNvSpPr>
              <a:spLocks noChangeShapeType="1"/>
            </p:cNvSpPr>
            <p:nvPr/>
          </p:nvSpPr>
          <p:spPr bwMode="auto">
            <a:xfrm flipV="1">
              <a:off x="1824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5" name="Line 485"/>
            <p:cNvSpPr>
              <a:spLocks noChangeShapeType="1"/>
            </p:cNvSpPr>
            <p:nvPr/>
          </p:nvSpPr>
          <p:spPr bwMode="auto">
            <a:xfrm flipV="1">
              <a:off x="2880" y="2208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286" name="Line 486"/>
            <p:cNvSpPr>
              <a:spLocks noChangeShapeType="1"/>
            </p:cNvSpPr>
            <p:nvPr/>
          </p:nvSpPr>
          <p:spPr bwMode="auto">
            <a:xfrm flipV="1">
              <a:off x="2880" y="211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000"/>
                                        <p:tgtEl>
                                          <p:spTgt spid="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7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34" grpId="0" autoUpdateAnimBg="0"/>
      <p:bldP spid="77211" grpId="0" animBg="1" autoUpdateAnimBg="0"/>
      <p:bldP spid="77230" grpId="0" autoUpdateAnimBg="0"/>
      <p:bldP spid="77231" grpId="0" autoUpdateAnimBg="0"/>
      <p:bldP spid="7723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94" name="AutoShape 126"/>
          <p:cNvSpPr>
            <a:spLocks noChangeArrowheads="1"/>
          </p:cNvSpPr>
          <p:nvPr/>
        </p:nvSpPr>
        <p:spPr bwMode="auto">
          <a:xfrm>
            <a:off x="1992314" y="4437064"/>
            <a:ext cx="3024187" cy="1800225"/>
          </a:xfrm>
          <a:prstGeom prst="horizontalScroll">
            <a:avLst>
              <a:gd name="adj" fmla="val 12500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节约存储空间 </a:t>
            </a:r>
          </a:p>
          <a:p>
            <a:pPr algn="ctr">
              <a:lnSpc>
                <a:spcPct val="18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但操作不方便 </a:t>
            </a:r>
          </a:p>
        </p:txBody>
      </p:sp>
      <p:grpSp>
        <p:nvGrpSpPr>
          <p:cNvPr id="3" name="Group 162"/>
          <p:cNvGrpSpPr>
            <a:grpSpLocks/>
          </p:cNvGrpSpPr>
          <p:nvPr/>
        </p:nvGrpSpPr>
        <p:grpSpPr bwMode="auto">
          <a:xfrm>
            <a:off x="2063750" y="2060575"/>
            <a:ext cx="2133600" cy="2286000"/>
            <a:chOff x="192" y="624"/>
            <a:chExt cx="1344" cy="1440"/>
          </a:xfrm>
        </p:grpSpPr>
        <p:sp>
          <p:nvSpPr>
            <p:cNvPr id="160931" name="Oval 163"/>
            <p:cNvSpPr>
              <a:spLocks noChangeArrowheads="1"/>
            </p:cNvSpPr>
            <p:nvPr/>
          </p:nvSpPr>
          <p:spPr bwMode="auto">
            <a:xfrm>
              <a:off x="576" y="62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160932" name="Oval 164"/>
            <p:cNvSpPr>
              <a:spLocks noChangeArrowheads="1"/>
            </p:cNvSpPr>
            <p:nvPr/>
          </p:nvSpPr>
          <p:spPr bwMode="auto">
            <a:xfrm>
              <a:off x="192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0933" name="Oval 165"/>
            <p:cNvSpPr>
              <a:spLocks noChangeArrowheads="1"/>
            </p:cNvSpPr>
            <p:nvPr/>
          </p:nvSpPr>
          <p:spPr bwMode="auto">
            <a:xfrm>
              <a:off x="576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60934" name="Oval 166"/>
            <p:cNvSpPr>
              <a:spLocks noChangeArrowheads="1"/>
            </p:cNvSpPr>
            <p:nvPr/>
          </p:nvSpPr>
          <p:spPr bwMode="auto">
            <a:xfrm>
              <a:off x="960" y="12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60935" name="Oval 167"/>
            <p:cNvSpPr>
              <a:spLocks noChangeArrowheads="1"/>
            </p:cNvSpPr>
            <p:nvPr/>
          </p:nvSpPr>
          <p:spPr bwMode="auto">
            <a:xfrm>
              <a:off x="703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60936" name="Oval 168"/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ea typeface="楷体_GB2312" pitchFamily="49" charset="-122"/>
                </a:rPr>
                <a:t>F</a:t>
              </a:r>
            </a:p>
          </p:txBody>
        </p:sp>
        <p:cxnSp>
          <p:nvCxnSpPr>
            <p:cNvPr id="160937" name="AutoShape 169"/>
            <p:cNvCxnSpPr>
              <a:cxnSpLocks noChangeShapeType="1"/>
              <a:stCxn id="160931" idx="3"/>
              <a:endCxn id="160932" idx="0"/>
            </p:cNvCxnSpPr>
            <p:nvPr/>
          </p:nvCxnSpPr>
          <p:spPr bwMode="auto">
            <a:xfrm flipH="1">
              <a:off x="336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8" name="AutoShape 170"/>
            <p:cNvCxnSpPr>
              <a:cxnSpLocks noChangeShapeType="1"/>
              <a:stCxn id="160931" idx="4"/>
              <a:endCxn id="160933" idx="0"/>
            </p:cNvCxnSpPr>
            <p:nvPr/>
          </p:nvCxnSpPr>
          <p:spPr bwMode="auto">
            <a:xfrm>
              <a:off x="720" y="912"/>
              <a:ext cx="0" cy="336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39" name="AutoShape 171"/>
            <p:cNvCxnSpPr>
              <a:cxnSpLocks noChangeShapeType="1"/>
              <a:stCxn id="160931" idx="5"/>
              <a:endCxn id="160934" idx="0"/>
            </p:cNvCxnSpPr>
            <p:nvPr/>
          </p:nvCxnSpPr>
          <p:spPr bwMode="auto">
            <a:xfrm>
              <a:off x="822" y="870"/>
              <a:ext cx="282" cy="37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0" name="AutoShape 172"/>
            <p:cNvCxnSpPr>
              <a:cxnSpLocks noChangeShapeType="1"/>
              <a:stCxn id="160934" idx="5"/>
              <a:endCxn id="160936" idx="0"/>
            </p:cNvCxnSpPr>
            <p:nvPr/>
          </p:nvCxnSpPr>
          <p:spPr bwMode="auto">
            <a:xfrm>
              <a:off x="1206" y="1494"/>
              <a:ext cx="186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0941" name="AutoShape 173"/>
            <p:cNvCxnSpPr>
              <a:cxnSpLocks noChangeShapeType="1"/>
              <a:stCxn id="160934" idx="3"/>
              <a:endCxn id="160935" idx="0"/>
            </p:cNvCxnSpPr>
            <p:nvPr/>
          </p:nvCxnSpPr>
          <p:spPr bwMode="auto">
            <a:xfrm flipH="1">
              <a:off x="847" y="1494"/>
              <a:ext cx="155" cy="28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74"/>
          <p:cNvGrpSpPr>
            <a:grpSpLocks/>
          </p:cNvGrpSpPr>
          <p:nvPr/>
        </p:nvGrpSpPr>
        <p:grpSpPr bwMode="auto">
          <a:xfrm>
            <a:off x="3189288" y="549276"/>
            <a:ext cx="5284788" cy="569913"/>
            <a:chOff x="240" y="2880"/>
            <a:chExt cx="3329" cy="359"/>
          </a:xfrm>
        </p:grpSpPr>
        <p:sp>
          <p:nvSpPr>
            <p:cNvPr id="160943" name="Rectangle 175"/>
            <p:cNvSpPr>
              <a:spLocks noChangeArrowheads="1"/>
            </p:cNvSpPr>
            <p:nvPr/>
          </p:nvSpPr>
          <p:spPr bwMode="auto">
            <a:xfrm>
              <a:off x="254" y="2976"/>
              <a:ext cx="3250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44" name="Text Box 176"/>
            <p:cNvSpPr txBox="1">
              <a:spLocks noChangeArrowheads="1"/>
            </p:cNvSpPr>
            <p:nvPr/>
          </p:nvSpPr>
          <p:spPr bwMode="auto">
            <a:xfrm>
              <a:off x="240" y="2938"/>
              <a:ext cx="3329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…… 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V="1">
              <a:off x="1344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7" name="Line 179"/>
            <p:cNvSpPr>
              <a:spLocks noChangeShapeType="1"/>
            </p:cNvSpPr>
            <p:nvPr/>
          </p:nvSpPr>
          <p:spPr bwMode="auto">
            <a:xfrm flipV="1">
              <a:off x="7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8" name="Line 180"/>
            <p:cNvSpPr>
              <a:spLocks noChangeShapeType="1"/>
            </p:cNvSpPr>
            <p:nvPr/>
          </p:nvSpPr>
          <p:spPr bwMode="auto">
            <a:xfrm flipV="1">
              <a:off x="1344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49" name="Line 181"/>
            <p:cNvSpPr>
              <a:spLocks noChangeShapeType="1"/>
            </p:cNvSpPr>
            <p:nvPr/>
          </p:nvSpPr>
          <p:spPr bwMode="auto">
            <a:xfrm flipV="1">
              <a:off x="2496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0" name="Line 182"/>
            <p:cNvSpPr>
              <a:spLocks noChangeShapeType="1"/>
            </p:cNvSpPr>
            <p:nvPr/>
          </p:nvSpPr>
          <p:spPr bwMode="auto">
            <a:xfrm flipV="1">
              <a:off x="2496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1" name="Line 183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2" name="Line 184"/>
            <p:cNvSpPr>
              <a:spLocks noChangeShapeType="1"/>
            </p:cNvSpPr>
            <p:nvPr/>
          </p:nvSpPr>
          <p:spPr bwMode="auto">
            <a:xfrm flipV="1">
              <a:off x="1920" y="2880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3" name="Line 185"/>
            <p:cNvSpPr>
              <a:spLocks noChangeShapeType="1"/>
            </p:cNvSpPr>
            <p:nvPr/>
          </p:nvSpPr>
          <p:spPr bwMode="auto">
            <a:xfrm flipV="1">
              <a:off x="2928" y="2980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54" name="Line 186"/>
            <p:cNvSpPr>
              <a:spLocks noChangeShapeType="1"/>
            </p:cNvSpPr>
            <p:nvPr/>
          </p:nvSpPr>
          <p:spPr bwMode="auto">
            <a:xfrm flipV="1">
              <a:off x="2928" y="2884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2"/>
          <p:cNvGrpSpPr>
            <a:grpSpLocks/>
          </p:cNvGrpSpPr>
          <p:nvPr/>
        </p:nvGrpSpPr>
        <p:grpSpPr bwMode="auto">
          <a:xfrm>
            <a:off x="3160713" y="1274763"/>
            <a:ext cx="6318250" cy="563562"/>
            <a:chOff x="240" y="3316"/>
            <a:chExt cx="3980" cy="355"/>
          </a:xfrm>
        </p:grpSpPr>
        <p:sp>
          <p:nvSpPr>
            <p:cNvPr id="160971" name="Rectangle 203"/>
            <p:cNvSpPr>
              <a:spLocks noChangeArrowheads="1"/>
            </p:cNvSpPr>
            <p:nvPr/>
          </p:nvSpPr>
          <p:spPr bwMode="auto">
            <a:xfrm>
              <a:off x="254" y="3412"/>
              <a:ext cx="3922" cy="244"/>
            </a:xfrm>
            <a:prstGeom prst="rect">
              <a:avLst/>
            </a:prstGeom>
            <a:solidFill>
              <a:srgbClr val="FF66FF"/>
            </a:solidFill>
            <a:ln w="381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60972" name="Text Box 204"/>
            <p:cNvSpPr txBox="1">
              <a:spLocks noChangeArrowheads="1"/>
            </p:cNvSpPr>
            <p:nvPr/>
          </p:nvSpPr>
          <p:spPr bwMode="auto">
            <a:xfrm>
              <a:off x="240" y="3370"/>
              <a:ext cx="3980" cy="30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</a:rPr>
                <a:t>data  </a:t>
              </a:r>
              <a:r>
                <a:rPr lang="en-US" altLang="zh-CN" sz="2400" dirty="0"/>
                <a:t>degree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1 </a:t>
              </a:r>
              <a:r>
                <a:rPr lang="en-US" altLang="zh-CN" sz="2400" dirty="0">
                  <a:solidFill>
                    <a:schemeClr val="bg1"/>
                  </a:solidFill>
                </a:rPr>
                <a:t>  child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……   </a:t>
              </a:r>
              <a:r>
                <a:rPr lang="en-US" altLang="zh-CN" sz="2400" dirty="0" err="1">
                  <a:solidFill>
                    <a:schemeClr val="bg1"/>
                  </a:solidFill>
                </a:rPr>
                <a:t>child</a:t>
              </a:r>
              <a:r>
                <a:rPr lang="en-US" altLang="zh-CN" sz="2400" i="1" baseline="-25000" dirty="0" err="1">
                  <a:solidFill>
                    <a:schemeClr val="bg1"/>
                  </a:solidFill>
                </a:rPr>
                <a:t>d</a:t>
              </a:r>
              <a:r>
                <a:rPr lang="en-US" altLang="zh-CN" sz="2400" dirty="0">
                  <a:solidFill>
                    <a:schemeClr val="bg1"/>
                  </a:solidFill>
                </a:rPr>
                <a:t>    </a:t>
              </a:r>
              <a:r>
                <a:rPr lang="en-US" altLang="zh-CN" sz="2400" dirty="0">
                  <a:solidFill>
                    <a:srgbClr val="FFFF00"/>
                  </a:solidFill>
                </a:rPr>
                <a:t>parent </a:t>
              </a:r>
            </a:p>
          </p:txBody>
        </p:sp>
        <p:sp>
          <p:nvSpPr>
            <p:cNvPr id="160973" name="Line 205"/>
            <p:cNvSpPr>
              <a:spLocks noChangeShapeType="1"/>
            </p:cNvSpPr>
            <p:nvPr/>
          </p:nvSpPr>
          <p:spPr bwMode="auto">
            <a:xfrm flipV="1">
              <a:off x="68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4" name="Line 206"/>
            <p:cNvSpPr>
              <a:spLocks noChangeShapeType="1"/>
            </p:cNvSpPr>
            <p:nvPr/>
          </p:nvSpPr>
          <p:spPr bwMode="auto">
            <a:xfrm flipV="1">
              <a:off x="1344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5" name="Line 207"/>
            <p:cNvSpPr>
              <a:spLocks noChangeShapeType="1"/>
            </p:cNvSpPr>
            <p:nvPr/>
          </p:nvSpPr>
          <p:spPr bwMode="auto">
            <a:xfrm flipV="1">
              <a:off x="68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6" name="Line 208"/>
            <p:cNvSpPr>
              <a:spLocks noChangeShapeType="1"/>
            </p:cNvSpPr>
            <p:nvPr/>
          </p:nvSpPr>
          <p:spPr bwMode="auto">
            <a:xfrm flipV="1">
              <a:off x="1344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7" name="Line 209"/>
            <p:cNvSpPr>
              <a:spLocks noChangeShapeType="1"/>
            </p:cNvSpPr>
            <p:nvPr/>
          </p:nvSpPr>
          <p:spPr bwMode="auto">
            <a:xfrm flipV="1">
              <a:off x="2496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8" name="Line 210"/>
            <p:cNvSpPr>
              <a:spLocks noChangeShapeType="1"/>
            </p:cNvSpPr>
            <p:nvPr/>
          </p:nvSpPr>
          <p:spPr bwMode="auto">
            <a:xfrm flipV="1">
              <a:off x="2496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79" name="Line 211"/>
            <p:cNvSpPr>
              <a:spLocks noChangeShapeType="1"/>
            </p:cNvSpPr>
            <p:nvPr/>
          </p:nvSpPr>
          <p:spPr bwMode="auto">
            <a:xfrm flipV="1">
              <a:off x="1920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0" name="Line 212"/>
            <p:cNvSpPr>
              <a:spLocks noChangeShapeType="1"/>
            </p:cNvSpPr>
            <p:nvPr/>
          </p:nvSpPr>
          <p:spPr bwMode="auto">
            <a:xfrm flipV="1">
              <a:off x="1920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1" name="Line 213"/>
            <p:cNvSpPr>
              <a:spLocks noChangeShapeType="1"/>
            </p:cNvSpPr>
            <p:nvPr/>
          </p:nvSpPr>
          <p:spPr bwMode="auto">
            <a:xfrm flipV="1">
              <a:off x="2928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2" name="Line 214"/>
            <p:cNvSpPr>
              <a:spLocks noChangeShapeType="1"/>
            </p:cNvSpPr>
            <p:nvPr/>
          </p:nvSpPr>
          <p:spPr bwMode="auto">
            <a:xfrm flipV="1">
              <a:off x="2928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3" name="Line 215"/>
            <p:cNvSpPr>
              <a:spLocks noChangeShapeType="1"/>
            </p:cNvSpPr>
            <p:nvPr/>
          </p:nvSpPr>
          <p:spPr bwMode="auto">
            <a:xfrm flipV="1">
              <a:off x="3552" y="3412"/>
              <a:ext cx="0" cy="240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flipV="1">
              <a:off x="3552" y="3316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1021" name="AutoShape 253"/>
          <p:cNvSpPr>
            <a:spLocks noChangeArrowheads="1"/>
          </p:cNvSpPr>
          <p:nvPr/>
        </p:nvSpPr>
        <p:spPr bwMode="auto">
          <a:xfrm>
            <a:off x="6048376" y="3883621"/>
            <a:ext cx="4217871" cy="2001189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华文中宋" pitchFamily="2" charset="-122"/>
              </a:rPr>
              <a:t>结点不同构</a:t>
            </a:r>
            <a:r>
              <a:rPr lang="zh-CN" altLang="en-US" sz="2400" dirty="0">
                <a:ea typeface="华文中宋" pitchFamily="2" charset="-122"/>
              </a:rPr>
              <a:t>：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结点的指针个数不相等， 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ea typeface="华文中宋" pitchFamily="2" charset="-122"/>
              </a:rPr>
              <a:t>   为该结点的度 </a:t>
            </a:r>
            <a:r>
              <a:rPr lang="en-US" altLang="zh-CN" sz="2400" dirty="0"/>
              <a:t>degree</a:t>
            </a:r>
            <a:r>
              <a:rPr lang="zh-CN" altLang="en-US" sz="2400" dirty="0">
                <a:ea typeface="华文中宋" pitchFamily="2" charset="-122"/>
              </a:rPr>
              <a:t>。 </a:t>
            </a:r>
          </a:p>
          <a:p>
            <a:pPr>
              <a:lnSpc>
                <a:spcPct val="0"/>
              </a:lnSpc>
            </a:pPr>
            <a:endParaRPr lang="en-US" altLang="zh-CN" sz="2400" dirty="0">
              <a:ea typeface="华文中宋" pitchFamily="2" charset="-122"/>
            </a:endParaRPr>
          </a:p>
        </p:txBody>
      </p:sp>
      <p:grpSp>
        <p:nvGrpSpPr>
          <p:cNvPr id="103" name="Group 103">
            <a:extLst>
              <a:ext uri="{FF2B5EF4-FFF2-40B4-BE49-F238E27FC236}">
                <a16:creationId xmlns:a16="http://schemas.microsoft.com/office/drawing/2014/main" id="{7A0BA278-3929-4DA5-8789-12A81C449C2C}"/>
              </a:ext>
            </a:extLst>
          </p:cNvPr>
          <p:cNvGrpSpPr>
            <a:grpSpLocks/>
          </p:cNvGrpSpPr>
          <p:nvPr/>
        </p:nvGrpSpPr>
        <p:grpSpPr bwMode="auto">
          <a:xfrm>
            <a:off x="5346501" y="2181225"/>
            <a:ext cx="3559175" cy="1752600"/>
            <a:chOff x="3470" y="432"/>
            <a:chExt cx="2242" cy="1104"/>
          </a:xfrm>
        </p:grpSpPr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3FD6B8CA-CA9B-47D2-9542-A6D88A226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56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0E354650-10AB-4899-B98A-E076C95D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576"/>
              <a:ext cx="528" cy="2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FA255018-A22D-4095-902C-9FB8477AC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06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3436D7-64D2-4604-9798-05B74D47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2" y="999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08">
              <a:extLst>
                <a:ext uri="{FF2B5EF4-FFF2-40B4-BE49-F238E27FC236}">
                  <a16:creationId xmlns:a16="http://schemas.microsoft.com/office/drawing/2014/main" id="{B7E93ACF-B089-4C2F-B60A-A2AC751EA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56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Rectangle 109">
              <a:extLst>
                <a:ext uri="{FF2B5EF4-FFF2-40B4-BE49-F238E27FC236}">
                  <a16:creationId xmlns:a16="http://schemas.microsoft.com/office/drawing/2014/main" id="{46F41077-37F9-429B-910C-92846FF8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432"/>
              <a:ext cx="100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A     3 </a:t>
              </a:r>
            </a:p>
          </p:txBody>
        </p:sp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C0C61518-A951-4F63-9E9B-7D0092FEF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3E74B988-78AC-498B-9AFE-19E8D1855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2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487334FE-C1EA-4387-9585-D528EAAAB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4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Rectangle 113">
              <a:extLst>
                <a:ext uri="{FF2B5EF4-FFF2-40B4-BE49-F238E27FC236}">
                  <a16:creationId xmlns:a16="http://schemas.microsoft.com/office/drawing/2014/main" id="{F388CB91-D3BC-4A42-9EEE-B2CD207D3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B    0 </a:t>
              </a:r>
            </a:p>
          </p:txBody>
        </p:sp>
        <p:sp>
          <p:nvSpPr>
            <p:cNvPr id="114" name="Rectangle 114">
              <a:extLst>
                <a:ext uri="{FF2B5EF4-FFF2-40B4-BE49-F238E27FC236}">
                  <a16:creationId xmlns:a16="http://schemas.microsoft.com/office/drawing/2014/main" id="{4F802A87-F881-48D8-8671-07D30A57C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864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C     0 </a:t>
              </a:r>
            </a:p>
          </p:txBody>
        </p:sp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02A1C79C-A632-4075-A2BF-BDBA865FE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116">
              <a:extLst>
                <a:ext uri="{FF2B5EF4-FFF2-40B4-BE49-F238E27FC236}">
                  <a16:creationId xmlns:a16="http://schemas.microsoft.com/office/drawing/2014/main" id="{B597D0AA-2B1F-4E20-8E44-E9818EFE6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864"/>
              <a:ext cx="8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D     2  </a:t>
              </a:r>
            </a:p>
          </p:txBody>
        </p:sp>
        <p:sp>
          <p:nvSpPr>
            <p:cNvPr id="117" name="Line 117">
              <a:extLst>
                <a:ext uri="{FF2B5EF4-FFF2-40B4-BE49-F238E27FC236}">
                  <a16:creationId xmlns:a16="http://schemas.microsoft.com/office/drawing/2014/main" id="{E4FE24EF-75EE-42CC-A3AB-A4F7641F9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18">
              <a:extLst>
                <a:ext uri="{FF2B5EF4-FFF2-40B4-BE49-F238E27FC236}">
                  <a16:creationId xmlns:a16="http://schemas.microsoft.com/office/drawing/2014/main" id="{A0E20541-9943-47DA-BBB4-3F9ECFF5D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19">
              <a:extLst>
                <a:ext uri="{FF2B5EF4-FFF2-40B4-BE49-F238E27FC236}">
                  <a16:creationId xmlns:a16="http://schemas.microsoft.com/office/drawing/2014/main" id="{EEDB3BEF-54A1-4531-B85C-616717999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120">
              <a:extLst>
                <a:ext uri="{FF2B5EF4-FFF2-40B4-BE49-F238E27FC236}">
                  <a16:creationId xmlns:a16="http://schemas.microsoft.com/office/drawing/2014/main" id="{716A8267-7BBA-49CD-B726-7A5C74AB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E     0 </a:t>
              </a:r>
            </a:p>
          </p:txBody>
        </p:sp>
        <p:sp>
          <p:nvSpPr>
            <p:cNvPr id="121" name="Line 121">
              <a:extLst>
                <a:ext uri="{FF2B5EF4-FFF2-40B4-BE49-F238E27FC236}">
                  <a16:creationId xmlns:a16="http://schemas.microsoft.com/office/drawing/2014/main" id="{9A16C2EA-10FA-45D8-B728-7525C2E5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3AAA7348-35FA-4331-B7C9-6EC72E3F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96"/>
              <a:ext cx="48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F     0 </a:t>
              </a:r>
            </a:p>
          </p:txBody>
        </p:sp>
        <p:sp>
          <p:nvSpPr>
            <p:cNvPr id="123" name="Line 123">
              <a:extLst>
                <a:ext uri="{FF2B5EF4-FFF2-40B4-BE49-F238E27FC236}">
                  <a16:creationId xmlns:a16="http://schemas.microsoft.com/office/drawing/2014/main" id="{78CD145E-B505-4F4E-927C-38888E2C6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29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24" name="Line 124">
              <a:extLst>
                <a:ext uri="{FF2B5EF4-FFF2-40B4-BE49-F238E27FC236}">
                  <a16:creationId xmlns:a16="http://schemas.microsoft.com/office/drawing/2014/main" id="{13F029B0-982B-4040-BE9F-F8B7DC284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" y="4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25">
              <a:extLst>
                <a:ext uri="{FF2B5EF4-FFF2-40B4-BE49-F238E27FC236}">
                  <a16:creationId xmlns:a16="http://schemas.microsoft.com/office/drawing/2014/main" id="{94F00203-6A8D-4F52-BA9A-71C76CEFF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86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254">
            <a:extLst>
              <a:ext uri="{FF2B5EF4-FFF2-40B4-BE49-F238E27FC236}">
                <a16:creationId xmlns:a16="http://schemas.microsoft.com/office/drawing/2014/main" id="{A60EBD87-522A-4199-BF99-B78861A97041}"/>
              </a:ext>
            </a:extLst>
          </p:cNvPr>
          <p:cNvGrpSpPr>
            <a:grpSpLocks/>
          </p:cNvGrpSpPr>
          <p:nvPr/>
        </p:nvGrpSpPr>
        <p:grpSpPr bwMode="auto">
          <a:xfrm>
            <a:off x="4943425" y="2060575"/>
            <a:ext cx="4716464" cy="1944688"/>
            <a:chOff x="341" y="2568"/>
            <a:chExt cx="2971" cy="1225"/>
          </a:xfrm>
        </p:grpSpPr>
        <p:sp useBgFill="1">
          <p:nvSpPr>
            <p:cNvPr id="127" name="Rectangle 255">
              <a:extLst>
                <a:ext uri="{FF2B5EF4-FFF2-40B4-BE49-F238E27FC236}">
                  <a16:creationId xmlns:a16="http://schemas.microsoft.com/office/drawing/2014/main" id="{C8BC6CD0-74CC-4B6C-8571-AEAE1B84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2568"/>
              <a:ext cx="2948" cy="1225"/>
            </a:xfrm>
            <a:prstGeom prst="rect">
              <a:avLst/>
            </a:prstGeom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8" name="Group 256">
              <a:extLst>
                <a:ext uri="{FF2B5EF4-FFF2-40B4-BE49-F238E27FC236}">
                  <a16:creationId xmlns:a16="http://schemas.microsoft.com/office/drawing/2014/main" id="{E380AED8-2B40-4A18-A687-2CB43FEE5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640"/>
              <a:ext cx="2880" cy="1104"/>
              <a:chOff x="432" y="2640"/>
              <a:chExt cx="2880" cy="1104"/>
            </a:xfrm>
          </p:grpSpPr>
          <p:sp>
            <p:nvSpPr>
              <p:cNvPr id="129" name="Line 257">
                <a:extLst>
                  <a:ext uri="{FF2B5EF4-FFF2-40B4-BE49-F238E27FC236}">
                    <a16:creationId xmlns:a16="http://schemas.microsoft.com/office/drawing/2014/main" id="{0C7BE7EB-3EA0-4545-B4C2-AE410ABBC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775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58">
                <a:extLst>
                  <a:ext uri="{FF2B5EF4-FFF2-40B4-BE49-F238E27FC236}">
                    <a16:creationId xmlns:a16="http://schemas.microsoft.com/office/drawing/2014/main" id="{750DA359-1AD2-40E7-A032-EBB60A8E6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528" cy="2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59">
                <a:extLst>
                  <a:ext uri="{FF2B5EF4-FFF2-40B4-BE49-F238E27FC236}">
                    <a16:creationId xmlns:a16="http://schemas.microsoft.com/office/drawing/2014/main" id="{41A835C7-8607-4986-89F5-99D1B69A7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3207"/>
                <a:ext cx="336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60">
                <a:extLst>
                  <a:ext uri="{FF2B5EF4-FFF2-40B4-BE49-F238E27FC236}">
                    <a16:creationId xmlns:a16="http://schemas.microsoft.com/office/drawing/2014/main" id="{7F17036D-F01F-4EFF-A9EB-823AF5215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207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61">
                <a:extLst>
                  <a:ext uri="{FF2B5EF4-FFF2-40B4-BE49-F238E27FC236}">
                    <a16:creationId xmlns:a16="http://schemas.microsoft.com/office/drawing/2014/main" id="{7F51603D-3CD9-4014-A8CE-0E89F6AC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775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262">
                <a:extLst>
                  <a:ext uri="{FF2B5EF4-FFF2-40B4-BE49-F238E27FC236}">
                    <a16:creationId xmlns:a16="http://schemas.microsoft.com/office/drawing/2014/main" id="{4ED11B06-1F4C-43EA-8E0F-85D792326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200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A    3</a:t>
                </a:r>
                <a:r>
                  <a:rPr lang="en-US" altLang="zh-CN" dirty="0">
                    <a:ea typeface="楷体_GB2312" pitchFamily="49" charset="-122"/>
                  </a:rPr>
                  <a:t>             ^</a:t>
                </a:r>
              </a:p>
            </p:txBody>
          </p:sp>
          <p:sp>
            <p:nvSpPr>
              <p:cNvPr id="135" name="Line 263">
                <a:extLst>
                  <a:ext uri="{FF2B5EF4-FFF2-40B4-BE49-F238E27FC236}">
                    <a16:creationId xmlns:a16="http://schemas.microsoft.com/office/drawing/2014/main" id="{3D3062C9-8CB5-45CD-AC1C-5F589C7B9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64">
                <a:extLst>
                  <a:ext uri="{FF2B5EF4-FFF2-40B4-BE49-F238E27FC236}">
                    <a16:creationId xmlns:a16="http://schemas.microsoft.com/office/drawing/2014/main" id="{0889AE2D-CDC0-403B-B542-1CB4E3980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265">
                <a:extLst>
                  <a:ext uri="{FF2B5EF4-FFF2-40B4-BE49-F238E27FC236}">
                    <a16:creationId xmlns:a16="http://schemas.microsoft.com/office/drawing/2014/main" id="{392263C2-1C0C-4F51-8E2E-B48993DBB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266">
                <a:extLst>
                  <a:ext uri="{FF2B5EF4-FFF2-40B4-BE49-F238E27FC236}">
                    <a16:creationId xmlns:a16="http://schemas.microsoft.com/office/drawing/2014/main" id="{F6FC705B-B3A1-4E6F-93E4-AB7EC0CB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072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B   0 </a:t>
                </a:r>
              </a:p>
            </p:txBody>
          </p:sp>
          <p:sp>
            <p:nvSpPr>
              <p:cNvPr id="139" name="Rectangle 267">
                <a:extLst>
                  <a:ext uri="{FF2B5EF4-FFF2-40B4-BE49-F238E27FC236}">
                    <a16:creationId xmlns:a16="http://schemas.microsoft.com/office/drawing/2014/main" id="{B9BD550B-045B-4D50-BA72-F59B0B790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072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C   0</a:t>
                </a:r>
                <a:r>
                  <a:rPr lang="en-US" altLang="zh-CN" dirty="0"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40" name="Line 268">
                <a:extLst>
                  <a:ext uri="{FF2B5EF4-FFF2-40B4-BE49-F238E27FC236}">
                    <a16:creationId xmlns:a16="http://schemas.microsoft.com/office/drawing/2014/main" id="{14D70032-8958-4C5A-BBE2-BB84EEFC5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Rectangle 269">
                <a:extLst>
                  <a:ext uri="{FF2B5EF4-FFF2-40B4-BE49-F238E27FC236}">
                    <a16:creationId xmlns:a16="http://schemas.microsoft.com/office/drawing/2014/main" id="{B581A63A-32C3-43C2-BC8D-ECF100E4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100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D  2</a:t>
                </a:r>
                <a:r>
                  <a:rPr lang="en-US" altLang="zh-CN" dirty="0"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142" name="Line 270">
                <a:extLst>
                  <a:ext uri="{FF2B5EF4-FFF2-40B4-BE49-F238E27FC236}">
                    <a16:creationId xmlns:a16="http://schemas.microsoft.com/office/drawing/2014/main" id="{E83FB6BC-F0B8-4D9D-B220-A4CD21FDC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271">
                <a:extLst>
                  <a:ext uri="{FF2B5EF4-FFF2-40B4-BE49-F238E27FC236}">
                    <a16:creationId xmlns:a16="http://schemas.microsoft.com/office/drawing/2014/main" id="{7C42163E-5267-45C8-98B9-EA72C94FD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441C2C89-ABA0-404F-BB8E-837E7BCF0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Rectangle 273">
                <a:extLst>
                  <a:ext uri="{FF2B5EF4-FFF2-40B4-BE49-F238E27FC236}">
                    <a16:creationId xmlns:a16="http://schemas.microsoft.com/office/drawing/2014/main" id="{B635FA45-667F-41F3-B879-B5C6F1AB1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504"/>
                <a:ext cx="624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E   0 </a:t>
                </a:r>
              </a:p>
            </p:txBody>
          </p:sp>
          <p:sp>
            <p:nvSpPr>
              <p:cNvPr id="146" name="Line 274">
                <a:extLst>
                  <a:ext uri="{FF2B5EF4-FFF2-40B4-BE49-F238E27FC236}">
                    <a16:creationId xmlns:a16="http://schemas.microsoft.com/office/drawing/2014/main" id="{AFECF0DA-5F39-46BB-B3BC-9457815CE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Rectangle 275">
                <a:extLst>
                  <a:ext uri="{FF2B5EF4-FFF2-40B4-BE49-F238E27FC236}">
                    <a16:creationId xmlns:a16="http://schemas.microsoft.com/office/drawing/2014/main" id="{AC6D7414-4487-466A-B4A8-C653CCE70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672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dirty="0">
                    <a:ea typeface="楷体_GB2312" pitchFamily="49" charset="-122"/>
                  </a:rPr>
                  <a:t>F   0 </a:t>
                </a:r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8822796E-6C1E-435E-8CDD-3CEFA99FB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277">
                <a:extLst>
                  <a:ext uri="{FF2B5EF4-FFF2-40B4-BE49-F238E27FC236}">
                    <a16:creationId xmlns:a16="http://schemas.microsoft.com/office/drawing/2014/main" id="{BBDCC88F-7E10-4A9D-AF33-C958FE901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FFD7AFC-2F21-4A32-AF4E-5533F94D7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279">
                <a:extLst>
                  <a:ext uri="{FF2B5EF4-FFF2-40B4-BE49-F238E27FC236}">
                    <a16:creationId xmlns:a16="http://schemas.microsoft.com/office/drawing/2014/main" id="{58B09BD1-B77C-48D3-9994-44CAE4108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280">
                <a:extLst>
                  <a:ext uri="{FF2B5EF4-FFF2-40B4-BE49-F238E27FC236}">
                    <a16:creationId xmlns:a16="http://schemas.microsoft.com/office/drawing/2014/main" id="{1BF8A747-2FF4-4B2B-8253-C6C6184F7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281">
                <a:extLst>
                  <a:ext uri="{FF2B5EF4-FFF2-40B4-BE49-F238E27FC236}">
                    <a16:creationId xmlns:a16="http://schemas.microsoft.com/office/drawing/2014/main" id="{F93CD0FD-0A7B-4663-BE83-5E25C8648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282">
                <a:extLst>
                  <a:ext uri="{FF2B5EF4-FFF2-40B4-BE49-F238E27FC236}">
                    <a16:creationId xmlns:a16="http://schemas.microsoft.com/office/drawing/2014/main" id="{98A2EDE7-E930-4513-97F9-AB04DDE7B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283">
                <a:extLst>
                  <a:ext uri="{FF2B5EF4-FFF2-40B4-BE49-F238E27FC236}">
                    <a16:creationId xmlns:a16="http://schemas.microsoft.com/office/drawing/2014/main" id="{919AB95C-A0CC-461D-AB82-B3A03A73F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88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284">
                <a:extLst>
                  <a:ext uri="{FF2B5EF4-FFF2-40B4-BE49-F238E27FC236}">
                    <a16:creationId xmlns:a16="http://schemas.microsoft.com/office/drawing/2014/main" id="{0387F4EE-A61B-4F2D-A4EC-7DBD62839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07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285">
                <a:extLst>
                  <a:ext uri="{FF2B5EF4-FFF2-40B4-BE49-F238E27FC236}">
                    <a16:creationId xmlns:a16="http://schemas.microsoft.com/office/drawing/2014/main" id="{79C19261-3F7C-46B6-876C-48861F8F5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2736"/>
                <a:ext cx="1008" cy="432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286">
                <a:extLst>
                  <a:ext uri="{FF2B5EF4-FFF2-40B4-BE49-F238E27FC236}">
                    <a16:creationId xmlns:a16="http://schemas.microsoft.com/office/drawing/2014/main" id="{91003EAC-BBBB-4E89-98B5-AD8706D1B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Line 287">
                <a:extLst>
                  <a:ext uri="{FF2B5EF4-FFF2-40B4-BE49-F238E27FC236}">
                    <a16:creationId xmlns:a16="http://schemas.microsoft.com/office/drawing/2014/main" id="{6EEF7DF4-0CD2-4392-ADE8-6C9647053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14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288">
                <a:extLst>
                  <a:ext uri="{FF2B5EF4-FFF2-40B4-BE49-F238E27FC236}">
                    <a16:creationId xmlns:a16="http://schemas.microsoft.com/office/drawing/2014/main" id="{E24973C7-E07E-4738-BC00-DD850CE8F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Line 289">
                <a:extLst>
                  <a:ext uri="{FF2B5EF4-FFF2-40B4-BE49-F238E27FC236}">
                    <a16:creationId xmlns:a16="http://schemas.microsoft.com/office/drawing/2014/main" id="{57451199-4054-476D-AE63-1B17CCC3F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32" y="3312"/>
                <a:ext cx="384" cy="288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94" grpId="0" animBg="1" autoUpdateAnimBg="0"/>
      <p:bldP spid="16102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600200" y="533400"/>
            <a:ext cx="89979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buFontTx/>
              <a:buAutoNum type="arabicParenR" startAt="2"/>
            </a:pP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孩子链表：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把</a:t>
            </a:r>
            <a:r>
              <a:rPr lang="zh-CN" altLang="en-US" sz="2400" dirty="0">
                <a:ea typeface="楷体_GB2312" pitchFamily="49" charset="-122"/>
              </a:rPr>
              <a:t>每个结点的孩子结点排列起来，看成是一个线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性表，用单链表存储，则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个结点有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个孩子链表（叶子的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孩子链表为空表）。而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个头指针又组成一个线性表，用顺 </a:t>
            </a:r>
          </a:p>
          <a:p>
            <a:pPr marL="457200" indent="-457200"/>
            <a:r>
              <a:rPr lang="zh-CN" altLang="en-US" sz="2400" dirty="0">
                <a:ea typeface="楷体_GB2312" pitchFamily="49" charset="-122"/>
              </a:rPr>
              <a:t>      序表（含</a:t>
            </a:r>
            <a:r>
              <a:rPr lang="zh-CN" altLang="en-US" sz="2400" i="1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zh-CN" sz="2400" dirty="0">
                <a:ea typeface="楷体_GB2312" pitchFamily="49" charset="-122"/>
              </a:rPr>
              <a:t>个元素的结构数组</a:t>
            </a:r>
            <a:r>
              <a:rPr lang="zh-CN" altLang="en-US" sz="2400" dirty="0">
                <a:ea typeface="楷体_GB2312" pitchFamily="49" charset="-122"/>
              </a:rPr>
              <a:t>）存储。 </a:t>
            </a: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6172200" y="2584450"/>
            <a:ext cx="0" cy="381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267200" y="2133600"/>
            <a:ext cx="6248400" cy="4387850"/>
            <a:chOff x="1584" y="1344"/>
            <a:chExt cx="3936" cy="2764"/>
          </a:xfrm>
        </p:grpSpPr>
        <p:sp>
          <p:nvSpPr>
            <p:cNvPr id="78884" name="Line 36"/>
            <p:cNvSpPr>
              <a:spLocks noChangeShapeType="1"/>
            </p:cNvSpPr>
            <p:nvPr/>
          </p:nvSpPr>
          <p:spPr bwMode="auto">
            <a:xfrm>
              <a:off x="2462" y="16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2282" y="1584"/>
              <a:ext cx="1213" cy="2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0            A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1            B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2            C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3            D    ^ </a:t>
              </a:r>
            </a:p>
            <a:p>
              <a:pPr marL="457200" indent="-457200">
                <a:spcBef>
                  <a:spcPct val="0"/>
                </a:spcBef>
              </a:pPr>
              <a:r>
                <a:rPr lang="en-US" altLang="zh-CN" sz="2400" dirty="0"/>
                <a:t>4            R 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2400" dirty="0"/>
                <a:t>5            E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F 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G    ^ </a:t>
              </a:r>
            </a:p>
            <a:p>
              <a:pPr marL="457200" indent="-457200"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H    ^ </a:t>
              </a:r>
            </a:p>
            <a:p>
              <a:pPr marL="457200" indent="-457200">
                <a:lnSpc>
                  <a:spcPct val="110000"/>
                </a:lnSpc>
                <a:spcBef>
                  <a:spcPct val="0"/>
                </a:spcBef>
                <a:buFontTx/>
                <a:buAutoNum type="arabicPlain" startAt="6"/>
              </a:pPr>
              <a:r>
                <a:rPr lang="en-US" altLang="zh-CN" sz="2400" dirty="0"/>
                <a:t>       K    ^   </a:t>
              </a:r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462" y="18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2462" y="23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2462" y="28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2688" y="1344"/>
              <a:ext cx="137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data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8883" name="Line 35"/>
            <p:cNvSpPr>
              <a:spLocks noChangeShapeType="1"/>
            </p:cNvSpPr>
            <p:nvPr/>
          </p:nvSpPr>
          <p:spPr bwMode="auto">
            <a:xfrm>
              <a:off x="2462" y="1628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/>
            <p:cNvSpPr>
              <a:spLocks noChangeShapeType="1"/>
            </p:cNvSpPr>
            <p:nvPr/>
          </p:nvSpPr>
          <p:spPr bwMode="auto">
            <a:xfrm>
              <a:off x="2462" y="21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2462" y="25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2462" y="306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2462" y="330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9" name="Line 41"/>
            <p:cNvSpPr>
              <a:spLocks noChangeShapeType="1"/>
            </p:cNvSpPr>
            <p:nvPr/>
          </p:nvSpPr>
          <p:spPr bwMode="auto">
            <a:xfrm>
              <a:off x="2462" y="354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2462" y="378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2462" y="4028"/>
              <a:ext cx="9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2" name="Line 44"/>
            <p:cNvSpPr>
              <a:spLocks noChangeShapeType="1"/>
            </p:cNvSpPr>
            <p:nvPr/>
          </p:nvSpPr>
          <p:spPr bwMode="auto">
            <a:xfrm>
              <a:off x="3408" y="1628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Text Box 45"/>
            <p:cNvSpPr txBox="1">
              <a:spLocks noChangeArrowheads="1"/>
            </p:cNvSpPr>
            <p:nvPr/>
          </p:nvSpPr>
          <p:spPr bwMode="auto">
            <a:xfrm>
              <a:off x="1796" y="1344"/>
              <a:ext cx="73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dirty="0">
                  <a:ea typeface="楷体_GB2312" pitchFamily="49" charset="-122"/>
                </a:rPr>
                <a:t>数组下标 </a:t>
              </a:r>
            </a:p>
          </p:txBody>
        </p:sp>
        <p:sp>
          <p:nvSpPr>
            <p:cNvPr id="78894" name="Text Box 46"/>
            <p:cNvSpPr txBox="1">
              <a:spLocks noChangeArrowheads="1"/>
            </p:cNvSpPr>
            <p:nvPr/>
          </p:nvSpPr>
          <p:spPr bwMode="auto">
            <a:xfrm>
              <a:off x="1584" y="1642"/>
              <a:ext cx="447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/>
                <a:t>r=4 </a:t>
              </a:r>
            </a:p>
            <a:p>
              <a:pPr>
                <a:spcBef>
                  <a:spcPct val="0"/>
                </a:spcBef>
              </a:pPr>
              <a:r>
                <a:rPr lang="en-US" altLang="zh-CN"/>
                <a:t>n=10 </a:t>
              </a:r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>
              <a:off x="3120" y="1632"/>
              <a:ext cx="0" cy="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>
              <a:off x="355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3 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384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Rectangle 50"/>
            <p:cNvSpPr>
              <a:spLocks noChangeArrowheads="1"/>
            </p:cNvSpPr>
            <p:nvPr/>
          </p:nvSpPr>
          <p:spPr bwMode="auto">
            <a:xfrm>
              <a:off x="4272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5     ^ </a:t>
              </a:r>
            </a:p>
          </p:txBody>
        </p:sp>
        <p:sp>
          <p:nvSpPr>
            <p:cNvPr id="78899" name="Line 51"/>
            <p:cNvSpPr>
              <a:spLocks noChangeShapeType="1"/>
            </p:cNvSpPr>
            <p:nvPr/>
          </p:nvSpPr>
          <p:spPr bwMode="auto">
            <a:xfrm>
              <a:off x="4560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326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3984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552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6     ^ </a:t>
              </a: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840" y="21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56"/>
            <p:cNvSpPr>
              <a:spLocks noChangeShapeType="1"/>
            </p:cNvSpPr>
            <p:nvPr/>
          </p:nvSpPr>
          <p:spPr bwMode="auto">
            <a:xfrm>
              <a:off x="32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/>
            <p:cNvSpPr>
              <a:spLocks noChangeArrowheads="1"/>
            </p:cNvSpPr>
            <p:nvPr/>
          </p:nvSpPr>
          <p:spPr bwMode="auto">
            <a:xfrm>
              <a:off x="355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0 </a:t>
              </a: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84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26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8" name="Rectangle 60"/>
            <p:cNvSpPr>
              <a:spLocks noChangeArrowheads="1"/>
            </p:cNvSpPr>
            <p:nvPr/>
          </p:nvSpPr>
          <p:spPr bwMode="auto">
            <a:xfrm>
              <a:off x="427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1 </a:t>
              </a: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456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9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4992" y="25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2     ^ </a:t>
              </a: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5280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470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55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7 </a:t>
              </a:r>
            </a:p>
          </p:txBody>
        </p:sp>
        <p:sp>
          <p:nvSpPr>
            <p:cNvPr id="78915" name="Line 67"/>
            <p:cNvSpPr>
              <a:spLocks noChangeShapeType="1"/>
            </p:cNvSpPr>
            <p:nvPr/>
          </p:nvSpPr>
          <p:spPr bwMode="auto">
            <a:xfrm>
              <a:off x="384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26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7" name="Rectangle 69"/>
            <p:cNvSpPr>
              <a:spLocks noChangeArrowheads="1"/>
            </p:cNvSpPr>
            <p:nvPr/>
          </p:nvSpPr>
          <p:spPr bwMode="auto">
            <a:xfrm>
              <a:off x="427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>
                  <a:ea typeface="楷体_GB2312" pitchFamily="49" charset="-122"/>
                </a:rPr>
                <a:t> </a:t>
              </a:r>
              <a:r>
                <a:rPr lang="en-US" altLang="zh-CN">
                  <a:ea typeface="楷体_GB2312" pitchFamily="49" charset="-122"/>
                </a:rPr>
                <a:t>8 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56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19" name="Line 71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4992" y="30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9     ^ </a:t>
              </a:r>
            </a:p>
          </p:txBody>
        </p:sp>
        <p:sp>
          <p:nvSpPr>
            <p:cNvPr id="78921" name="Line 73"/>
            <p:cNvSpPr>
              <a:spLocks noChangeShapeType="1"/>
            </p:cNvSpPr>
            <p:nvPr/>
          </p:nvSpPr>
          <p:spPr bwMode="auto">
            <a:xfrm>
              <a:off x="5280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Line 74"/>
            <p:cNvSpPr>
              <a:spLocks noChangeShapeType="1"/>
            </p:cNvSpPr>
            <p:nvPr/>
          </p:nvSpPr>
          <p:spPr bwMode="auto">
            <a:xfrm>
              <a:off x="4704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24" name="Text Box 76"/>
          <p:cNvSpPr txBox="1">
            <a:spLocks noChangeArrowheads="1"/>
          </p:cNvSpPr>
          <p:nvPr/>
        </p:nvSpPr>
        <p:spPr bwMode="auto">
          <a:xfrm>
            <a:off x="5715000" y="2514601"/>
            <a:ext cx="503664" cy="40072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0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  <a:p>
            <a:pPr marL="457200" indent="-457200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6 </a:t>
            </a:r>
          </a:p>
        </p:txBody>
      </p:sp>
      <p:sp>
        <p:nvSpPr>
          <p:cNvPr id="78928" name="AutoShape 80"/>
          <p:cNvSpPr>
            <a:spLocks noChangeArrowheads="1"/>
          </p:cNvSpPr>
          <p:nvPr/>
        </p:nvSpPr>
        <p:spPr bwMode="auto">
          <a:xfrm>
            <a:off x="1676400" y="5181600"/>
            <a:ext cx="3505200" cy="1295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特点：找孩子容易，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>
                <a:latin typeface="Arial" pitchFamily="34" charset="0"/>
                <a:ea typeface="隶书" pitchFamily="49" charset="-122"/>
              </a:rPr>
              <a:t>           找双亲难。</a:t>
            </a:r>
          </a:p>
        </p:txBody>
      </p:sp>
      <p:sp>
        <p:nvSpPr>
          <p:cNvPr id="78929" name="Text Box 81"/>
          <p:cNvSpPr txBox="1">
            <a:spLocks noChangeArrowheads="1"/>
          </p:cNvSpPr>
          <p:nvPr/>
        </p:nvSpPr>
        <p:spPr bwMode="auto">
          <a:xfrm>
            <a:off x="7543801" y="5924550"/>
            <a:ext cx="2105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带双亲的孩子链表 </a:t>
            </a:r>
          </a:p>
        </p:txBody>
      </p: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600200" y="2209800"/>
            <a:ext cx="2971800" cy="2743200"/>
            <a:chOff x="48" y="1392"/>
            <a:chExt cx="1872" cy="1728"/>
          </a:xfrm>
        </p:grpSpPr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78861" name="Oval 13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78862" name="Oval 14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78863" name="Oval 15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78864" name="Oval 16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78865" name="Oval 17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78866" name="Oval 18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78930" name="AutoShape 82"/>
            <p:cNvCxnSpPr>
              <a:cxnSpLocks noChangeShapeType="1"/>
              <a:stCxn id="78857" idx="3"/>
              <a:endCxn id="78859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1" name="AutoShape 83"/>
            <p:cNvCxnSpPr>
              <a:cxnSpLocks noChangeShapeType="1"/>
              <a:stCxn id="78857" idx="4"/>
              <a:endCxn id="78858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2" name="AutoShape 84"/>
            <p:cNvCxnSpPr>
              <a:cxnSpLocks noChangeShapeType="1"/>
              <a:stCxn id="78857" idx="5"/>
              <a:endCxn id="78860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3" name="AutoShape 85"/>
            <p:cNvCxnSpPr>
              <a:cxnSpLocks noChangeShapeType="1"/>
              <a:stCxn id="78860" idx="4"/>
              <a:endCxn id="78863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4" name="AutoShape 86"/>
            <p:cNvCxnSpPr>
              <a:cxnSpLocks noChangeShapeType="1"/>
              <a:stCxn id="78859" idx="3"/>
              <a:endCxn id="78861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5" name="AutoShape 87"/>
            <p:cNvCxnSpPr>
              <a:cxnSpLocks noChangeShapeType="1"/>
              <a:stCxn id="78859" idx="5"/>
              <a:endCxn id="78862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6" name="AutoShape 88"/>
            <p:cNvCxnSpPr>
              <a:cxnSpLocks noChangeShapeType="1"/>
              <a:stCxn id="78863" idx="3"/>
              <a:endCxn id="78865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7" name="AutoShape 89"/>
            <p:cNvCxnSpPr>
              <a:cxnSpLocks noChangeShapeType="1"/>
              <a:stCxn id="78863" idx="4"/>
              <a:endCxn id="78864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8938" name="AutoShape 90"/>
            <p:cNvCxnSpPr>
              <a:cxnSpLocks noChangeShapeType="1"/>
              <a:stCxn id="78863" idx="5"/>
              <a:endCxn id="78866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8940" name="Text Box 92"/>
          <p:cNvSpPr txBox="1">
            <a:spLocks noChangeArrowheads="1"/>
          </p:cNvSpPr>
          <p:nvPr/>
        </p:nvSpPr>
        <p:spPr bwMode="auto">
          <a:xfrm>
            <a:off x="8123238" y="5445125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孩子链表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8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81" grpId="0" animBg="1"/>
      <p:bldP spid="78924" grpId="0" autoUpdateAnimBg="0"/>
      <p:bldP spid="78928" grpId="0" animBg="1" autoUpdateAnimBg="0"/>
      <p:bldP spid="78929" grpId="0" autoUpdateAnimBg="0"/>
      <p:bldP spid="7894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703388" y="1752601"/>
            <a:ext cx="3370474" cy="190481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child;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CTNode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*next;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*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19263" y="1244601"/>
            <a:ext cx="2408032" cy="49039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孩子结点结构：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05264" y="1320800"/>
            <a:ext cx="1584325" cy="469900"/>
            <a:chOff x="1498" y="786"/>
            <a:chExt cx="998" cy="296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498" y="786"/>
              <a:ext cx="99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dirty="0"/>
                <a:t> child  next</a:t>
              </a:r>
            </a:p>
          </p:txBody>
        </p:sp>
        <p:sp>
          <p:nvSpPr>
            <p:cNvPr id="79877" name="Line 5"/>
            <p:cNvSpPr>
              <a:spLocks noChangeShapeType="1"/>
            </p:cNvSpPr>
            <p:nvPr/>
          </p:nvSpPr>
          <p:spPr bwMode="auto">
            <a:xfrm>
              <a:off x="2016" y="78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703388" y="606425"/>
            <a:ext cx="29956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ea typeface="华文中宋" pitchFamily="2" charset="-122"/>
              </a:rPr>
              <a:t>C </a:t>
            </a:r>
            <a:r>
              <a:rPr lang="zh-CN" altLang="zh-CN" sz="2400" dirty="0">
                <a:ea typeface="华文中宋" pitchFamily="2" charset="-122"/>
              </a:rPr>
              <a:t>语言的类型描述：</a:t>
            </a:r>
            <a:r>
              <a:rPr lang="zh-CN" altLang="en-US" sz="2400" dirty="0">
                <a:ea typeface="华文中宋" pitchFamily="2" charset="-122"/>
              </a:rPr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791200" y="1692275"/>
            <a:ext cx="4325938" cy="2465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{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TElemType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data;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ChildPtr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                     //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孩子链表头指针 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400" dirty="0" err="1">
                <a:solidFill>
                  <a:schemeClr val="tx2"/>
                </a:solidFill>
                <a:ea typeface="楷体_GB2312" pitchFamily="49" charset="-122"/>
              </a:rPr>
              <a:t>CTBox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791201" y="1268413"/>
            <a:ext cx="2405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双亲结点结构：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077200" y="1320800"/>
            <a:ext cx="2362200" cy="469900"/>
            <a:chOff x="4128" y="800"/>
            <a:chExt cx="1488" cy="296"/>
          </a:xfrm>
        </p:grpSpPr>
        <p:sp>
          <p:nvSpPr>
            <p:cNvPr id="79881" name="Text Box 9"/>
            <p:cNvSpPr txBox="1">
              <a:spLocks noChangeArrowheads="1"/>
            </p:cNvSpPr>
            <p:nvPr/>
          </p:nvSpPr>
          <p:spPr bwMode="auto">
            <a:xfrm>
              <a:off x="4128" y="800"/>
              <a:ext cx="1488" cy="296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sz="2400" dirty="0"/>
                <a:t>data   </a:t>
              </a:r>
              <a:r>
                <a:rPr lang="en-US" altLang="zh-CN" sz="2400" dirty="0" err="1"/>
                <a:t>firstchild</a:t>
              </a:r>
              <a:r>
                <a:rPr lang="en-US" altLang="zh-CN" sz="2400" dirty="0"/>
                <a:t> </a:t>
              </a:r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4656" y="800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703388" y="4289426"/>
            <a:ext cx="5626100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 err="1">
                <a:ea typeface="楷体_GB2312" pitchFamily="49" charset="-122"/>
              </a:rPr>
              <a:t>typedef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err="1">
                <a:ea typeface="楷体_GB2312" pitchFamily="49" charset="-122"/>
              </a:rPr>
              <a:t>struct</a:t>
            </a:r>
            <a:r>
              <a:rPr lang="en-US" altLang="zh-CN" sz="2400" dirty="0">
                <a:ea typeface="楷体_GB2312" pitchFamily="49" charset="-122"/>
              </a:rPr>
              <a:t> {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CTBox</a:t>
            </a:r>
            <a:r>
              <a:rPr lang="en-US" altLang="zh-CN" sz="2400" dirty="0">
                <a:ea typeface="楷体_GB2312" pitchFamily="49" charset="-122"/>
              </a:rPr>
              <a:t>  nodes[MAX_TREE_SIZE];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   n, r;   // </a:t>
            </a:r>
            <a:r>
              <a:rPr lang="zh-CN" altLang="en-US" sz="2400" dirty="0">
                <a:ea typeface="楷体_GB2312" pitchFamily="49" charset="-122"/>
              </a:rPr>
              <a:t>结点数和根结点的位置    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400" dirty="0">
                <a:ea typeface="楷体_GB2312" pitchFamily="49" charset="-122"/>
              </a:rPr>
              <a:t>} </a:t>
            </a:r>
            <a:r>
              <a:rPr lang="en-US" altLang="zh-CN" sz="2400" dirty="0" err="1">
                <a:ea typeface="楷体_GB2312" pitchFamily="49" charset="-122"/>
              </a:rPr>
              <a:t>CTree</a:t>
            </a:r>
            <a:r>
              <a:rPr lang="en-US" altLang="zh-CN" sz="2400" dirty="0">
                <a:ea typeface="楷体_GB2312" pitchFamily="49" charset="-122"/>
              </a:rPr>
              <a:t>;</a:t>
            </a:r>
            <a:endParaRPr lang="en-US" altLang="zh-CN" sz="2400" dirty="0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1703388" y="3805239"/>
            <a:ext cx="1484702" cy="48615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树结构： </a:t>
            </a: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autoUpdateAnimBg="0"/>
      <p:bldP spid="79875" grpId="0" autoUpdateAnimBg="0"/>
      <p:bldP spid="79878" grpId="0" autoUpdateAnimBg="0"/>
      <p:bldP spid="79879" grpId="0" autoUpdateAnimBg="0"/>
      <p:bldP spid="79880" grpId="0" autoUpdateAnimBg="0"/>
      <p:bldP spid="79885" grpId="0" autoUpdateAnimBg="0"/>
      <p:bldP spid="79886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03475" y="1916113"/>
            <a:ext cx="2971800" cy="2743200"/>
            <a:chOff x="48" y="1392"/>
            <a:chExt cx="1872" cy="1728"/>
          </a:xfrm>
        </p:grpSpPr>
        <p:sp>
          <p:nvSpPr>
            <p:cNvPr id="80982" name="Oval 86"/>
            <p:cNvSpPr>
              <a:spLocks noChangeArrowheads="1"/>
            </p:cNvSpPr>
            <p:nvPr/>
          </p:nvSpPr>
          <p:spPr bwMode="auto">
            <a:xfrm>
              <a:off x="768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R</a:t>
              </a:r>
            </a:p>
          </p:txBody>
        </p:sp>
        <p:sp>
          <p:nvSpPr>
            <p:cNvPr id="80983" name="Oval 87"/>
            <p:cNvSpPr>
              <a:spLocks noChangeArrowheads="1"/>
            </p:cNvSpPr>
            <p:nvPr/>
          </p:nvSpPr>
          <p:spPr bwMode="auto">
            <a:xfrm>
              <a:off x="76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B</a:t>
              </a:r>
            </a:p>
          </p:txBody>
        </p:sp>
        <p:sp>
          <p:nvSpPr>
            <p:cNvPr id="80984" name="Oval 88"/>
            <p:cNvSpPr>
              <a:spLocks noChangeArrowheads="1"/>
            </p:cNvSpPr>
            <p:nvPr/>
          </p:nvSpPr>
          <p:spPr bwMode="auto">
            <a:xfrm>
              <a:off x="28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85" name="Oval 89"/>
            <p:cNvSpPr>
              <a:spLocks noChangeArrowheads="1"/>
            </p:cNvSpPr>
            <p:nvPr/>
          </p:nvSpPr>
          <p:spPr bwMode="auto">
            <a:xfrm>
              <a:off x="1248" y="187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C</a:t>
              </a:r>
            </a:p>
          </p:txBody>
        </p:sp>
        <p:sp>
          <p:nvSpPr>
            <p:cNvPr id="80986" name="Oval 90"/>
            <p:cNvSpPr>
              <a:spLocks noChangeArrowheads="1"/>
            </p:cNvSpPr>
            <p:nvPr/>
          </p:nvSpPr>
          <p:spPr bwMode="auto">
            <a:xfrm>
              <a:off x="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87" name="Oval 91"/>
            <p:cNvSpPr>
              <a:spLocks noChangeArrowheads="1"/>
            </p:cNvSpPr>
            <p:nvPr/>
          </p:nvSpPr>
          <p:spPr bwMode="auto">
            <a:xfrm>
              <a:off x="52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E</a:t>
              </a:r>
            </a:p>
          </p:txBody>
        </p:sp>
        <p:sp>
          <p:nvSpPr>
            <p:cNvPr id="80988" name="Oval 92"/>
            <p:cNvSpPr>
              <a:spLocks noChangeArrowheads="1"/>
            </p:cNvSpPr>
            <p:nvPr/>
          </p:nvSpPr>
          <p:spPr bwMode="auto">
            <a:xfrm>
              <a:off x="1248" y="235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F</a:t>
              </a:r>
            </a:p>
          </p:txBody>
        </p:sp>
        <p:sp>
          <p:nvSpPr>
            <p:cNvPr id="80989" name="Oval 93"/>
            <p:cNvSpPr>
              <a:spLocks noChangeArrowheads="1"/>
            </p:cNvSpPr>
            <p:nvPr/>
          </p:nvSpPr>
          <p:spPr bwMode="auto">
            <a:xfrm>
              <a:off x="1248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H</a:t>
              </a:r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864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91" name="Oval 95"/>
            <p:cNvSpPr>
              <a:spLocks noChangeArrowheads="1"/>
            </p:cNvSpPr>
            <p:nvPr/>
          </p:nvSpPr>
          <p:spPr bwMode="auto">
            <a:xfrm>
              <a:off x="1632" y="2832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ea typeface="楷体_GB2312" pitchFamily="49" charset="-122"/>
                </a:rPr>
                <a:t>K</a:t>
              </a:r>
            </a:p>
          </p:txBody>
        </p:sp>
        <p:cxnSp>
          <p:nvCxnSpPr>
            <p:cNvPr id="80992" name="AutoShape 96"/>
            <p:cNvCxnSpPr>
              <a:cxnSpLocks noChangeShapeType="1"/>
              <a:stCxn id="80982" idx="3"/>
              <a:endCxn id="80984" idx="0"/>
            </p:cNvCxnSpPr>
            <p:nvPr/>
          </p:nvCxnSpPr>
          <p:spPr bwMode="auto">
            <a:xfrm flipH="1">
              <a:off x="432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3" name="AutoShape 97"/>
            <p:cNvCxnSpPr>
              <a:cxnSpLocks noChangeShapeType="1"/>
              <a:stCxn id="80982" idx="4"/>
              <a:endCxn id="80983" idx="0"/>
            </p:cNvCxnSpPr>
            <p:nvPr/>
          </p:nvCxnSpPr>
          <p:spPr bwMode="auto">
            <a:xfrm>
              <a:off x="912" y="168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4" name="AutoShape 98"/>
            <p:cNvCxnSpPr>
              <a:cxnSpLocks noChangeShapeType="1"/>
              <a:stCxn id="80982" idx="5"/>
              <a:endCxn id="80985" idx="0"/>
            </p:cNvCxnSpPr>
            <p:nvPr/>
          </p:nvCxnSpPr>
          <p:spPr bwMode="auto">
            <a:xfrm>
              <a:off x="1014" y="1638"/>
              <a:ext cx="37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5" name="AutoShape 99"/>
            <p:cNvCxnSpPr>
              <a:cxnSpLocks noChangeShapeType="1"/>
              <a:stCxn id="80985" idx="4"/>
              <a:endCxn id="8098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6" name="AutoShape 100"/>
            <p:cNvCxnSpPr>
              <a:cxnSpLocks noChangeShapeType="1"/>
              <a:stCxn id="80984" idx="3"/>
              <a:endCxn id="80986" idx="0"/>
            </p:cNvCxnSpPr>
            <p:nvPr/>
          </p:nvCxnSpPr>
          <p:spPr bwMode="auto">
            <a:xfrm flipH="1">
              <a:off x="192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7" name="AutoShape 101"/>
            <p:cNvCxnSpPr>
              <a:cxnSpLocks noChangeShapeType="1"/>
              <a:stCxn id="80984" idx="5"/>
              <a:endCxn id="80987" idx="0"/>
            </p:cNvCxnSpPr>
            <p:nvPr/>
          </p:nvCxnSpPr>
          <p:spPr bwMode="auto">
            <a:xfrm>
              <a:off x="534" y="2118"/>
              <a:ext cx="138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8" name="AutoShape 102"/>
            <p:cNvCxnSpPr>
              <a:cxnSpLocks noChangeShapeType="1"/>
              <a:stCxn id="80988" idx="3"/>
              <a:endCxn id="80990" idx="0"/>
            </p:cNvCxnSpPr>
            <p:nvPr/>
          </p:nvCxnSpPr>
          <p:spPr bwMode="auto">
            <a:xfrm flipH="1">
              <a:off x="1008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0999" name="AutoShape 103"/>
            <p:cNvCxnSpPr>
              <a:cxnSpLocks noChangeShapeType="1"/>
              <a:stCxn id="80988" idx="4"/>
              <a:endCxn id="80989" idx="0"/>
            </p:cNvCxnSpPr>
            <p:nvPr/>
          </p:nvCxnSpPr>
          <p:spPr bwMode="auto">
            <a:xfrm>
              <a:off x="1392" y="2640"/>
              <a:ext cx="0" cy="19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1000" name="AutoShape 104"/>
            <p:cNvCxnSpPr>
              <a:cxnSpLocks noChangeShapeType="1"/>
              <a:stCxn id="80988" idx="5"/>
              <a:endCxn id="80991" idx="0"/>
            </p:cNvCxnSpPr>
            <p:nvPr/>
          </p:nvCxnSpPr>
          <p:spPr bwMode="auto">
            <a:xfrm>
              <a:off x="1494" y="2598"/>
              <a:ext cx="282" cy="23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600200" y="452438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a typeface="华文中宋" pitchFamily="2" charset="-122"/>
              </a:rPr>
              <a:t>3  </a:t>
            </a:r>
            <a:r>
              <a:rPr lang="zh-CN" altLang="en-US" sz="2400" dirty="0">
                <a:solidFill>
                  <a:srgbClr val="000000"/>
                </a:solidFill>
                <a:ea typeface="华文中宋" pitchFamily="2" charset="-122"/>
              </a:rPr>
              <a:t>孩子兄弟表示法（二叉树表示法，二叉链表表示法）  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600201" y="909638"/>
            <a:ext cx="82216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华文中宋" pitchFamily="2" charset="-122"/>
              </a:rPr>
              <a:t>实现：</a:t>
            </a:r>
            <a:r>
              <a:rPr lang="zh-CN" altLang="en-US" sz="2400" dirty="0">
                <a:ea typeface="楷体_GB2312" pitchFamily="49" charset="-122"/>
              </a:rPr>
              <a:t>用二叉链表作树的存储结构，链表中每个结点的两个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指针域分别指向其第一个孩子结点和下一个兄弟结点 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5867400" y="1824038"/>
            <a:ext cx="4572000" cy="4343400"/>
            <a:chOff x="2208" y="1200"/>
            <a:chExt cx="2880" cy="2736"/>
          </a:xfrm>
        </p:grpSpPr>
        <p:sp>
          <p:nvSpPr>
            <p:cNvPr id="80920" name="Rectangle 24"/>
            <p:cNvSpPr>
              <a:spLocks noChangeArrowheads="1"/>
            </p:cNvSpPr>
            <p:nvPr/>
          </p:nvSpPr>
          <p:spPr bwMode="auto">
            <a:xfrm>
              <a:off x="3648" y="139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R  ^ 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388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2" name="Line 26"/>
            <p:cNvSpPr>
              <a:spLocks noChangeShapeType="1"/>
            </p:cNvSpPr>
            <p:nvPr/>
          </p:nvSpPr>
          <p:spPr bwMode="auto">
            <a:xfrm>
              <a:off x="4128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98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4" name="Rectangle 28"/>
            <p:cNvSpPr>
              <a:spLocks noChangeArrowheads="1"/>
            </p:cNvSpPr>
            <p:nvPr/>
          </p:nvSpPr>
          <p:spPr bwMode="auto">
            <a:xfrm>
              <a:off x="2928" y="172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3600" dirty="0">
                  <a:ea typeface="楷体_GB2312" pitchFamily="49" charset="-122"/>
                </a:rPr>
                <a:t>    </a:t>
              </a:r>
              <a:r>
                <a:rPr lang="en-US" altLang="zh-CN" dirty="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0925" name="Line 29"/>
            <p:cNvSpPr>
              <a:spLocks noChangeShapeType="1"/>
            </p:cNvSpPr>
            <p:nvPr/>
          </p:nvSpPr>
          <p:spPr bwMode="auto">
            <a:xfrm>
              <a:off x="316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408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Rectangle 31"/>
            <p:cNvSpPr>
              <a:spLocks noChangeArrowheads="1"/>
            </p:cNvSpPr>
            <p:nvPr/>
          </p:nvSpPr>
          <p:spPr bwMode="auto">
            <a:xfrm>
              <a:off x="220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</a:t>
              </a:r>
              <a:r>
                <a:rPr lang="en-US" altLang="zh-CN" sz="3600" dirty="0">
                  <a:ea typeface="楷体_GB2312" pitchFamily="49" charset="-122"/>
                </a:rPr>
                <a:t>  </a:t>
              </a:r>
              <a:r>
                <a:rPr lang="en-US" altLang="zh-CN" dirty="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80928" name="Line 32"/>
            <p:cNvSpPr>
              <a:spLocks noChangeShapeType="1"/>
            </p:cNvSpPr>
            <p:nvPr/>
          </p:nvSpPr>
          <p:spPr bwMode="auto">
            <a:xfrm>
              <a:off x="244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/>
            <p:cNvSpPr>
              <a:spLocks noChangeShapeType="1"/>
            </p:cNvSpPr>
            <p:nvPr/>
          </p:nvSpPr>
          <p:spPr bwMode="auto">
            <a:xfrm>
              <a:off x="26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Rectangle 34"/>
            <p:cNvSpPr>
              <a:spLocks noChangeArrowheads="1"/>
            </p:cNvSpPr>
            <p:nvPr/>
          </p:nvSpPr>
          <p:spPr bwMode="auto">
            <a:xfrm>
              <a:off x="3648" y="206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^  B</a:t>
              </a:r>
            </a:p>
          </p:txBody>
        </p:sp>
        <p:sp>
          <p:nvSpPr>
            <p:cNvPr id="80931" name="Line 35"/>
            <p:cNvSpPr>
              <a:spLocks noChangeShapeType="1"/>
            </p:cNvSpPr>
            <p:nvPr/>
          </p:nvSpPr>
          <p:spPr bwMode="auto">
            <a:xfrm>
              <a:off x="388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2" name="Line 36"/>
            <p:cNvSpPr>
              <a:spLocks noChangeShapeType="1"/>
            </p:cNvSpPr>
            <p:nvPr/>
          </p:nvSpPr>
          <p:spPr bwMode="auto">
            <a:xfrm>
              <a:off x="412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Rectangle 37"/>
            <p:cNvSpPr>
              <a:spLocks noChangeArrowheads="1"/>
            </p:cNvSpPr>
            <p:nvPr/>
          </p:nvSpPr>
          <p:spPr bwMode="auto">
            <a:xfrm>
              <a:off x="292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E  ^ </a:t>
              </a:r>
            </a:p>
          </p:txBody>
        </p:sp>
        <p:sp>
          <p:nvSpPr>
            <p:cNvPr id="80934" name="Line 38"/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/>
            <p:cNvSpPr>
              <a:spLocks noChangeShapeType="1"/>
            </p:cNvSpPr>
            <p:nvPr/>
          </p:nvSpPr>
          <p:spPr bwMode="auto">
            <a:xfrm>
              <a:off x="34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4368" y="2400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C   ^ 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460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4848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Rectangle 43"/>
            <p:cNvSpPr>
              <a:spLocks noChangeArrowheads="1"/>
            </p:cNvSpPr>
            <p:nvPr/>
          </p:nvSpPr>
          <p:spPr bwMode="auto">
            <a:xfrm>
              <a:off x="3648" y="2736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        F  ^ </a:t>
              </a:r>
            </a:p>
          </p:txBody>
        </p:sp>
        <p:sp>
          <p:nvSpPr>
            <p:cNvPr id="80940" name="Line 44"/>
            <p:cNvSpPr>
              <a:spLocks noChangeShapeType="1"/>
            </p:cNvSpPr>
            <p:nvPr/>
          </p:nvSpPr>
          <p:spPr bwMode="auto">
            <a:xfrm>
              <a:off x="388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412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2" name="Rectangle 46"/>
            <p:cNvSpPr>
              <a:spLocks noChangeArrowheads="1"/>
            </p:cNvSpPr>
            <p:nvPr/>
          </p:nvSpPr>
          <p:spPr bwMode="auto">
            <a:xfrm>
              <a:off x="2928" y="3072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G</a:t>
              </a:r>
            </a:p>
          </p:txBody>
        </p:sp>
        <p:sp>
          <p:nvSpPr>
            <p:cNvPr id="80943" name="Line 47"/>
            <p:cNvSpPr>
              <a:spLocks noChangeShapeType="1"/>
            </p:cNvSpPr>
            <p:nvPr/>
          </p:nvSpPr>
          <p:spPr bwMode="auto">
            <a:xfrm>
              <a:off x="316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Line 48"/>
            <p:cNvSpPr>
              <a:spLocks noChangeShapeType="1"/>
            </p:cNvSpPr>
            <p:nvPr/>
          </p:nvSpPr>
          <p:spPr bwMode="auto">
            <a:xfrm>
              <a:off x="3408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Rectangle 55"/>
            <p:cNvSpPr>
              <a:spLocks noChangeArrowheads="1"/>
            </p:cNvSpPr>
            <p:nvPr/>
          </p:nvSpPr>
          <p:spPr bwMode="auto">
            <a:xfrm>
              <a:off x="3648" y="3408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dirty="0">
                  <a:ea typeface="楷体_GB2312" pitchFamily="49" charset="-122"/>
                </a:rPr>
                <a:t>^    </a:t>
              </a:r>
              <a:r>
                <a:rPr lang="en-US" altLang="zh-CN" sz="3600" dirty="0">
                  <a:ea typeface="楷体_GB2312" pitchFamily="49" charset="-122"/>
                </a:rPr>
                <a:t> </a:t>
              </a:r>
              <a:r>
                <a:rPr lang="en-US" altLang="zh-CN" dirty="0">
                  <a:ea typeface="楷体_GB2312" pitchFamily="49" charset="-122"/>
                </a:rPr>
                <a:t>H   </a:t>
              </a:r>
            </a:p>
          </p:txBody>
        </p:sp>
        <p:sp>
          <p:nvSpPr>
            <p:cNvPr id="80952" name="Line 56"/>
            <p:cNvSpPr>
              <a:spLocks noChangeShapeType="1"/>
            </p:cNvSpPr>
            <p:nvPr/>
          </p:nvSpPr>
          <p:spPr bwMode="auto">
            <a:xfrm>
              <a:off x="38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3" name="Line 57"/>
            <p:cNvSpPr>
              <a:spLocks noChangeShapeType="1"/>
            </p:cNvSpPr>
            <p:nvPr/>
          </p:nvSpPr>
          <p:spPr bwMode="auto">
            <a:xfrm>
              <a:off x="412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Rectangle 58"/>
            <p:cNvSpPr>
              <a:spLocks noChangeArrowheads="1"/>
            </p:cNvSpPr>
            <p:nvPr/>
          </p:nvSpPr>
          <p:spPr bwMode="auto">
            <a:xfrm>
              <a:off x="4368" y="3744"/>
              <a:ext cx="72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 sz="2400" dirty="0">
                  <a:ea typeface="楷体_GB2312" pitchFamily="49" charset="-122"/>
                </a:rPr>
                <a:t>^    K   ^ </a:t>
              </a:r>
            </a:p>
          </p:txBody>
        </p:sp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>
              <a:off x="460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6" name="Line 60"/>
            <p:cNvSpPr>
              <a:spLocks noChangeShapeType="1"/>
            </p:cNvSpPr>
            <p:nvPr/>
          </p:nvSpPr>
          <p:spPr bwMode="auto">
            <a:xfrm>
              <a:off x="4848" y="3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7" name="Line 61"/>
            <p:cNvSpPr>
              <a:spLocks noChangeShapeType="1"/>
            </p:cNvSpPr>
            <p:nvPr/>
          </p:nvSpPr>
          <p:spPr bwMode="auto">
            <a:xfrm flipH="1">
              <a:off x="3312" y="148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8" name="Line 62"/>
            <p:cNvSpPr>
              <a:spLocks noChangeShapeType="1"/>
            </p:cNvSpPr>
            <p:nvPr/>
          </p:nvSpPr>
          <p:spPr bwMode="auto">
            <a:xfrm flipH="1">
              <a:off x="259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/>
            <p:cNvSpPr>
              <a:spLocks noChangeShapeType="1"/>
            </p:cNvSpPr>
            <p:nvPr/>
          </p:nvSpPr>
          <p:spPr bwMode="auto">
            <a:xfrm>
              <a:off x="3552" y="182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/>
            <p:cNvSpPr>
              <a:spLocks noChangeShapeType="1"/>
            </p:cNvSpPr>
            <p:nvPr/>
          </p:nvSpPr>
          <p:spPr bwMode="auto">
            <a:xfrm>
              <a:off x="283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/>
            <p:cNvSpPr>
              <a:spLocks noChangeShapeType="1"/>
            </p:cNvSpPr>
            <p:nvPr/>
          </p:nvSpPr>
          <p:spPr bwMode="auto">
            <a:xfrm>
              <a:off x="4272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/>
            <p:cNvSpPr>
              <a:spLocks noChangeShapeType="1"/>
            </p:cNvSpPr>
            <p:nvPr/>
          </p:nvSpPr>
          <p:spPr bwMode="auto">
            <a:xfrm flipH="1">
              <a:off x="4032" y="2496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/>
            <p:cNvSpPr>
              <a:spLocks noChangeShapeType="1"/>
            </p:cNvSpPr>
            <p:nvPr/>
          </p:nvSpPr>
          <p:spPr bwMode="auto">
            <a:xfrm flipH="1">
              <a:off x="3312" y="283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/>
            <p:cNvSpPr>
              <a:spLocks noChangeShapeType="1"/>
            </p:cNvSpPr>
            <p:nvPr/>
          </p:nvSpPr>
          <p:spPr bwMode="auto">
            <a:xfrm>
              <a:off x="3504" y="316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/>
            <p:cNvSpPr>
              <a:spLocks noChangeShapeType="1"/>
            </p:cNvSpPr>
            <p:nvPr/>
          </p:nvSpPr>
          <p:spPr bwMode="auto">
            <a:xfrm>
              <a:off x="422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1576388" y="1844676"/>
            <a:ext cx="6248400" cy="4608513"/>
            <a:chOff x="0" y="1152"/>
            <a:chExt cx="3936" cy="2976"/>
          </a:xfrm>
        </p:grpSpPr>
        <p:sp useBgFill="1">
          <p:nvSpPr>
            <p:cNvPr id="81002" name="Rectangle 106"/>
            <p:cNvSpPr>
              <a:spLocks noChangeArrowheads="1"/>
            </p:cNvSpPr>
            <p:nvPr/>
          </p:nvSpPr>
          <p:spPr bwMode="auto">
            <a:xfrm>
              <a:off x="0" y="1152"/>
              <a:ext cx="2592" cy="292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1003" name="Rectangle 107"/>
            <p:cNvSpPr>
              <a:spLocks noChangeArrowheads="1"/>
            </p:cNvSpPr>
            <p:nvPr/>
          </p:nvSpPr>
          <p:spPr bwMode="auto">
            <a:xfrm>
              <a:off x="2496" y="3264"/>
              <a:ext cx="1440" cy="86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004" name="Text Box 108"/>
          <p:cNvSpPr txBox="1">
            <a:spLocks noChangeArrowheads="1"/>
          </p:cNvSpPr>
          <p:nvPr/>
        </p:nvSpPr>
        <p:spPr bwMode="auto">
          <a:xfrm>
            <a:off x="1601789" y="1992314"/>
            <a:ext cx="4562467" cy="361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ea typeface="华文新魏" pitchFamily="2" charset="-122"/>
              </a:rPr>
              <a:t>                </a:t>
            </a:r>
            <a:r>
              <a:rPr lang="zh-CN" altLang="en-US" sz="2400" dirty="0">
                <a:ea typeface="华文新魏" pitchFamily="2" charset="-122"/>
              </a:rPr>
              <a:t>孩子兄弟链表的结构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                形式与二叉链表完全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相同，但存储结点中指针的含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ea typeface="华文新魏" pitchFamily="2" charset="-122"/>
              </a:rPr>
              <a:t>义不同：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二叉链表中结点的左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右指针分别指向该结点的左右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孩子；</a:t>
            </a: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而孩子兄弟链表结点的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左右指针分别指向它的“长子”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和“大弟”。 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0975" name="AutoShape 79"/>
          <p:cNvSpPr>
            <a:spLocks noChangeArrowheads="1"/>
          </p:cNvSpPr>
          <p:nvPr/>
        </p:nvSpPr>
        <p:spPr bwMode="auto">
          <a:xfrm>
            <a:off x="1600200" y="1900238"/>
            <a:ext cx="914400" cy="914400"/>
          </a:xfrm>
          <a:prstGeom prst="star32">
            <a:avLst>
              <a:gd name="adj" fmla="val 3750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zh-CN" altLang="en-US" sz="3600">
                <a:ea typeface="楷体_GB2312" pitchFamily="49" charset="-122"/>
              </a:rPr>
              <a:t>注</a:t>
            </a:r>
          </a:p>
        </p:txBody>
      </p:sp>
      <p:sp>
        <p:nvSpPr>
          <p:cNvPr id="81006" name="AutoShape 110"/>
          <p:cNvSpPr>
            <a:spLocks noChangeArrowheads="1"/>
          </p:cNvSpPr>
          <p:nvPr/>
        </p:nvSpPr>
        <p:spPr bwMode="auto">
          <a:xfrm>
            <a:off x="3443289" y="5372100"/>
            <a:ext cx="4152343" cy="837676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这种解释上的不同正是树与 </a:t>
            </a:r>
          </a:p>
          <a:p>
            <a:pPr algn="ctr">
              <a:lnSpc>
                <a:spcPct val="90000"/>
              </a:lnSpc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二叉树相互转化的内在基础 </a:t>
            </a:r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8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autoUpdateAnimBg="0"/>
      <p:bldP spid="81004" grpId="0" autoUpdateAnimBg="0"/>
      <p:bldP spid="80975" grpId="0" animBg="1" autoUpdateAnimBg="0"/>
      <p:bldP spid="8100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43164" y="2867025"/>
            <a:ext cx="6527171" cy="30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typedef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{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ElemType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        data;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struct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firstchild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nextsibling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  </a:t>
            </a:r>
          </a:p>
          <a:p>
            <a:pPr>
              <a:lnSpc>
                <a:spcPct val="1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} 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CSNode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*</a:t>
            </a:r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CSTree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443164" y="852488"/>
            <a:ext cx="35210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华文中宋" pitchFamily="2" charset="-122"/>
                <a:ea typeface="华文中宋" pitchFamily="2" charset="-122"/>
              </a:rPr>
              <a:t>C </a:t>
            </a:r>
            <a:r>
              <a:rPr lang="zh-CN" altLang="zh-CN" sz="2800">
                <a:latin typeface="华文中宋" pitchFamily="2" charset="-122"/>
                <a:ea typeface="华文中宋" pitchFamily="2" charset="-122"/>
              </a:rPr>
              <a:t>语言的类型描述：</a:t>
            </a:r>
            <a:r>
              <a:rPr lang="zh-CN" altLang="en-US" sz="2800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443164" y="1909764"/>
            <a:ext cx="2061783" cy="55675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ea typeface="楷体_GB2312" pitchFamily="49" charset="-122"/>
              </a:rPr>
              <a:t>结点结构：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6763" y="1936750"/>
            <a:ext cx="4572000" cy="554038"/>
            <a:chOff x="1392" y="903"/>
            <a:chExt cx="2880" cy="349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1392" y="903"/>
              <a:ext cx="2880" cy="349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3000" dirty="0" err="1"/>
                <a:t>firstchild</a:t>
              </a:r>
              <a:r>
                <a:rPr lang="en-US" altLang="zh-CN" sz="3000" dirty="0"/>
                <a:t>    data   </a:t>
              </a:r>
              <a:r>
                <a:rPr lang="en-US" altLang="zh-CN" sz="3000" dirty="0" err="1"/>
                <a:t>nextsibling</a:t>
              </a:r>
              <a:endParaRPr lang="en-US" altLang="zh-CN" sz="3000" dirty="0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3023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447" y="903"/>
              <a:ext cx="1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5241</TotalTime>
  <Words>11060</Words>
  <Application>Microsoft Office PowerPoint</Application>
  <PresentationFormat>宽屏</PresentationFormat>
  <Paragraphs>2855</Paragraphs>
  <Slides>129</Slides>
  <Notes>96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6" baseType="lpstr">
      <vt:lpstr>Monotype Sorts</vt:lpstr>
      <vt:lpstr>仿宋_GB2312</vt:lpstr>
      <vt:lpstr>华文行楷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Wingdings 2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先序遍历过程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a45581478@qq.com</cp:lastModifiedBy>
  <cp:revision>460</cp:revision>
  <dcterms:created xsi:type="dcterms:W3CDTF">2010-01-05T06:25:07Z</dcterms:created>
  <dcterms:modified xsi:type="dcterms:W3CDTF">2019-11-20T00:56:15Z</dcterms:modified>
</cp:coreProperties>
</file>