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68" r:id="rId2"/>
    <p:sldId id="269" r:id="rId3"/>
    <p:sldId id="274" r:id="rId4"/>
    <p:sldId id="273" r:id="rId5"/>
    <p:sldId id="275" r:id="rId6"/>
    <p:sldId id="306" r:id="rId7"/>
    <p:sldId id="276" r:id="rId8"/>
    <p:sldId id="307" r:id="rId9"/>
    <p:sldId id="308" r:id="rId10"/>
    <p:sldId id="277" r:id="rId11"/>
    <p:sldId id="279" r:id="rId12"/>
    <p:sldId id="280" r:id="rId13"/>
    <p:sldId id="289" r:id="rId14"/>
    <p:sldId id="281" r:id="rId15"/>
    <p:sldId id="282" r:id="rId16"/>
    <p:sldId id="284" r:id="rId17"/>
    <p:sldId id="309" r:id="rId18"/>
    <p:sldId id="286" r:id="rId19"/>
    <p:sldId id="290" r:id="rId20"/>
    <p:sldId id="315" r:id="rId21"/>
    <p:sldId id="291" r:id="rId22"/>
    <p:sldId id="292" r:id="rId23"/>
    <p:sldId id="293" r:id="rId24"/>
    <p:sldId id="285" r:id="rId25"/>
    <p:sldId id="294" r:id="rId26"/>
    <p:sldId id="311" r:id="rId27"/>
    <p:sldId id="316" r:id="rId28"/>
    <p:sldId id="317" r:id="rId29"/>
    <p:sldId id="318" r:id="rId30"/>
    <p:sldId id="298" r:id="rId31"/>
    <p:sldId id="295" r:id="rId32"/>
    <p:sldId id="296" r:id="rId33"/>
    <p:sldId id="319" r:id="rId34"/>
    <p:sldId id="305" r:id="rId35"/>
    <p:sldId id="297" r:id="rId36"/>
    <p:sldId id="320" r:id="rId37"/>
    <p:sldId id="321" r:id="rId38"/>
    <p:sldId id="323" r:id="rId39"/>
    <p:sldId id="322" r:id="rId40"/>
    <p:sldId id="301" r:id="rId41"/>
    <p:sldId id="302" r:id="rId42"/>
    <p:sldId id="312" r:id="rId43"/>
    <p:sldId id="313" r:id="rId44"/>
    <p:sldId id="314" r:id="rId45"/>
    <p:sldId id="310" r:id="rId46"/>
    <p:sldId id="303" r:id="rId47"/>
    <p:sldId id="304"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90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584" autoAdjust="0"/>
  </p:normalViewPr>
  <p:slideViewPr>
    <p:cSldViewPr>
      <p:cViewPr varScale="1">
        <p:scale>
          <a:sx n="112" d="100"/>
          <a:sy n="112" d="100"/>
        </p:scale>
        <p:origin x="516" y="10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oleObject" Target="file:///C:\Users\86325\Desktop\&#26032;&#24314;%20Microsoft%20Excel%20&#24037;&#20316;&#3492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view3D>
    <c:floor>
      <c:thickness val="0"/>
    </c:floor>
    <c:sideWall>
      <c:thickness val="0"/>
    </c:sideWall>
    <c:backWall>
      <c:thickness val="0"/>
    </c:backWall>
    <c:plotArea>
      <c:layout/>
      <c:pie3DChart>
        <c:varyColors val="1"/>
        <c:dLbls>
          <c:showLegendKey val="0"/>
          <c:showVal val="0"/>
          <c:showCatName val="0"/>
          <c:showSerName val="0"/>
          <c:showPercent val="0"/>
          <c:showBubbleSize val="0"/>
          <c:showLeaderLines val="0"/>
        </c:dLbls>
      </c:pie3DChart>
    </c:plotArea>
    <c:plotVisOnly val="1"/>
    <c:dispBlanksAs val="gap"/>
    <c:showDLblsOverMax val="0"/>
  </c:chart>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428A-4C47-8E0D-8135462E982C}"/>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428A-4C47-8E0D-8135462E982C}"/>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428A-4C47-8E0D-8135462E982C}"/>
              </c:ext>
            </c:extLst>
          </c:dPt>
          <c:dLbls>
            <c:dLbl>
              <c:idx val="0"/>
              <c:tx>
                <c:rich>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r>
                      <a:rPr lang="zh-CN" altLang="en-US" sz="1300" baseline="0" dirty="0">
                        <a:solidFill>
                          <a:schemeClr val="bg1"/>
                        </a:solidFill>
                      </a:rPr>
                      <a:t>期末考试</a:t>
                    </a:r>
                  </a:p>
                  <a:p>
                    <a:pPr>
                      <a:defRPr sz="1200"/>
                    </a:pPr>
                    <a:fld id="{A826EBFA-C604-4F48-95DC-86AE1E0193D3}" type="VALUE">
                      <a:rPr lang="en-US" altLang="zh-CN" sz="1300" baseline="0">
                        <a:solidFill>
                          <a:schemeClr val="bg1"/>
                        </a:solidFill>
                      </a:rPr>
                      <a:pPr>
                        <a:defRPr sz="1200"/>
                      </a:pPr>
                      <a:t>[值]</a:t>
                    </a:fld>
                    <a:endParaRPr lang="zh-CN" altLang="en-US"/>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zh-CN"/>
                </a:p>
              </c:txPr>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428A-4C47-8E0D-8135462E982C}"/>
                </c:ext>
              </c:extLst>
            </c:dLbl>
            <c:dLbl>
              <c:idx val="1"/>
              <c:tx>
                <c:rich>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r>
                      <a:rPr lang="zh-CN" altLang="en-US" sz="1240" baseline="0" dirty="0">
                        <a:solidFill>
                          <a:schemeClr val="bg1"/>
                        </a:solidFill>
                      </a:rPr>
                      <a:t>雪梨作业</a:t>
                    </a:r>
                  </a:p>
                  <a:p>
                    <a:pPr>
                      <a:defRPr sz="1200"/>
                    </a:pPr>
                    <a:fld id="{4B554995-E677-42B5-A7C7-09109156ED6B}" type="VALUE">
                      <a:rPr lang="en-US" altLang="zh-CN" sz="1240" baseline="0">
                        <a:solidFill>
                          <a:schemeClr val="bg1"/>
                        </a:solidFill>
                      </a:rPr>
                      <a:pPr>
                        <a:defRPr sz="1200"/>
                      </a:pPr>
                      <a:t>[值]</a:t>
                    </a:fld>
                    <a:endParaRPr lang="zh-CN" altLang="en-US"/>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zh-CN"/>
                </a:p>
              </c:txPr>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428A-4C47-8E0D-8135462E982C}"/>
                </c:ext>
              </c:extLst>
            </c:dLbl>
            <c:dLbl>
              <c:idx val="2"/>
              <c:tx>
                <c:rich>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r>
                      <a:rPr lang="zh-CN" altLang="en-US" sz="1210" baseline="0" dirty="0">
                        <a:solidFill>
                          <a:schemeClr val="bg1"/>
                        </a:solidFill>
                      </a:rPr>
                      <a:t>平时成绩</a:t>
                    </a:r>
                  </a:p>
                  <a:p>
                    <a:pPr>
                      <a:defRPr sz="1200"/>
                    </a:pPr>
                    <a:fld id="{21060041-BE16-44A7-ADD5-3CD60583C020}" type="VALUE">
                      <a:rPr lang="en-US" altLang="zh-CN" sz="1210" baseline="0">
                        <a:solidFill>
                          <a:schemeClr val="bg1"/>
                        </a:solidFill>
                      </a:rPr>
                      <a:pPr>
                        <a:defRPr sz="1200"/>
                      </a:pPr>
                      <a:t>[值]</a:t>
                    </a:fld>
                    <a:endParaRPr lang="zh-CN" altLang="en-US"/>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zh-CN"/>
                </a:p>
              </c:txPr>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428A-4C47-8E0D-8135462E982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val>
            <c:numRef>
              <c:f>Sheet1!$J$15:$J$17</c:f>
              <c:numCache>
                <c:formatCode>0%</c:formatCode>
                <c:ptCount val="3"/>
                <c:pt idx="0">
                  <c:v>0.4</c:v>
                </c:pt>
                <c:pt idx="1">
                  <c:v>0.55000000000000004</c:v>
                </c:pt>
                <c:pt idx="2">
                  <c:v>0.05</c:v>
                </c:pt>
              </c:numCache>
            </c:numRef>
          </c:val>
          <c:extLst>
            <c:ext xmlns:c16="http://schemas.microsoft.com/office/drawing/2014/chart" uri="{C3380CC4-5D6E-409C-BE32-E72D297353CC}">
              <c16:uniqueId val="{00000006-428A-4C47-8E0D-8135462E982C}"/>
            </c:ext>
          </c:extLst>
        </c:ser>
        <c:dLbls>
          <c:dLblPos val="bestFit"/>
          <c:showLegendKey val="0"/>
          <c:showVal val="1"/>
          <c:showCatName val="0"/>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1472F5-E874-45EB-9D70-82D26FE8604A}" type="datetimeFigureOut">
              <a:rPr lang="zh-CN" altLang="en-US" smtClean="0"/>
              <a:pPr/>
              <a:t>2018/9/9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B09046-10C3-4233-A7CC-3200DAB24B04}" type="slidenum">
              <a:rPr lang="zh-CN" altLang="en-US" smtClean="0"/>
              <a:pPr/>
              <a:t>‹#›</a:t>
            </a:fld>
            <a:endParaRPr lang="zh-CN" altLang="en-US"/>
          </a:p>
        </p:txBody>
      </p:sp>
    </p:spTree>
    <p:extLst>
      <p:ext uri="{BB962C8B-B14F-4D97-AF65-F5344CB8AC3E}">
        <p14:creationId xmlns:p14="http://schemas.microsoft.com/office/powerpoint/2010/main" val="1689448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4</a:t>
            </a:fld>
            <a:endParaRPr lang="zh-CN" altLang="en-US"/>
          </a:p>
        </p:txBody>
      </p:sp>
    </p:spTree>
    <p:extLst>
      <p:ext uri="{BB962C8B-B14F-4D97-AF65-F5344CB8AC3E}">
        <p14:creationId xmlns:p14="http://schemas.microsoft.com/office/powerpoint/2010/main" val="186524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18</a:t>
            </a:fld>
            <a:endParaRPr lang="zh-CN" altLang="en-US"/>
          </a:p>
        </p:txBody>
      </p:sp>
    </p:spTree>
    <p:extLst>
      <p:ext uri="{BB962C8B-B14F-4D97-AF65-F5344CB8AC3E}">
        <p14:creationId xmlns:p14="http://schemas.microsoft.com/office/powerpoint/2010/main" val="2836068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BEF0E0-2A83-4E34-A3D7-31B8A2E95C94}" type="slidenum">
              <a:rPr lang="en-US" altLang="zh-CN"/>
              <a:pPr/>
              <a:t>20</a:t>
            </a:fld>
            <a:endParaRPr lang="en-US" altLang="zh-CN"/>
          </a:p>
        </p:txBody>
      </p:sp>
      <p:sp>
        <p:nvSpPr>
          <p:cNvPr id="250882" name="Rectangle 2"/>
          <p:cNvSpPr>
            <a:spLocks noGrp="1" noRot="1" noChangeAspect="1" noChangeArrowheads="1" noTextEdit="1"/>
          </p:cNvSpPr>
          <p:nvPr>
            <p:ph type="sldImg"/>
          </p:nvPr>
        </p:nvSpPr>
        <p:spPr>
          <a:xfrm>
            <a:off x="381000" y="685800"/>
            <a:ext cx="6096000" cy="3429000"/>
          </a:xfrm>
          <a:ln/>
        </p:spPr>
      </p:sp>
      <p:sp>
        <p:nvSpPr>
          <p:cNvPr id="250883" name="Rectangle 3"/>
          <p:cNvSpPr>
            <a:spLocks noGrp="1" noChangeArrowheads="1"/>
          </p:cNvSpPr>
          <p:nvPr>
            <p:ph type="body" idx="1"/>
          </p:nvPr>
        </p:nvSpPr>
        <p:spPr/>
        <p:txBody>
          <a:bodyPr/>
          <a:lstStyle/>
          <a:p>
            <a:pPr marL="228600" indent="-228600"/>
            <a:endParaRPr lang="zh-CN" altLang="zh-CN" sz="10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C82F85-3314-41FC-B67B-B39C80608EBD}" type="slidenum">
              <a:rPr lang="en-US" altLang="zh-CN"/>
              <a:pPr/>
              <a:t>33</a:t>
            </a:fld>
            <a:endParaRPr lang="en-US" altLang="zh-CN"/>
          </a:p>
        </p:txBody>
      </p:sp>
      <p:sp>
        <p:nvSpPr>
          <p:cNvPr id="136194" name="Rectangle 2"/>
          <p:cNvSpPr>
            <a:spLocks noGrp="1" noRot="1" noChangeAspect="1" noChangeArrowheads="1" noTextEdit="1"/>
          </p:cNvSpPr>
          <p:nvPr>
            <p:ph type="sldImg"/>
          </p:nvPr>
        </p:nvSpPr>
        <p:spPr>
          <a:xfrm>
            <a:off x="381000" y="685800"/>
            <a:ext cx="6096000" cy="3429000"/>
          </a:xfrm>
          <a:ln/>
        </p:spPr>
      </p:sp>
      <p:sp>
        <p:nvSpPr>
          <p:cNvPr id="136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44E6F8-1DD0-41A5-B471-97FDC20DF4C1}" type="slidenum">
              <a:rPr lang="en-US" altLang="zh-CN"/>
              <a:pPr/>
              <a:t>36</a:t>
            </a:fld>
            <a:endParaRPr lang="en-US" altLang="zh-CN"/>
          </a:p>
        </p:txBody>
      </p:sp>
      <p:sp>
        <p:nvSpPr>
          <p:cNvPr id="147458" name="Rectangle 2"/>
          <p:cNvSpPr>
            <a:spLocks noGrp="1" noRot="1" noChangeAspect="1" noChangeArrowheads="1" noTextEdit="1"/>
          </p:cNvSpPr>
          <p:nvPr>
            <p:ph type="sldImg"/>
          </p:nvPr>
        </p:nvSpPr>
        <p:spPr>
          <a:xfrm>
            <a:off x="381000" y="685800"/>
            <a:ext cx="6096000" cy="3429000"/>
          </a:xfrm>
          <a:ln/>
        </p:spPr>
      </p:sp>
      <p:sp>
        <p:nvSpPr>
          <p:cNvPr id="147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FD9C3B-0E7A-4975-AE3A-755ABDAD12D7}" type="slidenum">
              <a:rPr lang="en-US" altLang="zh-CN"/>
              <a:pPr/>
              <a:t>37</a:t>
            </a:fld>
            <a:endParaRPr lang="en-US" altLang="zh-CN"/>
          </a:p>
        </p:txBody>
      </p:sp>
      <p:sp>
        <p:nvSpPr>
          <p:cNvPr id="148482" name="Rectangle 2"/>
          <p:cNvSpPr>
            <a:spLocks noGrp="1" noRot="1" noChangeAspect="1" noChangeArrowheads="1" noTextEdit="1"/>
          </p:cNvSpPr>
          <p:nvPr>
            <p:ph type="sldImg"/>
          </p:nvPr>
        </p:nvSpPr>
        <p:spPr>
          <a:xfrm>
            <a:off x="381000" y="685800"/>
            <a:ext cx="6096000" cy="3429000"/>
          </a:xfrm>
          <a:ln/>
        </p:spPr>
      </p:sp>
      <p:sp>
        <p:nvSpPr>
          <p:cNvPr id="148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33A911-BEF9-4112-9F92-00E4BB9F2CD9}" type="slidenum">
              <a:rPr lang="en-US" altLang="zh-CN"/>
              <a:pPr/>
              <a:t>39</a:t>
            </a:fld>
            <a:endParaRPr lang="en-US" altLang="zh-CN"/>
          </a:p>
        </p:txBody>
      </p:sp>
      <p:sp>
        <p:nvSpPr>
          <p:cNvPr id="149506" name="Rectangle 2"/>
          <p:cNvSpPr>
            <a:spLocks noGrp="1" noRot="1" noChangeAspect="1" noChangeArrowheads="1" noTextEdit="1"/>
          </p:cNvSpPr>
          <p:nvPr>
            <p:ph type="sldImg"/>
          </p:nvPr>
        </p:nvSpPr>
        <p:spPr>
          <a:xfrm>
            <a:off x="381000" y="685800"/>
            <a:ext cx="6096000" cy="3429000"/>
          </a:xfrm>
          <a:ln/>
        </p:spPr>
      </p:sp>
      <p:sp>
        <p:nvSpPr>
          <p:cNvPr id="1495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385DF6-6F1B-4120-B908-BA59AB1334B4}" type="slidenum">
              <a:rPr lang="en-US" altLang="zh-CN"/>
              <a:pPr/>
              <a:t>42</a:t>
            </a:fld>
            <a:endParaRPr lang="en-US" altLang="zh-CN"/>
          </a:p>
        </p:txBody>
      </p:sp>
      <p:sp>
        <p:nvSpPr>
          <p:cNvPr id="151554" name="Rectangle 2"/>
          <p:cNvSpPr>
            <a:spLocks noGrp="1" noRot="1" noChangeAspect="1" noChangeArrowheads="1" noTextEdit="1"/>
          </p:cNvSpPr>
          <p:nvPr>
            <p:ph type="sldImg"/>
          </p:nvPr>
        </p:nvSpPr>
        <p:spPr>
          <a:xfrm>
            <a:off x="381000" y="685800"/>
            <a:ext cx="6096000" cy="3429000"/>
          </a:xfrm>
          <a:ln/>
        </p:spPr>
      </p:sp>
      <p:sp>
        <p:nvSpPr>
          <p:cNvPr id="151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F89829-6F89-475B-958B-FFEDC90A076C}" type="slidenum">
              <a:rPr lang="en-US" altLang="zh-CN"/>
              <a:pPr/>
              <a:t>43</a:t>
            </a:fld>
            <a:endParaRPr lang="en-US" altLang="zh-CN"/>
          </a:p>
        </p:txBody>
      </p:sp>
      <p:sp>
        <p:nvSpPr>
          <p:cNvPr id="264194" name="Rectangle 2"/>
          <p:cNvSpPr>
            <a:spLocks noGrp="1" noRot="1" noChangeAspect="1" noChangeArrowheads="1" noTextEdit="1"/>
          </p:cNvSpPr>
          <p:nvPr>
            <p:ph type="sldImg"/>
          </p:nvPr>
        </p:nvSpPr>
        <p:spPr>
          <a:xfrm>
            <a:off x="381000" y="685800"/>
            <a:ext cx="6096000" cy="3429000"/>
          </a:xfrm>
          <a:ln/>
        </p:spPr>
      </p:sp>
      <p:sp>
        <p:nvSpPr>
          <p:cNvPr id="264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BF0A9D-A942-4C77-A4F4-E4C5FCA6BE4F}" type="slidenum">
              <a:rPr lang="en-US" altLang="zh-CN"/>
              <a:pPr/>
              <a:t>44</a:t>
            </a:fld>
            <a:endParaRPr lang="en-US" altLang="zh-CN"/>
          </a:p>
        </p:txBody>
      </p:sp>
      <p:sp>
        <p:nvSpPr>
          <p:cNvPr id="266242" name="Rectangle 2"/>
          <p:cNvSpPr>
            <a:spLocks noGrp="1" noRot="1" noChangeAspect="1" noChangeArrowheads="1" noTextEdit="1"/>
          </p:cNvSpPr>
          <p:nvPr>
            <p:ph type="sldImg"/>
          </p:nvPr>
        </p:nvSpPr>
        <p:spPr>
          <a:xfrm>
            <a:off x="381000" y="685800"/>
            <a:ext cx="6096000" cy="3429000"/>
          </a:xfrm>
          <a:ln/>
        </p:spPr>
      </p:sp>
      <p:sp>
        <p:nvSpPr>
          <p:cNvPr id="266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10DDB5-BF32-4E3D-9ED2-5A02B880345A}" type="slidenum">
              <a:rPr lang="en-US" altLang="zh-CN"/>
              <a:pPr/>
              <a:t>45</a:t>
            </a:fld>
            <a:endParaRPr lang="en-US" altLang="zh-CN"/>
          </a:p>
        </p:txBody>
      </p:sp>
      <p:sp>
        <p:nvSpPr>
          <p:cNvPr id="152578" name="Rectangle 2"/>
          <p:cNvSpPr>
            <a:spLocks noGrp="1" noRot="1" noChangeAspect="1" noChangeArrowheads="1" noTextEdit="1"/>
          </p:cNvSpPr>
          <p:nvPr>
            <p:ph type="sldImg"/>
          </p:nvPr>
        </p:nvSpPr>
        <p:spPr>
          <a:xfrm>
            <a:off x="381000" y="685800"/>
            <a:ext cx="6096000" cy="3429000"/>
          </a:xfrm>
          <a:ln/>
        </p:spPr>
      </p:sp>
      <p:sp>
        <p:nvSpPr>
          <p:cNvPr id="152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5</a:t>
            </a:fld>
            <a:endParaRPr lang="zh-CN" altLang="en-US"/>
          </a:p>
        </p:txBody>
      </p:sp>
    </p:spTree>
    <p:extLst>
      <p:ext uri="{BB962C8B-B14F-4D97-AF65-F5344CB8AC3E}">
        <p14:creationId xmlns:p14="http://schemas.microsoft.com/office/powerpoint/2010/main" val="2705039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7352A7-0890-4329-945C-EF3FA014997C}" type="slidenum">
              <a:rPr lang="en-US" altLang="zh-CN"/>
              <a:pPr/>
              <a:t>8</a:t>
            </a:fld>
            <a:endParaRPr lang="en-US" altLang="zh-CN"/>
          </a:p>
        </p:txBody>
      </p:sp>
      <p:sp>
        <p:nvSpPr>
          <p:cNvPr id="103426" name="Rectangle 2"/>
          <p:cNvSpPr>
            <a:spLocks noGrp="1" noRot="1" noChangeAspect="1" noChangeArrowheads="1" noTextEdit="1"/>
          </p:cNvSpPr>
          <p:nvPr>
            <p:ph type="sldImg"/>
          </p:nvPr>
        </p:nvSpPr>
        <p:spPr>
          <a:xfrm>
            <a:off x="381000" y="685800"/>
            <a:ext cx="6096000" cy="3429000"/>
          </a:xfrm>
          <a:ln/>
        </p:spPr>
      </p:sp>
      <p:sp>
        <p:nvSpPr>
          <p:cNvPr id="10342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B68986-F465-4F89-8CC8-F65136B948E6}" type="slidenum">
              <a:rPr lang="en-US" altLang="zh-CN"/>
              <a:pPr/>
              <a:t>9</a:t>
            </a:fld>
            <a:endParaRPr lang="en-US" altLang="zh-CN"/>
          </a:p>
        </p:txBody>
      </p:sp>
      <p:sp>
        <p:nvSpPr>
          <p:cNvPr id="104450" name="Rectangle 2"/>
          <p:cNvSpPr>
            <a:spLocks noGrp="1" noRot="1" noChangeAspect="1" noChangeArrowheads="1" noTextEdit="1"/>
          </p:cNvSpPr>
          <p:nvPr>
            <p:ph type="sldImg"/>
          </p:nvPr>
        </p:nvSpPr>
        <p:spPr>
          <a:xfrm>
            <a:off x="381000" y="685800"/>
            <a:ext cx="6096000" cy="3429000"/>
          </a:xfrm>
          <a:ln/>
        </p:spPr>
      </p:sp>
      <p:sp>
        <p:nvSpPr>
          <p:cNvPr id="104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12</a:t>
            </a:fld>
            <a:endParaRPr lang="zh-CN" altLang="en-US"/>
          </a:p>
        </p:txBody>
      </p:sp>
    </p:spTree>
    <p:extLst>
      <p:ext uri="{BB962C8B-B14F-4D97-AF65-F5344CB8AC3E}">
        <p14:creationId xmlns:p14="http://schemas.microsoft.com/office/powerpoint/2010/main" val="3811188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13</a:t>
            </a:fld>
            <a:endParaRPr lang="zh-CN" altLang="en-US"/>
          </a:p>
        </p:txBody>
      </p:sp>
    </p:spTree>
    <p:extLst>
      <p:ext uri="{BB962C8B-B14F-4D97-AF65-F5344CB8AC3E}">
        <p14:creationId xmlns:p14="http://schemas.microsoft.com/office/powerpoint/2010/main" val="4091914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14</a:t>
            </a:fld>
            <a:endParaRPr lang="zh-CN" altLang="en-US"/>
          </a:p>
        </p:txBody>
      </p:sp>
    </p:spTree>
    <p:extLst>
      <p:ext uri="{BB962C8B-B14F-4D97-AF65-F5344CB8AC3E}">
        <p14:creationId xmlns:p14="http://schemas.microsoft.com/office/powerpoint/2010/main" val="2721570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15</a:t>
            </a:fld>
            <a:endParaRPr lang="zh-CN" altLang="en-US"/>
          </a:p>
        </p:txBody>
      </p:sp>
    </p:spTree>
    <p:extLst>
      <p:ext uri="{BB962C8B-B14F-4D97-AF65-F5344CB8AC3E}">
        <p14:creationId xmlns:p14="http://schemas.microsoft.com/office/powerpoint/2010/main" val="1379951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16</a:t>
            </a:fld>
            <a:endParaRPr lang="zh-CN" altLang="en-US"/>
          </a:p>
        </p:txBody>
      </p:sp>
    </p:spTree>
    <p:extLst>
      <p:ext uri="{BB962C8B-B14F-4D97-AF65-F5344CB8AC3E}">
        <p14:creationId xmlns:p14="http://schemas.microsoft.com/office/powerpoint/2010/main" val="556440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2018/9/9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B10405B-49E5-45A4-9C14-FD9DF38AD015}" type="datetimeFigureOut">
              <a:rPr lang="zh-CN" altLang="en-US" smtClean="0"/>
              <a:pPr/>
              <a:t>2018/9/9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B10405B-49E5-45A4-9C14-FD9DF38AD015}" type="datetimeFigureOut">
              <a:rPr lang="zh-CN" altLang="en-US" smtClean="0"/>
              <a:pPr/>
              <a:t>2018/9/9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10405B-49E5-45A4-9C14-FD9DF38AD015}" type="datetimeFigureOut">
              <a:rPr lang="zh-CN" altLang="en-US" smtClean="0"/>
              <a:pPr/>
              <a:t>2018/9/9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2018/9/9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2018/9/9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405B-49E5-45A4-9C14-FD9DF38AD015}" type="datetimeFigureOut">
              <a:rPr lang="zh-CN" altLang="en-US" smtClean="0"/>
              <a:pPr/>
              <a:t>2018/9/9</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195B3-C7DD-4313-958D-FF7928E4971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chart" Target="../charts/chart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slide" Target="slide6.xml"/></Relationships>
</file>

<file path=ppt/slides/_rels/slide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2927648" y="2059782"/>
            <a:ext cx="6172200" cy="1433512"/>
          </a:xfrm>
          <a:prstGeom prst="rect">
            <a:avLst/>
          </a:prstGeom>
          <a:noFill/>
          <a:ln w="9525">
            <a:noFill/>
            <a:miter lim="800000"/>
            <a:headEnd/>
            <a:tailEnd/>
          </a:ln>
        </p:spPr>
        <p:txBody>
          <a:bodyPr>
            <a:spAutoFit/>
          </a:bodyPr>
          <a:lstStyle/>
          <a:p>
            <a:pPr>
              <a:spcBef>
                <a:spcPct val="50000"/>
              </a:spcBef>
            </a:pPr>
            <a:endParaRPr lang="en-US" altLang="zh-CN" sz="2800" b="1" dirty="0">
              <a:solidFill>
                <a:srgbClr val="000000"/>
              </a:solidFill>
              <a:latin typeface="宋体" pitchFamily="2" charset="-122"/>
            </a:endParaRPr>
          </a:p>
          <a:p>
            <a:pPr algn="ctr">
              <a:spcBef>
                <a:spcPct val="50000"/>
              </a:spcBef>
            </a:pPr>
            <a:r>
              <a:rPr lang="en-US" altLang="zh-CN" sz="4000" dirty="0">
                <a:latin typeface="Arial" pitchFamily="34" charset="0"/>
                <a:ea typeface="华文仿宋" pitchFamily="2" charset="-122"/>
              </a:rPr>
              <a:t>Data Structure</a:t>
            </a:r>
          </a:p>
        </p:txBody>
      </p:sp>
      <p:sp>
        <p:nvSpPr>
          <p:cNvPr id="5" name="Text Box 5"/>
          <p:cNvSpPr txBox="1">
            <a:spLocks noChangeArrowheads="1"/>
          </p:cNvSpPr>
          <p:nvPr/>
        </p:nvSpPr>
        <p:spPr bwMode="auto">
          <a:xfrm>
            <a:off x="2855913" y="1124745"/>
            <a:ext cx="6172200" cy="1433513"/>
          </a:xfrm>
          <a:prstGeom prst="rect">
            <a:avLst/>
          </a:prstGeom>
          <a:noFill/>
          <a:ln w="9525">
            <a:noFill/>
            <a:miter lim="800000"/>
            <a:headEnd/>
            <a:tailEnd/>
          </a:ln>
        </p:spPr>
        <p:txBody>
          <a:bodyPr>
            <a:spAutoFit/>
          </a:bodyPr>
          <a:lstStyle/>
          <a:p>
            <a:pPr>
              <a:spcBef>
                <a:spcPct val="50000"/>
              </a:spcBef>
            </a:pPr>
            <a:endParaRPr lang="en-US" altLang="zh-CN" sz="2800" b="1" dirty="0">
              <a:solidFill>
                <a:srgbClr val="000000"/>
              </a:solidFill>
              <a:latin typeface="宋体" pitchFamily="2" charset="-122"/>
            </a:endParaRPr>
          </a:p>
          <a:p>
            <a:pPr algn="ctr">
              <a:spcBef>
                <a:spcPct val="50000"/>
              </a:spcBef>
            </a:pPr>
            <a:r>
              <a:rPr lang="zh-CN" altLang="en-US" sz="4000" dirty="0">
                <a:latin typeface="华文行楷" pitchFamily="2" charset="-122"/>
                <a:ea typeface="华文行楷" pitchFamily="2" charset="-122"/>
              </a:rPr>
              <a:t>数据结构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071813" y="1541464"/>
            <a:ext cx="684212" cy="3673475"/>
          </a:xfrm>
        </p:spPr>
        <p:txBody>
          <a:bodyPr/>
          <a:lstStyle/>
          <a:p>
            <a:pPr eaLnBrk="1" hangingPunct="1"/>
            <a:r>
              <a:rPr lang="zh-CN" altLang="en-US" sz="3200"/>
              <a:t>本课程组织结构</a:t>
            </a:r>
          </a:p>
        </p:txBody>
      </p:sp>
      <p:sp>
        <p:nvSpPr>
          <p:cNvPr id="5" name="AutoShape 4"/>
          <p:cNvSpPr>
            <a:spLocks/>
          </p:cNvSpPr>
          <p:nvPr/>
        </p:nvSpPr>
        <p:spPr bwMode="auto">
          <a:xfrm>
            <a:off x="3719514" y="2133601"/>
            <a:ext cx="492125" cy="2663825"/>
          </a:xfrm>
          <a:prstGeom prst="leftBrace">
            <a:avLst>
              <a:gd name="adj1" fmla="val 45108"/>
              <a:gd name="adj2" fmla="val 50000"/>
            </a:avLst>
          </a:prstGeom>
          <a:noFill/>
          <a:ln w="19050">
            <a:solidFill>
              <a:schemeClr val="tx1"/>
            </a:solidFill>
            <a:round/>
            <a:headEnd/>
            <a:tailEnd/>
          </a:ln>
        </p:spPr>
        <p:txBody>
          <a:bodyPr wrap="none" anchor="ctr"/>
          <a:lstStyle/>
          <a:p>
            <a:pPr algn="ctr"/>
            <a:endParaRPr lang="zh-CN" altLang="zh-CN" sz="4400">
              <a:latin typeface="Arial" pitchFamily="34" charset="0"/>
            </a:endParaRPr>
          </a:p>
        </p:txBody>
      </p:sp>
      <p:sp>
        <p:nvSpPr>
          <p:cNvPr id="6" name="Text Box 5"/>
          <p:cNvSpPr txBox="1">
            <a:spLocks noChangeArrowheads="1"/>
          </p:cNvSpPr>
          <p:nvPr/>
        </p:nvSpPr>
        <p:spPr bwMode="auto">
          <a:xfrm>
            <a:off x="4295775" y="1444378"/>
            <a:ext cx="452438" cy="1200329"/>
          </a:xfrm>
          <a:prstGeom prst="rect">
            <a:avLst/>
          </a:prstGeom>
          <a:noFill/>
          <a:ln w="9525">
            <a:noFill/>
            <a:miter lim="800000"/>
            <a:headEnd/>
            <a:tailEnd/>
          </a:ln>
        </p:spPr>
        <p:txBody>
          <a:bodyPr>
            <a:spAutoFit/>
          </a:bodyPr>
          <a:lstStyle/>
          <a:p>
            <a:r>
              <a:rPr lang="zh-CN" altLang="en-US" dirty="0"/>
              <a:t>数据结构</a:t>
            </a:r>
          </a:p>
        </p:txBody>
      </p:sp>
      <p:sp>
        <p:nvSpPr>
          <p:cNvPr id="7" name="Text Box 6"/>
          <p:cNvSpPr txBox="1">
            <a:spLocks noChangeArrowheads="1"/>
          </p:cNvSpPr>
          <p:nvPr/>
        </p:nvSpPr>
        <p:spPr bwMode="auto">
          <a:xfrm>
            <a:off x="4295775" y="4508501"/>
            <a:ext cx="452438" cy="646331"/>
          </a:xfrm>
          <a:prstGeom prst="rect">
            <a:avLst/>
          </a:prstGeom>
          <a:noFill/>
          <a:ln w="9525">
            <a:noFill/>
            <a:miter lim="800000"/>
            <a:headEnd/>
            <a:tailEnd/>
          </a:ln>
        </p:spPr>
        <p:txBody>
          <a:bodyPr>
            <a:spAutoFit/>
          </a:bodyPr>
          <a:lstStyle/>
          <a:p>
            <a:r>
              <a:rPr lang="zh-CN" altLang="en-US"/>
              <a:t>算法</a:t>
            </a:r>
          </a:p>
        </p:txBody>
      </p:sp>
      <p:sp>
        <p:nvSpPr>
          <p:cNvPr id="8" name="AutoShape 7"/>
          <p:cNvSpPr>
            <a:spLocks/>
          </p:cNvSpPr>
          <p:nvPr/>
        </p:nvSpPr>
        <p:spPr bwMode="auto">
          <a:xfrm>
            <a:off x="4956176" y="1196753"/>
            <a:ext cx="492125" cy="1539875"/>
          </a:xfrm>
          <a:prstGeom prst="leftBrace">
            <a:avLst>
              <a:gd name="adj1" fmla="val 26075"/>
              <a:gd name="adj2" fmla="val 50000"/>
            </a:avLst>
          </a:prstGeom>
          <a:noFill/>
          <a:ln w="19050">
            <a:solidFill>
              <a:schemeClr val="tx1"/>
            </a:solidFill>
            <a:round/>
            <a:headEnd/>
            <a:tailEnd/>
          </a:ln>
        </p:spPr>
        <p:txBody>
          <a:bodyPr wrap="none" anchor="ctr"/>
          <a:lstStyle/>
          <a:p>
            <a:pPr algn="ctr"/>
            <a:endParaRPr lang="zh-CN" altLang="zh-CN" sz="4400">
              <a:latin typeface="Arial" pitchFamily="34" charset="0"/>
            </a:endParaRPr>
          </a:p>
        </p:txBody>
      </p:sp>
      <p:sp>
        <p:nvSpPr>
          <p:cNvPr id="9" name="AutoShape 9"/>
          <p:cNvSpPr>
            <a:spLocks/>
          </p:cNvSpPr>
          <p:nvPr/>
        </p:nvSpPr>
        <p:spPr bwMode="auto">
          <a:xfrm>
            <a:off x="4872039" y="4221089"/>
            <a:ext cx="492125" cy="1081087"/>
          </a:xfrm>
          <a:prstGeom prst="leftBrace">
            <a:avLst>
              <a:gd name="adj1" fmla="val 18306"/>
              <a:gd name="adj2" fmla="val 50000"/>
            </a:avLst>
          </a:prstGeom>
          <a:noFill/>
          <a:ln w="19050">
            <a:solidFill>
              <a:schemeClr val="tx1"/>
            </a:solidFill>
            <a:round/>
            <a:headEnd/>
            <a:tailEnd/>
          </a:ln>
        </p:spPr>
        <p:txBody>
          <a:bodyPr wrap="none" anchor="ctr"/>
          <a:lstStyle/>
          <a:p>
            <a:pPr algn="ctr"/>
            <a:endParaRPr lang="zh-CN" altLang="zh-CN" sz="4400">
              <a:latin typeface="Arial" pitchFamily="34" charset="0"/>
            </a:endParaRPr>
          </a:p>
        </p:txBody>
      </p:sp>
      <p:sp>
        <p:nvSpPr>
          <p:cNvPr id="10" name="Text Box 10"/>
          <p:cNvSpPr txBox="1">
            <a:spLocks noChangeArrowheads="1"/>
          </p:cNvSpPr>
          <p:nvPr/>
        </p:nvSpPr>
        <p:spPr bwMode="auto">
          <a:xfrm>
            <a:off x="5447928" y="1048969"/>
            <a:ext cx="1249060" cy="1859227"/>
          </a:xfrm>
          <a:prstGeom prst="rect">
            <a:avLst/>
          </a:prstGeom>
          <a:noFill/>
          <a:ln w="9525">
            <a:noFill/>
            <a:miter lim="800000"/>
            <a:headEnd/>
            <a:tailEnd/>
          </a:ln>
        </p:spPr>
        <p:txBody>
          <a:bodyPr wrap="none">
            <a:spAutoFit/>
          </a:bodyPr>
          <a:lstStyle/>
          <a:p>
            <a:pPr>
              <a:lnSpc>
                <a:spcPct val="130000"/>
              </a:lnSpc>
            </a:pPr>
            <a:r>
              <a:rPr lang="zh-CN" altLang="en-US" dirty="0"/>
              <a:t>线性表</a:t>
            </a:r>
          </a:p>
          <a:p>
            <a:pPr>
              <a:lnSpc>
                <a:spcPct val="130000"/>
              </a:lnSpc>
            </a:pPr>
            <a:r>
              <a:rPr lang="zh-CN" altLang="en-US" dirty="0"/>
              <a:t> </a:t>
            </a:r>
          </a:p>
          <a:p>
            <a:pPr>
              <a:lnSpc>
                <a:spcPct val="130000"/>
              </a:lnSpc>
            </a:pPr>
            <a:r>
              <a:rPr lang="zh-CN" altLang="en-US" dirty="0"/>
              <a:t>树</a:t>
            </a:r>
            <a:r>
              <a:rPr lang="en-US" altLang="zh-CN" dirty="0"/>
              <a:t>(</a:t>
            </a:r>
            <a:r>
              <a:rPr lang="zh-CN" altLang="en-US" dirty="0"/>
              <a:t>二叉树</a:t>
            </a:r>
            <a:r>
              <a:rPr lang="en-US" altLang="zh-CN" dirty="0"/>
              <a:t>)</a:t>
            </a:r>
          </a:p>
          <a:p>
            <a:pPr>
              <a:lnSpc>
                <a:spcPct val="130000"/>
              </a:lnSpc>
            </a:pPr>
            <a:endParaRPr lang="en-US" altLang="zh-CN" dirty="0"/>
          </a:p>
          <a:p>
            <a:pPr>
              <a:lnSpc>
                <a:spcPct val="130000"/>
              </a:lnSpc>
            </a:pPr>
            <a:r>
              <a:rPr lang="zh-CN" altLang="en-US" dirty="0"/>
              <a:t>图</a:t>
            </a:r>
          </a:p>
        </p:txBody>
      </p:sp>
      <p:sp>
        <p:nvSpPr>
          <p:cNvPr id="11" name="Text Box 11"/>
          <p:cNvSpPr txBox="1">
            <a:spLocks noChangeArrowheads="1"/>
          </p:cNvSpPr>
          <p:nvPr/>
        </p:nvSpPr>
        <p:spPr bwMode="auto">
          <a:xfrm>
            <a:off x="5375276" y="4005064"/>
            <a:ext cx="646331" cy="1477328"/>
          </a:xfrm>
          <a:prstGeom prst="rect">
            <a:avLst/>
          </a:prstGeom>
          <a:noFill/>
          <a:ln w="9525">
            <a:noFill/>
            <a:miter lim="800000"/>
            <a:headEnd/>
            <a:tailEnd/>
          </a:ln>
        </p:spPr>
        <p:txBody>
          <a:bodyPr wrap="none">
            <a:spAutoFit/>
          </a:bodyPr>
          <a:lstStyle/>
          <a:p>
            <a:r>
              <a:rPr lang="zh-CN" altLang="en-US" dirty="0"/>
              <a:t>查找</a:t>
            </a:r>
            <a:endParaRPr lang="en-US" altLang="zh-CN" dirty="0"/>
          </a:p>
          <a:p>
            <a:endParaRPr lang="zh-CN" altLang="en-US" dirty="0"/>
          </a:p>
          <a:p>
            <a:r>
              <a:rPr lang="zh-CN" altLang="en-US" dirty="0"/>
              <a:t> </a:t>
            </a:r>
          </a:p>
          <a:p>
            <a:endParaRPr lang="zh-CN" altLang="en-US" dirty="0"/>
          </a:p>
          <a:p>
            <a:r>
              <a:rPr lang="zh-CN" altLang="en-US" dirty="0"/>
              <a:t>排序</a:t>
            </a:r>
          </a:p>
        </p:txBody>
      </p:sp>
      <p:sp>
        <p:nvSpPr>
          <p:cNvPr id="12" name="AutoShape 12"/>
          <p:cNvSpPr>
            <a:spLocks/>
          </p:cNvSpPr>
          <p:nvPr/>
        </p:nvSpPr>
        <p:spPr bwMode="auto">
          <a:xfrm>
            <a:off x="6584065" y="610809"/>
            <a:ext cx="492125" cy="1296987"/>
          </a:xfrm>
          <a:prstGeom prst="leftBrace">
            <a:avLst>
              <a:gd name="adj1" fmla="val 21962"/>
              <a:gd name="adj2" fmla="val 50000"/>
            </a:avLst>
          </a:prstGeom>
          <a:noFill/>
          <a:ln w="19050">
            <a:solidFill>
              <a:schemeClr val="tx1"/>
            </a:solidFill>
            <a:round/>
            <a:headEnd/>
            <a:tailEnd/>
          </a:ln>
        </p:spPr>
        <p:txBody>
          <a:bodyPr wrap="none" anchor="ctr"/>
          <a:lstStyle/>
          <a:p>
            <a:pPr algn="ctr"/>
            <a:endParaRPr lang="zh-CN" altLang="zh-CN" sz="4400">
              <a:latin typeface="Arial" pitchFamily="34" charset="0"/>
            </a:endParaRPr>
          </a:p>
        </p:txBody>
      </p:sp>
      <p:sp>
        <p:nvSpPr>
          <p:cNvPr id="13" name="Text Box 13"/>
          <p:cNvSpPr txBox="1">
            <a:spLocks noChangeArrowheads="1"/>
          </p:cNvSpPr>
          <p:nvPr/>
        </p:nvSpPr>
        <p:spPr bwMode="auto">
          <a:xfrm>
            <a:off x="7074473" y="357738"/>
            <a:ext cx="2447925" cy="1754326"/>
          </a:xfrm>
          <a:prstGeom prst="rect">
            <a:avLst/>
          </a:prstGeom>
          <a:noFill/>
          <a:ln w="9525">
            <a:noFill/>
            <a:miter lim="800000"/>
            <a:headEnd/>
            <a:tailEnd/>
          </a:ln>
        </p:spPr>
        <p:txBody>
          <a:bodyPr>
            <a:spAutoFit/>
          </a:bodyPr>
          <a:lstStyle/>
          <a:p>
            <a:pPr>
              <a:lnSpc>
                <a:spcPct val="150000"/>
              </a:lnSpc>
            </a:pPr>
            <a:r>
              <a:rPr lang="zh-CN" altLang="en-US" dirty="0"/>
              <a:t>一般线性表</a:t>
            </a:r>
          </a:p>
          <a:p>
            <a:pPr>
              <a:lnSpc>
                <a:spcPct val="150000"/>
              </a:lnSpc>
            </a:pPr>
            <a:r>
              <a:rPr lang="zh-CN" altLang="en-US" dirty="0"/>
              <a:t>操作受限线性表</a:t>
            </a:r>
          </a:p>
          <a:p>
            <a:pPr>
              <a:lnSpc>
                <a:spcPct val="150000"/>
              </a:lnSpc>
            </a:pPr>
            <a:r>
              <a:rPr lang="zh-CN" altLang="en-US" dirty="0"/>
              <a:t>数据受限线性表</a:t>
            </a:r>
          </a:p>
          <a:p>
            <a:pPr>
              <a:lnSpc>
                <a:spcPct val="150000"/>
              </a:lnSpc>
            </a:pPr>
            <a:r>
              <a:rPr lang="zh-CN" altLang="en-US" dirty="0"/>
              <a:t>线性表的扩展</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50" name="自选图形 45"/>
          <p:cNvSpPr>
            <a:spLocks noChangeArrowheads="1"/>
          </p:cNvSpPr>
          <p:nvPr/>
        </p:nvSpPr>
        <p:spPr bwMode="gray">
          <a:xfrm>
            <a:off x="8648774" y="3384289"/>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1" name="自选图形 46"/>
          <p:cNvSpPr>
            <a:spLocks noChangeArrowheads="1"/>
          </p:cNvSpPr>
          <p:nvPr/>
        </p:nvSpPr>
        <p:spPr bwMode="gray">
          <a:xfrm>
            <a:off x="9080574" y="3384289"/>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2" name="自选图形 47"/>
          <p:cNvSpPr>
            <a:spLocks noChangeArrowheads="1"/>
          </p:cNvSpPr>
          <p:nvPr/>
        </p:nvSpPr>
        <p:spPr bwMode="gray">
          <a:xfrm>
            <a:off x="9512374" y="3384289"/>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981200" y="197768"/>
            <a:ext cx="8229600" cy="1143000"/>
          </a:xfrm>
        </p:spPr>
        <p:txBody>
          <a:bodyPr>
            <a:normAutofit/>
          </a:bodyPr>
          <a:lstStyle/>
          <a:p>
            <a:r>
              <a:rPr lang="zh-CN" altLang="en-US" b="1" dirty="0">
                <a:latin typeface="宋体" pitchFamily="2" charset="-122"/>
                <a:ea typeface="宋体" pitchFamily="2" charset="-122"/>
              </a:rPr>
              <a:t>基本概念和术语</a:t>
            </a:r>
            <a:endParaRPr lang="zh-CN" altLang="en-US" dirty="0"/>
          </a:p>
        </p:txBody>
      </p:sp>
      <p:sp>
        <p:nvSpPr>
          <p:cNvPr id="3" name="内容占位符 2"/>
          <p:cNvSpPr>
            <a:spLocks noGrp="1"/>
          </p:cNvSpPr>
          <p:nvPr>
            <p:ph idx="1"/>
          </p:nvPr>
        </p:nvSpPr>
        <p:spPr>
          <a:xfrm>
            <a:off x="1981200" y="1412776"/>
            <a:ext cx="8229600" cy="5184576"/>
          </a:xfrm>
        </p:spPr>
        <p:txBody>
          <a:bodyPr>
            <a:normAutofit fontScale="77500" lnSpcReduction="20000"/>
          </a:bodyPr>
          <a:lstStyle/>
          <a:p>
            <a:pPr>
              <a:lnSpc>
                <a:spcPct val="150000"/>
              </a:lnSpc>
            </a:pPr>
            <a:r>
              <a:rPr lang="zh-CN" altLang="en-US" sz="3600" b="1" dirty="0"/>
              <a:t>数据（</a:t>
            </a:r>
            <a:r>
              <a:rPr lang="en-US" altLang="zh-CN" sz="3600" b="1" dirty="0"/>
              <a:t>Data</a:t>
            </a:r>
            <a:r>
              <a:rPr lang="zh-CN" altLang="en-US" sz="3600" b="1" dirty="0"/>
              <a:t>）</a:t>
            </a:r>
            <a:endParaRPr lang="en-US" altLang="zh-CN" sz="3600" b="1" dirty="0"/>
          </a:p>
          <a:p>
            <a:pPr>
              <a:lnSpc>
                <a:spcPct val="150000"/>
              </a:lnSpc>
              <a:buNone/>
            </a:pPr>
            <a:r>
              <a:rPr lang="en-US" altLang="zh-CN" b="1" dirty="0"/>
              <a:t>              </a:t>
            </a:r>
            <a:r>
              <a:rPr lang="zh-CN" altLang="en-US" dirty="0"/>
              <a:t>是对客观事物的符号表示，在计算机科学中是指所有能输入到计算机中并被计算机程序处理的符号的总称。</a:t>
            </a:r>
            <a:endParaRPr lang="en-US" altLang="zh-CN" dirty="0"/>
          </a:p>
          <a:p>
            <a:pPr lvl="0">
              <a:lnSpc>
                <a:spcPct val="160000"/>
              </a:lnSpc>
              <a:defRPr/>
            </a:pPr>
            <a:r>
              <a:rPr lang="zh-CN" altLang="en-US" sz="3600" b="1" dirty="0"/>
              <a:t>数据对象 （</a:t>
            </a:r>
            <a:r>
              <a:rPr lang="en-US" altLang="zh-CN" sz="3600" b="1" dirty="0"/>
              <a:t>data object</a:t>
            </a:r>
            <a:r>
              <a:rPr lang="zh-CN" altLang="en-US" sz="3600" b="1" dirty="0"/>
              <a:t>）</a:t>
            </a:r>
            <a:endParaRPr lang="en-US" altLang="zh-CN" sz="3600" b="1" dirty="0"/>
          </a:p>
          <a:p>
            <a:pPr lvl="0">
              <a:lnSpc>
                <a:spcPct val="160000"/>
              </a:lnSpc>
              <a:buNone/>
              <a:defRPr/>
            </a:pPr>
            <a:r>
              <a:rPr lang="zh-CN" altLang="en-US" dirty="0"/>
              <a:t>             性质相同的数据元素的集合，是数据的一个子集。</a:t>
            </a:r>
            <a:r>
              <a:rPr lang="en-US" altLang="zh-CN" dirty="0"/>
              <a:t>     </a:t>
            </a:r>
          </a:p>
          <a:p>
            <a:pPr lvl="0">
              <a:lnSpc>
                <a:spcPct val="160000"/>
              </a:lnSpc>
              <a:defRPr/>
            </a:pPr>
            <a:r>
              <a:rPr lang="zh-CN" altLang="en-US" sz="3600" b="1" dirty="0"/>
              <a:t>数据元素 （</a:t>
            </a:r>
            <a:r>
              <a:rPr lang="en-US" altLang="zh-CN" sz="3600" b="1" dirty="0"/>
              <a:t>data element</a:t>
            </a:r>
            <a:r>
              <a:rPr lang="zh-CN" altLang="en-US" sz="3600" b="1" dirty="0"/>
              <a:t>）</a:t>
            </a:r>
            <a:endParaRPr lang="en-US" altLang="zh-CN" sz="3600" b="1" dirty="0"/>
          </a:p>
          <a:p>
            <a:pPr lvl="0">
              <a:lnSpc>
                <a:spcPct val="160000"/>
              </a:lnSpc>
              <a:buNone/>
              <a:defRPr/>
            </a:pPr>
            <a:r>
              <a:rPr lang="zh-CN" altLang="en-US" sz="3600" dirty="0"/>
              <a:t>            </a:t>
            </a:r>
            <a:r>
              <a:rPr lang="zh-CN" altLang="en-US" dirty="0"/>
              <a:t>是数据的基本单位，在计算机程序中通常作为一个整体而考虑和处理。</a:t>
            </a:r>
            <a:endParaRPr lang="en-US" altLang="zh-CN" sz="3600" dirty="0"/>
          </a:p>
          <a:p>
            <a:pPr>
              <a:buNone/>
            </a:pPr>
            <a:endParaRPr lang="en-US" altLang="zh-CN" dirty="0"/>
          </a:p>
          <a:p>
            <a:pPr>
              <a:buNone/>
            </a:pP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981200" y="197768"/>
            <a:ext cx="8229600" cy="1143000"/>
          </a:xfrm>
        </p:spPr>
        <p:txBody>
          <a:bodyPr>
            <a:normAutofit/>
          </a:bodyPr>
          <a:lstStyle/>
          <a:p>
            <a:r>
              <a:rPr lang="zh-CN" altLang="en-US" b="1" dirty="0">
                <a:latin typeface="宋体" pitchFamily="2" charset="-122"/>
                <a:ea typeface="宋体" pitchFamily="2" charset="-122"/>
              </a:rPr>
              <a:t>基本概念和术语</a:t>
            </a:r>
            <a:endParaRPr lang="zh-CN" altLang="en-US" dirty="0"/>
          </a:p>
        </p:txBody>
      </p:sp>
      <p:sp>
        <p:nvSpPr>
          <p:cNvPr id="3" name="内容占位符 2"/>
          <p:cNvSpPr>
            <a:spLocks noGrp="1"/>
          </p:cNvSpPr>
          <p:nvPr>
            <p:ph idx="1"/>
          </p:nvPr>
        </p:nvSpPr>
        <p:spPr>
          <a:xfrm>
            <a:off x="1981200" y="1412776"/>
            <a:ext cx="8229600" cy="5184576"/>
          </a:xfrm>
        </p:spPr>
        <p:txBody>
          <a:bodyPr>
            <a:normAutofit fontScale="85000" lnSpcReduction="20000"/>
          </a:bodyPr>
          <a:lstStyle/>
          <a:p>
            <a:pPr lvl="0">
              <a:lnSpc>
                <a:spcPct val="160000"/>
              </a:lnSpc>
              <a:defRPr/>
            </a:pPr>
            <a:r>
              <a:rPr lang="zh-CN" altLang="en-US" sz="3300" b="1" dirty="0"/>
              <a:t>数据项 （</a:t>
            </a:r>
            <a:r>
              <a:rPr lang="en-US" altLang="zh-CN" sz="3300" b="1" dirty="0"/>
              <a:t>data item</a:t>
            </a:r>
            <a:r>
              <a:rPr lang="zh-CN" altLang="en-US" sz="3300" b="1" dirty="0"/>
              <a:t>）</a:t>
            </a:r>
            <a:endParaRPr lang="en-US" altLang="zh-CN" sz="3300" b="1" dirty="0"/>
          </a:p>
          <a:p>
            <a:pPr lvl="0">
              <a:lnSpc>
                <a:spcPct val="160000"/>
              </a:lnSpc>
              <a:buNone/>
              <a:defRPr/>
            </a:pPr>
            <a:r>
              <a:rPr lang="zh-CN" altLang="en-US" sz="3600" dirty="0"/>
              <a:t>　       </a:t>
            </a:r>
            <a:r>
              <a:rPr lang="zh-CN" altLang="en-US" dirty="0"/>
              <a:t>一个数据元素可由若干个数据项组成，数据项是数据不可分割的最小单位。           </a:t>
            </a:r>
            <a:endParaRPr lang="en-US" altLang="zh-CN" dirty="0"/>
          </a:p>
          <a:p>
            <a:pPr>
              <a:lnSpc>
                <a:spcPct val="150000"/>
              </a:lnSpc>
            </a:pPr>
            <a:r>
              <a:rPr lang="zh-CN" altLang="en-US" b="1" dirty="0"/>
              <a:t>结构（</a:t>
            </a:r>
            <a:r>
              <a:rPr lang="en-US" altLang="zh-CN" b="1" dirty="0"/>
              <a:t>Structure</a:t>
            </a:r>
            <a:r>
              <a:rPr lang="zh-CN" altLang="en-US" b="1" dirty="0"/>
              <a:t>）</a:t>
            </a:r>
            <a:endParaRPr lang="en-US" altLang="zh-CN" b="1" dirty="0"/>
          </a:p>
          <a:p>
            <a:pPr>
              <a:lnSpc>
                <a:spcPct val="150000"/>
              </a:lnSpc>
              <a:buNone/>
            </a:pPr>
            <a:r>
              <a:rPr lang="zh-CN" altLang="en-US" dirty="0"/>
              <a:t>             是组成</a:t>
            </a:r>
            <a:r>
              <a:rPr lang="zh-CN" altLang="en-US" dirty="0">
                <a:solidFill>
                  <a:srgbClr val="FF0000"/>
                </a:solidFill>
              </a:rPr>
              <a:t>整体</a:t>
            </a:r>
            <a:r>
              <a:rPr lang="zh-CN" altLang="en-US" dirty="0"/>
              <a:t>的各部分的</a:t>
            </a:r>
            <a:r>
              <a:rPr lang="zh-CN" altLang="en-US" dirty="0">
                <a:solidFill>
                  <a:srgbClr val="FF0000"/>
                </a:solidFill>
              </a:rPr>
              <a:t>关系和关联</a:t>
            </a:r>
            <a:r>
              <a:rPr lang="zh-CN" altLang="en-US" dirty="0"/>
              <a:t>。</a:t>
            </a:r>
            <a:endParaRPr lang="en-US" altLang="zh-CN" b="1" dirty="0"/>
          </a:p>
          <a:p>
            <a:pPr>
              <a:lnSpc>
                <a:spcPct val="150000"/>
              </a:lnSpc>
            </a:pPr>
            <a:r>
              <a:rPr lang="zh-CN" altLang="en-US" b="1" dirty="0"/>
              <a:t>数据结构（</a:t>
            </a:r>
            <a:r>
              <a:rPr lang="en-US" altLang="zh-CN" b="1" dirty="0"/>
              <a:t> Data Structure</a:t>
            </a:r>
            <a:r>
              <a:rPr lang="zh-CN" altLang="en-US" b="1" dirty="0"/>
              <a:t>）</a:t>
            </a:r>
            <a:endParaRPr lang="en-US" altLang="zh-CN" b="1" dirty="0"/>
          </a:p>
          <a:p>
            <a:pPr>
              <a:lnSpc>
                <a:spcPct val="150000"/>
              </a:lnSpc>
              <a:buNone/>
            </a:pPr>
            <a:r>
              <a:rPr lang="zh-CN" altLang="en-US" dirty="0"/>
              <a:t>             数据结构是相互之间存在一种或多种特定关系的数据元素的集合，也可称其为逻辑结构。</a:t>
            </a:r>
            <a:endParaRPr lang="en-US" altLang="zh-CN" dirty="0"/>
          </a:p>
          <a:p>
            <a:pPr>
              <a:buNone/>
            </a:pPr>
            <a:endParaRPr lang="en-US" altLang="zh-CN" dirty="0"/>
          </a:p>
          <a:p>
            <a:pPr>
              <a:buNone/>
            </a:pP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4460" name="Object 12"/>
          <p:cNvGraphicFramePr>
            <a:graphicFrameLocks noChangeAspect="1"/>
          </p:cNvGraphicFramePr>
          <p:nvPr/>
        </p:nvGraphicFramePr>
        <p:xfrm>
          <a:off x="5519936" y="527198"/>
          <a:ext cx="3683000" cy="5926138"/>
        </p:xfrm>
        <a:graphic>
          <a:graphicData uri="http://schemas.openxmlformats.org/presentationml/2006/ole">
            <mc:AlternateContent xmlns:mc="http://schemas.openxmlformats.org/markup-compatibility/2006">
              <mc:Choice xmlns:v="urn:schemas-microsoft-com:vml" Requires="v">
                <p:oleObj spid="_x0000_s1057" name="Visio" r:id="rId4" imgW="2627620" imgH="4228081" progId="Visio.Drawing.11">
                  <p:embed/>
                </p:oleObj>
              </mc:Choice>
              <mc:Fallback>
                <p:oleObj name="Visio" r:id="rId4" imgW="2627620" imgH="4228081" progId="Visio.Drawing.11">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9936" y="527198"/>
                        <a:ext cx="3683000" cy="592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4"/>
          <p:cNvSpPr txBox="1"/>
          <p:nvPr/>
        </p:nvSpPr>
        <p:spPr>
          <a:xfrm>
            <a:off x="3927630" y="1412776"/>
            <a:ext cx="800219" cy="4196020"/>
          </a:xfrm>
          <a:prstGeom prst="rect">
            <a:avLst/>
          </a:prstGeom>
          <a:noFill/>
        </p:spPr>
        <p:txBody>
          <a:bodyPr vert="eaVert" wrap="none" rtlCol="0">
            <a:spAutoFit/>
          </a:bodyPr>
          <a:lstStyle/>
          <a:p>
            <a:r>
              <a:rPr lang="zh-CN" altLang="en-US" sz="4000" dirty="0"/>
              <a:t>四类基本数据结构</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关系、关联的表示</a:t>
            </a:r>
            <a:r>
              <a:rPr lang="en-US" altLang="zh-CN" sz="3600" dirty="0"/>
              <a:t>--</a:t>
            </a:r>
            <a:r>
              <a:rPr lang="zh-CN" altLang="en-US" sz="3600" dirty="0"/>
              <a:t>用</a:t>
            </a:r>
            <a:r>
              <a:rPr lang="zh-CN" altLang="en-US" sz="3600" dirty="0">
                <a:solidFill>
                  <a:srgbClr val="FF0000"/>
                </a:solidFill>
              </a:rPr>
              <a:t>序偶</a:t>
            </a:r>
            <a:r>
              <a:rPr lang="zh-CN" altLang="en-US" sz="3600" dirty="0"/>
              <a:t>表示</a:t>
            </a:r>
          </a:p>
        </p:txBody>
      </p:sp>
      <p:sp>
        <p:nvSpPr>
          <p:cNvPr id="3" name="内容占位符 2"/>
          <p:cNvSpPr>
            <a:spLocks noGrp="1"/>
          </p:cNvSpPr>
          <p:nvPr>
            <p:ph idx="1"/>
          </p:nvPr>
        </p:nvSpPr>
        <p:spPr>
          <a:xfrm>
            <a:off x="2042864" y="1412776"/>
            <a:ext cx="8229600" cy="4781128"/>
          </a:xfrm>
        </p:spPr>
        <p:txBody>
          <a:bodyPr>
            <a:normAutofit fontScale="92500" lnSpcReduction="10000"/>
          </a:bodyPr>
          <a:lstStyle/>
          <a:p>
            <a:r>
              <a:rPr lang="zh-CN" altLang="en-US" dirty="0"/>
              <a:t>数据结构的形式定义：</a:t>
            </a:r>
            <a:endParaRPr lang="en-US" altLang="zh-CN" dirty="0"/>
          </a:p>
          <a:p>
            <a:pPr>
              <a:buNone/>
            </a:pPr>
            <a:r>
              <a:rPr lang="en-US" altLang="zh-CN" dirty="0"/>
              <a:t>     </a:t>
            </a:r>
            <a:r>
              <a:rPr lang="en-US" altLang="zh-CN" dirty="0" err="1"/>
              <a:t>Data_Structure</a:t>
            </a:r>
            <a:r>
              <a:rPr lang="en-US" altLang="zh-CN" dirty="0"/>
              <a:t>  =  (D, S )</a:t>
            </a:r>
          </a:p>
          <a:p>
            <a:pPr>
              <a:buNone/>
            </a:pPr>
            <a:endParaRPr lang="en-US" altLang="zh-CN" dirty="0"/>
          </a:p>
          <a:p>
            <a:r>
              <a:rPr lang="zh-CN" altLang="en-US" dirty="0"/>
              <a:t>例如：复数数据结构</a:t>
            </a:r>
            <a:r>
              <a:rPr lang="en-US" altLang="zh-CN" dirty="0"/>
              <a:t>Complex  =  (C, R)</a:t>
            </a:r>
          </a:p>
          <a:p>
            <a:pPr>
              <a:buNone/>
            </a:pPr>
            <a:r>
              <a:rPr lang="en-US" altLang="zh-CN" dirty="0"/>
              <a:t>     C = {c1,c2|c1,c2</a:t>
            </a:r>
            <a:r>
              <a:rPr lang="zh-CN" altLang="en-US" dirty="0"/>
              <a:t>属于任意实数</a:t>
            </a:r>
            <a:r>
              <a:rPr lang="en-US" altLang="zh-CN" dirty="0"/>
              <a:t>}</a:t>
            </a:r>
          </a:p>
          <a:p>
            <a:pPr>
              <a:buNone/>
            </a:pPr>
            <a:r>
              <a:rPr lang="en-US" altLang="zh-CN" dirty="0"/>
              <a:t>     R = {&lt;c1,c2&gt;|c1</a:t>
            </a:r>
            <a:r>
              <a:rPr lang="zh-CN" altLang="en-US" dirty="0"/>
              <a:t>表示实部</a:t>
            </a:r>
            <a:r>
              <a:rPr lang="en-US" altLang="zh-CN" dirty="0"/>
              <a:t>,c2</a:t>
            </a:r>
            <a:r>
              <a:rPr lang="zh-CN" altLang="en-US" dirty="0"/>
              <a:t>表示虚部</a:t>
            </a:r>
            <a:r>
              <a:rPr lang="en-US" altLang="zh-CN" dirty="0"/>
              <a:t>}</a:t>
            </a:r>
          </a:p>
          <a:p>
            <a:pPr>
              <a:buNone/>
            </a:pPr>
            <a:endParaRPr lang="en-US" altLang="zh-CN" dirty="0"/>
          </a:p>
          <a:p>
            <a:r>
              <a:rPr lang="zh-CN" altLang="en-US" dirty="0"/>
              <a:t>三种基本的关系</a:t>
            </a:r>
            <a:endParaRPr lang="en-US" altLang="zh-CN" dirty="0"/>
          </a:p>
          <a:p>
            <a:pPr>
              <a:buNone/>
            </a:pPr>
            <a:r>
              <a:rPr lang="en-US" altLang="zh-CN" dirty="0"/>
              <a:t>    1:1              1:n              n:m</a:t>
            </a:r>
          </a:p>
          <a:p>
            <a:pPr>
              <a:buNone/>
            </a:pPr>
            <a:endParaRPr lang="en-US" altLang="zh-CN" dirty="0"/>
          </a:p>
          <a:p>
            <a:pPr>
              <a:buNone/>
            </a:pP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981200" y="197768"/>
            <a:ext cx="8229600" cy="1143000"/>
          </a:xfrm>
        </p:spPr>
        <p:txBody>
          <a:bodyPr/>
          <a:lstStyle/>
          <a:p>
            <a:r>
              <a:rPr lang="zh-CN" altLang="en-US" b="1" dirty="0">
                <a:latin typeface="宋体" pitchFamily="2" charset="-122"/>
                <a:ea typeface="宋体" pitchFamily="2" charset="-122"/>
              </a:rPr>
              <a:t>基本概念和术语</a:t>
            </a:r>
            <a:r>
              <a:rPr lang="en-US" altLang="zh-CN" b="1" dirty="0">
                <a:latin typeface="宋体" pitchFamily="2" charset="-122"/>
                <a:ea typeface="宋体" pitchFamily="2" charset="-122"/>
              </a:rPr>
              <a:t>(</a:t>
            </a:r>
            <a:r>
              <a:rPr lang="zh-CN" altLang="en-US" b="1" dirty="0">
                <a:latin typeface="宋体" pitchFamily="2" charset="-122"/>
                <a:ea typeface="宋体" pitchFamily="2" charset="-122"/>
              </a:rPr>
              <a:t>续</a:t>
            </a:r>
            <a:r>
              <a:rPr lang="en-US" altLang="zh-CN" b="1" dirty="0">
                <a:latin typeface="宋体" pitchFamily="2" charset="-122"/>
                <a:ea typeface="宋体" pitchFamily="2" charset="-122"/>
              </a:rPr>
              <a:t>)</a:t>
            </a:r>
            <a:endParaRPr lang="zh-CN" altLang="en-US" dirty="0"/>
          </a:p>
        </p:txBody>
      </p:sp>
      <p:sp>
        <p:nvSpPr>
          <p:cNvPr id="3" name="内容占位符 2"/>
          <p:cNvSpPr>
            <a:spLocks noGrp="1"/>
          </p:cNvSpPr>
          <p:nvPr>
            <p:ph idx="1"/>
          </p:nvPr>
        </p:nvSpPr>
        <p:spPr>
          <a:xfrm>
            <a:off x="1981200" y="1268760"/>
            <a:ext cx="8229600" cy="5184576"/>
          </a:xfrm>
        </p:spPr>
        <p:txBody>
          <a:bodyPr>
            <a:normAutofit fontScale="85000" lnSpcReduction="20000"/>
          </a:bodyPr>
          <a:lstStyle/>
          <a:p>
            <a:pPr>
              <a:lnSpc>
                <a:spcPct val="150000"/>
              </a:lnSpc>
            </a:pPr>
            <a:r>
              <a:rPr lang="zh-CN" altLang="en-US" b="1" dirty="0"/>
              <a:t>物理结构</a:t>
            </a:r>
            <a:r>
              <a:rPr lang="en-US" altLang="zh-CN" b="1" dirty="0"/>
              <a:t>(</a:t>
            </a:r>
            <a:r>
              <a:rPr lang="zh-CN" altLang="en-US" b="1" dirty="0"/>
              <a:t>存储结构</a:t>
            </a:r>
            <a:r>
              <a:rPr lang="en-US" altLang="zh-CN" b="1" dirty="0"/>
              <a:t>)</a:t>
            </a:r>
          </a:p>
          <a:p>
            <a:pPr>
              <a:lnSpc>
                <a:spcPct val="150000"/>
              </a:lnSpc>
              <a:buNone/>
            </a:pPr>
            <a:r>
              <a:rPr lang="en-US" altLang="zh-CN" dirty="0"/>
              <a:t>            </a:t>
            </a:r>
            <a:r>
              <a:rPr lang="zh-CN" altLang="en-US" sz="2800" dirty="0"/>
              <a:t>数据结构在计算机中的表示</a:t>
            </a:r>
            <a:r>
              <a:rPr lang="en-US" altLang="zh-CN" sz="2800" dirty="0"/>
              <a:t>(</a:t>
            </a:r>
            <a:r>
              <a:rPr lang="zh-CN" altLang="en-US" sz="2800" dirty="0"/>
              <a:t>映像</a:t>
            </a:r>
            <a:r>
              <a:rPr lang="en-US" altLang="zh-CN" sz="2800" dirty="0"/>
              <a:t>)</a:t>
            </a:r>
            <a:r>
              <a:rPr lang="zh-CN" altLang="en-US" sz="2800" dirty="0"/>
              <a:t>称为数据的物理结构。</a:t>
            </a:r>
            <a:endParaRPr lang="en-US" altLang="zh-CN" sz="2800" dirty="0"/>
          </a:p>
          <a:p>
            <a:pPr lvl="1">
              <a:lnSpc>
                <a:spcPct val="150000"/>
              </a:lnSpc>
            </a:pPr>
            <a:r>
              <a:rPr lang="zh-CN" altLang="en-US" b="1" dirty="0"/>
              <a:t>顺序映像</a:t>
            </a:r>
            <a:endParaRPr lang="en-US" altLang="zh-CN" b="1" dirty="0"/>
          </a:p>
          <a:p>
            <a:pPr>
              <a:lnSpc>
                <a:spcPct val="150000"/>
              </a:lnSpc>
              <a:buNone/>
            </a:pPr>
            <a:r>
              <a:rPr lang="en-US" altLang="zh-CN" dirty="0"/>
              <a:t>            </a:t>
            </a:r>
            <a:r>
              <a:rPr lang="zh-CN" altLang="en-US" sz="2800" dirty="0"/>
              <a:t>顺序映像的特点是借助元素在存储器中的相对位置来表示数据元素之间的逻辑关系。</a:t>
            </a:r>
            <a:endParaRPr lang="en-US" altLang="zh-CN" sz="2800" dirty="0"/>
          </a:p>
          <a:p>
            <a:pPr lvl="1">
              <a:lnSpc>
                <a:spcPct val="150000"/>
              </a:lnSpc>
            </a:pPr>
            <a:r>
              <a:rPr lang="zh-CN" altLang="en-US" b="1" dirty="0"/>
              <a:t>非顺序映像</a:t>
            </a:r>
            <a:endParaRPr lang="en-US" altLang="zh-CN" b="1" dirty="0"/>
          </a:p>
          <a:p>
            <a:pPr>
              <a:lnSpc>
                <a:spcPct val="150000"/>
              </a:lnSpc>
              <a:buNone/>
            </a:pPr>
            <a:r>
              <a:rPr lang="en-US" altLang="zh-CN" dirty="0"/>
              <a:t>           </a:t>
            </a:r>
            <a:r>
              <a:rPr lang="zh-CN" altLang="en-US" sz="2800" dirty="0"/>
              <a:t>非顺序映像的特点是借助指示元素存储地址的指针表示数据元素之间的逻辑关系。</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宋体" pitchFamily="2" charset="-122"/>
                <a:ea typeface="宋体" pitchFamily="2" charset="-122"/>
              </a:rPr>
              <a:t>基本概念和术语</a:t>
            </a:r>
            <a:r>
              <a:rPr lang="en-US" altLang="zh-CN" b="1" dirty="0">
                <a:latin typeface="宋体" pitchFamily="2" charset="-122"/>
                <a:ea typeface="宋体" pitchFamily="2" charset="-122"/>
              </a:rPr>
              <a:t>(</a:t>
            </a:r>
            <a:r>
              <a:rPr lang="zh-CN" altLang="en-US" b="1" dirty="0">
                <a:latin typeface="宋体" pitchFamily="2" charset="-122"/>
                <a:ea typeface="宋体" pitchFamily="2" charset="-122"/>
              </a:rPr>
              <a:t>续</a:t>
            </a:r>
            <a:r>
              <a:rPr lang="en-US" altLang="zh-CN" b="1" dirty="0">
                <a:latin typeface="宋体" pitchFamily="2" charset="-122"/>
                <a:ea typeface="宋体" pitchFamily="2" charset="-122"/>
              </a:rPr>
              <a:t>)</a:t>
            </a:r>
            <a:endParaRPr lang="zh-CN" altLang="en-US" b="1" dirty="0">
              <a:latin typeface="宋体" pitchFamily="2" charset="-122"/>
              <a:ea typeface="宋体" pitchFamily="2" charset="-122"/>
            </a:endParaRPr>
          </a:p>
        </p:txBody>
      </p:sp>
      <p:sp>
        <p:nvSpPr>
          <p:cNvPr id="4" name="Text Box 13"/>
          <p:cNvSpPr txBox="1">
            <a:spLocks noChangeArrowheads="1"/>
          </p:cNvSpPr>
          <p:nvPr/>
        </p:nvSpPr>
        <p:spPr bwMode="auto">
          <a:xfrm>
            <a:off x="1919289" y="1916832"/>
            <a:ext cx="8385629" cy="984500"/>
          </a:xfrm>
          <a:prstGeom prst="rect">
            <a:avLst/>
          </a:prstGeom>
          <a:noFill/>
          <a:ln w="9525">
            <a:noFill/>
            <a:miter lim="800000"/>
            <a:headEnd/>
            <a:tailEnd/>
          </a:ln>
          <a:effectLst/>
        </p:spPr>
        <p:txBody>
          <a:bodyPr wrap="none">
            <a:spAutoFit/>
          </a:bodyPr>
          <a:lstStyle/>
          <a:p>
            <a:pPr>
              <a:lnSpc>
                <a:spcPct val="130000"/>
              </a:lnSpc>
            </a:pPr>
            <a:r>
              <a:rPr kumimoji="1" lang="zh-CN" altLang="en-US" sz="2400" b="1">
                <a:solidFill>
                  <a:srgbClr val="0000FF"/>
                </a:solidFill>
                <a:latin typeface="+mn-ea"/>
              </a:rPr>
              <a:t>数据类型：</a:t>
            </a:r>
            <a:r>
              <a:rPr kumimoji="1" lang="zh-CN" altLang="en-US" sz="2400" b="1">
                <a:latin typeface="+mn-ea"/>
              </a:rPr>
              <a:t>是一组性质相同的</a:t>
            </a:r>
            <a:r>
              <a:rPr kumimoji="1" lang="zh-CN" altLang="en-US" sz="2400" b="1">
                <a:solidFill>
                  <a:srgbClr val="0000FF"/>
                </a:solidFill>
                <a:latin typeface="+mn-ea"/>
              </a:rPr>
              <a:t>值的集合</a:t>
            </a:r>
            <a:r>
              <a:rPr kumimoji="1" lang="zh-CN" altLang="en-US" sz="2400" b="1">
                <a:latin typeface="+mn-ea"/>
              </a:rPr>
              <a:t>以及定义于这个</a:t>
            </a:r>
            <a:r>
              <a:rPr kumimoji="1" lang="zh-CN" altLang="en-US" sz="2400" b="1">
                <a:solidFill>
                  <a:srgbClr val="0000FF"/>
                </a:solidFill>
                <a:latin typeface="+mn-ea"/>
              </a:rPr>
              <a:t>值 </a:t>
            </a:r>
          </a:p>
          <a:p>
            <a:pPr>
              <a:lnSpc>
                <a:spcPct val="130000"/>
              </a:lnSpc>
            </a:pPr>
            <a:r>
              <a:rPr kumimoji="1" lang="zh-CN" altLang="en-US" sz="2400" b="1">
                <a:solidFill>
                  <a:srgbClr val="0000FF"/>
                </a:solidFill>
                <a:latin typeface="+mn-ea"/>
              </a:rPr>
              <a:t>集合上的一组操作</a:t>
            </a:r>
            <a:r>
              <a:rPr kumimoji="1" lang="zh-CN" altLang="en-US" sz="2400" b="1">
                <a:latin typeface="+mn-ea"/>
              </a:rPr>
              <a:t>的总称。 </a:t>
            </a:r>
            <a:r>
              <a:rPr kumimoji="1" lang="zh-CN" altLang="en-US" sz="2400" b="1">
                <a:solidFill>
                  <a:srgbClr val="FF3300"/>
                </a:solidFill>
                <a:effectLst>
                  <a:outerShdw blurRad="38100" dist="38100" dir="2700000" algn="tl">
                    <a:srgbClr val="000000"/>
                  </a:outerShdw>
                </a:effectLst>
                <a:latin typeface="+mn-ea"/>
              </a:rPr>
              <a:t>值的集合</a:t>
            </a:r>
            <a:r>
              <a:rPr kumimoji="1" lang="en-US" altLang="zh-CN" sz="2400" b="1">
                <a:solidFill>
                  <a:srgbClr val="FF3300"/>
                </a:solidFill>
                <a:effectLst>
                  <a:outerShdw blurRad="38100" dist="38100" dir="2700000" algn="tl">
                    <a:srgbClr val="000000"/>
                  </a:outerShdw>
                </a:effectLst>
                <a:latin typeface="+mn-ea"/>
              </a:rPr>
              <a:t>+</a:t>
            </a:r>
            <a:r>
              <a:rPr kumimoji="1" lang="zh-CN" altLang="en-US" sz="2400" b="1">
                <a:solidFill>
                  <a:srgbClr val="FF3300"/>
                </a:solidFill>
                <a:effectLst>
                  <a:outerShdw blurRad="38100" dist="38100" dir="2700000" algn="tl">
                    <a:srgbClr val="000000"/>
                  </a:outerShdw>
                </a:effectLst>
                <a:latin typeface="+mn-ea"/>
              </a:rPr>
              <a:t>值集合上的一组操作</a:t>
            </a:r>
            <a:r>
              <a:rPr kumimoji="1" lang="zh-CN" altLang="en-US" sz="2400" b="1">
                <a:solidFill>
                  <a:srgbClr val="FF3300"/>
                </a:solidFill>
                <a:latin typeface="+mn-ea"/>
              </a:rPr>
              <a:t> </a:t>
            </a:r>
          </a:p>
        </p:txBody>
      </p:sp>
      <p:sp>
        <p:nvSpPr>
          <p:cNvPr id="5" name="Text Box 14"/>
          <p:cNvSpPr txBox="1">
            <a:spLocks noChangeArrowheads="1"/>
          </p:cNvSpPr>
          <p:nvPr/>
        </p:nvSpPr>
        <p:spPr bwMode="auto">
          <a:xfrm>
            <a:off x="1992314" y="4796558"/>
            <a:ext cx="7922362" cy="919867"/>
          </a:xfrm>
          <a:prstGeom prst="rect">
            <a:avLst/>
          </a:prstGeom>
          <a:noFill/>
          <a:ln w="9525">
            <a:noFill/>
            <a:miter lim="800000"/>
            <a:headEnd/>
            <a:tailEnd/>
          </a:ln>
          <a:effectLst/>
        </p:spPr>
        <p:txBody>
          <a:bodyPr wrap="none">
            <a:spAutoFit/>
          </a:bodyPr>
          <a:lstStyle/>
          <a:p>
            <a:pPr>
              <a:lnSpc>
                <a:spcPct val="120000"/>
              </a:lnSpc>
            </a:pPr>
            <a:r>
              <a:rPr kumimoji="1" lang="zh-CN" altLang="en-US" sz="2400" b="1" dirty="0">
                <a:latin typeface="+mn-ea"/>
              </a:rPr>
              <a:t>例如，</a:t>
            </a:r>
            <a:r>
              <a:rPr kumimoji="1" lang="en-US" altLang="zh-CN" sz="2400" b="1" dirty="0">
                <a:latin typeface="+mn-ea"/>
              </a:rPr>
              <a:t>C</a:t>
            </a:r>
            <a:r>
              <a:rPr kumimoji="1" lang="zh-CN" altLang="en-US" sz="2400" b="1" dirty="0">
                <a:latin typeface="+mn-ea"/>
              </a:rPr>
              <a:t>语言中的</a:t>
            </a:r>
            <a:r>
              <a:rPr kumimoji="1" lang="en-US" altLang="zh-CN" sz="2400" b="1" dirty="0">
                <a:latin typeface="+mn-ea"/>
              </a:rPr>
              <a:t>int</a:t>
            </a:r>
            <a:r>
              <a:rPr kumimoji="1" lang="zh-CN" altLang="en-US" sz="2400" b="1" dirty="0">
                <a:latin typeface="+mn-ea"/>
              </a:rPr>
              <a:t>型变量，是指一定范围中的值构成的</a:t>
            </a:r>
            <a:endParaRPr kumimoji="1" lang="en-US" altLang="zh-CN" sz="2400" b="1" dirty="0">
              <a:latin typeface="+mn-ea"/>
            </a:endParaRPr>
          </a:p>
          <a:p>
            <a:pPr>
              <a:lnSpc>
                <a:spcPct val="120000"/>
              </a:lnSpc>
            </a:pPr>
            <a:r>
              <a:rPr kumimoji="1" lang="zh-CN" altLang="en-US" sz="2400" b="1" dirty="0">
                <a:latin typeface="+mn-ea"/>
              </a:rPr>
              <a:t>集合及一组操作（加、减、乘、除、乘方 等）的总称。</a:t>
            </a:r>
          </a:p>
        </p:txBody>
      </p:sp>
      <p:sp>
        <p:nvSpPr>
          <p:cNvPr id="6" name="Text Box 97"/>
          <p:cNvSpPr txBox="1">
            <a:spLocks noChangeArrowheads="1"/>
          </p:cNvSpPr>
          <p:nvPr/>
        </p:nvSpPr>
        <p:spPr bwMode="auto">
          <a:xfrm>
            <a:off x="4511675" y="2924896"/>
            <a:ext cx="4167188" cy="1769331"/>
          </a:xfrm>
          <a:prstGeom prst="rect">
            <a:avLst/>
          </a:prstGeom>
          <a:noFill/>
          <a:ln w="9525">
            <a:noFill/>
            <a:miter lim="800000"/>
            <a:headEnd/>
            <a:tailEnd/>
          </a:ln>
          <a:effectLst/>
        </p:spPr>
        <p:txBody>
          <a:bodyPr>
            <a:spAutoFit/>
          </a:bodyPr>
          <a:lstStyle/>
          <a:p>
            <a:pPr>
              <a:lnSpc>
                <a:spcPct val="160000"/>
              </a:lnSpc>
            </a:pPr>
            <a:r>
              <a:rPr kumimoji="1" lang="zh-CN" altLang="en-US" sz="2400" b="1">
                <a:latin typeface="+mn-ea"/>
              </a:rPr>
              <a:t>约束变量的</a:t>
            </a:r>
            <a:r>
              <a:rPr kumimoji="1" lang="zh-CN" altLang="en-US" sz="2400" b="1">
                <a:solidFill>
                  <a:srgbClr val="FF3300"/>
                </a:solidFill>
                <a:effectLst>
                  <a:outerShdw blurRad="38100" dist="38100" dir="2700000" algn="tl">
                    <a:srgbClr val="000000"/>
                  </a:outerShdw>
                </a:effectLst>
                <a:latin typeface="+mn-ea"/>
              </a:rPr>
              <a:t>内存空间</a:t>
            </a:r>
            <a:r>
              <a:rPr kumimoji="1" lang="zh-CN" altLang="en-US" sz="2400" b="1">
                <a:latin typeface="+mn-ea"/>
              </a:rPr>
              <a:t>，</a:t>
            </a:r>
          </a:p>
          <a:p>
            <a:pPr>
              <a:lnSpc>
                <a:spcPct val="160000"/>
              </a:lnSpc>
            </a:pPr>
            <a:r>
              <a:rPr kumimoji="1" lang="zh-CN" altLang="en-US" sz="2400" b="1">
                <a:latin typeface="+mn-ea"/>
              </a:rPr>
              <a:t>约束变量或常量的</a:t>
            </a:r>
            <a:r>
              <a:rPr kumimoji="1" lang="zh-CN" altLang="en-US" sz="2400" b="1">
                <a:solidFill>
                  <a:srgbClr val="FF3300"/>
                </a:solidFill>
                <a:effectLst>
                  <a:outerShdw blurRad="38100" dist="38100" dir="2700000" algn="tl">
                    <a:srgbClr val="000000"/>
                  </a:outerShdw>
                </a:effectLst>
                <a:latin typeface="+mn-ea"/>
              </a:rPr>
              <a:t>取值范围</a:t>
            </a:r>
            <a:r>
              <a:rPr kumimoji="1" lang="zh-CN" altLang="en-US" sz="2400" b="1">
                <a:latin typeface="+mn-ea"/>
              </a:rPr>
              <a:t>，</a:t>
            </a:r>
          </a:p>
          <a:p>
            <a:pPr>
              <a:lnSpc>
                <a:spcPct val="160000"/>
              </a:lnSpc>
            </a:pPr>
            <a:r>
              <a:rPr kumimoji="1" lang="zh-CN" altLang="en-US" sz="2400" b="1">
                <a:latin typeface="+mn-ea"/>
              </a:rPr>
              <a:t>约束变量或常量的</a:t>
            </a:r>
            <a:r>
              <a:rPr kumimoji="1" lang="zh-CN" altLang="en-US" sz="2400" b="1">
                <a:solidFill>
                  <a:srgbClr val="FF3300"/>
                </a:solidFill>
                <a:effectLst>
                  <a:outerShdw blurRad="38100" dist="38100" dir="2700000" algn="tl">
                    <a:srgbClr val="000000"/>
                  </a:outerShdw>
                </a:effectLst>
                <a:latin typeface="+mn-ea"/>
              </a:rPr>
              <a:t>操作</a:t>
            </a:r>
            <a:r>
              <a:rPr kumimoji="1" lang="zh-CN" altLang="en-US" sz="2400" b="1">
                <a:latin typeface="+mn-ea"/>
              </a:rPr>
              <a:t>。 </a:t>
            </a:r>
          </a:p>
        </p:txBody>
      </p:sp>
      <p:sp>
        <p:nvSpPr>
          <p:cNvPr id="7" name="Text Box 99"/>
          <p:cNvSpPr txBox="1">
            <a:spLocks noChangeArrowheads="1"/>
          </p:cNvSpPr>
          <p:nvPr/>
        </p:nvSpPr>
        <p:spPr bwMode="auto">
          <a:xfrm>
            <a:off x="2001838" y="3717058"/>
            <a:ext cx="2661306" cy="461665"/>
          </a:xfrm>
          <a:prstGeom prst="rect">
            <a:avLst/>
          </a:prstGeom>
          <a:noFill/>
          <a:ln w="9525">
            <a:noFill/>
            <a:miter lim="800000"/>
            <a:headEnd/>
            <a:tailEnd/>
          </a:ln>
          <a:effectLst/>
        </p:spPr>
        <p:txBody>
          <a:bodyPr wrap="none">
            <a:spAutoFit/>
          </a:bodyPr>
          <a:lstStyle/>
          <a:p>
            <a:r>
              <a:rPr kumimoji="1" lang="zh-CN" altLang="en-US" sz="2400" b="1">
                <a:solidFill>
                  <a:srgbClr val="0000FF"/>
                </a:solidFill>
                <a:latin typeface="+mn-ea"/>
              </a:rPr>
              <a:t>数据类型的作用  </a:t>
            </a:r>
          </a:p>
        </p:txBody>
      </p:sp>
      <p:sp>
        <p:nvSpPr>
          <p:cNvPr id="8" name="AutoShape 100"/>
          <p:cNvSpPr>
            <a:spLocks/>
          </p:cNvSpPr>
          <p:nvPr/>
        </p:nvSpPr>
        <p:spPr bwMode="auto">
          <a:xfrm>
            <a:off x="4327525" y="3283670"/>
            <a:ext cx="184150" cy="1371600"/>
          </a:xfrm>
          <a:prstGeom prst="leftBrace">
            <a:avLst>
              <a:gd name="adj1" fmla="val 62069"/>
              <a:gd name="adj2" fmla="val 50000"/>
            </a:avLst>
          </a:prstGeom>
          <a:noFill/>
          <a:ln w="12700">
            <a:solidFill>
              <a:schemeClr val="tx1"/>
            </a:solidFill>
            <a:round/>
            <a:headEnd/>
            <a:tailEnd/>
          </a:ln>
          <a:effectLst/>
        </p:spPr>
        <p:txBody>
          <a:bodyPr wrap="none" anchor="ctr"/>
          <a:lstStyle/>
          <a:p>
            <a:endParaRPr lang="zh-CN" altLang="en-US" sz="240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16" presetClass="entr" presetSubtype="42"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outHorizontal)">
                                      <p:cBhvr>
                                        <p:cTn id="15" dur="500"/>
                                        <p:tgtEl>
                                          <p:spTgt spid="8"/>
                                        </p:tgtEl>
                                      </p:cBhvr>
                                    </p:animEffect>
                                  </p:childTnLst>
                                </p:cTn>
                              </p:par>
                              <p:par>
                                <p:cTn id="16" presetID="3" presetClass="entr" presetSubtype="5"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vertic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checkerboard(across)">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p:bldP spid="7" grpId="0" autoUpdateAnimBg="0"/>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981200" y="197768"/>
            <a:ext cx="8229600" cy="1143000"/>
          </a:xfrm>
        </p:spPr>
        <p:txBody>
          <a:bodyPr/>
          <a:lstStyle/>
          <a:p>
            <a:r>
              <a:rPr lang="zh-CN" altLang="en-US" b="1" dirty="0">
                <a:latin typeface="宋体" pitchFamily="2" charset="-122"/>
                <a:ea typeface="宋体" pitchFamily="2" charset="-122"/>
              </a:rPr>
              <a:t>基本概念和术语</a:t>
            </a:r>
            <a:r>
              <a:rPr lang="en-US" altLang="zh-CN" b="1" dirty="0">
                <a:latin typeface="宋体" pitchFamily="2" charset="-122"/>
                <a:ea typeface="宋体" pitchFamily="2" charset="-122"/>
              </a:rPr>
              <a:t>(</a:t>
            </a:r>
            <a:r>
              <a:rPr lang="zh-CN" altLang="en-US" b="1" dirty="0">
                <a:latin typeface="宋体" pitchFamily="2" charset="-122"/>
                <a:ea typeface="宋体" pitchFamily="2" charset="-122"/>
              </a:rPr>
              <a:t>续</a:t>
            </a:r>
            <a:r>
              <a:rPr lang="en-US" altLang="zh-CN" b="1" dirty="0">
                <a:latin typeface="宋体" pitchFamily="2" charset="-122"/>
                <a:ea typeface="宋体" pitchFamily="2" charset="-122"/>
              </a:rPr>
              <a:t>)</a:t>
            </a:r>
            <a:endParaRPr lang="zh-CN" altLang="en-US" dirty="0"/>
          </a:p>
        </p:txBody>
      </p:sp>
      <p:sp>
        <p:nvSpPr>
          <p:cNvPr id="3" name="内容占位符 2"/>
          <p:cNvSpPr>
            <a:spLocks noGrp="1"/>
          </p:cNvSpPr>
          <p:nvPr>
            <p:ph idx="1"/>
          </p:nvPr>
        </p:nvSpPr>
        <p:spPr>
          <a:xfrm>
            <a:off x="1981200" y="1268760"/>
            <a:ext cx="8229600" cy="5184576"/>
          </a:xfrm>
        </p:spPr>
        <p:txBody>
          <a:bodyPr>
            <a:normAutofit/>
          </a:bodyPr>
          <a:lstStyle/>
          <a:p>
            <a:pPr>
              <a:lnSpc>
                <a:spcPct val="150000"/>
              </a:lnSpc>
            </a:pPr>
            <a:r>
              <a:rPr lang="zh-CN" altLang="en-US" sz="2400" b="1" dirty="0"/>
              <a:t>抽象数据类型（</a:t>
            </a:r>
            <a:r>
              <a:rPr lang="en-US" altLang="zh-CN" sz="2400" b="1" dirty="0"/>
              <a:t>abstract  data  type   ADT</a:t>
            </a:r>
            <a:r>
              <a:rPr lang="zh-CN" altLang="en-US" sz="2400" b="1" dirty="0"/>
              <a:t>）</a:t>
            </a:r>
            <a:endParaRPr lang="en-US" altLang="zh-CN" sz="2400" b="1" dirty="0"/>
          </a:p>
          <a:p>
            <a:pPr>
              <a:lnSpc>
                <a:spcPct val="150000"/>
              </a:lnSpc>
              <a:buNone/>
            </a:pPr>
            <a:r>
              <a:rPr lang="en-US" altLang="zh-CN" sz="2400" dirty="0"/>
              <a:t>            </a:t>
            </a:r>
            <a:r>
              <a:rPr lang="zh-CN" altLang="en-US" sz="2400" dirty="0"/>
              <a:t>是指一个数学模型以及定义在该模型上的一组操作。抽象数据类型的定义仅取决于它的一组逻辑特性，而与其在计算机内部如何表示和实现无关。</a:t>
            </a:r>
            <a:endParaRPr lang="en-US" altLang="zh-CN" sz="2400" dirty="0"/>
          </a:p>
          <a:p>
            <a:pPr>
              <a:lnSpc>
                <a:spcPct val="150000"/>
              </a:lnSpc>
            </a:pPr>
            <a:r>
              <a:rPr lang="zh-CN" altLang="en-US" sz="2400" b="1" dirty="0"/>
              <a:t>原子类型、固定聚合类型、可变聚合类型、多形数据类型</a:t>
            </a:r>
            <a:r>
              <a:rPr lang="zh-CN" altLang="en-US" sz="2400" dirty="0"/>
              <a:t>（</a:t>
            </a:r>
            <a:r>
              <a:rPr lang="en-US" altLang="zh-CN" sz="2400" dirty="0"/>
              <a:t>p8-9</a:t>
            </a:r>
            <a:r>
              <a:rPr lang="zh-CN" altLang="en-US" sz="2400" dirty="0"/>
              <a:t>）</a:t>
            </a:r>
            <a:endParaRPr lang="en-US" altLang="zh-CN"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48" name="自选图形 45"/>
          <p:cNvSpPr>
            <a:spLocks noChangeArrowheads="1"/>
          </p:cNvSpPr>
          <p:nvPr/>
        </p:nvSpPr>
        <p:spPr bwMode="gray">
          <a:xfrm>
            <a:off x="8635126" y="4190025"/>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3" name="自选图形 46"/>
          <p:cNvSpPr>
            <a:spLocks noChangeArrowheads="1"/>
          </p:cNvSpPr>
          <p:nvPr/>
        </p:nvSpPr>
        <p:spPr bwMode="gray">
          <a:xfrm>
            <a:off x="9066926" y="4190025"/>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4" name="自选图形 47"/>
          <p:cNvSpPr>
            <a:spLocks noChangeArrowheads="1"/>
          </p:cNvSpPr>
          <p:nvPr/>
        </p:nvSpPr>
        <p:spPr bwMode="gray">
          <a:xfrm>
            <a:off x="9498726" y="4190025"/>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11"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18"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25"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32"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39"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Rectangle 3"/>
          <p:cNvSpPr>
            <a:spLocks noGrp="1" noChangeArrowheads="1"/>
          </p:cNvSpPr>
          <p:nvPr>
            <p:ph type="body" idx="1"/>
          </p:nvPr>
        </p:nvSpPr>
        <p:spPr>
          <a:xfrm>
            <a:off x="1981200" y="476251"/>
            <a:ext cx="8091488" cy="3554413"/>
          </a:xfrm>
        </p:spPr>
        <p:txBody>
          <a:bodyPr/>
          <a:lstStyle/>
          <a:p>
            <a:pPr marL="457200" indent="-457200" algn="just">
              <a:buNone/>
            </a:pPr>
            <a:r>
              <a:rPr lang="zh-CN" altLang="en-US" sz="2400" b="1">
                <a:solidFill>
                  <a:srgbClr val="0000FF"/>
                </a:solidFill>
                <a:latin typeface="华文中宋" pitchFamily="2" charset="-122"/>
                <a:ea typeface="华文中宋" pitchFamily="2" charset="-122"/>
              </a:rPr>
              <a:t>抽象数据类型 </a:t>
            </a:r>
            <a:r>
              <a:rPr lang="en-US" altLang="zh-CN" sz="2400" b="1">
                <a:solidFill>
                  <a:srgbClr val="0000FF"/>
                </a:solidFill>
                <a:latin typeface="华文中宋" pitchFamily="2" charset="-122"/>
                <a:ea typeface="华文中宋" pitchFamily="2" charset="-122"/>
              </a:rPr>
              <a:t>Abstract Data Type, ADT</a:t>
            </a:r>
          </a:p>
          <a:p>
            <a:pPr marL="990600" lvl="1" indent="-533400" algn="just">
              <a:buClr>
                <a:schemeClr val="tx1"/>
              </a:buClr>
              <a:buFont typeface="Wingdings" pitchFamily="2" charset="2"/>
              <a:buChar char="q"/>
            </a:pPr>
            <a:r>
              <a:rPr lang="zh-CN" altLang="en-US" sz="2400" b="1"/>
              <a:t>含义</a:t>
            </a:r>
          </a:p>
        </p:txBody>
      </p:sp>
      <p:grpSp>
        <p:nvGrpSpPr>
          <p:cNvPr id="2" name="Group 4"/>
          <p:cNvGrpSpPr>
            <a:grpSpLocks/>
          </p:cNvGrpSpPr>
          <p:nvPr/>
        </p:nvGrpSpPr>
        <p:grpSpPr bwMode="auto">
          <a:xfrm>
            <a:off x="2351088" y="2349500"/>
            <a:ext cx="3600450" cy="2109788"/>
            <a:chOff x="567" y="1480"/>
            <a:chExt cx="2268" cy="1329"/>
          </a:xfrm>
        </p:grpSpPr>
        <p:sp>
          <p:nvSpPr>
            <p:cNvPr id="249861" name="Text Box 5"/>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书号　书名　　　作者</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a:t>
              </a:r>
              <a:r>
                <a:rPr lang="zh-CN" altLang="en-US" sz="2400" b="1">
                  <a:solidFill>
                    <a:schemeClr val="tx2"/>
                  </a:solidFill>
                  <a:ea typeface="宋体" pitchFamily="2" charset="-122"/>
                </a:rPr>
                <a:t>　　数据结构　严蔚敏</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2</a:t>
              </a:r>
              <a:r>
                <a:rPr lang="zh-CN" altLang="en-US" sz="2400" b="1">
                  <a:solidFill>
                    <a:schemeClr val="tx2"/>
                  </a:solidFill>
                  <a:ea typeface="宋体" pitchFamily="2" charset="-122"/>
                </a:rPr>
                <a:t>　　信息论　　周萌清</a:t>
              </a:r>
            </a:p>
            <a:p>
              <a:pPr>
                <a:spcBef>
                  <a:spcPct val="50000"/>
                </a:spcBef>
              </a:pPr>
              <a:r>
                <a:rPr lang="en-US" altLang="zh-CN" sz="2400" b="1">
                  <a:solidFill>
                    <a:schemeClr val="tx2"/>
                  </a:solidFill>
                  <a:ea typeface="宋体" pitchFamily="2" charset="-122"/>
                </a:rPr>
                <a:t>……</a:t>
              </a:r>
            </a:p>
          </p:txBody>
        </p:sp>
        <p:sp>
          <p:nvSpPr>
            <p:cNvPr id="249862" name="Line 6"/>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grpSp>
        <p:nvGrpSpPr>
          <p:cNvPr id="3" name="Group 7"/>
          <p:cNvGrpSpPr>
            <a:grpSpLocks/>
          </p:cNvGrpSpPr>
          <p:nvPr/>
        </p:nvGrpSpPr>
        <p:grpSpPr bwMode="auto">
          <a:xfrm>
            <a:off x="6311900" y="2349500"/>
            <a:ext cx="3600450" cy="2109788"/>
            <a:chOff x="567" y="1480"/>
            <a:chExt cx="2268" cy="1329"/>
          </a:xfrm>
        </p:grpSpPr>
        <p:sp>
          <p:nvSpPr>
            <p:cNvPr id="249864" name="Text Box 8"/>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学号　　姓名　　分数</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a:t>
              </a:r>
              <a:r>
                <a:rPr lang="zh-CN" altLang="en-US" sz="2400" b="1">
                  <a:solidFill>
                    <a:schemeClr val="tx2"/>
                  </a:solidFill>
                  <a:ea typeface="宋体" pitchFamily="2" charset="-122"/>
                </a:rPr>
                <a:t>　　　张三　　</a:t>
              </a:r>
              <a:r>
                <a:rPr lang="en-US" altLang="zh-CN" sz="2400" b="1">
                  <a:solidFill>
                    <a:schemeClr val="tx2"/>
                  </a:solidFill>
                  <a:ea typeface="宋体" pitchFamily="2" charset="-122"/>
                </a:rPr>
                <a:t>80</a:t>
              </a:r>
            </a:p>
            <a:p>
              <a:pPr>
                <a:spcBef>
                  <a:spcPct val="50000"/>
                </a:spcBef>
              </a:pPr>
              <a:r>
                <a:rPr lang="en-US" altLang="zh-CN" sz="2400" b="1">
                  <a:solidFill>
                    <a:schemeClr val="tx2"/>
                  </a:solidFill>
                  <a:ea typeface="宋体" pitchFamily="2" charset="-122"/>
                </a:rPr>
                <a:t>  2</a:t>
              </a:r>
              <a:r>
                <a:rPr lang="zh-CN" altLang="en-US" sz="2400" b="1">
                  <a:solidFill>
                    <a:schemeClr val="tx2"/>
                  </a:solidFill>
                  <a:ea typeface="宋体" pitchFamily="2" charset="-122"/>
                </a:rPr>
                <a:t>　　　李四　　</a:t>
              </a:r>
              <a:r>
                <a:rPr lang="en-US" altLang="zh-CN" sz="2400" b="1">
                  <a:solidFill>
                    <a:schemeClr val="tx2"/>
                  </a:solidFill>
                  <a:ea typeface="宋体" pitchFamily="2" charset="-122"/>
                </a:rPr>
                <a:t>90</a:t>
              </a:r>
            </a:p>
            <a:p>
              <a:pPr>
                <a:spcBef>
                  <a:spcPct val="50000"/>
                </a:spcBef>
              </a:pPr>
              <a:r>
                <a:rPr lang="en-US" altLang="zh-CN" sz="2400" b="1">
                  <a:solidFill>
                    <a:schemeClr val="tx2"/>
                  </a:solidFill>
                  <a:ea typeface="宋体" pitchFamily="2" charset="-122"/>
                </a:rPr>
                <a:t>……</a:t>
              </a:r>
            </a:p>
          </p:txBody>
        </p:sp>
        <p:sp>
          <p:nvSpPr>
            <p:cNvPr id="249865" name="Line 9"/>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grpSp>
        <p:nvGrpSpPr>
          <p:cNvPr id="4" name="Group 10"/>
          <p:cNvGrpSpPr>
            <a:grpSpLocks/>
          </p:cNvGrpSpPr>
          <p:nvPr/>
        </p:nvGrpSpPr>
        <p:grpSpPr bwMode="auto">
          <a:xfrm>
            <a:off x="2351088" y="4581525"/>
            <a:ext cx="4608512" cy="2109788"/>
            <a:chOff x="567" y="1480"/>
            <a:chExt cx="2268" cy="1329"/>
          </a:xfrm>
        </p:grpSpPr>
        <p:sp>
          <p:nvSpPr>
            <p:cNvPr id="249867" name="Text Box 11"/>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货号　品名　　型号　　价格</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a:t>
              </a:r>
              <a:r>
                <a:rPr lang="zh-CN" altLang="en-US" sz="2400" b="1">
                  <a:solidFill>
                    <a:schemeClr val="tx2"/>
                  </a:solidFill>
                  <a:ea typeface="宋体" pitchFamily="2" charset="-122"/>
                </a:rPr>
                <a:t>　　洗衣机　</a:t>
              </a:r>
              <a:r>
                <a:rPr lang="en-US" altLang="zh-CN" sz="2400" b="1">
                  <a:solidFill>
                    <a:schemeClr val="tx2"/>
                  </a:solidFill>
                  <a:ea typeface="宋体" pitchFamily="2" charset="-122"/>
                </a:rPr>
                <a:t>XM-1</a:t>
              </a:r>
              <a:r>
                <a:rPr lang="zh-CN" altLang="en-US" sz="2400" b="1">
                  <a:solidFill>
                    <a:schemeClr val="tx2"/>
                  </a:solidFill>
                  <a:ea typeface="宋体" pitchFamily="2" charset="-122"/>
                </a:rPr>
                <a:t>　  </a:t>
              </a:r>
              <a:r>
                <a:rPr lang="en-US" altLang="zh-CN" sz="2400" b="1">
                  <a:solidFill>
                    <a:schemeClr val="tx2"/>
                  </a:solidFill>
                  <a:ea typeface="宋体" pitchFamily="2" charset="-122"/>
                </a:rPr>
                <a:t>1500</a:t>
              </a:r>
            </a:p>
            <a:p>
              <a:pPr>
                <a:spcBef>
                  <a:spcPct val="50000"/>
                </a:spcBef>
              </a:pPr>
              <a:r>
                <a:rPr lang="en-US" altLang="zh-CN" sz="2400" b="1">
                  <a:solidFill>
                    <a:schemeClr val="tx2"/>
                  </a:solidFill>
                  <a:ea typeface="宋体" pitchFamily="2" charset="-122"/>
                </a:rPr>
                <a:t>  2</a:t>
              </a:r>
              <a:r>
                <a:rPr lang="zh-CN" altLang="en-US" sz="2400" b="1">
                  <a:solidFill>
                    <a:schemeClr val="tx2"/>
                  </a:solidFill>
                  <a:ea typeface="宋体" pitchFamily="2" charset="-122"/>
                </a:rPr>
                <a:t>　　电视机　</a:t>
              </a:r>
              <a:r>
                <a:rPr lang="en-US" altLang="zh-CN" sz="2400" b="1">
                  <a:solidFill>
                    <a:schemeClr val="tx2"/>
                  </a:solidFill>
                  <a:ea typeface="宋体" pitchFamily="2" charset="-122"/>
                </a:rPr>
                <a:t>HDV-2</a:t>
              </a:r>
              <a:r>
                <a:rPr lang="zh-CN" altLang="en-US" sz="2400" b="1">
                  <a:solidFill>
                    <a:schemeClr val="tx2"/>
                  </a:solidFill>
                  <a:ea typeface="宋体" pitchFamily="2" charset="-122"/>
                </a:rPr>
                <a:t>　</a:t>
              </a:r>
              <a:r>
                <a:rPr lang="en-US" altLang="zh-CN" sz="2400" b="1">
                  <a:solidFill>
                    <a:schemeClr val="tx2"/>
                  </a:solidFill>
                  <a:ea typeface="宋体" pitchFamily="2" charset="-122"/>
                </a:rPr>
                <a:t>5000</a:t>
              </a:r>
            </a:p>
            <a:p>
              <a:pPr>
                <a:spcBef>
                  <a:spcPct val="50000"/>
                </a:spcBef>
              </a:pPr>
              <a:r>
                <a:rPr lang="en-US" altLang="zh-CN" sz="2400" b="1">
                  <a:solidFill>
                    <a:schemeClr val="tx2"/>
                  </a:solidFill>
                  <a:ea typeface="宋体" pitchFamily="2" charset="-122"/>
                </a:rPr>
                <a:t>……</a:t>
              </a:r>
            </a:p>
          </p:txBody>
        </p:sp>
        <p:sp>
          <p:nvSpPr>
            <p:cNvPr id="249868" name="Line 12"/>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grpSp>
        <p:nvGrpSpPr>
          <p:cNvPr id="5" name="Group 13"/>
          <p:cNvGrpSpPr>
            <a:grpSpLocks/>
          </p:cNvGrpSpPr>
          <p:nvPr/>
        </p:nvGrpSpPr>
        <p:grpSpPr bwMode="auto">
          <a:xfrm>
            <a:off x="7248526" y="4581525"/>
            <a:ext cx="2663825" cy="2109788"/>
            <a:chOff x="567" y="1480"/>
            <a:chExt cx="2268" cy="1329"/>
          </a:xfrm>
        </p:grpSpPr>
        <p:sp>
          <p:nvSpPr>
            <p:cNvPr id="249870" name="Text Box 14"/>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序号 系数 指数</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1        2    500</a:t>
              </a:r>
            </a:p>
            <a:p>
              <a:pPr>
                <a:spcBef>
                  <a:spcPct val="50000"/>
                </a:spcBef>
              </a:pPr>
              <a:r>
                <a:rPr lang="en-US" altLang="zh-CN" sz="2400" b="1">
                  <a:solidFill>
                    <a:schemeClr val="tx2"/>
                  </a:solidFill>
                  <a:ea typeface="宋体" pitchFamily="2" charset="-122"/>
                </a:rPr>
                <a:t>  2       -5</a:t>
              </a:r>
              <a:r>
                <a:rPr lang="zh-CN" altLang="en-US" sz="2400" b="1">
                  <a:solidFill>
                    <a:schemeClr val="tx2"/>
                  </a:solidFill>
                  <a:ea typeface="宋体" pitchFamily="2" charset="-122"/>
                </a:rPr>
                <a:t>　</a:t>
              </a:r>
              <a:r>
                <a:rPr lang="en-US" altLang="zh-CN" sz="2400" b="1">
                  <a:solidFill>
                    <a:schemeClr val="tx2"/>
                  </a:solidFill>
                  <a:ea typeface="宋体" pitchFamily="2" charset="-122"/>
                </a:rPr>
                <a:t>1500</a:t>
              </a:r>
            </a:p>
            <a:p>
              <a:pPr>
                <a:spcBef>
                  <a:spcPct val="50000"/>
                </a:spcBef>
              </a:pPr>
              <a:r>
                <a:rPr lang="en-US" altLang="zh-CN" sz="2400" b="1">
                  <a:solidFill>
                    <a:schemeClr val="tx2"/>
                  </a:solidFill>
                  <a:ea typeface="宋体" pitchFamily="2" charset="-122"/>
                </a:rPr>
                <a:t>……</a:t>
              </a:r>
            </a:p>
          </p:txBody>
        </p:sp>
        <p:sp>
          <p:nvSpPr>
            <p:cNvPr id="249871" name="Line 15"/>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sp>
        <p:nvSpPr>
          <p:cNvPr id="15" name="Rectangle 40"/>
          <p:cNvSpPr>
            <a:spLocks noChangeArrowheads="1"/>
          </p:cNvSpPr>
          <p:nvPr/>
        </p:nvSpPr>
        <p:spPr bwMode="auto">
          <a:xfrm>
            <a:off x="2098676" y="1310532"/>
            <a:ext cx="8569325" cy="830997"/>
          </a:xfrm>
          <a:prstGeom prst="rect">
            <a:avLst/>
          </a:prstGeom>
          <a:noFill/>
          <a:ln w="9525">
            <a:noFill/>
            <a:miter lim="800000"/>
            <a:headEnd/>
            <a:tailEnd/>
          </a:ln>
          <a:effectLst/>
        </p:spPr>
        <p:txBody>
          <a:bodyPr>
            <a:spAutoFit/>
          </a:bodyPr>
          <a:lstStyle/>
          <a:p>
            <a:r>
              <a:rPr kumimoji="1" lang="zh-CN" altLang="en-US" sz="2400" b="1" dirty="0">
                <a:solidFill>
                  <a:srgbClr val="0000FF"/>
                </a:solidFill>
                <a:latin typeface="Times New Roman" pitchFamily="18" charset="0"/>
                <a:ea typeface="华文中宋" pitchFamily="2" charset="-122"/>
              </a:rPr>
              <a:t>         </a:t>
            </a:r>
            <a:r>
              <a:rPr kumimoji="1" lang="zh-CN" altLang="en-US" sz="2400" b="1" dirty="0">
                <a:latin typeface="Times New Roman" pitchFamily="18" charset="0"/>
                <a:ea typeface="华文新魏" pitchFamily="2" charset="-122"/>
              </a:rPr>
              <a:t>一种数据类型，其数据对象和对象操作的规格说明独 </a:t>
            </a:r>
          </a:p>
          <a:p>
            <a:r>
              <a:rPr kumimoji="1" lang="zh-CN" altLang="en-US" sz="2400" b="1" dirty="0">
                <a:latin typeface="Times New Roman" pitchFamily="18" charset="0"/>
                <a:ea typeface="华文新魏" pitchFamily="2" charset="-122"/>
              </a:rPr>
              <a:t>          立于对象的存储表示和对象上操作的实现。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ADT</a:t>
            </a:r>
            <a:r>
              <a:rPr lang="zh-CN" altLang="en-US" dirty="0"/>
              <a:t>的定义</a:t>
            </a:r>
          </a:p>
        </p:txBody>
      </p:sp>
      <p:sp>
        <p:nvSpPr>
          <p:cNvPr id="3" name="内容占位符 2"/>
          <p:cNvSpPr>
            <a:spLocks noGrp="1"/>
          </p:cNvSpPr>
          <p:nvPr>
            <p:ph idx="1"/>
          </p:nvPr>
        </p:nvSpPr>
        <p:spPr>
          <a:xfrm>
            <a:off x="1981200" y="1196752"/>
            <a:ext cx="8229600" cy="5661248"/>
          </a:xfrm>
        </p:spPr>
        <p:txBody>
          <a:bodyPr>
            <a:normAutofit lnSpcReduction="10000"/>
          </a:bodyPr>
          <a:lstStyle/>
          <a:p>
            <a:r>
              <a:rPr lang="zh-CN" altLang="en-US" dirty="0"/>
              <a:t>定义：</a:t>
            </a:r>
            <a:endParaRPr lang="en-US" altLang="zh-CN" dirty="0"/>
          </a:p>
          <a:p>
            <a:pPr>
              <a:buNone/>
            </a:pPr>
            <a:r>
              <a:rPr lang="en-US" altLang="zh-CN" sz="2400" dirty="0"/>
              <a:t>             </a:t>
            </a:r>
            <a:r>
              <a:rPr lang="zh-CN" altLang="en-US" sz="2400" dirty="0"/>
              <a:t>和数据结构的形式定义相对应，抽象数据类型可以用三元组来刻画</a:t>
            </a:r>
            <a:r>
              <a:rPr lang="en-US" altLang="zh-CN" sz="2400" dirty="0">
                <a:sym typeface="Wingdings" pitchFamily="2" charset="2"/>
              </a:rPr>
              <a:t>:(D,S,P)</a:t>
            </a:r>
            <a:r>
              <a:rPr lang="zh-CN" altLang="en-US" sz="2400" dirty="0">
                <a:sym typeface="Wingdings" pitchFamily="2" charset="2"/>
              </a:rPr>
              <a:t>。其中</a:t>
            </a:r>
            <a:r>
              <a:rPr lang="en-US" altLang="zh-CN" sz="2400" dirty="0">
                <a:sym typeface="Wingdings" pitchFamily="2" charset="2"/>
              </a:rPr>
              <a:t>D</a:t>
            </a:r>
            <a:r>
              <a:rPr lang="zh-CN" altLang="en-US" sz="2400" dirty="0">
                <a:sym typeface="Wingdings" pitchFamily="2" charset="2"/>
              </a:rPr>
              <a:t>是数据对象，</a:t>
            </a:r>
            <a:r>
              <a:rPr lang="en-US" altLang="zh-CN" sz="2400" dirty="0">
                <a:sym typeface="Wingdings" pitchFamily="2" charset="2"/>
              </a:rPr>
              <a:t>S</a:t>
            </a:r>
            <a:r>
              <a:rPr lang="zh-CN" altLang="en-US" sz="2400" dirty="0">
                <a:sym typeface="Wingdings" pitchFamily="2" charset="2"/>
              </a:rPr>
              <a:t>是</a:t>
            </a:r>
            <a:r>
              <a:rPr lang="en-US" altLang="zh-CN" sz="2400" dirty="0">
                <a:sym typeface="Wingdings" pitchFamily="2" charset="2"/>
              </a:rPr>
              <a:t>D</a:t>
            </a:r>
            <a:r>
              <a:rPr lang="zh-CN" altLang="en-US" sz="2400" dirty="0">
                <a:sym typeface="Wingdings" pitchFamily="2" charset="2"/>
              </a:rPr>
              <a:t>上的关系集，</a:t>
            </a:r>
            <a:r>
              <a:rPr lang="en-US" altLang="zh-CN" sz="2400" dirty="0">
                <a:sym typeface="Wingdings" pitchFamily="2" charset="2"/>
              </a:rPr>
              <a:t>P</a:t>
            </a:r>
            <a:r>
              <a:rPr lang="zh-CN" altLang="en-US" sz="2400" dirty="0">
                <a:sym typeface="Wingdings" pitchFamily="2" charset="2"/>
              </a:rPr>
              <a:t>是对</a:t>
            </a:r>
            <a:r>
              <a:rPr lang="en-US" altLang="zh-CN" sz="2400" dirty="0">
                <a:sym typeface="Wingdings" pitchFamily="2" charset="2"/>
              </a:rPr>
              <a:t>D</a:t>
            </a:r>
            <a:r>
              <a:rPr lang="zh-CN" altLang="en-US" sz="2400" dirty="0">
                <a:sym typeface="Wingdings" pitchFamily="2" charset="2"/>
              </a:rPr>
              <a:t>的基本操作。</a:t>
            </a:r>
            <a:endParaRPr lang="en-US" altLang="zh-CN" sz="2400" dirty="0">
              <a:sym typeface="Wingdings" pitchFamily="2" charset="2"/>
            </a:endParaRPr>
          </a:p>
          <a:p>
            <a:pPr>
              <a:buNone/>
            </a:pPr>
            <a:r>
              <a:rPr lang="en-US" altLang="zh-CN" sz="2400" dirty="0">
                <a:sym typeface="Wingdings" pitchFamily="2" charset="2"/>
              </a:rPr>
              <a:t>     ADT  </a:t>
            </a:r>
            <a:r>
              <a:rPr lang="zh-CN" altLang="en-US" sz="2400" dirty="0">
                <a:sym typeface="Wingdings" pitchFamily="2" charset="2"/>
              </a:rPr>
              <a:t>抽象数据类型名</a:t>
            </a:r>
            <a:r>
              <a:rPr lang="en-US" altLang="zh-CN" sz="2400" dirty="0">
                <a:sym typeface="Wingdings" pitchFamily="2" charset="2"/>
              </a:rPr>
              <a:t>{</a:t>
            </a:r>
          </a:p>
          <a:p>
            <a:pPr>
              <a:buNone/>
            </a:pPr>
            <a:r>
              <a:rPr lang="en-US" altLang="zh-CN" sz="2400" dirty="0">
                <a:sym typeface="Wingdings" pitchFamily="2" charset="2"/>
              </a:rPr>
              <a:t>               </a:t>
            </a:r>
            <a:r>
              <a:rPr lang="zh-CN" altLang="en-US" sz="2400" dirty="0">
                <a:sym typeface="Wingdings" pitchFamily="2" charset="2"/>
              </a:rPr>
              <a:t>数据对象：</a:t>
            </a:r>
            <a:r>
              <a:rPr lang="en-US" altLang="zh-CN" sz="2400" dirty="0">
                <a:sym typeface="Wingdings" pitchFamily="2" charset="2"/>
              </a:rPr>
              <a:t>&lt;</a:t>
            </a:r>
            <a:r>
              <a:rPr lang="zh-CN" altLang="en-US" sz="2400" dirty="0">
                <a:sym typeface="Wingdings" pitchFamily="2" charset="2"/>
              </a:rPr>
              <a:t>数据对象的定义</a:t>
            </a:r>
            <a:r>
              <a:rPr lang="en-US" altLang="zh-CN" sz="2400" dirty="0">
                <a:sym typeface="Wingdings" pitchFamily="2" charset="2"/>
              </a:rPr>
              <a:t>&gt;</a:t>
            </a:r>
          </a:p>
          <a:p>
            <a:pPr>
              <a:buNone/>
            </a:pPr>
            <a:r>
              <a:rPr lang="zh-CN" altLang="en-US" sz="2400" dirty="0">
                <a:sym typeface="Wingdings" pitchFamily="2" charset="2"/>
              </a:rPr>
              <a:t>               数据关系：</a:t>
            </a:r>
            <a:r>
              <a:rPr lang="en-US" altLang="zh-CN" sz="2400" dirty="0">
                <a:sym typeface="Wingdings" pitchFamily="2" charset="2"/>
              </a:rPr>
              <a:t>&lt;</a:t>
            </a:r>
            <a:r>
              <a:rPr lang="zh-CN" altLang="en-US" sz="2400" dirty="0">
                <a:sym typeface="Wingdings" pitchFamily="2" charset="2"/>
              </a:rPr>
              <a:t>数据关系的定义</a:t>
            </a:r>
            <a:r>
              <a:rPr lang="en-US" altLang="zh-CN" sz="2400" dirty="0">
                <a:sym typeface="Wingdings" pitchFamily="2" charset="2"/>
              </a:rPr>
              <a:t>&gt;</a:t>
            </a:r>
          </a:p>
          <a:p>
            <a:pPr>
              <a:buNone/>
            </a:pPr>
            <a:r>
              <a:rPr lang="zh-CN" altLang="en-US" sz="2400" dirty="0">
                <a:sym typeface="Wingdings" pitchFamily="2" charset="2"/>
              </a:rPr>
              <a:t>               基本操作：</a:t>
            </a:r>
            <a:r>
              <a:rPr lang="en-US" altLang="zh-CN" sz="2400" dirty="0">
                <a:sym typeface="Wingdings" pitchFamily="2" charset="2"/>
              </a:rPr>
              <a:t>&lt;</a:t>
            </a:r>
            <a:r>
              <a:rPr lang="zh-CN" altLang="en-US" sz="2400" dirty="0">
                <a:sym typeface="Wingdings" pitchFamily="2" charset="2"/>
              </a:rPr>
              <a:t>基本操作的定义</a:t>
            </a:r>
            <a:r>
              <a:rPr lang="en-US" altLang="zh-CN" sz="2400" dirty="0">
                <a:sym typeface="Wingdings" pitchFamily="2" charset="2"/>
              </a:rPr>
              <a:t>&gt;</a:t>
            </a:r>
          </a:p>
          <a:p>
            <a:pPr>
              <a:buNone/>
            </a:pPr>
            <a:r>
              <a:rPr lang="en-US" altLang="zh-CN" sz="2400" dirty="0">
                <a:sym typeface="Wingdings" pitchFamily="2" charset="2"/>
              </a:rPr>
              <a:t>     } ADT  </a:t>
            </a:r>
            <a:r>
              <a:rPr lang="zh-CN" altLang="en-US" sz="2400" dirty="0">
                <a:sym typeface="Wingdings" pitchFamily="2" charset="2"/>
              </a:rPr>
              <a:t>抽象数据类型名</a:t>
            </a:r>
            <a:endParaRPr lang="en-US" altLang="zh-CN" sz="2400" dirty="0">
              <a:sym typeface="Wingdings" pitchFamily="2" charset="2"/>
            </a:endParaRPr>
          </a:p>
          <a:p>
            <a:pPr>
              <a:buNone/>
            </a:pPr>
            <a:r>
              <a:rPr lang="en-US" altLang="zh-CN" sz="2400" dirty="0"/>
              <a:t>             </a:t>
            </a:r>
            <a:r>
              <a:rPr lang="zh-CN" altLang="en-US" sz="2400" dirty="0"/>
              <a:t>其中，数据对象和数据关系的定义用伪码描述，基本操作的定义格式为：</a:t>
            </a:r>
            <a:endParaRPr lang="en-US" altLang="zh-CN" sz="2400" dirty="0"/>
          </a:p>
          <a:p>
            <a:pPr>
              <a:buNone/>
            </a:pPr>
            <a:r>
              <a:rPr lang="en-US" altLang="zh-CN" sz="2400" dirty="0"/>
              <a:t>     </a:t>
            </a:r>
            <a:r>
              <a:rPr lang="zh-CN" altLang="en-US" sz="2400" dirty="0"/>
              <a:t>基本操作名</a:t>
            </a:r>
            <a:r>
              <a:rPr lang="en-US" altLang="zh-CN" sz="2400" dirty="0"/>
              <a:t>(</a:t>
            </a:r>
            <a:r>
              <a:rPr lang="zh-CN" altLang="en-US" sz="2400" dirty="0"/>
              <a:t>参数表</a:t>
            </a:r>
            <a:r>
              <a:rPr lang="en-US" altLang="zh-CN" sz="2400" dirty="0"/>
              <a:t>)</a:t>
            </a:r>
          </a:p>
          <a:p>
            <a:pPr>
              <a:buNone/>
            </a:pPr>
            <a:r>
              <a:rPr lang="en-US" altLang="zh-CN" sz="2400" dirty="0"/>
              <a:t>              </a:t>
            </a:r>
            <a:r>
              <a:rPr lang="zh-CN" altLang="en-US" sz="2400" dirty="0"/>
              <a:t>初始条件：</a:t>
            </a:r>
            <a:r>
              <a:rPr lang="en-US" altLang="zh-CN" sz="2400" dirty="0"/>
              <a:t>&lt;</a:t>
            </a:r>
            <a:r>
              <a:rPr lang="zh-CN" altLang="en-US" sz="2400" dirty="0"/>
              <a:t>初始条件描述</a:t>
            </a:r>
            <a:r>
              <a:rPr lang="en-US" altLang="zh-CN" sz="2400" dirty="0"/>
              <a:t>&gt;</a:t>
            </a:r>
            <a:br>
              <a:rPr lang="en-US" altLang="zh-CN" sz="2400" dirty="0"/>
            </a:br>
            <a:r>
              <a:rPr lang="en-US" altLang="zh-CN" sz="2400" dirty="0"/>
              <a:t>         </a:t>
            </a:r>
            <a:r>
              <a:rPr lang="zh-CN" altLang="en-US" sz="2400" dirty="0"/>
              <a:t>操作结果：</a:t>
            </a:r>
            <a:r>
              <a:rPr lang="en-US" altLang="zh-CN" sz="2400" dirty="0"/>
              <a:t>&lt;</a:t>
            </a:r>
            <a:r>
              <a:rPr lang="zh-CN" altLang="en-US" sz="2400" dirty="0"/>
              <a:t>操作结果描述</a:t>
            </a:r>
            <a:r>
              <a:rPr lang="en-US" altLang="zh-CN" sz="2400" dirty="0"/>
              <a:t>&gt;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一个例子</a:t>
            </a:r>
            <a:r>
              <a:rPr lang="en-US" altLang="zh-CN" dirty="0"/>
              <a:t>---</a:t>
            </a:r>
            <a:r>
              <a:rPr lang="zh-CN" altLang="en-US" dirty="0"/>
              <a:t>二元组的定义</a:t>
            </a:r>
          </a:p>
        </p:txBody>
      </p:sp>
      <p:sp>
        <p:nvSpPr>
          <p:cNvPr id="4" name="Rectangle 3"/>
          <p:cNvSpPr txBox="1">
            <a:spLocks noChangeArrowheads="1"/>
          </p:cNvSpPr>
          <p:nvPr/>
        </p:nvSpPr>
        <p:spPr>
          <a:xfrm>
            <a:off x="2208214" y="1412777"/>
            <a:ext cx="8270875" cy="4719737"/>
          </a:xfrm>
          <a:prstGeom prst="rect">
            <a:avLst/>
          </a:prstGeom>
        </p:spPr>
        <p:txBody>
          <a:bodyPr vert="horz" lIns="91440" tIns="45720" rIns="91440" bIns="45720" rtlCol="0">
            <a:normAutofit lnSpcReduction="10000"/>
          </a:bodyPr>
          <a:lstStyle/>
          <a:p>
            <a:pPr marL="342900" indent="-342900">
              <a:lnSpc>
                <a:spcPct val="90000"/>
              </a:lnSpc>
              <a:spcBef>
                <a:spcPct val="20000"/>
              </a:spcBef>
              <a:defRPr/>
            </a:pPr>
            <a:r>
              <a:rPr lang="en-US" altLang="zh-CN" sz="3200" dirty="0"/>
              <a:t>ADT Compare{</a:t>
            </a:r>
          </a:p>
          <a:p>
            <a:pPr marL="342900" indent="-342900">
              <a:lnSpc>
                <a:spcPct val="90000"/>
              </a:lnSpc>
              <a:spcBef>
                <a:spcPct val="20000"/>
              </a:spcBef>
              <a:defRPr/>
            </a:pPr>
            <a:r>
              <a:rPr lang="en-US" altLang="zh-CN" sz="2400" dirty="0"/>
              <a:t>     </a:t>
            </a:r>
            <a:r>
              <a:rPr lang="zh-CN" altLang="en-US" sz="2400" dirty="0"/>
              <a:t>数据对象：</a:t>
            </a:r>
            <a:r>
              <a:rPr lang="en-US" altLang="zh-CN" sz="2400" dirty="0"/>
              <a:t>D={e1,e2| e1,e2</a:t>
            </a:r>
            <a:r>
              <a:rPr lang="zh-CN" altLang="en-US" sz="2400" dirty="0"/>
              <a:t>为可比较的同类型的元素</a:t>
            </a:r>
            <a:r>
              <a:rPr lang="en-US" altLang="zh-CN" sz="2400" dirty="0"/>
              <a:t>}</a:t>
            </a:r>
          </a:p>
          <a:p>
            <a:pPr marL="342900" indent="-342900">
              <a:lnSpc>
                <a:spcPct val="90000"/>
              </a:lnSpc>
              <a:spcBef>
                <a:spcPct val="20000"/>
              </a:spcBef>
              <a:defRPr/>
            </a:pPr>
            <a:r>
              <a:rPr lang="en-US" altLang="zh-CN" sz="2400" dirty="0"/>
              <a:t>     </a:t>
            </a:r>
            <a:r>
              <a:rPr lang="zh-CN" altLang="en-US" sz="2400" dirty="0"/>
              <a:t>数据关系：</a:t>
            </a:r>
            <a:r>
              <a:rPr lang="en-US" altLang="zh-CN" sz="2400" dirty="0"/>
              <a:t>R={&lt; e1,e2 &gt;}</a:t>
            </a:r>
          </a:p>
          <a:p>
            <a:pPr marL="342900" indent="-342900">
              <a:lnSpc>
                <a:spcPct val="90000"/>
              </a:lnSpc>
              <a:spcBef>
                <a:spcPct val="20000"/>
              </a:spcBef>
              <a:defRPr/>
            </a:pPr>
            <a:r>
              <a:rPr lang="en-US" altLang="zh-CN" sz="2400" dirty="0"/>
              <a:t>     </a:t>
            </a:r>
            <a:r>
              <a:rPr lang="zh-CN" altLang="en-US" sz="2400" dirty="0"/>
              <a:t>基本操作：</a:t>
            </a:r>
          </a:p>
          <a:p>
            <a:pPr marL="342900" indent="-342900">
              <a:lnSpc>
                <a:spcPct val="90000"/>
              </a:lnSpc>
              <a:spcBef>
                <a:spcPct val="20000"/>
              </a:spcBef>
              <a:defRPr/>
            </a:pPr>
            <a:r>
              <a:rPr lang="zh-CN" altLang="en-US" sz="2400" dirty="0"/>
              <a:t>     </a:t>
            </a:r>
            <a:r>
              <a:rPr lang="en-US" altLang="zh-CN" sz="2400" dirty="0" err="1"/>
              <a:t>InitCom</a:t>
            </a:r>
            <a:r>
              <a:rPr lang="en-US" altLang="zh-CN" sz="2400" dirty="0"/>
              <a:t>(&amp;C,ee1,ee2)</a:t>
            </a:r>
          </a:p>
          <a:p>
            <a:pPr marL="342900" indent="-342900">
              <a:lnSpc>
                <a:spcPct val="90000"/>
              </a:lnSpc>
              <a:spcBef>
                <a:spcPct val="20000"/>
              </a:spcBef>
              <a:defRPr/>
            </a:pPr>
            <a:r>
              <a:rPr lang="en-US" altLang="zh-CN" sz="2400" dirty="0"/>
              <a:t>     </a:t>
            </a:r>
            <a:r>
              <a:rPr lang="zh-CN" altLang="en-US" sz="2400" dirty="0"/>
              <a:t>操作结果：构造一个二元组</a:t>
            </a:r>
            <a:r>
              <a:rPr lang="en-US" altLang="zh-CN" sz="2400" dirty="0"/>
              <a:t>c</a:t>
            </a:r>
            <a:r>
              <a:rPr lang="zh-CN" altLang="en-US" sz="2400" dirty="0"/>
              <a:t>，元素</a:t>
            </a:r>
            <a:r>
              <a:rPr lang="en-US" altLang="zh-CN" sz="2400" dirty="0"/>
              <a:t>e1,e2</a:t>
            </a:r>
            <a:r>
              <a:rPr lang="zh-CN" altLang="en-US" sz="2400" dirty="0"/>
              <a:t>分别被赋成</a:t>
            </a:r>
            <a:r>
              <a:rPr lang="en-US" altLang="zh-CN" sz="2400" dirty="0"/>
              <a:t>ee1,ee2</a:t>
            </a:r>
            <a:r>
              <a:rPr lang="zh-CN" altLang="en-US" sz="2400" dirty="0"/>
              <a:t>。</a:t>
            </a:r>
          </a:p>
          <a:p>
            <a:pPr marL="342900" indent="-342900">
              <a:lnSpc>
                <a:spcPct val="90000"/>
              </a:lnSpc>
              <a:spcBef>
                <a:spcPct val="20000"/>
              </a:spcBef>
              <a:defRPr/>
            </a:pPr>
            <a:r>
              <a:rPr lang="zh-CN" altLang="en-US" sz="2400" dirty="0"/>
              <a:t>     </a:t>
            </a:r>
            <a:r>
              <a:rPr lang="en-US" altLang="zh-CN" sz="2400" dirty="0" err="1"/>
              <a:t>FirElemBig</a:t>
            </a:r>
            <a:r>
              <a:rPr lang="en-US" altLang="zh-CN" sz="2400" dirty="0"/>
              <a:t>(C)</a:t>
            </a:r>
          </a:p>
          <a:p>
            <a:pPr marL="342900" indent="-342900">
              <a:lnSpc>
                <a:spcPct val="90000"/>
              </a:lnSpc>
              <a:spcBef>
                <a:spcPct val="20000"/>
              </a:spcBef>
              <a:defRPr/>
            </a:pPr>
            <a:r>
              <a:rPr lang="en-US" altLang="zh-CN" sz="2400" dirty="0"/>
              <a:t>     </a:t>
            </a:r>
            <a:r>
              <a:rPr lang="zh-CN" altLang="en-US" sz="2400" dirty="0"/>
              <a:t>初始条件：二元组已经存在。</a:t>
            </a:r>
          </a:p>
          <a:p>
            <a:pPr marL="342900" indent="-342900">
              <a:lnSpc>
                <a:spcPct val="90000"/>
              </a:lnSpc>
              <a:spcBef>
                <a:spcPct val="20000"/>
              </a:spcBef>
              <a:defRPr/>
            </a:pPr>
            <a:r>
              <a:rPr lang="zh-CN" altLang="en-US" sz="2400" dirty="0"/>
              <a:t>     操作结果：如果首元素大，则返回</a:t>
            </a:r>
            <a:r>
              <a:rPr lang="en-US" altLang="zh-CN" sz="2400" dirty="0"/>
              <a:t>1</a:t>
            </a:r>
            <a:r>
              <a:rPr lang="zh-CN" altLang="en-US" sz="2400" dirty="0"/>
              <a:t>，否则返回</a:t>
            </a:r>
            <a:r>
              <a:rPr lang="en-US" altLang="zh-CN" sz="2400" dirty="0"/>
              <a:t>0</a:t>
            </a:r>
            <a:r>
              <a:rPr lang="zh-CN" altLang="en-US" sz="2400" dirty="0"/>
              <a:t>。</a:t>
            </a:r>
          </a:p>
          <a:p>
            <a:pPr marL="342900" indent="-342900">
              <a:lnSpc>
                <a:spcPct val="90000"/>
              </a:lnSpc>
              <a:spcBef>
                <a:spcPct val="20000"/>
              </a:spcBef>
              <a:defRPr/>
            </a:pPr>
            <a:r>
              <a:rPr lang="zh-CN" altLang="en-US" sz="2400" dirty="0"/>
              <a:t>     </a:t>
            </a:r>
            <a:r>
              <a:rPr lang="en-US" altLang="zh-CN" sz="2400" dirty="0"/>
              <a:t>...</a:t>
            </a:r>
          </a:p>
          <a:p>
            <a:pPr marL="342900" indent="-342900">
              <a:lnSpc>
                <a:spcPct val="90000"/>
              </a:lnSpc>
              <a:spcBef>
                <a:spcPct val="20000"/>
              </a:spcBef>
              <a:defRPr/>
            </a:pPr>
            <a:r>
              <a:rPr lang="en-US" altLang="zh-CN" sz="3200" dirty="0"/>
              <a:t>   } ADT Compare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a:t>
            </a:r>
            <a:r>
              <a:rPr lang="en-US" altLang="zh-CN" dirty="0"/>
              <a:t>C</a:t>
            </a:r>
            <a:r>
              <a:rPr lang="zh-CN" altLang="en-US" dirty="0"/>
              <a:t>语言简介</a:t>
            </a:r>
          </a:p>
        </p:txBody>
      </p:sp>
      <p:sp>
        <p:nvSpPr>
          <p:cNvPr id="3" name="内容占位符 2"/>
          <p:cNvSpPr>
            <a:spLocks noGrp="1"/>
          </p:cNvSpPr>
          <p:nvPr>
            <p:ph idx="1"/>
          </p:nvPr>
        </p:nvSpPr>
        <p:spPr/>
        <p:txBody>
          <a:bodyPr/>
          <a:lstStyle/>
          <a:p>
            <a:r>
              <a:rPr lang="zh-CN" altLang="en-US" dirty="0"/>
              <a:t>类</a:t>
            </a:r>
            <a:r>
              <a:rPr lang="en-US" altLang="zh-CN" dirty="0"/>
              <a:t>C</a:t>
            </a:r>
            <a:r>
              <a:rPr lang="zh-CN" altLang="en-US" dirty="0"/>
              <a:t>就是一种新的语言，跟</a:t>
            </a:r>
            <a:r>
              <a:rPr lang="en-US" altLang="zh-CN" dirty="0"/>
              <a:t>C</a:t>
            </a:r>
            <a:r>
              <a:rPr lang="zh-CN" altLang="en-US" dirty="0"/>
              <a:t>语言很类似，但是现在没有一个编译器支持它。</a:t>
            </a:r>
            <a:endParaRPr lang="en-US" altLang="zh-CN" dirty="0"/>
          </a:p>
          <a:p>
            <a:r>
              <a:rPr lang="en-US" altLang="zh-CN" dirty="0"/>
              <a:t>&amp;</a:t>
            </a:r>
            <a:r>
              <a:rPr lang="zh-CN" altLang="en-US" dirty="0"/>
              <a:t>操作符</a:t>
            </a:r>
            <a:endParaRPr lang="en-US" altLang="zh-CN" dirty="0"/>
          </a:p>
          <a:p>
            <a:r>
              <a:rPr lang="zh-CN" altLang="en-US" dirty="0"/>
              <a:t>预定义常量和类型等</a:t>
            </a:r>
            <a:endParaRPr lang="en-US" altLang="zh-CN" dirty="0"/>
          </a:p>
          <a:p>
            <a:r>
              <a:rPr lang="en-US" altLang="zh-CN" dirty="0"/>
              <a:t>P10.</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抽象数据类型的表示</a:t>
            </a:r>
          </a:p>
        </p:txBody>
      </p:sp>
      <p:sp>
        <p:nvSpPr>
          <p:cNvPr id="3" name="内容占位符 2"/>
          <p:cNvSpPr>
            <a:spLocks noGrp="1"/>
          </p:cNvSpPr>
          <p:nvPr>
            <p:ph idx="1"/>
          </p:nvPr>
        </p:nvSpPr>
        <p:spPr/>
        <p:txBody>
          <a:bodyPr>
            <a:normAutofit lnSpcReduction="10000"/>
          </a:bodyPr>
          <a:lstStyle/>
          <a:p>
            <a:r>
              <a:rPr lang="zh-CN" altLang="en-US" sz="2400" dirty="0"/>
              <a:t>抽象数据类型的表示就是要将该类型映射到计算机中，也就是确定抽象数据类型的存储结构以及给出基于该结构之上的基本操作的函数原型。</a:t>
            </a:r>
            <a:endParaRPr lang="en-US" altLang="zh-CN" sz="2400" dirty="0"/>
          </a:p>
          <a:p>
            <a:r>
              <a:rPr lang="zh-CN" altLang="en-US" sz="2400" dirty="0"/>
              <a:t>例子</a:t>
            </a:r>
            <a:endParaRPr lang="en-US" altLang="zh-CN" sz="2400" dirty="0"/>
          </a:p>
          <a:p>
            <a:pPr>
              <a:buNone/>
            </a:pPr>
            <a:r>
              <a:rPr lang="en-US" altLang="zh-CN" sz="2400" dirty="0"/>
              <a:t>       typedef  int   </a:t>
            </a:r>
            <a:r>
              <a:rPr lang="en-US" altLang="zh-CN" sz="2400" dirty="0" err="1"/>
              <a:t>ElemType</a:t>
            </a:r>
            <a:r>
              <a:rPr lang="en-US" altLang="zh-CN" sz="2400" dirty="0"/>
              <a:t>; //</a:t>
            </a:r>
            <a:r>
              <a:rPr lang="zh-CN" altLang="en-US" sz="2400"/>
              <a:t>整型元组</a:t>
            </a:r>
            <a:endParaRPr lang="en-US" altLang="zh-CN" sz="2400" dirty="0"/>
          </a:p>
          <a:p>
            <a:pPr>
              <a:buNone/>
            </a:pPr>
            <a:r>
              <a:rPr lang="en-US" altLang="zh-CN" sz="2400" dirty="0"/>
              <a:t>       </a:t>
            </a:r>
            <a:r>
              <a:rPr lang="en-US" altLang="zh-CN" sz="2400" dirty="0" err="1"/>
              <a:t>typedef</a:t>
            </a:r>
            <a:r>
              <a:rPr lang="en-US" altLang="zh-CN" sz="2400" dirty="0"/>
              <a:t>  </a:t>
            </a:r>
            <a:r>
              <a:rPr lang="en-US" altLang="zh-CN" sz="2400" dirty="0" err="1"/>
              <a:t>ElemType</a:t>
            </a:r>
            <a:r>
              <a:rPr lang="en-US" altLang="zh-CN" sz="2400" dirty="0"/>
              <a:t>  * Compare; //</a:t>
            </a:r>
            <a:r>
              <a:rPr lang="zh-CN" altLang="en-US" sz="2400" dirty="0"/>
              <a:t>动态顺序存储结构</a:t>
            </a:r>
            <a:endParaRPr lang="en-US" altLang="zh-CN" sz="2400" dirty="0"/>
          </a:p>
          <a:p>
            <a:pPr>
              <a:buNone/>
            </a:pPr>
            <a:r>
              <a:rPr lang="en-US" altLang="zh-CN" sz="2400" dirty="0"/>
              <a:t>       //</a:t>
            </a:r>
            <a:r>
              <a:rPr lang="zh-CN" altLang="en-US" sz="2400" dirty="0"/>
              <a:t>初始化二元组</a:t>
            </a:r>
            <a:endParaRPr lang="en-US" altLang="zh-CN" sz="2400" dirty="0"/>
          </a:p>
          <a:p>
            <a:pPr>
              <a:buNone/>
            </a:pPr>
            <a:r>
              <a:rPr lang="en-US" altLang="zh-CN" sz="2400" dirty="0"/>
              <a:t>      </a:t>
            </a:r>
            <a:r>
              <a:rPr lang="zh-CN" altLang="en-US" sz="2400" dirty="0"/>
              <a:t> </a:t>
            </a:r>
            <a:r>
              <a:rPr lang="en-US" altLang="zh-CN" sz="2400" dirty="0" err="1"/>
              <a:t>InitCom</a:t>
            </a:r>
            <a:r>
              <a:rPr lang="en-US" altLang="zh-CN" sz="2400" dirty="0"/>
              <a:t>(Compare  &amp;C, </a:t>
            </a:r>
            <a:r>
              <a:rPr lang="en-US" altLang="zh-CN" sz="2400" dirty="0" err="1"/>
              <a:t>ElemType</a:t>
            </a:r>
            <a:r>
              <a:rPr lang="en-US" altLang="zh-CN" sz="2400" dirty="0"/>
              <a:t>  ee1, </a:t>
            </a:r>
            <a:r>
              <a:rPr lang="en-US" altLang="zh-CN" sz="2400" dirty="0" err="1"/>
              <a:t>ElemType</a:t>
            </a:r>
            <a:r>
              <a:rPr lang="en-US" altLang="zh-CN" sz="2400" dirty="0"/>
              <a:t>  ee2)</a:t>
            </a:r>
          </a:p>
          <a:p>
            <a:pPr>
              <a:buNone/>
            </a:pPr>
            <a:endParaRPr lang="en-US" altLang="zh-CN" sz="2400" dirty="0"/>
          </a:p>
          <a:p>
            <a:pPr>
              <a:buNone/>
            </a:pPr>
            <a:r>
              <a:rPr lang="en-US" altLang="zh-CN" sz="2400" dirty="0"/>
              <a:t>       //</a:t>
            </a:r>
            <a:r>
              <a:rPr lang="zh-CN" altLang="en-US" sz="2400" dirty="0"/>
              <a:t>判断二元组的首元素是否比次元素大</a:t>
            </a:r>
            <a:endParaRPr lang="en-US" altLang="zh-CN" sz="2400" dirty="0"/>
          </a:p>
          <a:p>
            <a:pPr>
              <a:buNone/>
            </a:pPr>
            <a:r>
              <a:rPr lang="en-US" altLang="zh-CN" sz="2400" dirty="0"/>
              <a:t>       </a:t>
            </a:r>
            <a:r>
              <a:rPr lang="en-US" altLang="zh-CN" sz="2400" dirty="0" err="1"/>
              <a:t>FirElemBig</a:t>
            </a:r>
            <a:r>
              <a:rPr lang="en-US" altLang="zh-CN" sz="2400" dirty="0"/>
              <a:t>(Compare  C)</a:t>
            </a:r>
          </a:p>
          <a:p>
            <a:pPr>
              <a:buNone/>
            </a:pPr>
            <a:r>
              <a:rPr lang="en-US" altLang="zh-CN" sz="2400" dirty="0"/>
              <a:t>       ……</a:t>
            </a:r>
            <a:endParaRPr lang="zh-CN" alt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抽象数据类型的实现</a:t>
            </a:r>
          </a:p>
        </p:txBody>
      </p:sp>
      <p:sp>
        <p:nvSpPr>
          <p:cNvPr id="3" name="内容占位符 2"/>
          <p:cNvSpPr>
            <a:spLocks noGrp="1"/>
          </p:cNvSpPr>
          <p:nvPr>
            <p:ph idx="1"/>
          </p:nvPr>
        </p:nvSpPr>
        <p:spPr>
          <a:xfrm>
            <a:off x="1775520" y="1340768"/>
            <a:ext cx="8686800" cy="5517232"/>
          </a:xfrm>
        </p:spPr>
        <p:txBody>
          <a:bodyPr>
            <a:normAutofit fontScale="77500" lnSpcReduction="20000"/>
          </a:bodyPr>
          <a:lstStyle/>
          <a:p>
            <a:r>
              <a:rPr lang="zh-CN" altLang="en-US" sz="2800" dirty="0"/>
              <a:t>抽象数据类型的实现就是基于特定存储结构之上的基本操作的实现。</a:t>
            </a:r>
            <a:endParaRPr lang="en-US" altLang="zh-CN" sz="2800" dirty="0"/>
          </a:p>
          <a:p>
            <a:endParaRPr lang="en-US" altLang="zh-CN" sz="2800" dirty="0"/>
          </a:p>
          <a:p>
            <a:r>
              <a:rPr lang="zh-CN" altLang="en-US" sz="2400" dirty="0"/>
              <a:t>例子</a:t>
            </a:r>
            <a:endParaRPr lang="en-US" altLang="zh-CN" sz="2400" dirty="0"/>
          </a:p>
          <a:p>
            <a:pPr>
              <a:buNone/>
            </a:pPr>
            <a:r>
              <a:rPr lang="en-US" altLang="zh-CN" sz="2400" dirty="0"/>
              <a:t>       //</a:t>
            </a:r>
            <a:r>
              <a:rPr lang="zh-CN" altLang="en-US" sz="2400" dirty="0"/>
              <a:t>初始化二元组</a:t>
            </a:r>
            <a:endParaRPr lang="en-US" altLang="zh-CN" sz="2400" dirty="0"/>
          </a:p>
          <a:p>
            <a:pPr>
              <a:buNone/>
            </a:pPr>
            <a:r>
              <a:rPr lang="en-US" altLang="zh-CN" sz="2400" dirty="0"/>
              <a:t>       Status</a:t>
            </a:r>
            <a:r>
              <a:rPr lang="zh-CN" altLang="en-US" sz="2400" dirty="0"/>
              <a:t> </a:t>
            </a:r>
            <a:r>
              <a:rPr lang="en-US" altLang="zh-CN" sz="2400" dirty="0" err="1"/>
              <a:t>InitCom</a:t>
            </a:r>
            <a:r>
              <a:rPr lang="en-US" altLang="zh-CN" sz="2400" dirty="0"/>
              <a:t>(Compare  &amp;C, </a:t>
            </a:r>
            <a:r>
              <a:rPr lang="en-US" altLang="zh-CN" sz="2400" dirty="0" err="1"/>
              <a:t>ElemType</a:t>
            </a:r>
            <a:r>
              <a:rPr lang="en-US" altLang="zh-CN" sz="2400" dirty="0"/>
              <a:t>  ee1, </a:t>
            </a:r>
            <a:r>
              <a:rPr lang="en-US" altLang="zh-CN" sz="2400" dirty="0" err="1"/>
              <a:t>ElemType</a:t>
            </a:r>
            <a:r>
              <a:rPr lang="en-US" altLang="zh-CN" sz="2400" dirty="0"/>
              <a:t>  ee2)</a:t>
            </a:r>
          </a:p>
          <a:p>
            <a:pPr>
              <a:buNone/>
            </a:pPr>
            <a:r>
              <a:rPr lang="en-US" altLang="zh-CN" sz="2400" dirty="0"/>
              <a:t>        {</a:t>
            </a:r>
          </a:p>
          <a:p>
            <a:pPr>
              <a:buNone/>
            </a:pPr>
            <a:r>
              <a:rPr lang="en-US" altLang="zh-CN" sz="2400" dirty="0"/>
              <a:t>               C = (</a:t>
            </a:r>
            <a:r>
              <a:rPr lang="en-US" altLang="zh-CN" sz="2400" dirty="0" err="1"/>
              <a:t>ElemType</a:t>
            </a:r>
            <a:r>
              <a:rPr lang="en-US" altLang="zh-CN" sz="2400" dirty="0"/>
              <a:t> *)</a:t>
            </a:r>
            <a:r>
              <a:rPr lang="en-US" altLang="zh-CN" sz="2400" dirty="0" err="1"/>
              <a:t>malloc</a:t>
            </a:r>
            <a:r>
              <a:rPr lang="en-US" altLang="zh-CN" sz="2400" dirty="0"/>
              <a:t>(2*</a:t>
            </a:r>
            <a:r>
              <a:rPr lang="en-US" altLang="zh-CN" sz="2400" dirty="0" err="1"/>
              <a:t>sizeof</a:t>
            </a:r>
            <a:r>
              <a:rPr lang="en-US" altLang="zh-CN" sz="2400" dirty="0"/>
              <a:t>(</a:t>
            </a:r>
            <a:r>
              <a:rPr lang="en-US" altLang="zh-CN" sz="2400" dirty="0" err="1"/>
              <a:t>ElemType</a:t>
            </a:r>
            <a:r>
              <a:rPr lang="en-US" altLang="zh-CN" sz="2400" dirty="0"/>
              <a:t>));</a:t>
            </a:r>
          </a:p>
          <a:p>
            <a:pPr>
              <a:buNone/>
            </a:pPr>
            <a:r>
              <a:rPr lang="en-US" altLang="zh-CN" sz="2400" dirty="0"/>
              <a:t>               if(!C) exit (OVERFLOW);</a:t>
            </a:r>
          </a:p>
          <a:p>
            <a:pPr>
              <a:buNone/>
            </a:pPr>
            <a:r>
              <a:rPr lang="en-US" altLang="zh-CN" sz="2400" dirty="0"/>
              <a:t>                C[0] = ee1;  C[1] = ee2;</a:t>
            </a:r>
          </a:p>
          <a:p>
            <a:pPr>
              <a:buNone/>
            </a:pPr>
            <a:r>
              <a:rPr lang="en-US" altLang="zh-CN" sz="2400" dirty="0"/>
              <a:t>                return OK;</a:t>
            </a:r>
          </a:p>
          <a:p>
            <a:pPr>
              <a:buNone/>
            </a:pPr>
            <a:r>
              <a:rPr lang="en-US" altLang="zh-CN" sz="2400" dirty="0"/>
              <a:t>        }</a:t>
            </a:r>
          </a:p>
          <a:p>
            <a:pPr>
              <a:buNone/>
            </a:pPr>
            <a:endParaRPr lang="en-US" altLang="zh-CN" sz="2400" dirty="0"/>
          </a:p>
          <a:p>
            <a:pPr>
              <a:buNone/>
            </a:pPr>
            <a:r>
              <a:rPr lang="en-US" altLang="zh-CN" sz="2400" dirty="0"/>
              <a:t>        //</a:t>
            </a:r>
            <a:r>
              <a:rPr lang="zh-CN" altLang="en-US" sz="2400" dirty="0"/>
              <a:t>判断二元组的首元素是否大</a:t>
            </a:r>
            <a:endParaRPr lang="en-US" altLang="zh-CN" sz="2400" dirty="0"/>
          </a:p>
          <a:p>
            <a:pPr>
              <a:buNone/>
            </a:pPr>
            <a:r>
              <a:rPr lang="en-US" altLang="zh-CN" sz="2400" dirty="0"/>
              <a:t>       Status </a:t>
            </a:r>
            <a:r>
              <a:rPr lang="en-US" altLang="zh-CN" sz="2400" dirty="0" err="1"/>
              <a:t>FirElemBig</a:t>
            </a:r>
            <a:r>
              <a:rPr lang="en-US" altLang="zh-CN" sz="2400" dirty="0"/>
              <a:t>(Compare  C)</a:t>
            </a:r>
          </a:p>
          <a:p>
            <a:pPr>
              <a:buNone/>
            </a:pPr>
            <a:r>
              <a:rPr lang="en-US" altLang="zh-CN" sz="2400" dirty="0"/>
              <a:t>       {</a:t>
            </a:r>
          </a:p>
          <a:p>
            <a:pPr>
              <a:buNone/>
            </a:pPr>
            <a:r>
              <a:rPr lang="en-US" altLang="zh-CN" sz="2400" dirty="0"/>
              <a:t>                 if(C[0] &gt; C[1])  return  TRUE;</a:t>
            </a:r>
          </a:p>
          <a:p>
            <a:pPr>
              <a:buNone/>
            </a:pPr>
            <a:r>
              <a:rPr lang="en-US" altLang="zh-CN" sz="2400" dirty="0"/>
              <a:t>                 else  return  FALSE;</a:t>
            </a:r>
          </a:p>
          <a:p>
            <a:pPr>
              <a:buNone/>
            </a:pPr>
            <a:r>
              <a:rPr lang="en-US" altLang="zh-CN" sz="2400" dirty="0"/>
              <a:t>       }</a:t>
            </a:r>
            <a:endParaRPr lang="zh-CN"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r>
              <a:rPr lang="zh-CN" altLang="en-US" dirty="0"/>
              <a:t>矩形抽象数据类型的定义？</a:t>
            </a:r>
            <a:endParaRPr lang="en-US" altLang="zh-CN" dirty="0"/>
          </a:p>
          <a:p>
            <a:r>
              <a:rPr lang="zh-CN" altLang="en-US" dirty="0"/>
              <a:t>矩形抽象数据类型的表示？</a:t>
            </a:r>
            <a:endParaRPr lang="en-US" altLang="zh-CN" dirty="0"/>
          </a:p>
          <a:p>
            <a:r>
              <a:rPr lang="zh-CN" altLang="en-US" dirty="0"/>
              <a:t>矩形抽象数据类型的实现？</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3" name="Rectangle 2"/>
          <p:cNvSpPr>
            <a:spLocks noGrp="1" noChangeArrowheads="1"/>
          </p:cNvSpPr>
          <p:nvPr>
            <p:ph type="title" idx="4294967295"/>
          </p:nvPr>
        </p:nvSpPr>
        <p:spPr>
          <a:xfrm>
            <a:off x="1981200" y="549275"/>
            <a:ext cx="8229600" cy="935038"/>
          </a:xfrm>
        </p:spPr>
        <p:txBody>
          <a:bodyPr anchor="b"/>
          <a:lstStyle/>
          <a:p>
            <a:r>
              <a:rPr lang="zh-CN" altLang="en-US" sz="2800" b="1" dirty="0">
                <a:latin typeface="楷体_GB2312" pitchFamily="49" charset="-122"/>
                <a:ea typeface="楷体_GB2312" pitchFamily="49" charset="-122"/>
              </a:rPr>
              <a:t>抽象数据类型矩形的定义</a:t>
            </a:r>
          </a:p>
        </p:txBody>
      </p:sp>
      <p:sp>
        <p:nvSpPr>
          <p:cNvPr id="256004" name="Rectangle 3"/>
          <p:cNvSpPr>
            <a:spLocks noGrp="1" noChangeArrowheads="1"/>
          </p:cNvSpPr>
          <p:nvPr>
            <p:ph type="body" idx="4294967295"/>
          </p:nvPr>
        </p:nvSpPr>
        <p:spPr>
          <a:xfrm>
            <a:off x="2208214" y="1844676"/>
            <a:ext cx="8270875" cy="4321175"/>
          </a:xfrm>
        </p:spPr>
        <p:txBody>
          <a:bodyPr>
            <a:normAutofit lnSpcReduction="10000"/>
          </a:bodyPr>
          <a:lstStyle/>
          <a:p>
            <a:pPr>
              <a:lnSpc>
                <a:spcPct val="80000"/>
              </a:lnSpc>
              <a:buFont typeface="Wingdings" pitchFamily="2" charset="2"/>
              <a:buNone/>
            </a:pPr>
            <a:r>
              <a:rPr lang="en-US" altLang="zh-CN" sz="2000" dirty="0"/>
              <a:t>ADT Rectangle {</a:t>
            </a:r>
          </a:p>
          <a:p>
            <a:pPr>
              <a:lnSpc>
                <a:spcPct val="80000"/>
              </a:lnSpc>
              <a:buFont typeface="Wingdings" pitchFamily="2" charset="2"/>
              <a:buNone/>
            </a:pPr>
            <a:r>
              <a:rPr lang="en-US" altLang="zh-CN" sz="2000" dirty="0"/>
              <a:t> 	</a:t>
            </a:r>
            <a:r>
              <a:rPr lang="zh-CN" altLang="en-US" sz="2000" dirty="0"/>
              <a:t>数据对象： </a:t>
            </a:r>
            <a:r>
              <a:rPr lang="en-US" altLang="zh-CN" sz="2000" dirty="0"/>
              <a:t>length//</a:t>
            </a:r>
            <a:r>
              <a:rPr lang="zh-CN" altLang="en-US" sz="2000" dirty="0"/>
              <a:t>非负实数，表示矩形的长；</a:t>
            </a:r>
          </a:p>
          <a:p>
            <a:pPr>
              <a:lnSpc>
                <a:spcPct val="80000"/>
              </a:lnSpc>
              <a:buFont typeface="Wingdings" pitchFamily="2" charset="2"/>
              <a:buNone/>
            </a:pPr>
            <a:r>
              <a:rPr lang="zh-CN" altLang="en-US" sz="2000" dirty="0"/>
              <a:t>                         </a:t>
            </a:r>
            <a:r>
              <a:rPr lang="en-US" altLang="zh-CN" sz="2000" dirty="0"/>
              <a:t>width//</a:t>
            </a:r>
            <a:r>
              <a:rPr lang="zh-CN" altLang="en-US" sz="2000" dirty="0"/>
              <a:t>非负实数，表示矩形的宽；</a:t>
            </a:r>
          </a:p>
          <a:p>
            <a:pPr>
              <a:lnSpc>
                <a:spcPct val="80000"/>
              </a:lnSpc>
              <a:buFont typeface="Wingdings" pitchFamily="2" charset="2"/>
              <a:buNone/>
            </a:pPr>
            <a:r>
              <a:rPr lang="zh-CN" altLang="en-US" sz="2000" dirty="0"/>
              <a:t>      数据关系： 无</a:t>
            </a:r>
          </a:p>
          <a:p>
            <a:pPr>
              <a:lnSpc>
                <a:spcPct val="80000"/>
              </a:lnSpc>
              <a:buFont typeface="Wingdings" pitchFamily="2" charset="2"/>
              <a:buNone/>
            </a:pPr>
            <a:r>
              <a:rPr lang="zh-CN" altLang="en-US" sz="2000" dirty="0"/>
              <a:t>	基本操作：</a:t>
            </a:r>
          </a:p>
          <a:p>
            <a:pPr>
              <a:lnSpc>
                <a:spcPct val="80000"/>
              </a:lnSpc>
              <a:buFont typeface="Wingdings" pitchFamily="2" charset="2"/>
              <a:buNone/>
            </a:pPr>
            <a:r>
              <a:rPr lang="zh-CN" altLang="en-US" sz="2000" dirty="0"/>
              <a:t> 		        </a:t>
            </a:r>
            <a:r>
              <a:rPr lang="en-US" altLang="zh-CN" sz="2000" dirty="0"/>
              <a:t>Init( &amp;R, length</a:t>
            </a:r>
            <a:r>
              <a:rPr lang="zh-CN" altLang="en-US" sz="2000" dirty="0"/>
              <a:t>，</a:t>
            </a:r>
            <a:r>
              <a:rPr lang="en-US" altLang="zh-CN" sz="2000" dirty="0"/>
              <a:t>width )</a:t>
            </a:r>
          </a:p>
          <a:p>
            <a:pPr>
              <a:lnSpc>
                <a:spcPct val="80000"/>
              </a:lnSpc>
              <a:buFont typeface="Wingdings" pitchFamily="2" charset="2"/>
              <a:buNone/>
            </a:pPr>
            <a:r>
              <a:rPr lang="en-US" altLang="zh-CN" sz="2000" dirty="0"/>
              <a:t>  		</a:t>
            </a:r>
            <a:r>
              <a:rPr lang="zh-CN" altLang="en-US" sz="2000" dirty="0"/>
              <a:t>　         初始条件：无</a:t>
            </a:r>
          </a:p>
          <a:p>
            <a:pPr>
              <a:lnSpc>
                <a:spcPct val="80000"/>
              </a:lnSpc>
              <a:buFont typeface="Wingdings" pitchFamily="2" charset="2"/>
              <a:buNone/>
            </a:pPr>
            <a:r>
              <a:rPr lang="zh-CN" altLang="en-US" sz="2000" dirty="0"/>
              <a:t>                       　操作结果：将矩形</a:t>
            </a:r>
            <a:r>
              <a:rPr lang="en-US" altLang="zh-CN" sz="2000" dirty="0"/>
              <a:t>R</a:t>
            </a:r>
            <a:r>
              <a:rPr lang="zh-CN" altLang="en-US" sz="2000" dirty="0"/>
              <a:t>的长和宽初始化成</a:t>
            </a:r>
            <a:r>
              <a:rPr lang="en-US" altLang="zh-CN" sz="2000" dirty="0"/>
              <a:t>length</a:t>
            </a:r>
            <a:r>
              <a:rPr lang="zh-CN" altLang="en-US" sz="2000" dirty="0"/>
              <a:t>和</a:t>
            </a:r>
            <a:r>
              <a:rPr lang="en-US" altLang="zh-CN" sz="2000" dirty="0"/>
              <a:t>width</a:t>
            </a:r>
          </a:p>
          <a:p>
            <a:pPr>
              <a:lnSpc>
                <a:spcPct val="80000"/>
              </a:lnSpc>
              <a:buFont typeface="Wingdings" pitchFamily="2" charset="2"/>
              <a:buNone/>
            </a:pPr>
            <a:r>
              <a:rPr lang="en-US" altLang="zh-CN" sz="2000" dirty="0"/>
              <a:t>       	        Area( R)</a:t>
            </a:r>
          </a:p>
          <a:p>
            <a:pPr>
              <a:lnSpc>
                <a:spcPct val="80000"/>
              </a:lnSpc>
              <a:buFont typeface="Wingdings" pitchFamily="2" charset="2"/>
              <a:buNone/>
            </a:pPr>
            <a:r>
              <a:rPr lang="en-US" altLang="zh-CN" sz="2000" dirty="0"/>
              <a:t>		</a:t>
            </a:r>
            <a:r>
              <a:rPr lang="zh-CN" altLang="en-US" sz="2000" dirty="0"/>
              <a:t>　         初始条件：矩形</a:t>
            </a:r>
            <a:r>
              <a:rPr lang="en-US" altLang="zh-CN" sz="2000" dirty="0"/>
              <a:t>R</a:t>
            </a:r>
            <a:r>
              <a:rPr lang="zh-CN" altLang="en-US" sz="2000" dirty="0"/>
              <a:t>存在</a:t>
            </a:r>
          </a:p>
          <a:p>
            <a:pPr>
              <a:lnSpc>
                <a:spcPct val="80000"/>
              </a:lnSpc>
              <a:buFont typeface="Wingdings" pitchFamily="2" charset="2"/>
              <a:buNone/>
            </a:pPr>
            <a:r>
              <a:rPr lang="zh-CN" altLang="en-US" sz="2000" dirty="0"/>
              <a:t> 		　         操作结果：返回矩形的面积</a:t>
            </a:r>
          </a:p>
          <a:p>
            <a:pPr>
              <a:lnSpc>
                <a:spcPct val="80000"/>
              </a:lnSpc>
              <a:buFont typeface="Wingdings" pitchFamily="2" charset="2"/>
              <a:buNone/>
            </a:pPr>
            <a:r>
              <a:rPr lang="zh-CN" altLang="en-US" sz="2000" dirty="0"/>
              <a:t>		        </a:t>
            </a:r>
            <a:r>
              <a:rPr lang="en-US" altLang="zh-CN" sz="2000" dirty="0"/>
              <a:t>Circumference( R)</a:t>
            </a:r>
          </a:p>
          <a:p>
            <a:pPr>
              <a:lnSpc>
                <a:spcPct val="80000"/>
              </a:lnSpc>
              <a:buFont typeface="Wingdings" pitchFamily="2" charset="2"/>
              <a:buNone/>
            </a:pPr>
            <a:r>
              <a:rPr lang="en-US" altLang="zh-CN" sz="2000" dirty="0"/>
              <a:t>		</a:t>
            </a:r>
            <a:r>
              <a:rPr lang="zh-CN" altLang="en-US" sz="2000" dirty="0"/>
              <a:t>　         初始条件：矩形</a:t>
            </a:r>
            <a:r>
              <a:rPr lang="en-US" altLang="zh-CN" sz="2000" dirty="0"/>
              <a:t>R</a:t>
            </a:r>
            <a:r>
              <a:rPr lang="zh-CN" altLang="en-US" sz="2000" dirty="0"/>
              <a:t>存在</a:t>
            </a:r>
          </a:p>
          <a:p>
            <a:pPr>
              <a:lnSpc>
                <a:spcPct val="80000"/>
              </a:lnSpc>
              <a:buFont typeface="Wingdings" pitchFamily="2" charset="2"/>
              <a:buNone/>
            </a:pPr>
            <a:r>
              <a:rPr lang="zh-CN" altLang="en-US" sz="2000" dirty="0"/>
              <a:t>		　         操作结果：返回矩形的周长</a:t>
            </a:r>
          </a:p>
          <a:p>
            <a:pPr>
              <a:lnSpc>
                <a:spcPct val="80000"/>
              </a:lnSpc>
              <a:buFont typeface="Wingdings" pitchFamily="2" charset="2"/>
              <a:buNone/>
            </a:pPr>
            <a:r>
              <a:rPr lang="en-US" altLang="zh-CN" sz="2000" dirty="0"/>
              <a:t>} ADT Rectangle</a:t>
            </a:r>
          </a:p>
          <a:p>
            <a:pPr>
              <a:lnSpc>
                <a:spcPct val="80000"/>
              </a:lnSpc>
            </a:pPr>
            <a:endParaRPr lang="en-US" altLang="zh-CN"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2"/>
          <p:cNvSpPr>
            <a:spLocks noGrp="1" noChangeArrowheads="1"/>
          </p:cNvSpPr>
          <p:nvPr>
            <p:ph type="title" idx="4294967295"/>
          </p:nvPr>
        </p:nvSpPr>
        <p:spPr>
          <a:xfrm>
            <a:off x="1919289" y="115889"/>
            <a:ext cx="7793037" cy="708025"/>
          </a:xfrm>
        </p:spPr>
        <p:txBody>
          <a:bodyPr anchor="b"/>
          <a:lstStyle/>
          <a:p>
            <a:r>
              <a:rPr lang="zh-CN" altLang="en-US" sz="2800" b="1">
                <a:ea typeface="楷体_GB2312" pitchFamily="49" charset="-122"/>
              </a:rPr>
              <a:t>矩形抽象数据类型的表示</a:t>
            </a:r>
            <a:r>
              <a:rPr lang="zh-CN" altLang="en-US" sz="3600"/>
              <a:t>   </a:t>
            </a:r>
          </a:p>
        </p:txBody>
      </p:sp>
      <p:sp>
        <p:nvSpPr>
          <p:cNvPr id="257028" name="Rectangle 3"/>
          <p:cNvSpPr>
            <a:spLocks noGrp="1" noChangeArrowheads="1"/>
          </p:cNvSpPr>
          <p:nvPr>
            <p:ph type="body" idx="4294967295"/>
          </p:nvPr>
        </p:nvSpPr>
        <p:spPr>
          <a:xfrm>
            <a:off x="1991544" y="980728"/>
            <a:ext cx="8229600" cy="5544022"/>
          </a:xfrm>
        </p:spPr>
        <p:txBody>
          <a:bodyPr>
            <a:normAutofit lnSpcReduction="10000"/>
          </a:bodyPr>
          <a:lstStyle/>
          <a:p>
            <a:pPr>
              <a:buFont typeface="Wingdings" pitchFamily="2" charset="2"/>
              <a:buNone/>
            </a:pPr>
            <a:r>
              <a:rPr lang="en-US" altLang="zh-CN" dirty="0"/>
              <a:t> </a:t>
            </a:r>
            <a:r>
              <a:rPr lang="en-US" altLang="zh-CN" sz="1800" dirty="0"/>
              <a:t>// </a:t>
            </a:r>
            <a:r>
              <a:rPr lang="zh-CN" altLang="en-US" sz="1800" dirty="0"/>
              <a:t>定义矩形的存储结构</a:t>
            </a:r>
          </a:p>
          <a:p>
            <a:pPr>
              <a:buFont typeface="Wingdings" pitchFamily="2" charset="2"/>
              <a:buNone/>
            </a:pPr>
            <a:r>
              <a:rPr lang="en-US" altLang="en-US" sz="1600" dirty="0" err="1"/>
              <a:t>typedef</a:t>
            </a:r>
            <a:r>
              <a:rPr lang="en-US" altLang="en-US" sz="1600" dirty="0"/>
              <a:t> </a:t>
            </a:r>
            <a:r>
              <a:rPr lang="en-US" altLang="en-US" sz="1600" dirty="0" err="1"/>
              <a:t>struct</a:t>
            </a:r>
            <a:endParaRPr lang="en-US" altLang="en-US" sz="1600" dirty="0"/>
          </a:p>
          <a:p>
            <a:pPr>
              <a:buFont typeface="Wingdings" pitchFamily="2" charset="2"/>
              <a:buNone/>
            </a:pPr>
            <a:r>
              <a:rPr lang="en-US" altLang="zh-CN" sz="1600" dirty="0"/>
              <a:t>      {    </a:t>
            </a:r>
            <a:r>
              <a:rPr lang="en-US" altLang="en-US" sz="1600" dirty="0"/>
              <a:t>float length;		// </a:t>
            </a:r>
            <a:r>
              <a:rPr lang="en-US" altLang="en-US" sz="1600" dirty="0" err="1"/>
              <a:t>矩形的长</a:t>
            </a:r>
            <a:endParaRPr lang="en-US" altLang="en-US" sz="1600" dirty="0"/>
          </a:p>
          <a:p>
            <a:pPr>
              <a:buFont typeface="Wingdings" pitchFamily="2" charset="2"/>
              <a:buNone/>
            </a:pPr>
            <a:r>
              <a:rPr lang="en-US" altLang="en-US" sz="1600" dirty="0"/>
              <a:t>	</a:t>
            </a:r>
            <a:r>
              <a:rPr lang="zh-CN" altLang="en-US" sz="1600" dirty="0"/>
              <a:t>      </a:t>
            </a:r>
            <a:r>
              <a:rPr lang="en-US" altLang="en-US" sz="1600" dirty="0"/>
              <a:t>float width</a:t>
            </a:r>
            <a:r>
              <a:rPr lang="zh-CN" altLang="en-US" sz="1600" dirty="0"/>
              <a:t>；                </a:t>
            </a:r>
            <a:r>
              <a:rPr lang="en-US" altLang="en-US" sz="1600" dirty="0"/>
              <a:t>// </a:t>
            </a:r>
            <a:r>
              <a:rPr lang="en-US" altLang="en-US" sz="1600" dirty="0" err="1"/>
              <a:t>矩形的宽</a:t>
            </a:r>
            <a:endParaRPr lang="en-US" altLang="en-US" sz="1600" dirty="0"/>
          </a:p>
          <a:p>
            <a:pPr>
              <a:buFont typeface="Wingdings" pitchFamily="2" charset="2"/>
              <a:buNone/>
            </a:pPr>
            <a:r>
              <a:rPr lang="zh-CN" altLang="en-US" sz="1600" dirty="0"/>
              <a:t>      </a:t>
            </a:r>
            <a:r>
              <a:rPr lang="en-US" altLang="en-US" sz="1600" dirty="0"/>
              <a:t>} Rectangle;</a:t>
            </a:r>
            <a:r>
              <a:rPr lang="en-US" altLang="zh-CN" sz="1600" dirty="0"/>
              <a:t>	       </a:t>
            </a:r>
          </a:p>
          <a:p>
            <a:pPr>
              <a:buFont typeface="Wingdings" pitchFamily="2" charset="2"/>
              <a:buNone/>
            </a:pPr>
            <a:r>
              <a:rPr lang="en-US" altLang="zh-CN" sz="1800" dirty="0"/>
              <a:t>// </a:t>
            </a:r>
            <a:r>
              <a:rPr lang="zh-CN" altLang="en-US" sz="1800" dirty="0"/>
              <a:t>操作目的：对矩形</a:t>
            </a:r>
            <a:r>
              <a:rPr lang="en-US" altLang="zh-CN" sz="1800" dirty="0"/>
              <a:t>R</a:t>
            </a:r>
            <a:r>
              <a:rPr lang="zh-CN" altLang="en-US" sz="1800" dirty="0"/>
              <a:t>初始化</a:t>
            </a:r>
          </a:p>
          <a:p>
            <a:pPr>
              <a:buFont typeface="Wingdings" pitchFamily="2" charset="2"/>
              <a:buNone/>
            </a:pPr>
            <a:r>
              <a:rPr lang="en-US" altLang="zh-CN" sz="1800" dirty="0"/>
              <a:t>// </a:t>
            </a:r>
            <a:r>
              <a:rPr lang="zh-CN" altLang="en-US" sz="1800" dirty="0"/>
              <a:t>初始条件：</a:t>
            </a:r>
          </a:p>
          <a:p>
            <a:pPr>
              <a:buFont typeface="Wingdings" pitchFamily="2" charset="2"/>
              <a:buNone/>
            </a:pPr>
            <a:r>
              <a:rPr lang="en-US" altLang="zh-CN" sz="1800" dirty="0"/>
              <a:t>// </a:t>
            </a:r>
            <a:r>
              <a:rPr lang="zh-CN" altLang="en-US" sz="1800" dirty="0"/>
              <a:t>操作结果：将矩形</a:t>
            </a:r>
            <a:r>
              <a:rPr lang="en-US" altLang="zh-CN" sz="1800" dirty="0"/>
              <a:t>R</a:t>
            </a:r>
            <a:r>
              <a:rPr lang="zh-CN" altLang="en-US" sz="1800" dirty="0"/>
              <a:t>的长初始化成 </a:t>
            </a:r>
            <a:r>
              <a:rPr lang="en-US" altLang="zh-CN" sz="1800" dirty="0"/>
              <a:t>l</a:t>
            </a:r>
            <a:r>
              <a:rPr lang="zh-CN" altLang="en-US" sz="1800" dirty="0"/>
              <a:t>，宽初始化为</a:t>
            </a:r>
            <a:r>
              <a:rPr lang="en-US" altLang="zh-CN" sz="1800" dirty="0"/>
              <a:t>w</a:t>
            </a:r>
          </a:p>
          <a:p>
            <a:pPr>
              <a:buFont typeface="Wingdings" pitchFamily="2" charset="2"/>
              <a:buNone/>
            </a:pPr>
            <a:r>
              <a:rPr lang="en-US" altLang="zh-CN" sz="1800" dirty="0" err="1"/>
              <a:t>bool</a:t>
            </a:r>
            <a:r>
              <a:rPr lang="en-US" altLang="zh-CN" sz="1800" dirty="0"/>
              <a:t> Init(</a:t>
            </a:r>
            <a:r>
              <a:rPr lang="en-US" altLang="en-US" sz="1800" dirty="0"/>
              <a:t>Rectangle</a:t>
            </a:r>
            <a:r>
              <a:rPr lang="en-US" altLang="zh-CN" sz="1800" dirty="0"/>
              <a:t> &amp;R, float l, float w);	</a:t>
            </a:r>
          </a:p>
          <a:p>
            <a:pPr>
              <a:buFont typeface="Wingdings" pitchFamily="2" charset="2"/>
              <a:buNone/>
            </a:pPr>
            <a:r>
              <a:rPr lang="en-US" altLang="zh-CN" sz="1800" dirty="0"/>
              <a:t>// </a:t>
            </a:r>
            <a:r>
              <a:rPr lang="zh-CN" altLang="en-US" sz="1800" dirty="0"/>
              <a:t>操作目的：求矩形</a:t>
            </a:r>
            <a:r>
              <a:rPr lang="en-US" altLang="zh-CN" sz="1800" dirty="0"/>
              <a:t>R</a:t>
            </a:r>
            <a:r>
              <a:rPr lang="zh-CN" altLang="en-US" sz="1800" dirty="0"/>
              <a:t>的面积</a:t>
            </a:r>
          </a:p>
          <a:p>
            <a:pPr>
              <a:buFont typeface="Wingdings" pitchFamily="2" charset="2"/>
              <a:buNone/>
            </a:pPr>
            <a:r>
              <a:rPr lang="en-US" altLang="zh-CN" sz="1800" dirty="0"/>
              <a:t>// </a:t>
            </a:r>
            <a:r>
              <a:rPr lang="zh-CN" altLang="en-US" sz="1800" dirty="0"/>
              <a:t>初始条件：矩形</a:t>
            </a:r>
            <a:r>
              <a:rPr lang="en-US" altLang="zh-CN" sz="1800" dirty="0"/>
              <a:t>R</a:t>
            </a:r>
            <a:r>
              <a:rPr lang="zh-CN" altLang="en-US" sz="1800" dirty="0"/>
              <a:t>存在</a:t>
            </a:r>
          </a:p>
          <a:p>
            <a:pPr>
              <a:buFont typeface="Wingdings" pitchFamily="2" charset="2"/>
              <a:buNone/>
            </a:pPr>
            <a:r>
              <a:rPr lang="en-US" altLang="zh-CN" sz="1800" dirty="0"/>
              <a:t>// </a:t>
            </a:r>
            <a:r>
              <a:rPr lang="zh-CN" altLang="en-US" sz="1800" dirty="0"/>
              <a:t>操作结果：返回矩形的面积</a:t>
            </a:r>
          </a:p>
          <a:p>
            <a:pPr>
              <a:buFont typeface="Wingdings" pitchFamily="2" charset="2"/>
              <a:buNone/>
            </a:pPr>
            <a:r>
              <a:rPr lang="en-US" altLang="zh-CN" sz="1800" dirty="0"/>
              <a:t>float Area(</a:t>
            </a:r>
            <a:r>
              <a:rPr lang="en-US" altLang="en-US" sz="1800" dirty="0"/>
              <a:t>Rectangle</a:t>
            </a:r>
            <a:r>
              <a:rPr lang="en-US" altLang="zh-CN" sz="1800" dirty="0"/>
              <a:t> R);</a:t>
            </a:r>
          </a:p>
          <a:p>
            <a:pPr>
              <a:buFont typeface="Wingdings" pitchFamily="2" charset="2"/>
              <a:buNone/>
            </a:pPr>
            <a:r>
              <a:rPr lang="en-US" altLang="zh-CN" sz="1800" dirty="0"/>
              <a:t>// </a:t>
            </a:r>
            <a:r>
              <a:rPr lang="zh-CN" altLang="en-US" sz="1800" dirty="0"/>
              <a:t>操作目的：求矩形</a:t>
            </a:r>
            <a:r>
              <a:rPr lang="en-US" altLang="zh-CN" sz="1800" dirty="0"/>
              <a:t>R</a:t>
            </a:r>
            <a:r>
              <a:rPr lang="zh-CN" altLang="en-US" sz="1800" dirty="0"/>
              <a:t>的周长</a:t>
            </a:r>
          </a:p>
          <a:p>
            <a:pPr>
              <a:buFont typeface="Wingdings" pitchFamily="2" charset="2"/>
              <a:buNone/>
            </a:pPr>
            <a:r>
              <a:rPr lang="en-US" altLang="zh-CN" sz="1800" dirty="0"/>
              <a:t>// </a:t>
            </a:r>
            <a:r>
              <a:rPr lang="zh-CN" altLang="en-US" sz="1800" dirty="0"/>
              <a:t>初始条件：矩形</a:t>
            </a:r>
            <a:r>
              <a:rPr lang="en-US" altLang="zh-CN" sz="1800" dirty="0"/>
              <a:t>R</a:t>
            </a:r>
            <a:r>
              <a:rPr lang="zh-CN" altLang="en-US" sz="1800" dirty="0"/>
              <a:t>存在</a:t>
            </a:r>
          </a:p>
          <a:p>
            <a:pPr>
              <a:buFont typeface="Wingdings" pitchFamily="2" charset="2"/>
              <a:buNone/>
            </a:pPr>
            <a:r>
              <a:rPr lang="en-US" altLang="zh-CN" sz="1800" dirty="0"/>
              <a:t>// </a:t>
            </a:r>
            <a:r>
              <a:rPr lang="zh-CN" altLang="en-US" sz="1800" dirty="0"/>
              <a:t>操作结果：返回矩形的周长</a:t>
            </a:r>
          </a:p>
          <a:p>
            <a:pPr>
              <a:buFont typeface="Wingdings" pitchFamily="2" charset="2"/>
              <a:buNone/>
            </a:pPr>
            <a:r>
              <a:rPr lang="en-US" altLang="zh-CN" sz="1800" dirty="0"/>
              <a:t>float Circumference(Rectangle 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5" name="Rectangle 2"/>
          <p:cNvSpPr>
            <a:spLocks noGrp="1" noChangeArrowheads="1"/>
          </p:cNvSpPr>
          <p:nvPr>
            <p:ph type="title" idx="4294967295"/>
          </p:nvPr>
        </p:nvSpPr>
        <p:spPr>
          <a:xfrm>
            <a:off x="1981200" y="260350"/>
            <a:ext cx="8229600" cy="776288"/>
          </a:xfrm>
        </p:spPr>
        <p:txBody>
          <a:bodyPr anchor="b"/>
          <a:lstStyle/>
          <a:p>
            <a:r>
              <a:rPr lang="zh-CN" altLang="en-US" sz="2800" b="1">
                <a:latin typeface="楷体_GB2312" pitchFamily="49" charset="-122"/>
                <a:ea typeface="楷体_GB2312" pitchFamily="49" charset="-122"/>
              </a:rPr>
              <a:t>矩形</a:t>
            </a:r>
            <a:r>
              <a:rPr lang="en-US" altLang="zh-CN" sz="2800" b="1">
                <a:latin typeface="楷体_GB2312" pitchFamily="49" charset="-122"/>
                <a:ea typeface="楷体_GB2312" pitchFamily="49" charset="-122"/>
              </a:rPr>
              <a:t>ADT</a:t>
            </a:r>
            <a:r>
              <a:rPr lang="zh-CN" altLang="en-US" sz="2800" b="1">
                <a:latin typeface="楷体_GB2312" pitchFamily="49" charset="-122"/>
                <a:ea typeface="楷体_GB2312" pitchFamily="49" charset="-122"/>
              </a:rPr>
              <a:t>的实现</a:t>
            </a:r>
          </a:p>
        </p:txBody>
      </p:sp>
      <p:sp>
        <p:nvSpPr>
          <p:cNvPr id="259076" name="Rectangle 3"/>
          <p:cNvSpPr>
            <a:spLocks noGrp="1" noChangeArrowheads="1"/>
          </p:cNvSpPr>
          <p:nvPr>
            <p:ph type="body" idx="4294967295"/>
          </p:nvPr>
        </p:nvSpPr>
        <p:spPr>
          <a:xfrm>
            <a:off x="1981200" y="1052513"/>
            <a:ext cx="8229600" cy="5040783"/>
          </a:xfrm>
        </p:spPr>
        <p:txBody>
          <a:bodyPr>
            <a:normAutofit/>
          </a:bodyPr>
          <a:lstStyle/>
          <a:p>
            <a:pPr>
              <a:lnSpc>
                <a:spcPct val="80000"/>
              </a:lnSpc>
              <a:buFont typeface="Wingdings" pitchFamily="2" charset="2"/>
              <a:buNone/>
            </a:pPr>
            <a:endParaRPr lang="en-US" altLang="zh-CN" sz="800" dirty="0"/>
          </a:p>
          <a:p>
            <a:pPr>
              <a:lnSpc>
                <a:spcPct val="80000"/>
              </a:lnSpc>
              <a:buFont typeface="Wingdings" pitchFamily="2" charset="2"/>
              <a:buNone/>
            </a:pPr>
            <a:r>
              <a:rPr lang="en-US" altLang="zh-CN" sz="800" dirty="0"/>
              <a:t> </a:t>
            </a:r>
            <a:r>
              <a:rPr lang="en-US" altLang="en-US" sz="2000" dirty="0" err="1"/>
              <a:t>bool</a:t>
            </a:r>
            <a:r>
              <a:rPr lang="en-US" altLang="en-US" sz="2000" dirty="0"/>
              <a:t> Init(Rectangle &amp;R, float l, float w)</a:t>
            </a:r>
          </a:p>
          <a:p>
            <a:pPr>
              <a:lnSpc>
                <a:spcPct val="80000"/>
              </a:lnSpc>
              <a:buFont typeface="Wingdings" pitchFamily="2" charset="2"/>
              <a:buNone/>
            </a:pPr>
            <a:r>
              <a:rPr lang="en-US" altLang="en-US" sz="1600" dirty="0"/>
              <a:t>{</a:t>
            </a:r>
          </a:p>
          <a:p>
            <a:pPr>
              <a:lnSpc>
                <a:spcPct val="80000"/>
              </a:lnSpc>
              <a:buFont typeface="Wingdings" pitchFamily="2" charset="2"/>
              <a:buNone/>
            </a:pPr>
            <a:r>
              <a:rPr lang="en-US" altLang="en-US" sz="1600" dirty="0"/>
              <a:t>	if(l&gt;0&amp;&amp;w&gt;0){</a:t>
            </a:r>
          </a:p>
          <a:p>
            <a:pPr>
              <a:lnSpc>
                <a:spcPct val="80000"/>
              </a:lnSpc>
              <a:buFont typeface="Wingdings" pitchFamily="2" charset="2"/>
              <a:buNone/>
            </a:pPr>
            <a:r>
              <a:rPr lang="en-US" altLang="en-US" sz="1600" dirty="0"/>
              <a:t>		</a:t>
            </a:r>
            <a:r>
              <a:rPr lang="en-US" altLang="en-US" sz="1600" dirty="0" err="1"/>
              <a:t>R.length</a:t>
            </a:r>
            <a:r>
              <a:rPr lang="en-US" altLang="en-US" sz="1600" dirty="0"/>
              <a:t>=l;</a:t>
            </a:r>
          </a:p>
          <a:p>
            <a:pPr>
              <a:lnSpc>
                <a:spcPct val="80000"/>
              </a:lnSpc>
              <a:buFont typeface="Wingdings" pitchFamily="2" charset="2"/>
              <a:buNone/>
            </a:pPr>
            <a:r>
              <a:rPr lang="en-US" altLang="en-US" sz="1600" dirty="0"/>
              <a:t>		</a:t>
            </a:r>
            <a:r>
              <a:rPr lang="en-US" altLang="en-US" sz="1600" dirty="0" err="1"/>
              <a:t>R.width</a:t>
            </a:r>
            <a:r>
              <a:rPr lang="en-US" altLang="en-US" sz="1600" dirty="0"/>
              <a:t>=w;</a:t>
            </a:r>
          </a:p>
          <a:p>
            <a:pPr>
              <a:lnSpc>
                <a:spcPct val="80000"/>
              </a:lnSpc>
              <a:buFont typeface="Wingdings" pitchFamily="2" charset="2"/>
              <a:buNone/>
            </a:pPr>
            <a:r>
              <a:rPr lang="en-US" altLang="en-US" sz="1600" dirty="0"/>
              <a:t>		return true;}</a:t>
            </a:r>
          </a:p>
          <a:p>
            <a:pPr>
              <a:lnSpc>
                <a:spcPct val="80000"/>
              </a:lnSpc>
              <a:buFont typeface="Wingdings" pitchFamily="2" charset="2"/>
              <a:buNone/>
            </a:pPr>
            <a:r>
              <a:rPr lang="en-US" altLang="en-US" sz="1600" dirty="0"/>
              <a:t>	else</a:t>
            </a:r>
          </a:p>
          <a:p>
            <a:pPr>
              <a:lnSpc>
                <a:spcPct val="80000"/>
              </a:lnSpc>
              <a:buFont typeface="Wingdings" pitchFamily="2" charset="2"/>
              <a:buNone/>
            </a:pPr>
            <a:r>
              <a:rPr lang="en-US" altLang="en-US" sz="1600" dirty="0"/>
              <a:t>		return false; </a:t>
            </a:r>
          </a:p>
          <a:p>
            <a:pPr>
              <a:lnSpc>
                <a:spcPct val="80000"/>
              </a:lnSpc>
              <a:buFont typeface="Wingdings" pitchFamily="2" charset="2"/>
              <a:buNone/>
            </a:pPr>
            <a:r>
              <a:rPr lang="en-US" altLang="en-US" sz="1600" dirty="0"/>
              <a:t>}</a:t>
            </a:r>
            <a:endParaRPr lang="en-US" altLang="zh-CN" sz="1600" dirty="0"/>
          </a:p>
          <a:p>
            <a:pPr>
              <a:lnSpc>
                <a:spcPct val="80000"/>
              </a:lnSpc>
              <a:buFont typeface="Wingdings" pitchFamily="2" charset="2"/>
              <a:buNone/>
            </a:pPr>
            <a:r>
              <a:rPr lang="en-US" altLang="en-US" sz="2000" dirty="0"/>
              <a:t>float Area(Rectangle R)</a:t>
            </a:r>
          </a:p>
          <a:p>
            <a:pPr>
              <a:lnSpc>
                <a:spcPct val="80000"/>
              </a:lnSpc>
              <a:buFont typeface="Wingdings" pitchFamily="2" charset="2"/>
              <a:buNone/>
            </a:pPr>
            <a:r>
              <a:rPr lang="en-US" altLang="en-US" sz="1600" dirty="0"/>
              <a:t>{		</a:t>
            </a:r>
          </a:p>
          <a:p>
            <a:pPr>
              <a:lnSpc>
                <a:spcPct val="80000"/>
              </a:lnSpc>
              <a:buFont typeface="Wingdings" pitchFamily="2" charset="2"/>
              <a:buNone/>
            </a:pPr>
            <a:r>
              <a:rPr lang="en-US" altLang="en-US" sz="1600" dirty="0"/>
              <a:t>	return </a:t>
            </a:r>
            <a:r>
              <a:rPr lang="en-US" altLang="en-US" sz="1600" dirty="0" err="1"/>
              <a:t>R.length</a:t>
            </a:r>
            <a:r>
              <a:rPr lang="en-US" altLang="en-US" sz="1600" dirty="0"/>
              <a:t>*</a:t>
            </a:r>
            <a:r>
              <a:rPr lang="en-US" altLang="en-US" sz="1600" dirty="0" err="1"/>
              <a:t>R.width</a:t>
            </a:r>
            <a:r>
              <a:rPr lang="en-US" altLang="en-US" sz="1600" dirty="0"/>
              <a:t>;</a:t>
            </a:r>
          </a:p>
          <a:p>
            <a:pPr>
              <a:lnSpc>
                <a:spcPct val="80000"/>
              </a:lnSpc>
              <a:buFont typeface="Wingdings" pitchFamily="2" charset="2"/>
              <a:buNone/>
            </a:pPr>
            <a:r>
              <a:rPr lang="en-US" altLang="en-US" sz="1600" dirty="0"/>
              <a:t>}</a:t>
            </a:r>
            <a:endParaRPr lang="en-US" altLang="zh-CN" sz="1600" dirty="0"/>
          </a:p>
          <a:p>
            <a:pPr>
              <a:lnSpc>
                <a:spcPct val="80000"/>
              </a:lnSpc>
              <a:buFont typeface="Wingdings" pitchFamily="2" charset="2"/>
              <a:buNone/>
            </a:pPr>
            <a:r>
              <a:rPr lang="en-US" altLang="en-US" sz="2000" dirty="0"/>
              <a:t>float Circumference(Rectangle R)</a:t>
            </a:r>
          </a:p>
          <a:p>
            <a:pPr>
              <a:lnSpc>
                <a:spcPct val="80000"/>
              </a:lnSpc>
              <a:buFont typeface="Wingdings" pitchFamily="2" charset="2"/>
              <a:buNone/>
            </a:pPr>
            <a:r>
              <a:rPr lang="en-US" altLang="en-US" sz="1600" dirty="0"/>
              <a:t>{</a:t>
            </a:r>
          </a:p>
          <a:p>
            <a:pPr>
              <a:lnSpc>
                <a:spcPct val="80000"/>
              </a:lnSpc>
              <a:buFont typeface="Wingdings" pitchFamily="2" charset="2"/>
              <a:buNone/>
            </a:pPr>
            <a:r>
              <a:rPr lang="en-US" altLang="en-US" sz="1600" dirty="0"/>
              <a:t>    return 2*(</a:t>
            </a:r>
            <a:r>
              <a:rPr lang="en-US" altLang="en-US" sz="1600" dirty="0" err="1"/>
              <a:t>R.length+R.width</a:t>
            </a:r>
            <a:r>
              <a:rPr lang="en-US" altLang="en-US" sz="1600" dirty="0"/>
              <a:t>);</a:t>
            </a:r>
          </a:p>
          <a:p>
            <a:pPr>
              <a:lnSpc>
                <a:spcPct val="80000"/>
              </a:lnSpc>
              <a:buFont typeface="Wingdings" pitchFamily="2" charset="2"/>
              <a:buNone/>
            </a:pPr>
            <a:r>
              <a:rPr lang="en-US" altLang="en-US" sz="1600" dirty="0"/>
              <a:t>}</a:t>
            </a:r>
            <a:endParaRPr lang="en-US" altLang="zh-C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46" name="自选图形 45"/>
          <p:cNvSpPr>
            <a:spLocks noChangeArrowheads="1"/>
          </p:cNvSpPr>
          <p:nvPr/>
        </p:nvSpPr>
        <p:spPr bwMode="gray">
          <a:xfrm>
            <a:off x="8040216" y="1755602"/>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7" name="自选图形 46"/>
          <p:cNvSpPr>
            <a:spLocks noChangeArrowheads="1"/>
          </p:cNvSpPr>
          <p:nvPr/>
        </p:nvSpPr>
        <p:spPr bwMode="gray">
          <a:xfrm>
            <a:off x="8472016" y="1755602"/>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8" name="自选图形 47"/>
          <p:cNvSpPr>
            <a:spLocks noChangeArrowheads="1"/>
          </p:cNvSpPr>
          <p:nvPr/>
        </p:nvSpPr>
        <p:spPr bwMode="gray">
          <a:xfrm>
            <a:off x="8903816" y="1755602"/>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ADT</a:t>
            </a:r>
            <a:r>
              <a:rPr lang="zh-CN" altLang="en-US" dirty="0"/>
              <a:t>小结</a:t>
            </a:r>
          </a:p>
        </p:txBody>
      </p:sp>
      <p:sp>
        <p:nvSpPr>
          <p:cNvPr id="3" name="内容占位符 2"/>
          <p:cNvSpPr>
            <a:spLocks noGrp="1"/>
          </p:cNvSpPr>
          <p:nvPr>
            <p:ph idx="1"/>
          </p:nvPr>
        </p:nvSpPr>
        <p:spPr/>
        <p:txBody>
          <a:bodyPr/>
          <a:lstStyle/>
          <a:p>
            <a:r>
              <a:rPr lang="zh-CN" altLang="en-US" dirty="0">
                <a:ea typeface="楷体_GB2312" pitchFamily="49" charset="-122"/>
              </a:rPr>
              <a:t>抽象数据类型主要指用户在设计软件系统时自己定义的数据类型。</a:t>
            </a:r>
          </a:p>
          <a:p>
            <a:pPr>
              <a:lnSpc>
                <a:spcPct val="130000"/>
              </a:lnSpc>
            </a:pPr>
            <a:r>
              <a:rPr lang="zh-CN" altLang="en-US" dirty="0">
                <a:ea typeface="楷体_GB2312" pitchFamily="49" charset="-122"/>
              </a:rPr>
              <a:t>在构造软件系统的各个相对独立的模块时，定义</a:t>
            </a:r>
            <a:r>
              <a:rPr lang="zh-CN" altLang="en-US" b="1" dirty="0">
                <a:ea typeface="楷体_GB2312" pitchFamily="49" charset="-122"/>
              </a:rPr>
              <a:t>一组数据</a:t>
            </a:r>
            <a:r>
              <a:rPr lang="zh-CN" altLang="en-US" dirty="0">
                <a:ea typeface="楷体_GB2312" pitchFamily="49" charset="-122"/>
              </a:rPr>
              <a:t>和施与这些数据之上的</a:t>
            </a:r>
            <a:r>
              <a:rPr lang="zh-CN" altLang="en-US" b="1" dirty="0">
                <a:ea typeface="楷体_GB2312" pitchFamily="49" charset="-122"/>
              </a:rPr>
              <a:t>一组操作</a:t>
            </a:r>
            <a:r>
              <a:rPr lang="zh-CN" altLang="en-US" dirty="0">
                <a:ea typeface="楷体_GB2312" pitchFamily="49" charset="-122"/>
              </a:rPr>
              <a:t>，并在模块</a:t>
            </a:r>
            <a:r>
              <a:rPr lang="zh-CN" altLang="en-US" b="1" dirty="0">
                <a:ea typeface="楷体_GB2312" pitchFamily="49" charset="-122"/>
              </a:rPr>
              <a:t>内部</a:t>
            </a:r>
            <a:r>
              <a:rPr lang="zh-CN" altLang="en-US" dirty="0">
                <a:ea typeface="楷体_GB2312" pitchFamily="49" charset="-122"/>
              </a:rPr>
              <a:t>给出它们的</a:t>
            </a:r>
            <a:r>
              <a:rPr lang="zh-CN" altLang="en-US" b="1" dirty="0">
                <a:ea typeface="楷体_GB2312" pitchFamily="49" charset="-122"/>
              </a:rPr>
              <a:t>表示和实现细节</a:t>
            </a:r>
            <a:r>
              <a:rPr lang="zh-CN" altLang="en-US" dirty="0">
                <a:ea typeface="楷体_GB2312" pitchFamily="49" charset="-122"/>
              </a:rPr>
              <a:t>，在模块</a:t>
            </a:r>
            <a:r>
              <a:rPr lang="zh-CN" altLang="en-US" b="1" dirty="0">
                <a:ea typeface="楷体_GB2312" pitchFamily="49" charset="-122"/>
              </a:rPr>
              <a:t>外部</a:t>
            </a:r>
            <a:r>
              <a:rPr lang="zh-CN" altLang="en-US" dirty="0">
                <a:ea typeface="楷体_GB2312" pitchFamily="49" charset="-122"/>
              </a:rPr>
              <a:t>使用的只是</a:t>
            </a:r>
            <a:r>
              <a:rPr lang="zh-CN" altLang="en-US" b="1" dirty="0">
                <a:ea typeface="楷体_GB2312" pitchFamily="49" charset="-122"/>
              </a:rPr>
              <a:t>抽象的数据和抽象的操作</a:t>
            </a:r>
            <a:r>
              <a:rPr lang="zh-CN" altLang="en-US" dirty="0">
                <a:ea typeface="楷体_GB2312" pitchFamily="49" charset="-122"/>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50" name="自选图形 45"/>
          <p:cNvSpPr>
            <a:spLocks noChangeArrowheads="1"/>
          </p:cNvSpPr>
          <p:nvPr/>
        </p:nvSpPr>
        <p:spPr bwMode="gray">
          <a:xfrm>
            <a:off x="7999272" y="5009610"/>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1" name="自选图形 46"/>
          <p:cNvSpPr>
            <a:spLocks noChangeArrowheads="1"/>
          </p:cNvSpPr>
          <p:nvPr/>
        </p:nvSpPr>
        <p:spPr bwMode="gray">
          <a:xfrm>
            <a:off x="8431072" y="5009610"/>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2" name="自选图形 47"/>
          <p:cNvSpPr>
            <a:spLocks noChangeArrowheads="1"/>
          </p:cNvSpPr>
          <p:nvPr/>
        </p:nvSpPr>
        <p:spPr bwMode="gray">
          <a:xfrm>
            <a:off x="8862872" y="5009610"/>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981200" y="1556792"/>
            <a:ext cx="8229600" cy="1143000"/>
          </a:xfrm>
        </p:spPr>
        <p:txBody>
          <a:bodyPr>
            <a:normAutofit/>
          </a:bodyPr>
          <a:lstStyle/>
          <a:p>
            <a:pPr algn="l">
              <a:lnSpc>
                <a:spcPct val="120000"/>
              </a:lnSpc>
            </a:pPr>
            <a:r>
              <a:rPr lang="zh-CN" altLang="en-US" sz="2400" dirty="0"/>
              <a:t>算法</a:t>
            </a:r>
            <a:r>
              <a:rPr lang="en-US" altLang="zh-CN" sz="2400" dirty="0"/>
              <a:t>---</a:t>
            </a:r>
            <a:r>
              <a:rPr lang="zh-CN" altLang="en-US" sz="2400" dirty="0"/>
              <a:t>是对特定问题求解步骤的一种描述，它是指令的有限序列，其中每一条指令表示一个或多个操作。</a:t>
            </a:r>
          </a:p>
        </p:txBody>
      </p:sp>
      <p:sp>
        <p:nvSpPr>
          <p:cNvPr id="3" name="内容占位符 2"/>
          <p:cNvSpPr>
            <a:spLocks noGrp="1"/>
          </p:cNvSpPr>
          <p:nvPr>
            <p:ph idx="1"/>
          </p:nvPr>
        </p:nvSpPr>
        <p:spPr>
          <a:xfrm>
            <a:off x="1991544" y="2968352"/>
            <a:ext cx="3754760" cy="3052936"/>
          </a:xfrm>
        </p:spPr>
        <p:txBody>
          <a:bodyPr/>
          <a:lstStyle/>
          <a:p>
            <a:r>
              <a:rPr lang="zh-CN" altLang="en-US" dirty="0"/>
              <a:t>算法的五个特性</a:t>
            </a:r>
            <a:endParaRPr lang="en-US" altLang="zh-CN" dirty="0"/>
          </a:p>
          <a:p>
            <a:pPr lvl="0">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有穷性</a:t>
            </a:r>
          </a:p>
          <a:p>
            <a:pPr lvl="0">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确定性</a:t>
            </a:r>
          </a:p>
          <a:p>
            <a:pPr lvl="0">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可行性</a:t>
            </a:r>
          </a:p>
          <a:p>
            <a:pPr lvl="0">
              <a:buNone/>
            </a:pPr>
            <a:r>
              <a:rPr lang="en-US" altLang="zh-CN" sz="2400" b="1" dirty="0">
                <a:solidFill>
                  <a:srgbClr val="0000CC"/>
                </a:solidFill>
                <a:latin typeface="楷体_GB2312" pitchFamily="49" charset="-122"/>
                <a:ea typeface="楷体_GB2312" pitchFamily="49" charset="-122"/>
              </a:rPr>
              <a:t>◆</a:t>
            </a:r>
            <a:r>
              <a:rPr lang="en-US" altLang="zh-CN" sz="2400" b="1" dirty="0">
                <a:latin typeface="楷体_GB2312" pitchFamily="49" charset="-122"/>
                <a:ea typeface="楷体_GB2312" pitchFamily="49" charset="-122"/>
              </a:rPr>
              <a:t>0</a:t>
            </a:r>
            <a:r>
              <a:rPr lang="zh-CN" altLang="en-US" sz="2400" b="1" dirty="0">
                <a:latin typeface="楷体_GB2312" pitchFamily="49" charset="-122"/>
                <a:ea typeface="楷体_GB2312" pitchFamily="49" charset="-122"/>
              </a:rPr>
              <a:t>个或多个输入</a:t>
            </a:r>
            <a:endParaRPr lang="en-US" altLang="zh-CN" sz="2400" b="1" dirty="0">
              <a:latin typeface="楷体_GB2312" pitchFamily="49" charset="-122"/>
              <a:ea typeface="楷体_GB2312" pitchFamily="49" charset="-122"/>
            </a:endParaRPr>
          </a:p>
          <a:p>
            <a:pPr lvl="0">
              <a:buNone/>
            </a:pPr>
            <a:r>
              <a:rPr lang="en-US" altLang="zh-CN" sz="2400" b="1" dirty="0">
                <a:solidFill>
                  <a:srgbClr val="0000CC"/>
                </a:solidFill>
                <a:latin typeface="楷体_GB2312" pitchFamily="49" charset="-122"/>
                <a:ea typeface="楷体_GB2312" pitchFamily="49" charset="-122"/>
              </a:rPr>
              <a:t>◆</a:t>
            </a:r>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个或多个输出</a:t>
            </a:r>
          </a:p>
          <a:p>
            <a:pPr lvl="0">
              <a:buNone/>
            </a:pPr>
            <a:endParaRPr lang="zh-CN" altLang="en-US" sz="2400" b="1" dirty="0">
              <a:latin typeface="楷体_GB2312" pitchFamily="49" charset="-122"/>
              <a:ea typeface="楷体_GB2312" pitchFamily="49" charset="-122"/>
            </a:endParaRPr>
          </a:p>
          <a:p>
            <a:pPr lvl="0">
              <a:buNone/>
            </a:pPr>
            <a:endParaRPr lang="zh-CN" altLang="en-US" sz="2400" b="1" dirty="0">
              <a:latin typeface="楷体_GB2312" pitchFamily="49" charset="-122"/>
              <a:ea typeface="楷体_GB2312" pitchFamily="49" charset="-122"/>
            </a:endParaRPr>
          </a:p>
          <a:p>
            <a:pPr>
              <a:buNone/>
            </a:pPr>
            <a:endParaRPr lang="zh-CN" altLang="en-US" dirty="0"/>
          </a:p>
        </p:txBody>
      </p:sp>
      <p:sp>
        <p:nvSpPr>
          <p:cNvPr id="4" name="内容占位符 2"/>
          <p:cNvSpPr txBox="1">
            <a:spLocks/>
          </p:cNvSpPr>
          <p:nvPr/>
        </p:nvSpPr>
        <p:spPr>
          <a:xfrm>
            <a:off x="6096000" y="2968352"/>
            <a:ext cx="3754760" cy="2952328"/>
          </a:xfrm>
          <a:prstGeom prst="rect">
            <a:avLst/>
          </a:prstGeom>
        </p:spPr>
        <p:txBody>
          <a:bodyPr vert="horz" lIns="91440" tIns="45720" rIns="91440" bIns="45720" rtlCol="0">
            <a:normAutofit/>
          </a:bodyPr>
          <a:lstStyle/>
          <a:p>
            <a:pPr marL="342900" indent="-342900">
              <a:spcBef>
                <a:spcPts val="600"/>
              </a:spcBef>
              <a:buFont typeface="Arial" pitchFamily="34" charset="0"/>
              <a:buChar char="•"/>
              <a:defRPr/>
            </a:pPr>
            <a:r>
              <a:rPr lang="zh-CN" altLang="en-US" sz="3200" dirty="0"/>
              <a:t>算法的设计要求</a:t>
            </a:r>
            <a:endParaRPr lang="en-US" altLang="zh-CN" sz="3200" dirty="0"/>
          </a:p>
          <a:p>
            <a:pPr>
              <a:spcBef>
                <a:spcPts val="600"/>
              </a:spcBef>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正确性</a:t>
            </a:r>
          </a:p>
          <a:p>
            <a:pPr>
              <a:spcBef>
                <a:spcPts val="600"/>
              </a:spcBef>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可读性</a:t>
            </a:r>
          </a:p>
          <a:p>
            <a:pPr>
              <a:spcBef>
                <a:spcPts val="600"/>
              </a:spcBef>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健壮性</a:t>
            </a:r>
          </a:p>
          <a:p>
            <a:pPr>
              <a:spcBef>
                <a:spcPts val="600"/>
              </a:spcBef>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高效率</a:t>
            </a:r>
            <a:endParaRPr lang="en-US" altLang="zh-CN" sz="2400" b="1" dirty="0">
              <a:latin typeface="楷体_GB2312" pitchFamily="49" charset="-122"/>
              <a:ea typeface="楷体_GB2312" pitchFamily="49" charset="-122"/>
            </a:endParaRPr>
          </a:p>
          <a:p>
            <a:pPr>
              <a:spcBef>
                <a:spcPts val="600"/>
              </a:spcBef>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低存储</a:t>
            </a:r>
          </a:p>
          <a:p>
            <a:pPr marL="342900" indent="-342900">
              <a:spcBef>
                <a:spcPct val="20000"/>
              </a:spcBef>
              <a:defRPr/>
            </a:pPr>
            <a:endParaRPr lang="zh-CN" altLang="en-US" sz="3200" dirty="0"/>
          </a:p>
        </p:txBody>
      </p:sp>
      <p:sp>
        <p:nvSpPr>
          <p:cNvPr id="6" name="标题 1"/>
          <p:cNvSpPr txBox="1">
            <a:spLocks/>
          </p:cNvSpPr>
          <p:nvPr/>
        </p:nvSpPr>
        <p:spPr>
          <a:xfrm>
            <a:off x="1919536" y="341784"/>
            <a:ext cx="8229600" cy="1143000"/>
          </a:xfrm>
          <a:prstGeom prst="rect">
            <a:avLst/>
          </a:prstGeom>
        </p:spPr>
        <p:txBody>
          <a:bodyPr vert="horz" lIns="91440" tIns="45720" rIns="91440" bIns="45720" rtlCol="0" anchor="ctr">
            <a:normAutofit/>
          </a:bodyPr>
          <a:lstStyle/>
          <a:p>
            <a:pPr algn="ctr"/>
            <a:r>
              <a:rPr lang="zh-CN" altLang="en-US" sz="4400" dirty="0"/>
              <a:t>算法的基本概念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Text Box 6"/>
          <p:cNvSpPr txBox="1">
            <a:spLocks noChangeArrowheads="1"/>
          </p:cNvSpPr>
          <p:nvPr/>
        </p:nvSpPr>
        <p:spPr bwMode="auto">
          <a:xfrm>
            <a:off x="2974976" y="871539"/>
            <a:ext cx="6988175" cy="420687"/>
          </a:xfrm>
          <a:prstGeom prst="rect">
            <a:avLst/>
          </a:prstGeom>
          <a:noFill/>
          <a:ln w="9525">
            <a:noFill/>
            <a:miter lim="800000"/>
            <a:headEnd/>
            <a:tailEnd/>
          </a:ln>
          <a:effectLst/>
        </p:spPr>
        <p:txBody>
          <a:bodyPr wrap="none">
            <a:spAutoFit/>
          </a:bodyPr>
          <a:lstStyle/>
          <a:p>
            <a:pPr>
              <a:lnSpc>
                <a:spcPct val="90000"/>
              </a:lnSpc>
              <a:spcBef>
                <a:spcPct val="20000"/>
              </a:spcBef>
              <a:buSzPct val="90000"/>
            </a:pPr>
            <a:r>
              <a:rPr kumimoji="1" lang="zh-CN" altLang="en-US" sz="2400" b="1">
                <a:latin typeface="华文中宋" pitchFamily="2" charset="-122"/>
                <a:ea typeface="华文中宋" pitchFamily="2" charset="-122"/>
              </a:rPr>
              <a:t>算法的含义与程序十分相似，但二者是有区别的。 </a:t>
            </a:r>
          </a:p>
        </p:txBody>
      </p:sp>
      <p:sp>
        <p:nvSpPr>
          <p:cNvPr id="20487" name="AutoShape 7"/>
          <p:cNvSpPr>
            <a:spLocks noChangeArrowheads="1"/>
          </p:cNvSpPr>
          <p:nvPr/>
        </p:nvSpPr>
        <p:spPr bwMode="auto">
          <a:xfrm>
            <a:off x="1831975" y="476250"/>
            <a:ext cx="1143000" cy="1066800"/>
          </a:xfrm>
          <a:prstGeom prst="star32">
            <a:avLst>
              <a:gd name="adj" fmla="val 37500"/>
            </a:avLst>
          </a:prstGeom>
          <a:solidFill>
            <a:srgbClr val="FF00FF"/>
          </a:solidFill>
          <a:ln w="9525">
            <a:solidFill>
              <a:srgbClr val="FFFF00"/>
            </a:solidFill>
            <a:miter lim="800000"/>
            <a:headEnd/>
            <a:tailEnd/>
          </a:ln>
          <a:effectLst/>
        </p:spPr>
        <p:txBody>
          <a:bodyPr wrap="none" anchor="ctr"/>
          <a:lstStyle/>
          <a:p>
            <a:pPr algn="ctr">
              <a:lnSpc>
                <a:spcPct val="80000"/>
              </a:lnSpc>
            </a:pPr>
            <a:r>
              <a:rPr kumimoji="1" lang="zh-CN" altLang="en-US" sz="4400" b="1">
                <a:latin typeface="Times New Roman" pitchFamily="18" charset="0"/>
                <a:ea typeface="隶书" pitchFamily="49" charset="-122"/>
              </a:rPr>
              <a:t>注</a:t>
            </a:r>
          </a:p>
        </p:txBody>
      </p:sp>
      <p:sp>
        <p:nvSpPr>
          <p:cNvPr id="20488" name="Text Box 8"/>
          <p:cNvSpPr txBox="1">
            <a:spLocks noChangeArrowheads="1"/>
          </p:cNvSpPr>
          <p:nvPr/>
        </p:nvSpPr>
        <p:spPr bwMode="auto">
          <a:xfrm>
            <a:off x="1876426" y="1395413"/>
            <a:ext cx="8765541" cy="1831976"/>
          </a:xfrm>
          <a:prstGeom prst="rect">
            <a:avLst/>
          </a:prstGeom>
          <a:noFill/>
          <a:ln w="9525">
            <a:noFill/>
            <a:miter lim="800000"/>
            <a:headEnd/>
            <a:tailEnd/>
          </a:ln>
          <a:effectLst/>
        </p:spPr>
        <p:txBody>
          <a:bodyPr wrap="none">
            <a:spAutoFit/>
          </a:bodyPr>
          <a:lstStyle/>
          <a:p>
            <a:pPr>
              <a:lnSpc>
                <a:spcPct val="150000"/>
              </a:lnSpc>
              <a:spcBef>
                <a:spcPct val="20000"/>
              </a:spcBef>
              <a:buSzPct val="90000"/>
            </a:pPr>
            <a:r>
              <a:rPr kumimoji="1" lang="en-US" altLang="zh-CN" sz="2400" b="1" dirty="0">
                <a:latin typeface="Times New Roman" pitchFamily="18" charset="0"/>
              </a:rPr>
              <a:t>1</a:t>
            </a:r>
            <a:r>
              <a:rPr kumimoji="1" lang="zh-CN" altLang="en-US" sz="2400" b="1" dirty="0">
                <a:latin typeface="Times New Roman" pitchFamily="18" charset="0"/>
              </a:rPr>
              <a:t>、一个程序不一定满足有穷性（如一个操作系统在用户未使 </a:t>
            </a:r>
          </a:p>
          <a:p>
            <a:pPr>
              <a:lnSpc>
                <a:spcPct val="150000"/>
              </a:lnSpc>
              <a:spcBef>
                <a:spcPct val="20000"/>
              </a:spcBef>
              <a:buSzPct val="90000"/>
            </a:pPr>
            <a:r>
              <a:rPr kumimoji="1" lang="zh-CN" altLang="en-US" sz="2400" b="1" dirty="0">
                <a:latin typeface="Times New Roman" pitchFamily="18" charset="0"/>
              </a:rPr>
              <a:t>      用前一直处于“等待” 的循环中</a:t>
            </a:r>
            <a:r>
              <a:rPr kumimoji="1" lang="en-US" altLang="zh-CN" sz="2400" b="1" dirty="0">
                <a:latin typeface="Times New Roman" pitchFamily="18" charset="0"/>
              </a:rPr>
              <a:t>,  </a:t>
            </a:r>
            <a:r>
              <a:rPr kumimoji="1" lang="zh-CN" altLang="en-US" sz="2400" b="1" dirty="0">
                <a:latin typeface="Times New Roman" pitchFamily="18" charset="0"/>
              </a:rPr>
              <a:t>直到出现新的用户事件为 </a:t>
            </a:r>
          </a:p>
          <a:p>
            <a:pPr>
              <a:lnSpc>
                <a:spcPct val="150000"/>
              </a:lnSpc>
              <a:spcBef>
                <a:spcPct val="20000"/>
              </a:spcBef>
              <a:buSzPct val="90000"/>
            </a:pPr>
            <a:r>
              <a:rPr kumimoji="1" lang="zh-CN" altLang="en-US" sz="2400" b="1" dirty="0">
                <a:latin typeface="Times New Roman" pitchFamily="18" charset="0"/>
              </a:rPr>
              <a:t>      止。这样的系统可以无休止地运行，直到系统停工。）；</a:t>
            </a:r>
          </a:p>
        </p:txBody>
      </p:sp>
      <p:sp>
        <p:nvSpPr>
          <p:cNvPr id="20489" name="Text Box 9"/>
          <p:cNvSpPr txBox="1">
            <a:spLocks noChangeArrowheads="1"/>
          </p:cNvSpPr>
          <p:nvPr/>
        </p:nvSpPr>
        <p:spPr bwMode="auto">
          <a:xfrm>
            <a:off x="1876425" y="3317875"/>
            <a:ext cx="8767144" cy="1204112"/>
          </a:xfrm>
          <a:prstGeom prst="rect">
            <a:avLst/>
          </a:prstGeom>
          <a:noFill/>
          <a:ln w="9525">
            <a:noFill/>
            <a:miter lim="800000"/>
            <a:headEnd/>
            <a:tailEnd/>
          </a:ln>
          <a:effectLst/>
        </p:spPr>
        <p:txBody>
          <a:bodyPr wrap="none">
            <a:spAutoFit/>
          </a:bodyPr>
          <a:lstStyle/>
          <a:p>
            <a:pPr>
              <a:lnSpc>
                <a:spcPct val="150000"/>
              </a:lnSpc>
              <a:spcBef>
                <a:spcPct val="20000"/>
              </a:spcBef>
              <a:buSzPct val="90000"/>
            </a:pPr>
            <a:r>
              <a:rPr kumimoji="1" lang="en-US" altLang="zh-CN" sz="2400" b="1">
                <a:latin typeface="Times New Roman" pitchFamily="18" charset="0"/>
              </a:rPr>
              <a:t>2</a:t>
            </a:r>
            <a:r>
              <a:rPr kumimoji="1" lang="zh-CN" altLang="en-US" sz="2400" b="1">
                <a:latin typeface="Times New Roman" pitchFamily="18" charset="0"/>
              </a:rPr>
              <a:t>、程序中的指令必须是机器可执行的，而算法中的指令则无 </a:t>
            </a:r>
          </a:p>
          <a:p>
            <a:pPr>
              <a:lnSpc>
                <a:spcPct val="150000"/>
              </a:lnSpc>
              <a:spcBef>
                <a:spcPct val="20000"/>
              </a:spcBef>
              <a:buSzPct val="90000"/>
            </a:pPr>
            <a:r>
              <a:rPr kumimoji="1" lang="zh-CN" altLang="en-US" sz="2400" b="1">
                <a:latin typeface="Times New Roman" pitchFamily="18" charset="0"/>
              </a:rPr>
              <a:t>      此限制。算法若用计算机语言来书写，则它就可以是程序。 </a:t>
            </a:r>
            <a:endParaRPr kumimoji="1" lang="zh-CN" altLang="en-US" sz="2400">
              <a:latin typeface="Times New Roman" pitchFamily="18" charset="0"/>
              <a:ea typeface="宋体" pitchFamily="2" charset="-122"/>
            </a:endParaRPr>
          </a:p>
        </p:txBody>
      </p:sp>
      <p:sp>
        <p:nvSpPr>
          <p:cNvPr id="20490" name="Text Box 10"/>
          <p:cNvSpPr txBox="1">
            <a:spLocks noChangeArrowheads="1"/>
          </p:cNvSpPr>
          <p:nvPr/>
        </p:nvSpPr>
        <p:spPr bwMode="auto">
          <a:xfrm>
            <a:off x="1846263" y="4646614"/>
            <a:ext cx="8489950" cy="1735137"/>
          </a:xfrm>
          <a:prstGeom prst="rect">
            <a:avLst/>
          </a:prstGeom>
          <a:noFill/>
          <a:ln w="9525">
            <a:noFill/>
            <a:miter lim="800000"/>
            <a:headEnd/>
            <a:tailEnd/>
          </a:ln>
          <a:effectLst/>
        </p:spPr>
        <p:txBody>
          <a:bodyPr wrap="none">
            <a:spAutoFit/>
          </a:bodyPr>
          <a:lstStyle/>
          <a:p>
            <a:pPr>
              <a:lnSpc>
                <a:spcPct val="150000"/>
              </a:lnSpc>
            </a:pPr>
            <a:r>
              <a:rPr kumimoji="1" lang="en-US" altLang="zh-CN" sz="2400" b="1">
                <a:solidFill>
                  <a:srgbClr val="000000"/>
                </a:solidFill>
                <a:latin typeface="Times New Roman" pitchFamily="18" charset="0"/>
                <a:ea typeface="华文新魏" pitchFamily="2" charset="-122"/>
              </a:rPr>
              <a:t>        </a:t>
            </a:r>
            <a:r>
              <a:rPr kumimoji="1" lang="zh-CN" altLang="en-US" sz="2400" b="1">
                <a:solidFill>
                  <a:srgbClr val="000000"/>
                </a:solidFill>
                <a:latin typeface="Times New Roman" pitchFamily="18" charset="0"/>
                <a:ea typeface="华文新魏" pitchFamily="2" charset="-122"/>
              </a:rPr>
              <a:t>一个算法可以用自然语言、数学语言或约定符号来描述， </a:t>
            </a:r>
          </a:p>
          <a:p>
            <a:pPr>
              <a:lnSpc>
                <a:spcPct val="150000"/>
              </a:lnSpc>
            </a:pPr>
            <a:r>
              <a:rPr kumimoji="1" lang="zh-CN" altLang="en-US" sz="2400" b="1">
                <a:solidFill>
                  <a:srgbClr val="000000"/>
                </a:solidFill>
                <a:latin typeface="Times New Roman" pitchFamily="18" charset="0"/>
                <a:ea typeface="华文新魏" pitchFamily="2" charset="-122"/>
              </a:rPr>
              <a:t>也可以用流程图、计算机高级程序语言</a:t>
            </a:r>
            <a:r>
              <a:rPr kumimoji="1" lang="zh-CN" altLang="en-US" sz="2400" b="1">
                <a:solidFill>
                  <a:srgbClr val="000000"/>
                </a:solidFill>
                <a:latin typeface="Times New Roman" pitchFamily="18" charset="0"/>
                <a:ea typeface="华文中宋" pitchFamily="2" charset="-122"/>
              </a:rPr>
              <a:t>（</a:t>
            </a:r>
            <a:r>
              <a:rPr kumimoji="1" lang="zh-CN" altLang="en-US" sz="2400" b="1">
                <a:solidFill>
                  <a:srgbClr val="000000"/>
                </a:solidFill>
                <a:latin typeface="Times New Roman" pitchFamily="18" charset="0"/>
                <a:ea typeface="华文新魏" pitchFamily="2" charset="-122"/>
              </a:rPr>
              <a:t>如 </a:t>
            </a:r>
            <a:r>
              <a:rPr kumimoji="1" lang="en-US" altLang="zh-CN" sz="2400" b="1">
                <a:solidFill>
                  <a:srgbClr val="000000"/>
                </a:solidFill>
                <a:latin typeface="Times New Roman" pitchFamily="18" charset="0"/>
                <a:ea typeface="华文新魏" pitchFamily="2" charset="-122"/>
              </a:rPr>
              <a:t>C </a:t>
            </a:r>
            <a:r>
              <a:rPr kumimoji="1" lang="zh-CN" altLang="en-US" sz="2400" b="1">
                <a:solidFill>
                  <a:srgbClr val="000000"/>
                </a:solidFill>
                <a:latin typeface="Times New Roman" pitchFamily="18" charset="0"/>
                <a:ea typeface="华文新魏" pitchFamily="2" charset="-122"/>
              </a:rPr>
              <a:t>语言</a:t>
            </a:r>
            <a:r>
              <a:rPr kumimoji="1" lang="zh-CN" altLang="en-US" sz="2400" b="1">
                <a:solidFill>
                  <a:srgbClr val="000000"/>
                </a:solidFill>
                <a:latin typeface="Times New Roman" pitchFamily="18" charset="0"/>
                <a:ea typeface="华文中宋" pitchFamily="2" charset="-122"/>
              </a:rPr>
              <a:t>）</a:t>
            </a:r>
            <a:r>
              <a:rPr kumimoji="1" lang="zh-CN" altLang="en-US" sz="2400" b="1">
                <a:solidFill>
                  <a:srgbClr val="000000"/>
                </a:solidFill>
                <a:latin typeface="Times New Roman" pitchFamily="18" charset="0"/>
                <a:ea typeface="华文新魏" pitchFamily="2" charset="-122"/>
              </a:rPr>
              <a:t>或伪代 </a:t>
            </a:r>
          </a:p>
          <a:p>
            <a:pPr>
              <a:lnSpc>
                <a:spcPct val="150000"/>
              </a:lnSpc>
            </a:pPr>
            <a:r>
              <a:rPr kumimoji="1" lang="zh-CN" altLang="en-US" sz="2400" b="1">
                <a:solidFill>
                  <a:srgbClr val="000000"/>
                </a:solidFill>
                <a:latin typeface="Times New Roman" pitchFamily="18" charset="0"/>
                <a:ea typeface="华文新魏" pitchFamily="2" charset="-122"/>
              </a:rPr>
              <a:t>码等来描述 。 </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0487"/>
                                        </p:tgtEl>
                                        <p:attrNameLst>
                                          <p:attrName>style.visibility</p:attrName>
                                        </p:attrNameLst>
                                      </p:cBhvr>
                                      <p:to>
                                        <p:strVal val="visible"/>
                                      </p:to>
                                    </p:set>
                                    <p:anim calcmode="lin" valueType="num">
                                      <p:cBhvr>
                                        <p:cTn id="7" dur="500" fill="hold"/>
                                        <p:tgtEl>
                                          <p:spTgt spid="20487"/>
                                        </p:tgtEl>
                                        <p:attrNameLst>
                                          <p:attrName>ppt_w</p:attrName>
                                        </p:attrNameLst>
                                      </p:cBhvr>
                                      <p:tavLst>
                                        <p:tav tm="0">
                                          <p:val>
                                            <p:fltVal val="0"/>
                                          </p:val>
                                        </p:tav>
                                        <p:tav tm="100000">
                                          <p:val>
                                            <p:strVal val="#ppt_w"/>
                                          </p:val>
                                        </p:tav>
                                      </p:tavLst>
                                    </p:anim>
                                    <p:anim calcmode="lin" valueType="num">
                                      <p:cBhvr>
                                        <p:cTn id="8" dur="500" fill="hold"/>
                                        <p:tgtEl>
                                          <p:spTgt spid="2048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0486"/>
                                        </p:tgtEl>
                                        <p:attrNameLst>
                                          <p:attrName>style.visibility</p:attrName>
                                        </p:attrNameLst>
                                      </p:cBhvr>
                                      <p:to>
                                        <p:strVal val="visible"/>
                                      </p:to>
                                    </p:set>
                                    <p:animEffect transition="in" filter="wipe(left)">
                                      <p:cBhvr>
                                        <p:cTn id="12" dur="500"/>
                                        <p:tgtEl>
                                          <p:spTgt spid="2048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488"/>
                                        </p:tgtEl>
                                        <p:attrNameLst>
                                          <p:attrName>style.visibility</p:attrName>
                                        </p:attrNameLst>
                                      </p:cBhvr>
                                      <p:to>
                                        <p:strVal val="visible"/>
                                      </p:to>
                                    </p:set>
                                    <p:animEffect transition="in" filter="blinds(horizontal)">
                                      <p:cBhvr>
                                        <p:cTn id="17" dur="500"/>
                                        <p:tgtEl>
                                          <p:spTgt spid="2048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0489"/>
                                        </p:tgtEl>
                                        <p:attrNameLst>
                                          <p:attrName>style.visibility</p:attrName>
                                        </p:attrNameLst>
                                      </p:cBhvr>
                                      <p:to>
                                        <p:strVal val="visible"/>
                                      </p:to>
                                    </p:set>
                                    <p:animEffect transition="in" filter="blinds(vertical)">
                                      <p:cBhvr>
                                        <p:cTn id="22" dur="500"/>
                                        <p:tgtEl>
                                          <p:spTgt spid="2048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490"/>
                                        </p:tgtEl>
                                        <p:attrNameLst>
                                          <p:attrName>style.visibility</p:attrName>
                                        </p:attrNameLst>
                                      </p:cBhvr>
                                      <p:to>
                                        <p:strVal val="visible"/>
                                      </p:to>
                                    </p:set>
                                    <p:anim calcmode="lin" valueType="num">
                                      <p:cBhvr additive="base">
                                        <p:cTn id="27" dur="500" fill="hold"/>
                                        <p:tgtEl>
                                          <p:spTgt spid="20490"/>
                                        </p:tgtEl>
                                        <p:attrNameLst>
                                          <p:attrName>ppt_x</p:attrName>
                                        </p:attrNameLst>
                                      </p:cBhvr>
                                      <p:tavLst>
                                        <p:tav tm="0">
                                          <p:val>
                                            <p:strVal val="#ppt_x"/>
                                          </p:val>
                                        </p:tav>
                                        <p:tav tm="100000">
                                          <p:val>
                                            <p:strVal val="#ppt_x"/>
                                          </p:val>
                                        </p:tav>
                                      </p:tavLst>
                                    </p:anim>
                                    <p:anim calcmode="lin" valueType="num">
                                      <p:cBhvr additive="base">
                                        <p:cTn id="28" dur="500" fill="hold"/>
                                        <p:tgtEl>
                                          <p:spTgt spid="204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autoUpdateAnimBg="0"/>
      <p:bldP spid="20487" grpId="0" animBg="1" autoUpdateAnimBg="0"/>
      <p:bldP spid="20488" grpId="0" autoUpdateAnimBg="0"/>
      <p:bldP spid="20489" grpId="0" autoUpdateAnimBg="0"/>
      <p:bldP spid="20490"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算法的表现形式</a:t>
            </a:r>
          </a:p>
        </p:txBody>
      </p:sp>
      <p:sp>
        <p:nvSpPr>
          <p:cNvPr id="4" name="内容占位符 2"/>
          <p:cNvSpPr>
            <a:spLocks noGrp="1"/>
          </p:cNvSpPr>
          <p:nvPr>
            <p:ph idx="1"/>
          </p:nvPr>
        </p:nvSpPr>
        <p:spPr>
          <a:xfrm>
            <a:off x="1981200" y="1379910"/>
            <a:ext cx="8229600" cy="5073427"/>
          </a:xfrm>
        </p:spPr>
        <p:txBody>
          <a:bodyPr>
            <a:normAutofit fontScale="92500" lnSpcReduction="20000"/>
          </a:bodyPr>
          <a:lstStyle/>
          <a:p>
            <a:pPr>
              <a:buNone/>
            </a:pPr>
            <a:r>
              <a:rPr lang="en-US" altLang="zh-CN" sz="2800" dirty="0"/>
              <a:t>void   </a:t>
            </a:r>
            <a:r>
              <a:rPr lang="en-US" altLang="zh-CN" sz="2800" dirty="0" err="1"/>
              <a:t>bubble_sort</a:t>
            </a:r>
            <a:r>
              <a:rPr lang="en-US" altLang="zh-CN" sz="2800" dirty="0"/>
              <a:t>(</a:t>
            </a:r>
            <a:r>
              <a:rPr lang="en-US" altLang="zh-CN" sz="2800" dirty="0" err="1"/>
              <a:t>int</a:t>
            </a:r>
            <a:r>
              <a:rPr lang="en-US" altLang="zh-CN" sz="2800" dirty="0"/>
              <a:t>   a[] , </a:t>
            </a:r>
            <a:r>
              <a:rPr lang="en-US" altLang="zh-CN" sz="2800" dirty="0" err="1"/>
              <a:t>int</a:t>
            </a:r>
            <a:r>
              <a:rPr lang="en-US" altLang="zh-CN" sz="2800" dirty="0"/>
              <a:t>  n)</a:t>
            </a:r>
          </a:p>
          <a:p>
            <a:pPr>
              <a:buNone/>
            </a:pPr>
            <a:r>
              <a:rPr lang="en-US" altLang="zh-CN" sz="2800" dirty="0"/>
              <a:t>{    //</a:t>
            </a:r>
            <a:r>
              <a:rPr lang="zh-CN" altLang="en-US" sz="2800" dirty="0">
                <a:solidFill>
                  <a:srgbClr val="FF0000"/>
                </a:solidFill>
              </a:rPr>
              <a:t>将</a:t>
            </a:r>
            <a:r>
              <a:rPr lang="en-US" altLang="zh-CN" sz="2800" dirty="0">
                <a:solidFill>
                  <a:srgbClr val="FF0000"/>
                </a:solidFill>
              </a:rPr>
              <a:t>a</a:t>
            </a:r>
            <a:r>
              <a:rPr lang="zh-CN" altLang="en-US" sz="2800" dirty="0">
                <a:solidFill>
                  <a:srgbClr val="FF0000"/>
                </a:solidFill>
              </a:rPr>
              <a:t>中整数序列按从小到大的顺序排序</a:t>
            </a:r>
            <a:endParaRPr lang="en-US" altLang="zh-CN" sz="2800" dirty="0">
              <a:solidFill>
                <a:srgbClr val="FF0000"/>
              </a:solidFill>
            </a:endParaRPr>
          </a:p>
          <a:p>
            <a:pPr>
              <a:buNone/>
            </a:pPr>
            <a:r>
              <a:rPr lang="en-US" altLang="zh-CN" sz="2800" dirty="0"/>
              <a:t>	  for(</a:t>
            </a:r>
            <a:r>
              <a:rPr lang="en-US" altLang="zh-CN" sz="2800" dirty="0" err="1"/>
              <a:t>i</a:t>
            </a:r>
            <a:r>
              <a:rPr lang="en-US" altLang="zh-CN" sz="2800" dirty="0"/>
              <a:t> = n-1, change = </a:t>
            </a:r>
            <a:r>
              <a:rPr lang="en-US" altLang="zh-CN" sz="2800" dirty="0" err="1"/>
              <a:t>TURE;i</a:t>
            </a:r>
            <a:r>
              <a:rPr lang="en-US" altLang="zh-CN" sz="2800" dirty="0"/>
              <a:t>&gt;=1 &amp;&amp; change; </a:t>
            </a:r>
            <a:r>
              <a:rPr lang="en-US" altLang="zh-CN" sz="2800" dirty="0" err="1"/>
              <a:t>i</a:t>
            </a:r>
            <a:r>
              <a:rPr lang="en-US" altLang="zh-CN" sz="2800" dirty="0"/>
              <a:t>--)</a:t>
            </a:r>
          </a:p>
          <a:p>
            <a:pPr>
              <a:buNone/>
            </a:pPr>
            <a:r>
              <a:rPr lang="en-US" altLang="zh-CN" sz="2800" dirty="0"/>
              <a:t>	  {</a:t>
            </a:r>
          </a:p>
          <a:p>
            <a:pPr>
              <a:buNone/>
            </a:pPr>
            <a:r>
              <a:rPr lang="en-US" altLang="zh-CN" sz="2800" dirty="0"/>
              <a:t>            change = FALSE;//</a:t>
            </a:r>
            <a:r>
              <a:rPr lang="zh-CN" altLang="en-US" sz="2800" dirty="0">
                <a:solidFill>
                  <a:srgbClr val="00B0F0"/>
                </a:solidFill>
              </a:rPr>
              <a:t>交换标识</a:t>
            </a:r>
            <a:endParaRPr lang="en-US" altLang="zh-CN" sz="2800" dirty="0">
              <a:solidFill>
                <a:srgbClr val="00B0F0"/>
              </a:solidFill>
            </a:endParaRPr>
          </a:p>
          <a:p>
            <a:pPr>
              <a:buNone/>
            </a:pPr>
            <a:r>
              <a:rPr lang="en-US" altLang="zh-CN" sz="2800" dirty="0"/>
              <a:t>             for(j = 0; j&lt;</a:t>
            </a:r>
            <a:r>
              <a:rPr lang="en-US" altLang="zh-CN" sz="2800" dirty="0" err="1"/>
              <a:t>i;j</a:t>
            </a:r>
            <a:r>
              <a:rPr lang="en-US" altLang="zh-CN" sz="2800" dirty="0"/>
              <a:t>++)</a:t>
            </a:r>
          </a:p>
          <a:p>
            <a:pPr>
              <a:buNone/>
            </a:pPr>
            <a:r>
              <a:rPr lang="en-US" altLang="zh-CN" sz="2800" dirty="0"/>
              <a:t>		       if(a[j] &gt; a[j+1])</a:t>
            </a:r>
          </a:p>
          <a:p>
            <a:pPr>
              <a:buNone/>
            </a:pPr>
            <a:r>
              <a:rPr lang="en-US" altLang="zh-CN" sz="2800" dirty="0"/>
              <a:t>		       {</a:t>
            </a:r>
          </a:p>
          <a:p>
            <a:pPr>
              <a:buNone/>
            </a:pPr>
            <a:r>
              <a:rPr lang="en-US" altLang="zh-CN" sz="2800" dirty="0"/>
              <a:t>			a[j]</a:t>
            </a:r>
            <a:r>
              <a:rPr lang="en-US" altLang="zh-CN" sz="2800" dirty="0">
                <a:sym typeface="Wingdings" pitchFamily="2" charset="2"/>
              </a:rPr>
              <a:t>&lt;---</a:t>
            </a:r>
            <a:r>
              <a:rPr lang="en-US" altLang="zh-CN" sz="2800" dirty="0"/>
              <a:t>&gt;a[j+1];</a:t>
            </a:r>
          </a:p>
          <a:p>
            <a:pPr>
              <a:buNone/>
            </a:pPr>
            <a:r>
              <a:rPr lang="en-US" altLang="zh-CN" sz="2800" dirty="0"/>
              <a:t>                           change = TRUE;</a:t>
            </a:r>
          </a:p>
          <a:p>
            <a:pPr>
              <a:buNone/>
            </a:pPr>
            <a:r>
              <a:rPr lang="en-US" altLang="zh-CN" sz="2800" dirty="0"/>
              <a:t>                   } </a:t>
            </a:r>
          </a:p>
          <a:p>
            <a:pPr>
              <a:buNone/>
            </a:pPr>
            <a:r>
              <a:rPr lang="en-US" altLang="zh-CN" sz="2800" dirty="0"/>
              <a:t>}</a:t>
            </a:r>
            <a:endParaRPr lang="zh-CN" altLang="en-US" sz="2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算法效率的度量</a:t>
            </a:r>
          </a:p>
        </p:txBody>
      </p:sp>
      <p:sp>
        <p:nvSpPr>
          <p:cNvPr id="3" name="内容占位符 2"/>
          <p:cNvSpPr>
            <a:spLocks noGrp="1"/>
          </p:cNvSpPr>
          <p:nvPr>
            <p:ph idx="1"/>
          </p:nvPr>
        </p:nvSpPr>
        <p:spPr>
          <a:xfrm>
            <a:off x="1981200" y="1412776"/>
            <a:ext cx="8363272" cy="5257800"/>
          </a:xfrm>
        </p:spPr>
        <p:txBody>
          <a:bodyPr>
            <a:normAutofit/>
          </a:bodyPr>
          <a:lstStyle/>
          <a:p>
            <a:r>
              <a:rPr lang="zh-CN" altLang="en-US" dirty="0"/>
              <a:t>事后统计法</a:t>
            </a:r>
            <a:endParaRPr lang="en-US" altLang="zh-CN" dirty="0"/>
          </a:p>
          <a:p>
            <a:r>
              <a:rPr lang="zh-CN" altLang="en-US" dirty="0"/>
              <a:t>事前分析法</a:t>
            </a:r>
            <a:endParaRPr lang="en-US" altLang="zh-CN" dirty="0"/>
          </a:p>
          <a:p>
            <a:pPr marL="0" indent="0">
              <a:buNone/>
            </a:pPr>
            <a:r>
              <a:rPr lang="en-US" altLang="zh-CN" dirty="0"/>
              <a:t>--</a:t>
            </a:r>
            <a:r>
              <a:rPr lang="zh-CN" altLang="en-US" dirty="0"/>
              <a:t>只考虑问题规模（基本操作）</a:t>
            </a:r>
            <a:endParaRPr lang="en-US" altLang="zh-CN" dirty="0"/>
          </a:p>
          <a:p>
            <a:pPr>
              <a:buNone/>
            </a:pPr>
            <a:r>
              <a:rPr lang="en-US" altLang="zh-CN" dirty="0">
                <a:latin typeface="+mn-ea"/>
              </a:rPr>
              <a:t>    </a:t>
            </a:r>
            <a:r>
              <a:rPr lang="zh-CN" altLang="en-US" sz="2400" dirty="0">
                <a:latin typeface="+mn-ea"/>
              </a:rPr>
              <a:t>一般情况下，算法中基本操作重复执行的次数是问题规模</a:t>
            </a:r>
            <a:r>
              <a:rPr lang="en-US" altLang="zh-CN" sz="2400" dirty="0">
                <a:latin typeface="+mn-ea"/>
              </a:rPr>
              <a:t>n</a:t>
            </a:r>
            <a:r>
              <a:rPr lang="zh-CN" altLang="en-US" sz="2400" dirty="0">
                <a:latin typeface="+mn-ea"/>
              </a:rPr>
              <a:t>的某个函数</a:t>
            </a:r>
            <a:r>
              <a:rPr lang="en-US" altLang="zh-CN" sz="2400" dirty="0">
                <a:latin typeface="+mn-ea"/>
              </a:rPr>
              <a:t>f(n)</a:t>
            </a:r>
            <a:r>
              <a:rPr lang="zh-CN" altLang="en-US" sz="2400" dirty="0">
                <a:latin typeface="+mn-ea"/>
              </a:rPr>
              <a:t>，记作：</a:t>
            </a:r>
            <a:r>
              <a:rPr lang="en-US" altLang="zh-CN" sz="2400" dirty="0">
                <a:solidFill>
                  <a:srgbClr val="FF0000"/>
                </a:solidFill>
                <a:latin typeface="+mn-ea"/>
              </a:rPr>
              <a:t>T(n) = O(f(n))</a:t>
            </a:r>
            <a:r>
              <a:rPr lang="zh-CN" altLang="en-US" sz="2400" dirty="0">
                <a:latin typeface="+mn-ea"/>
              </a:rPr>
              <a:t>，它表示随着问题规模</a:t>
            </a:r>
            <a:r>
              <a:rPr lang="en-US" altLang="zh-CN" sz="2400" dirty="0">
                <a:latin typeface="+mn-ea"/>
              </a:rPr>
              <a:t>n</a:t>
            </a:r>
            <a:r>
              <a:rPr lang="zh-CN" altLang="en-US" sz="2400" dirty="0">
                <a:latin typeface="+mn-ea"/>
              </a:rPr>
              <a:t>的增大，算法执行时间的增长率和</a:t>
            </a:r>
            <a:r>
              <a:rPr lang="en-US" altLang="zh-CN" sz="2400" dirty="0">
                <a:latin typeface="+mn-ea"/>
              </a:rPr>
              <a:t>f(n)</a:t>
            </a:r>
            <a:r>
              <a:rPr lang="zh-CN" altLang="en-US" sz="2400" dirty="0">
                <a:latin typeface="+mn-ea"/>
              </a:rPr>
              <a:t>的增长率相同。</a:t>
            </a:r>
            <a:endParaRPr lang="en-US" altLang="zh-CN" sz="2400" dirty="0">
              <a:latin typeface="+mn-ea"/>
            </a:endParaRPr>
          </a:p>
          <a:p>
            <a:pPr marL="0" indent="0">
              <a:buNone/>
            </a:pPr>
            <a:r>
              <a:rPr lang="en-US" altLang="zh-CN" dirty="0"/>
              <a:t>--</a:t>
            </a:r>
            <a:r>
              <a:rPr lang="zh-CN" altLang="en-US" dirty="0"/>
              <a:t>频度的概念</a:t>
            </a:r>
            <a:endParaRPr lang="en-US" altLang="zh-CN" dirty="0"/>
          </a:p>
          <a:p>
            <a:pPr>
              <a:buNone/>
            </a:pPr>
            <a:r>
              <a:rPr lang="en-US" altLang="zh-CN" dirty="0"/>
              <a:t>        </a:t>
            </a:r>
            <a:r>
              <a:rPr lang="zh-CN" altLang="en-US" sz="2400" dirty="0">
                <a:latin typeface="+mn-ea"/>
              </a:rPr>
              <a:t>基本操作的执行次数。</a:t>
            </a:r>
            <a:endParaRPr lang="en-US" altLang="zh-CN" sz="2400"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8" name="Text Box 24"/>
          <p:cNvSpPr txBox="1">
            <a:spLocks noChangeArrowheads="1"/>
          </p:cNvSpPr>
          <p:nvPr/>
        </p:nvSpPr>
        <p:spPr bwMode="auto">
          <a:xfrm>
            <a:off x="1631951" y="1268414"/>
            <a:ext cx="8762335" cy="1934247"/>
          </a:xfrm>
          <a:prstGeom prst="rect">
            <a:avLst/>
          </a:prstGeom>
          <a:noFill/>
          <a:ln w="9525">
            <a:noFill/>
            <a:miter lim="800000"/>
            <a:headEnd/>
            <a:tailEnd/>
          </a:ln>
          <a:effectLst/>
        </p:spPr>
        <p:txBody>
          <a:bodyPr wrap="none">
            <a:spAutoFit/>
          </a:bodyPr>
          <a:lstStyle/>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ea typeface="华文中宋" pitchFamily="2" charset="-122"/>
              </a:rPr>
              <a:t>例：</a:t>
            </a:r>
            <a:r>
              <a:rPr kumimoji="1" lang="en-US" altLang="zh-CN" sz="2400" b="1" dirty="0">
                <a:latin typeface="Times New Roman" pitchFamily="18" charset="0"/>
              </a:rPr>
              <a:t>{</a:t>
            </a:r>
            <a:r>
              <a:rPr kumimoji="1" lang="en-US" altLang="zh-CN" sz="2400" b="1" dirty="0">
                <a:solidFill>
                  <a:srgbClr val="0000FF"/>
                </a:solidFill>
                <a:latin typeface="Times New Roman" pitchFamily="18" charset="0"/>
              </a:rPr>
              <a:t>++</a:t>
            </a:r>
            <a:r>
              <a:rPr kumimoji="1" lang="en-US" altLang="zh-CN" sz="2400" b="1" i="1" dirty="0">
                <a:solidFill>
                  <a:srgbClr val="0000FF"/>
                </a:solidFill>
                <a:latin typeface="Times New Roman" pitchFamily="18" charset="0"/>
              </a:rPr>
              <a:t>x</a:t>
            </a:r>
            <a:r>
              <a:rPr kumimoji="1" lang="en-US" altLang="zh-CN" sz="2400" b="1" dirty="0">
                <a:solidFill>
                  <a:srgbClr val="0000FF"/>
                </a:solidFill>
                <a:latin typeface="Times New Roman" pitchFamily="18" charset="0"/>
              </a:rPr>
              <a:t>; </a:t>
            </a:r>
            <a:r>
              <a:rPr kumimoji="1" lang="en-US" altLang="zh-CN" sz="2400" b="1" i="1" dirty="0">
                <a:latin typeface="Times New Roman" pitchFamily="18" charset="0"/>
              </a:rPr>
              <a:t>s</a:t>
            </a:r>
            <a:r>
              <a:rPr kumimoji="1" lang="en-US" altLang="zh-CN" sz="2400" b="1" dirty="0">
                <a:latin typeface="Times New Roman" pitchFamily="18" charset="0"/>
              </a:rPr>
              <a:t>=0;}</a:t>
            </a:r>
          </a:p>
          <a:p>
            <a:pPr>
              <a:lnSpc>
                <a:spcPct val="16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基本操作的语句的频度为１，即时间复杂度 </a:t>
            </a:r>
          </a:p>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rPr>
              <a:t>为</a:t>
            </a:r>
            <a:r>
              <a:rPr kumimoji="1" lang="en-US" altLang="zh-CN" sz="2400" b="1" i="1" dirty="0">
                <a:latin typeface="Times New Roman" pitchFamily="18" charset="0"/>
              </a:rPr>
              <a:t>O</a:t>
            </a:r>
            <a:r>
              <a:rPr kumimoji="1" lang="en-US" altLang="zh-CN" sz="2400" b="1" dirty="0">
                <a:latin typeface="Times New Roman" pitchFamily="18" charset="0"/>
              </a:rPr>
              <a:t>(1)</a:t>
            </a:r>
            <a:r>
              <a:rPr kumimoji="1" lang="zh-CN" altLang="en-US" sz="2400" b="1" dirty="0">
                <a:latin typeface="Times New Roman" pitchFamily="18" charset="0"/>
              </a:rPr>
              <a:t>。</a:t>
            </a:r>
            <a:r>
              <a:rPr kumimoji="1" lang="en-US" altLang="zh-CN" sz="2400" b="1" i="1" dirty="0">
                <a:latin typeface="Times New Roman" pitchFamily="18" charset="0"/>
              </a:rPr>
              <a:t>O</a:t>
            </a:r>
            <a:r>
              <a:rPr kumimoji="1" lang="en-US" altLang="zh-CN" sz="2400" b="1" dirty="0">
                <a:latin typeface="Times New Roman" pitchFamily="18" charset="0"/>
              </a:rPr>
              <a:t>(1) </a:t>
            </a:r>
            <a:r>
              <a:rPr kumimoji="1" lang="zh-CN" altLang="en-US" sz="2400" b="1" dirty="0">
                <a:latin typeface="Times New Roman" pitchFamily="18" charset="0"/>
              </a:rPr>
              <a:t>表示算法的运行时间为常量。即：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常量阶</a:t>
            </a:r>
            <a:r>
              <a:rPr kumimoji="1" lang="zh-CN" altLang="en-US" sz="2400" b="1" dirty="0">
                <a:latin typeface="Times New Roman" pitchFamily="18" charset="0"/>
              </a:rPr>
              <a:t>。</a:t>
            </a:r>
          </a:p>
        </p:txBody>
      </p:sp>
      <p:sp>
        <p:nvSpPr>
          <p:cNvPr id="16409" name="Text Box 25"/>
          <p:cNvSpPr txBox="1">
            <a:spLocks noChangeArrowheads="1"/>
          </p:cNvSpPr>
          <p:nvPr/>
        </p:nvSpPr>
        <p:spPr bwMode="auto">
          <a:xfrm>
            <a:off x="1600200" y="3544889"/>
            <a:ext cx="8933856" cy="2599045"/>
          </a:xfrm>
          <a:prstGeom prst="rect">
            <a:avLst/>
          </a:prstGeom>
          <a:noFill/>
          <a:ln w="9525">
            <a:noFill/>
            <a:miter lim="800000"/>
            <a:headEnd/>
            <a:tailEnd/>
          </a:ln>
          <a:effectLst/>
        </p:spPr>
        <p:txBody>
          <a:bodyPr wrap="none">
            <a:spAutoFit/>
          </a:bodyPr>
          <a:lstStyle/>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ea typeface="华文中宋" pitchFamily="2" charset="-122"/>
              </a:rPr>
              <a:t>例：</a:t>
            </a:r>
            <a:r>
              <a:rPr kumimoji="1" lang="en-US" altLang="zh-CN" sz="2400" b="1" dirty="0">
                <a:latin typeface="Times New Roman" pitchFamily="18" charset="0"/>
              </a:rPr>
              <a:t>for(</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=1; </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&lt;=</a:t>
            </a:r>
            <a:r>
              <a:rPr kumimoji="1" lang="en-US" altLang="zh-CN" sz="2400" b="1" i="1" dirty="0">
                <a:latin typeface="Times New Roman" pitchFamily="18" charset="0"/>
              </a:rPr>
              <a:t>n</a:t>
            </a:r>
            <a:r>
              <a:rPr kumimoji="1" lang="en-US" altLang="zh-CN" sz="2400" b="1" dirty="0">
                <a:latin typeface="Times New Roman" pitchFamily="18" charset="0"/>
              </a:rPr>
              <a:t>; ++</a:t>
            </a:r>
            <a:r>
              <a:rPr kumimoji="1" lang="en-US" altLang="zh-CN" sz="2400" b="1" i="1" dirty="0" err="1">
                <a:latin typeface="Times New Roman" pitchFamily="18" charset="0"/>
              </a:rPr>
              <a:t>i</a:t>
            </a:r>
            <a:r>
              <a:rPr kumimoji="1" lang="en-US" altLang="zh-CN" sz="2400" b="1" dirty="0">
                <a:latin typeface="Times New Roman" pitchFamily="18" charset="0"/>
              </a:rPr>
              <a:t>)</a:t>
            </a:r>
          </a:p>
          <a:p>
            <a:pPr>
              <a:lnSpc>
                <a:spcPct val="16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en-US" altLang="zh-CN" sz="2400" b="1" dirty="0">
                <a:solidFill>
                  <a:srgbClr val="0000FF"/>
                </a:solidFill>
                <a:latin typeface="Times New Roman" pitchFamily="18" charset="0"/>
              </a:rPr>
              <a:t>++</a:t>
            </a:r>
            <a:r>
              <a:rPr kumimoji="1" lang="en-US" altLang="zh-CN" sz="2400" b="1" i="1" dirty="0">
                <a:solidFill>
                  <a:srgbClr val="0000FF"/>
                </a:solidFill>
                <a:latin typeface="Times New Roman" pitchFamily="18" charset="0"/>
              </a:rPr>
              <a:t>x</a:t>
            </a:r>
            <a:r>
              <a:rPr kumimoji="1" lang="en-US" altLang="zh-CN" sz="2400" b="1" dirty="0">
                <a:solidFill>
                  <a:srgbClr val="0000FF"/>
                </a:solidFill>
                <a:latin typeface="Times New Roman" pitchFamily="18" charset="0"/>
              </a:rPr>
              <a:t>;</a:t>
            </a:r>
            <a:r>
              <a:rPr kumimoji="1" lang="en-US" altLang="zh-CN" sz="2400" b="1" dirty="0">
                <a:latin typeface="Times New Roman" pitchFamily="18" charset="0"/>
              </a:rPr>
              <a:t>  </a:t>
            </a:r>
            <a:r>
              <a:rPr kumimoji="1" lang="en-US" altLang="zh-CN" sz="2400" b="1" i="1" dirty="0">
                <a:latin typeface="Times New Roman" pitchFamily="18" charset="0"/>
              </a:rPr>
              <a:t>s </a:t>
            </a:r>
            <a:r>
              <a:rPr kumimoji="1" lang="en-US" altLang="zh-CN" sz="2400" b="1" dirty="0">
                <a:latin typeface="Times New Roman" pitchFamily="18" charset="0"/>
              </a:rPr>
              <a:t>+= </a:t>
            </a:r>
            <a:r>
              <a:rPr kumimoji="1" lang="en-US" altLang="zh-CN" sz="2400" b="1" i="1" dirty="0">
                <a:latin typeface="Times New Roman" pitchFamily="18" charset="0"/>
              </a:rPr>
              <a:t>x</a:t>
            </a:r>
            <a:r>
              <a:rPr kumimoji="1" lang="en-US" altLang="zh-CN" sz="2400" b="1" dirty="0">
                <a:latin typeface="Times New Roman" pitchFamily="18" charset="0"/>
              </a:rPr>
              <a:t>;}</a:t>
            </a:r>
          </a:p>
          <a:p>
            <a:pPr>
              <a:lnSpc>
                <a:spcPct val="16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a:t>
            </a:r>
            <a:r>
              <a:rPr kumimoji="1" lang="en-US" altLang="zh-CN" sz="2400" b="1" i="1" dirty="0">
                <a:latin typeface="Times New Roman" pitchFamily="18" charset="0"/>
              </a:rPr>
              <a:t>n</a:t>
            </a:r>
            <a:r>
              <a:rPr kumimoji="1" lang="zh-CN" altLang="en-US" sz="2400" b="1" dirty="0">
                <a:latin typeface="Times New Roman" pitchFamily="18" charset="0"/>
              </a:rPr>
              <a:t>，其时间复杂度 </a:t>
            </a:r>
          </a:p>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rPr>
              <a:t>为：</a:t>
            </a:r>
            <a:r>
              <a:rPr kumimoji="1" lang="en-US" altLang="zh-CN" sz="2400" b="1" i="1" dirty="0">
                <a:latin typeface="Times New Roman" pitchFamily="18" charset="0"/>
              </a:rPr>
              <a:t>O</a:t>
            </a:r>
            <a:r>
              <a:rPr kumimoji="1" lang="en-US" altLang="zh-CN" sz="2400" b="1" dirty="0">
                <a:latin typeface="Times New Roman" pitchFamily="18" charset="0"/>
              </a:rPr>
              <a:t>(</a:t>
            </a:r>
            <a:r>
              <a:rPr kumimoji="1" lang="en-US" altLang="zh-CN" sz="2400" b="1" i="1" dirty="0">
                <a:latin typeface="Times New Roman" pitchFamily="18" charset="0"/>
              </a:rPr>
              <a:t>n</a:t>
            </a:r>
            <a:r>
              <a:rPr kumimoji="1" lang="en-US" altLang="zh-CN" sz="2400" b="1" dirty="0">
                <a:latin typeface="Times New Roman" pitchFamily="18" charset="0"/>
              </a:rPr>
              <a:t>)</a:t>
            </a:r>
            <a:r>
              <a:rPr kumimoji="1" lang="zh-CN" altLang="en-US" sz="2400" b="1" dirty="0">
                <a:latin typeface="Times New Roman" pitchFamily="18" charset="0"/>
              </a:rPr>
              <a:t>，即：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线性阶</a:t>
            </a:r>
            <a:r>
              <a:rPr kumimoji="1" lang="zh-CN" altLang="en-US" sz="2400" b="1" dirty="0">
                <a:latin typeface="Times New Roman" pitchFamily="18" charset="0"/>
              </a:rPr>
              <a:t>。</a:t>
            </a: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408">
                                            <p:txEl>
                                              <p:pRg st="0" end="0"/>
                                            </p:txEl>
                                          </p:spTgt>
                                        </p:tgtEl>
                                        <p:attrNameLst>
                                          <p:attrName>style.visibility</p:attrName>
                                        </p:attrNameLst>
                                      </p:cBhvr>
                                      <p:to>
                                        <p:strVal val="visible"/>
                                      </p:to>
                                    </p:set>
                                    <p:anim calcmode="lin" valueType="num">
                                      <p:cBhvr additive="base">
                                        <p:cTn id="7" dur="500" fill="hold"/>
                                        <p:tgtEl>
                                          <p:spTgt spid="1640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40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408">
                                            <p:txEl>
                                              <p:pRg st="1" end="1"/>
                                            </p:txEl>
                                          </p:spTgt>
                                        </p:tgtEl>
                                        <p:attrNameLst>
                                          <p:attrName>style.visibility</p:attrName>
                                        </p:attrNameLst>
                                      </p:cBhvr>
                                      <p:to>
                                        <p:strVal val="visible"/>
                                      </p:to>
                                    </p:set>
                                    <p:anim calcmode="lin" valueType="num">
                                      <p:cBhvr additive="base">
                                        <p:cTn id="13" dur="500" fill="hold"/>
                                        <p:tgtEl>
                                          <p:spTgt spid="1640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408">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408">
                                            <p:txEl>
                                              <p:pRg st="2" end="2"/>
                                            </p:txEl>
                                          </p:spTgt>
                                        </p:tgtEl>
                                        <p:attrNameLst>
                                          <p:attrName>style.visibility</p:attrName>
                                        </p:attrNameLst>
                                      </p:cBhvr>
                                      <p:to>
                                        <p:strVal val="visible"/>
                                      </p:to>
                                    </p:set>
                                    <p:anim calcmode="lin" valueType="num">
                                      <p:cBhvr additive="base">
                                        <p:cTn id="17" dur="500" fill="hold"/>
                                        <p:tgtEl>
                                          <p:spTgt spid="1640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40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6409">
                                            <p:txEl>
                                              <p:pRg st="0" end="0"/>
                                            </p:txEl>
                                          </p:spTgt>
                                        </p:tgtEl>
                                        <p:attrNameLst>
                                          <p:attrName>style.visibility</p:attrName>
                                        </p:attrNameLst>
                                      </p:cBhvr>
                                      <p:to>
                                        <p:strVal val="visible"/>
                                      </p:to>
                                    </p:set>
                                    <p:anim calcmode="lin" valueType="num">
                                      <p:cBhvr additive="base">
                                        <p:cTn id="23" dur="500" fill="hold"/>
                                        <p:tgtEl>
                                          <p:spTgt spid="1640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409">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6409">
                                            <p:txEl>
                                              <p:pRg st="1" end="1"/>
                                            </p:txEl>
                                          </p:spTgt>
                                        </p:tgtEl>
                                        <p:attrNameLst>
                                          <p:attrName>style.visibility</p:attrName>
                                        </p:attrNameLst>
                                      </p:cBhvr>
                                      <p:to>
                                        <p:strVal val="visible"/>
                                      </p:to>
                                    </p:set>
                                    <p:anim calcmode="lin" valueType="num">
                                      <p:cBhvr additive="base">
                                        <p:cTn id="27" dur="500" fill="hold"/>
                                        <p:tgtEl>
                                          <p:spTgt spid="16409">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40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6409">
                                            <p:txEl>
                                              <p:pRg st="2" end="2"/>
                                            </p:txEl>
                                          </p:spTgt>
                                        </p:tgtEl>
                                        <p:attrNameLst>
                                          <p:attrName>style.visibility</p:attrName>
                                        </p:attrNameLst>
                                      </p:cBhvr>
                                      <p:to>
                                        <p:strVal val="visible"/>
                                      </p:to>
                                    </p:set>
                                    <p:anim calcmode="lin" valueType="num">
                                      <p:cBhvr additive="base">
                                        <p:cTn id="33" dur="500" fill="hold"/>
                                        <p:tgtEl>
                                          <p:spTgt spid="16409">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409">
                                            <p:txEl>
                                              <p:pRg st="2" end="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6409">
                                            <p:txEl>
                                              <p:pRg st="3" end="3"/>
                                            </p:txEl>
                                          </p:spTgt>
                                        </p:tgtEl>
                                        <p:attrNameLst>
                                          <p:attrName>style.visibility</p:attrName>
                                        </p:attrNameLst>
                                      </p:cBhvr>
                                      <p:to>
                                        <p:strVal val="visible"/>
                                      </p:to>
                                    </p:set>
                                    <p:anim calcmode="lin" valueType="num">
                                      <p:cBhvr additive="base">
                                        <p:cTn id="37" dur="500" fill="hold"/>
                                        <p:tgtEl>
                                          <p:spTgt spid="16409">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40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3"/>
          <p:cNvSpPr txBox="1">
            <a:spLocks noChangeArrowheads="1"/>
          </p:cNvSpPr>
          <p:nvPr/>
        </p:nvSpPr>
        <p:spPr bwMode="auto">
          <a:xfrm>
            <a:off x="1703388" y="493713"/>
            <a:ext cx="9036448" cy="2562112"/>
          </a:xfrm>
          <a:prstGeom prst="rect">
            <a:avLst/>
          </a:prstGeom>
          <a:noFill/>
          <a:ln w="9525">
            <a:noFill/>
            <a:miter lim="800000"/>
            <a:headEnd/>
            <a:tailEnd/>
          </a:ln>
          <a:effectLst/>
        </p:spPr>
        <p:txBody>
          <a:bodyPr wrap="none">
            <a:spAutoFit/>
          </a:bodyPr>
          <a:lstStyle/>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ea typeface="华文中宋" pitchFamily="2" charset="-122"/>
              </a:rPr>
              <a:t>例：</a:t>
            </a:r>
            <a:r>
              <a:rPr kumimoji="1" lang="en-US" altLang="zh-CN" sz="2400" b="1" dirty="0">
                <a:latin typeface="Times New Roman" pitchFamily="18" charset="0"/>
              </a:rPr>
              <a:t>for(</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=1; </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&lt;= </a:t>
            </a:r>
            <a:r>
              <a:rPr kumimoji="1" lang="en-US" altLang="zh-CN" sz="2400" b="1" i="1" dirty="0">
                <a:latin typeface="Times New Roman" pitchFamily="18" charset="0"/>
              </a:rPr>
              <a:t>n</a:t>
            </a:r>
            <a:r>
              <a:rPr kumimoji="1" lang="en-US" altLang="zh-CN" sz="2400" b="1" dirty="0">
                <a:latin typeface="Times New Roman" pitchFamily="18" charset="0"/>
              </a:rPr>
              <a:t>;  ++</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　　　　</a:t>
            </a:r>
            <a:r>
              <a:rPr kumimoji="1" lang="en-US" altLang="zh-CN" sz="2400" b="1" dirty="0">
                <a:latin typeface="Times New Roman" pitchFamily="18" charset="0"/>
              </a:rPr>
              <a:t>for(</a:t>
            </a:r>
            <a:r>
              <a:rPr kumimoji="1" lang="en-US" altLang="zh-CN" sz="2400" b="1" i="1" dirty="0">
                <a:latin typeface="Times New Roman" pitchFamily="18" charset="0"/>
              </a:rPr>
              <a:t>j </a:t>
            </a:r>
            <a:r>
              <a:rPr kumimoji="1" lang="en-US" altLang="zh-CN" sz="2400" b="1" dirty="0">
                <a:latin typeface="Times New Roman" pitchFamily="18" charset="0"/>
              </a:rPr>
              <a:t>=1; </a:t>
            </a:r>
            <a:r>
              <a:rPr kumimoji="1" lang="en-US" altLang="zh-CN" sz="2400" b="1" i="1" dirty="0">
                <a:latin typeface="Times New Roman" pitchFamily="18" charset="0"/>
              </a:rPr>
              <a:t>j </a:t>
            </a:r>
            <a:r>
              <a:rPr kumimoji="1" lang="en-US" altLang="zh-CN" sz="2400" b="1" dirty="0">
                <a:latin typeface="Times New Roman" pitchFamily="18" charset="0"/>
              </a:rPr>
              <a:t>&lt;= </a:t>
            </a:r>
            <a:r>
              <a:rPr kumimoji="1" lang="en-US" altLang="zh-CN" sz="2400" b="1" i="1" dirty="0">
                <a:latin typeface="Times New Roman" pitchFamily="18" charset="0"/>
              </a:rPr>
              <a:t>n</a:t>
            </a:r>
            <a:r>
              <a:rPr kumimoji="1" lang="en-US" altLang="zh-CN" sz="2400" b="1" dirty="0">
                <a:latin typeface="Times New Roman" pitchFamily="18" charset="0"/>
              </a:rPr>
              <a:t>; ++</a:t>
            </a:r>
            <a:r>
              <a:rPr kumimoji="1" lang="en-US" altLang="zh-CN" sz="2400" b="1" i="1" dirty="0">
                <a:latin typeface="Times New Roman" pitchFamily="18" charset="0"/>
              </a:rPr>
              <a:t>j </a:t>
            </a:r>
            <a:r>
              <a:rPr kumimoji="1" lang="en-US" altLang="zh-CN" sz="2400" b="1" dirty="0">
                <a:latin typeface="Times New Roman" pitchFamily="18" charset="0"/>
              </a:rPr>
              <a:t>)</a:t>
            </a:r>
          </a:p>
          <a:p>
            <a:pPr>
              <a:lnSpc>
                <a:spcPct val="12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en-US" altLang="zh-CN" sz="2400" b="1" dirty="0">
                <a:solidFill>
                  <a:srgbClr val="0000FF"/>
                </a:solidFill>
                <a:latin typeface="Times New Roman" pitchFamily="18" charset="0"/>
              </a:rPr>
              <a:t>++</a:t>
            </a:r>
            <a:r>
              <a:rPr kumimoji="1" lang="en-US" altLang="zh-CN" sz="2400" b="1" i="1" dirty="0">
                <a:solidFill>
                  <a:srgbClr val="0000FF"/>
                </a:solidFill>
                <a:latin typeface="Times New Roman" pitchFamily="18" charset="0"/>
              </a:rPr>
              <a:t>x</a:t>
            </a:r>
            <a:r>
              <a:rPr kumimoji="1" lang="en-US" altLang="zh-CN" sz="2400" b="1" dirty="0">
                <a:solidFill>
                  <a:srgbClr val="0000FF"/>
                </a:solidFill>
                <a:latin typeface="Times New Roman" pitchFamily="18" charset="0"/>
              </a:rPr>
              <a:t>;</a:t>
            </a:r>
            <a:r>
              <a:rPr kumimoji="1" lang="en-US" altLang="zh-CN" sz="2400" b="1" dirty="0">
                <a:latin typeface="Times New Roman" pitchFamily="18" charset="0"/>
              </a:rPr>
              <a:t>  </a:t>
            </a:r>
            <a:r>
              <a:rPr kumimoji="1" lang="en-US" altLang="zh-CN" sz="2400" b="1" i="1" dirty="0">
                <a:latin typeface="Times New Roman" pitchFamily="18" charset="0"/>
              </a:rPr>
              <a:t>s </a:t>
            </a:r>
            <a:r>
              <a:rPr kumimoji="1" lang="en-US" altLang="zh-CN" sz="2400" b="1" dirty="0">
                <a:latin typeface="Times New Roman" pitchFamily="18" charset="0"/>
              </a:rPr>
              <a:t>+= </a:t>
            </a:r>
            <a:r>
              <a:rPr kumimoji="1" lang="en-US" altLang="zh-CN" sz="2400" b="1" i="1" dirty="0">
                <a:latin typeface="Times New Roman" pitchFamily="18" charset="0"/>
              </a:rPr>
              <a:t>x</a:t>
            </a:r>
            <a:r>
              <a:rPr kumimoji="1" lang="en-US" altLang="zh-CN" sz="2400" b="1" dirty="0">
                <a:latin typeface="Times New Roman" pitchFamily="18" charset="0"/>
              </a:rPr>
              <a:t>;}</a:t>
            </a:r>
          </a:p>
          <a:p>
            <a:pPr>
              <a:lnSpc>
                <a:spcPct val="12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a:t>
            </a:r>
            <a:r>
              <a:rPr kumimoji="1" lang="en-US" altLang="zh-CN" sz="2400" b="1" i="1" dirty="0">
                <a:latin typeface="Times New Roman" pitchFamily="18" charset="0"/>
              </a:rPr>
              <a:t>n</a:t>
            </a:r>
            <a:r>
              <a:rPr kumimoji="1" lang="en-US" altLang="zh-CN" sz="2400" b="1" baseline="30000" dirty="0">
                <a:latin typeface="Times New Roman" pitchFamily="18" charset="0"/>
              </a:rPr>
              <a:t>2</a:t>
            </a:r>
            <a:r>
              <a:rPr kumimoji="1" lang="zh-CN" altLang="en-US" sz="2400" b="1" dirty="0">
                <a:latin typeface="Times New Roman" pitchFamily="18" charset="0"/>
              </a:rPr>
              <a:t>，其时间复杂度 </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为：</a:t>
            </a:r>
            <a:r>
              <a:rPr kumimoji="1" lang="en-US" altLang="zh-CN" sz="2400" b="1" i="1" dirty="0">
                <a:latin typeface="Times New Roman" pitchFamily="18" charset="0"/>
              </a:rPr>
              <a:t>O</a:t>
            </a:r>
            <a:r>
              <a:rPr kumimoji="1" lang="en-US" altLang="zh-CN" sz="2400" b="1" dirty="0">
                <a:latin typeface="Times New Roman" pitchFamily="18" charset="0"/>
              </a:rPr>
              <a:t>(</a:t>
            </a:r>
            <a:r>
              <a:rPr kumimoji="1" lang="en-US" altLang="zh-CN" sz="2400" b="1" i="1" dirty="0">
                <a:latin typeface="Times New Roman" pitchFamily="18" charset="0"/>
              </a:rPr>
              <a:t>n</a:t>
            </a:r>
            <a:r>
              <a:rPr kumimoji="1" lang="en-US" altLang="zh-CN" sz="2400" b="1" baseline="30000" dirty="0">
                <a:latin typeface="Times New Roman" pitchFamily="18" charset="0"/>
              </a:rPr>
              <a:t>2</a:t>
            </a:r>
            <a:r>
              <a:rPr kumimoji="1" lang="en-US" altLang="zh-CN" sz="2400" b="1" dirty="0">
                <a:latin typeface="Times New Roman" pitchFamily="18" charset="0"/>
              </a:rPr>
              <a:t>)</a:t>
            </a:r>
            <a:r>
              <a:rPr kumimoji="1" lang="zh-CN" altLang="en-US" sz="2400" b="1" dirty="0">
                <a:latin typeface="Times New Roman" pitchFamily="18" charset="0"/>
              </a:rPr>
              <a:t>，即：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平方阶</a:t>
            </a:r>
            <a:r>
              <a:rPr kumimoji="1" lang="zh-CN" altLang="en-US" sz="2400" b="1" dirty="0">
                <a:latin typeface="Times New Roman" pitchFamily="18" charset="0"/>
              </a:rPr>
              <a:t>。</a:t>
            </a:r>
          </a:p>
        </p:txBody>
      </p:sp>
      <p:grpSp>
        <p:nvGrpSpPr>
          <p:cNvPr id="2" name="Group 6"/>
          <p:cNvGrpSpPr>
            <a:grpSpLocks/>
          </p:cNvGrpSpPr>
          <p:nvPr/>
        </p:nvGrpSpPr>
        <p:grpSpPr bwMode="auto">
          <a:xfrm>
            <a:off x="1703389" y="4868866"/>
            <a:ext cx="8353427" cy="1570038"/>
            <a:chOff x="113" y="3067"/>
            <a:chExt cx="5262" cy="989"/>
          </a:xfrm>
        </p:grpSpPr>
        <p:sp>
          <p:nvSpPr>
            <p:cNvPr id="35844" name="Text Box 4"/>
            <p:cNvSpPr txBox="1">
              <a:spLocks noChangeArrowheads="1"/>
            </p:cNvSpPr>
            <p:nvPr/>
          </p:nvSpPr>
          <p:spPr bwMode="auto">
            <a:xfrm>
              <a:off x="113" y="3067"/>
              <a:ext cx="4169" cy="989"/>
            </a:xfrm>
            <a:prstGeom prst="rect">
              <a:avLst/>
            </a:prstGeom>
            <a:noFill/>
            <a:ln w="9525">
              <a:noFill/>
              <a:miter lim="800000"/>
              <a:headEnd/>
              <a:tailEnd/>
            </a:ln>
            <a:effectLst/>
          </p:spPr>
          <p:txBody>
            <a:bodyPr wrap="none">
              <a:spAutoFit/>
            </a:bodyPr>
            <a:lstStyle/>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 </a:t>
              </a:r>
              <a:r>
                <a:rPr kumimoji="1" lang="en-US" altLang="zh-CN" sz="2400" b="1" dirty="0">
                  <a:latin typeface="Times New Roman" pitchFamily="18" charset="0"/>
                </a:rPr>
                <a:t>1+2+3+…+</a:t>
              </a:r>
              <a:r>
                <a:rPr kumimoji="1" lang="en-US" altLang="zh-CN" sz="2400" b="1" i="1" dirty="0">
                  <a:latin typeface="Times New Roman" pitchFamily="18" charset="0"/>
                </a:rPr>
                <a:t>n</a:t>
              </a:r>
              <a:r>
                <a:rPr kumimoji="1" lang="en-US" altLang="zh-CN" sz="2400" b="1" dirty="0">
                  <a:latin typeface="Times New Roman" pitchFamily="18" charset="0"/>
                </a:rPr>
                <a:t>-2 = (1+</a:t>
              </a:r>
              <a:r>
                <a:rPr kumimoji="1" lang="en-US" altLang="zh-CN" sz="2400" b="1" i="1" dirty="0">
                  <a:latin typeface="Times New Roman" pitchFamily="18" charset="0"/>
                </a:rPr>
                <a:t>n</a:t>
              </a:r>
              <a:r>
                <a:rPr kumimoji="1" lang="en-US" altLang="zh-CN" sz="2400" b="1" dirty="0">
                  <a:latin typeface="Times New Roman" pitchFamily="18" charset="0"/>
                </a:rPr>
                <a:t>-2)×(</a:t>
              </a:r>
              <a:r>
                <a:rPr kumimoji="1" lang="en-US" altLang="zh-CN" sz="2400" b="1" i="1" dirty="0">
                  <a:latin typeface="Times New Roman" pitchFamily="18" charset="0"/>
                </a:rPr>
                <a:t>n</a:t>
              </a:r>
              <a:r>
                <a:rPr kumimoji="1" lang="en-US" altLang="zh-CN" sz="2400" b="1" dirty="0">
                  <a:latin typeface="Times New Roman" pitchFamily="18" charset="0"/>
                </a:rPr>
                <a:t>-2)/2 = (</a:t>
              </a:r>
              <a:r>
                <a:rPr kumimoji="1" lang="en-US" altLang="zh-CN" sz="2400" b="1" i="1" dirty="0">
                  <a:latin typeface="Times New Roman" pitchFamily="18" charset="0"/>
                </a:rPr>
                <a:t>n</a:t>
              </a:r>
              <a:r>
                <a:rPr kumimoji="1" lang="en-US" altLang="zh-CN" sz="2400" b="1" dirty="0">
                  <a:latin typeface="Times New Roman" pitchFamily="18" charset="0"/>
                </a:rPr>
                <a:t>-1)(</a:t>
              </a:r>
              <a:r>
                <a:rPr kumimoji="1" lang="en-US" altLang="zh-CN" sz="2400" b="1" i="1" dirty="0">
                  <a:latin typeface="Times New Roman" pitchFamily="18" charset="0"/>
                </a:rPr>
                <a:t>n</a:t>
              </a:r>
              <a:r>
                <a:rPr kumimoji="1" lang="en-US" altLang="zh-CN" sz="2400" b="1" dirty="0">
                  <a:latin typeface="Times New Roman" pitchFamily="18" charset="0"/>
                </a:rPr>
                <a:t>-2)/2  </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其时间复杂度为：</a:t>
              </a:r>
              <a:r>
                <a:rPr kumimoji="1" lang="en-US" altLang="zh-CN" sz="2400" b="1" i="1" dirty="0">
                  <a:latin typeface="Times New Roman" pitchFamily="18" charset="0"/>
                </a:rPr>
                <a:t>O</a:t>
              </a:r>
              <a:r>
                <a:rPr kumimoji="1" lang="en-US" altLang="zh-CN" sz="2400" b="1" dirty="0">
                  <a:latin typeface="Times New Roman" pitchFamily="18" charset="0"/>
                </a:rPr>
                <a:t>(</a:t>
              </a:r>
              <a:r>
                <a:rPr kumimoji="1" lang="en-US" altLang="zh-CN" sz="2400" b="1" i="1" dirty="0">
                  <a:latin typeface="Times New Roman" pitchFamily="18" charset="0"/>
                </a:rPr>
                <a:t>n</a:t>
              </a:r>
              <a:r>
                <a:rPr kumimoji="1" lang="en-US" altLang="zh-CN" sz="2400" b="1" baseline="22000" dirty="0">
                  <a:latin typeface="Times New Roman" pitchFamily="18" charset="0"/>
                </a:rPr>
                <a:t>2</a:t>
              </a:r>
              <a:r>
                <a:rPr kumimoji="1" lang="en-US" altLang="zh-CN" sz="2400" b="1" dirty="0">
                  <a:latin typeface="Times New Roman" pitchFamily="18" charset="0"/>
                </a:rPr>
                <a:t>)</a:t>
              </a:r>
              <a:r>
                <a:rPr kumimoji="1" lang="zh-CN" altLang="en-US" sz="2400" b="1" dirty="0">
                  <a:latin typeface="Times New Roman" pitchFamily="18" charset="0"/>
                </a:rPr>
                <a:t>，即：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平方阶</a:t>
              </a:r>
              <a:r>
                <a:rPr kumimoji="1" lang="zh-CN" altLang="en-US" sz="2400" b="1" dirty="0">
                  <a:latin typeface="Times New Roman" pitchFamily="18" charset="0"/>
                </a:rPr>
                <a:t>。 </a:t>
              </a:r>
            </a:p>
          </p:txBody>
        </p:sp>
        <p:graphicFrame>
          <p:nvGraphicFramePr>
            <p:cNvPr id="35845" name="Object 5"/>
            <p:cNvGraphicFramePr>
              <a:graphicFrameLocks noChangeAspect="1"/>
            </p:cNvGraphicFramePr>
            <p:nvPr/>
          </p:nvGraphicFramePr>
          <p:xfrm>
            <a:off x="4150" y="3299"/>
            <a:ext cx="1225" cy="494"/>
          </p:xfrm>
          <a:graphic>
            <a:graphicData uri="http://schemas.openxmlformats.org/presentationml/2006/ole">
              <mc:AlternateContent xmlns:mc="http://schemas.openxmlformats.org/markup-compatibility/2006">
                <mc:Choice xmlns:v="urn:schemas-microsoft-com:vml" Requires="v">
                  <p:oleObj spid="_x0000_s51232" name="公式" r:id="rId4" imgW="977760" imgH="393480" progId="Equation.3">
                    <p:embed/>
                  </p:oleObj>
                </mc:Choice>
                <mc:Fallback>
                  <p:oleObj name="公式" r:id="rId4" imgW="977760" imgH="3934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0" y="3299"/>
                          <a:ext cx="1225" cy="4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 name="TextBox 5"/>
          <p:cNvSpPr txBox="1"/>
          <p:nvPr/>
        </p:nvSpPr>
        <p:spPr>
          <a:xfrm>
            <a:off x="1775520" y="3284985"/>
            <a:ext cx="4968552" cy="1846659"/>
          </a:xfrm>
          <a:prstGeom prst="rect">
            <a:avLst/>
          </a:prstGeom>
          <a:noFill/>
        </p:spPr>
        <p:txBody>
          <a:bodyPr wrap="square" rtlCol="0">
            <a:spAutoFit/>
          </a:bodyPr>
          <a:lstStyle/>
          <a:p>
            <a:pPr>
              <a:lnSpc>
                <a:spcPct val="120000"/>
              </a:lnSpc>
              <a:spcBef>
                <a:spcPct val="20000"/>
              </a:spcBef>
              <a:buClr>
                <a:schemeClr val="accent2"/>
              </a:buClr>
              <a:buSzPct val="80000"/>
            </a:pPr>
            <a:r>
              <a:rPr kumimoji="1" lang="zh-CN" altLang="en-US" sz="2400" b="1" dirty="0">
                <a:latin typeface="Times New Roman" pitchFamily="18" charset="0"/>
              </a:rPr>
              <a:t>例：</a:t>
            </a:r>
            <a:r>
              <a:rPr kumimoji="1" lang="en-US" altLang="zh-CN" sz="2400" b="1" dirty="0">
                <a:latin typeface="Times New Roman" pitchFamily="18" charset="0"/>
              </a:rPr>
              <a:t>for( </a:t>
            </a:r>
            <a:r>
              <a:rPr kumimoji="1" lang="en-US" altLang="zh-CN" sz="2400" b="1" dirty="0" err="1">
                <a:latin typeface="Times New Roman" pitchFamily="18" charset="0"/>
              </a:rPr>
              <a:t>i</a:t>
            </a:r>
            <a:r>
              <a:rPr kumimoji="1" lang="en-US" altLang="zh-CN" sz="2400" b="1" dirty="0">
                <a:latin typeface="Times New Roman" pitchFamily="18" charset="0"/>
              </a:rPr>
              <a:t> =2; </a:t>
            </a:r>
            <a:r>
              <a:rPr kumimoji="1" lang="en-US" altLang="zh-CN" sz="2400" b="1" dirty="0" err="1">
                <a:latin typeface="Times New Roman" pitchFamily="18" charset="0"/>
              </a:rPr>
              <a:t>i</a:t>
            </a:r>
            <a:r>
              <a:rPr kumimoji="1" lang="en-US" altLang="zh-CN" sz="2400" b="1" dirty="0">
                <a:latin typeface="Times New Roman" pitchFamily="18" charset="0"/>
              </a:rPr>
              <a:t> &lt;= n; ++</a:t>
            </a:r>
            <a:r>
              <a:rPr kumimoji="1" lang="en-US" altLang="zh-CN" sz="2400" b="1" dirty="0" err="1">
                <a:latin typeface="Times New Roman" pitchFamily="18" charset="0"/>
              </a:rPr>
              <a:t>i</a:t>
            </a:r>
            <a:r>
              <a:rPr kumimoji="1" lang="en-US" altLang="zh-CN" sz="2400" b="1" dirty="0">
                <a:latin typeface="Times New Roman" pitchFamily="18" charset="0"/>
              </a:rPr>
              <a:t> )</a:t>
            </a:r>
          </a:p>
          <a:p>
            <a:pPr>
              <a:lnSpc>
                <a:spcPct val="120000"/>
              </a:lnSpc>
              <a:spcBef>
                <a:spcPct val="20000"/>
              </a:spcBef>
              <a:buClr>
                <a:schemeClr val="accent2"/>
              </a:buClr>
              <a:buSzPct val="80000"/>
            </a:pPr>
            <a:r>
              <a:rPr kumimoji="1" lang="en-US" altLang="zh-CN" sz="2400" b="1" dirty="0">
                <a:latin typeface="Times New Roman" pitchFamily="18" charset="0"/>
              </a:rPr>
              <a:t>              for( j =2; j &lt;= </a:t>
            </a:r>
            <a:r>
              <a:rPr kumimoji="1" lang="en-US" altLang="zh-CN" sz="2400" b="1" dirty="0" err="1">
                <a:latin typeface="Times New Roman" pitchFamily="18" charset="0"/>
              </a:rPr>
              <a:t>i</a:t>
            </a:r>
            <a:r>
              <a:rPr kumimoji="1" lang="en-US" altLang="zh-CN" sz="2400" b="1" dirty="0">
                <a:latin typeface="Times New Roman" pitchFamily="18" charset="0"/>
              </a:rPr>
              <a:t> - 1; ++j )</a:t>
            </a:r>
          </a:p>
          <a:p>
            <a:pPr>
              <a:lnSpc>
                <a:spcPct val="120000"/>
              </a:lnSpc>
              <a:spcBef>
                <a:spcPct val="20000"/>
              </a:spcBef>
              <a:buClr>
                <a:schemeClr val="accent2"/>
              </a:buClr>
              <a:buSzPct val="80000"/>
            </a:pPr>
            <a:r>
              <a:rPr kumimoji="1" lang="en-US" altLang="zh-CN" sz="2400" b="1" dirty="0">
                <a:latin typeface="Times New Roman" pitchFamily="18" charset="0"/>
              </a:rPr>
              <a:t>                    {++x;  a[ </a:t>
            </a:r>
            <a:r>
              <a:rPr kumimoji="1" lang="en-US" altLang="zh-CN" sz="2400" b="1" dirty="0" err="1">
                <a:latin typeface="Times New Roman" pitchFamily="18" charset="0"/>
              </a:rPr>
              <a:t>i</a:t>
            </a:r>
            <a:r>
              <a:rPr kumimoji="1" lang="en-US" altLang="zh-CN" sz="2400" b="1" dirty="0">
                <a:latin typeface="Times New Roman" pitchFamily="18" charset="0"/>
              </a:rPr>
              <a:t>, j]=x;}</a:t>
            </a:r>
          </a:p>
          <a:p>
            <a:endParaRPr lang="zh-CN" altLang="en-US" dirty="0"/>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 calcmode="lin" valueType="num">
                                      <p:cBhvr additive="base">
                                        <p:cTn id="7"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anim calcmode="lin" valueType="num">
                                      <p:cBhvr additive="base">
                                        <p:cTn id="11"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584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anim calcmode="lin" valueType="num">
                                      <p:cBhvr additive="base">
                                        <p:cTn id="1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5843">
                                            <p:txEl>
                                              <p:pRg st="3" end="3"/>
                                            </p:txEl>
                                          </p:spTgt>
                                        </p:tgtEl>
                                        <p:attrNameLst>
                                          <p:attrName>style.visibility</p:attrName>
                                        </p:attrNameLst>
                                      </p:cBhvr>
                                      <p:to>
                                        <p:strVal val="visible"/>
                                      </p:to>
                                    </p:set>
                                    <p:anim calcmode="lin" valueType="num">
                                      <p:cBhvr additive="base">
                                        <p:cTn id="2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84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5843">
                                            <p:txEl>
                                              <p:pRg st="4" end="4"/>
                                            </p:txEl>
                                          </p:spTgt>
                                        </p:tgtEl>
                                        <p:attrNameLst>
                                          <p:attrName>style.visibility</p:attrName>
                                        </p:attrNameLst>
                                      </p:cBhvr>
                                      <p:to>
                                        <p:strVal val="visible"/>
                                      </p:to>
                                    </p:set>
                                    <p:anim calcmode="lin" valueType="num">
                                      <p:cBhvr additive="base">
                                        <p:cTn id="25"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f(n)</a:t>
            </a:r>
            <a:r>
              <a:rPr lang="zh-CN" altLang="en-US" dirty="0"/>
              <a:t>的求法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981200" y="1268761"/>
                <a:ext cx="8229600" cy="4525963"/>
              </a:xfrm>
            </p:spPr>
            <p:txBody>
              <a:bodyPr>
                <a:normAutofit fontScale="92500"/>
              </a:bodyPr>
              <a:lstStyle/>
              <a:p>
                <a:r>
                  <a:rPr lang="en-US" altLang="zh-CN" dirty="0"/>
                  <a:t>f(n)</a:t>
                </a:r>
                <a:r>
                  <a:rPr lang="zh-CN" altLang="en-US" dirty="0"/>
                  <a:t>一般用频度表达式中增长最快的项表示，并将其常数去掉 。</a:t>
                </a:r>
                <a:endParaRPr lang="en-US" altLang="zh-CN" dirty="0"/>
              </a:p>
              <a:p>
                <a:endParaRPr lang="en-US" altLang="zh-CN" dirty="0"/>
              </a:p>
              <a:p>
                <a:r>
                  <a:rPr lang="zh-CN" altLang="en-US" dirty="0"/>
                  <a:t>例如：</a:t>
                </a:r>
                <a:r>
                  <a:rPr lang="en-US" altLang="zh-CN" dirty="0"/>
                  <a:t> </a:t>
                </a:r>
                <a:r>
                  <a:rPr lang="zh-CN" altLang="en-US" dirty="0"/>
                  <a:t>假设某元操作的频度：</a:t>
                </a:r>
                <a:r>
                  <a:rPr lang="en-US" altLang="zh-CN" sz="3600" dirty="0"/>
                  <a:t>100*2</a:t>
                </a:r>
                <a:r>
                  <a:rPr lang="en-US" altLang="zh-CN" sz="3600" baseline="30000" dirty="0"/>
                  <a:t>n</a:t>
                </a:r>
                <a:r>
                  <a:rPr lang="en-US" altLang="zh-CN" sz="3600" dirty="0"/>
                  <a:t>+8n</a:t>
                </a:r>
                <a:r>
                  <a:rPr lang="en-US" altLang="zh-CN" sz="3600" baseline="30000" dirty="0"/>
                  <a:t>2</a:t>
                </a:r>
              </a:p>
              <a:p>
                <a:pPr>
                  <a:buNone/>
                </a:pPr>
                <a:r>
                  <a:rPr lang="en-US" altLang="zh-CN" sz="3500" baseline="30000" dirty="0"/>
                  <a:t>                          </a:t>
                </a:r>
                <a14:m>
                  <m:oMath xmlns:m="http://schemas.openxmlformats.org/officeDocument/2006/math">
                    <m:r>
                      <a:rPr lang="zh-CN" altLang="en-US" sz="3000" dirty="0">
                        <a:latin typeface="Cambria Math" panose="02040503050406030204" pitchFamily="18" charset="0"/>
                      </a:rPr>
                      <m:t>则</m:t>
                    </m:r>
                    <m:r>
                      <a:rPr lang="zh-CN" altLang="en-US" sz="3000" i="1" dirty="0" smtClean="0">
                        <a:latin typeface="Cambria Math" panose="02040503050406030204" pitchFamily="18" charset="0"/>
                      </a:rPr>
                      <m:t>𝑇</m:t>
                    </m:r>
                    <m:d>
                      <m:dPr>
                        <m:ctrlPr>
                          <a:rPr lang="zh-CN" altLang="en-US" sz="3000" i="1" dirty="0">
                            <a:latin typeface="Cambria Math" panose="02040503050406030204" pitchFamily="18" charset="0"/>
                          </a:rPr>
                        </m:ctrlPr>
                      </m:dPr>
                      <m:e>
                        <m:r>
                          <a:rPr lang="zh-CN" altLang="en-US" sz="3000" i="1" dirty="0">
                            <a:latin typeface="Cambria Math" panose="02040503050406030204" pitchFamily="18" charset="0"/>
                          </a:rPr>
                          <m:t>𝑛</m:t>
                        </m:r>
                      </m:e>
                    </m:d>
                    <m:r>
                      <a:rPr lang="zh-CN" altLang="en-US" sz="3000" i="0" dirty="0">
                        <a:latin typeface="Cambria Math" panose="02040503050406030204" pitchFamily="18" charset="0"/>
                      </a:rPr>
                      <m:t>=</m:t>
                    </m:r>
                    <m:r>
                      <a:rPr lang="zh-CN" altLang="en-US" sz="3000" i="1" dirty="0">
                        <a:latin typeface="Cambria Math" panose="02040503050406030204" pitchFamily="18" charset="0"/>
                      </a:rPr>
                      <m:t>𝑂</m:t>
                    </m:r>
                    <m:d>
                      <m:dPr>
                        <m:ctrlPr>
                          <a:rPr lang="zh-CN" altLang="en-US" sz="3000" i="1" dirty="0">
                            <a:latin typeface="Cambria Math" panose="02040503050406030204" pitchFamily="18" charset="0"/>
                          </a:rPr>
                        </m:ctrlPr>
                      </m:dPr>
                      <m:e>
                        <m:sSup>
                          <m:sSupPr>
                            <m:ctrlPr>
                              <a:rPr lang="zh-CN" altLang="en-US" sz="3000" i="1" dirty="0">
                                <a:latin typeface="Cambria Math" panose="02040503050406030204" pitchFamily="18" charset="0"/>
                              </a:rPr>
                            </m:ctrlPr>
                          </m:sSupPr>
                          <m:e>
                            <m:r>
                              <a:rPr lang="zh-CN" altLang="en-US" sz="3000" i="0" dirty="0">
                                <a:latin typeface="Cambria Math" panose="02040503050406030204" pitchFamily="18" charset="0"/>
                              </a:rPr>
                              <m:t>2</m:t>
                            </m:r>
                          </m:e>
                          <m:sup>
                            <m:r>
                              <a:rPr lang="zh-CN" altLang="en-US" sz="3000" i="1" dirty="0">
                                <a:latin typeface="Cambria Math" panose="02040503050406030204" pitchFamily="18" charset="0"/>
                              </a:rPr>
                              <m:t>𝑛</m:t>
                            </m:r>
                          </m:sup>
                        </m:sSup>
                      </m:e>
                    </m:d>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981200" y="1268761"/>
                <a:ext cx="8229600" cy="4525963"/>
              </a:xfrm>
              <a:blipFill>
                <a:blip r:embed="rId2"/>
                <a:stretch>
                  <a:fillRect l="-1481" t="-2288"/>
                </a:stretch>
              </a:blipFill>
            </p:spPr>
            <p:txBody>
              <a:bodyPr/>
              <a:lstStyle/>
              <a:p>
                <a:r>
                  <a:rPr lang="zh-CN" altLang="en-US">
                    <a:noFill/>
                  </a:rPr>
                  <a:t> </a:t>
                </a:r>
              </a:p>
            </p:txBody>
          </p:sp>
        </mc:Fallback>
      </mc:AlternateContent>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ext Box 4"/>
          <p:cNvSpPr txBox="1">
            <a:spLocks noChangeArrowheads="1"/>
          </p:cNvSpPr>
          <p:nvPr/>
        </p:nvSpPr>
        <p:spPr bwMode="auto">
          <a:xfrm>
            <a:off x="1627188" y="3284538"/>
            <a:ext cx="8324850" cy="1187450"/>
          </a:xfrm>
          <a:prstGeom prst="rect">
            <a:avLst/>
          </a:prstGeom>
          <a:noFill/>
          <a:ln w="9525">
            <a:noFill/>
            <a:miter lim="800000"/>
            <a:headEnd/>
            <a:tailEnd/>
          </a:ln>
          <a:effectLst/>
        </p:spPr>
        <p:txBody>
          <a:bodyPr wrap="none">
            <a:spAutoFit/>
          </a:bodyPr>
          <a:lstStyle/>
          <a:p>
            <a:pPr>
              <a:lnSpc>
                <a:spcPct val="140000"/>
              </a:lnSpc>
              <a:spcBef>
                <a:spcPct val="20000"/>
              </a:spcBef>
            </a:pPr>
            <a:r>
              <a:rPr kumimoji="1" lang="en-US" altLang="zh-CN" sz="2400" b="1"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常见的算法的时间</a:t>
            </a:r>
            <a:r>
              <a:rPr kumimoji="1" lang="zh-CN" altLang="en-US" sz="2400" b="1" baseline="30000"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复杂度之间的关系为：</a:t>
            </a:r>
          </a:p>
          <a:p>
            <a:pPr>
              <a:lnSpc>
                <a:spcPct val="140000"/>
              </a:lnSpc>
              <a:spcBef>
                <a:spcPct val="20000"/>
              </a:spcBef>
            </a:pPr>
            <a:r>
              <a:rPr kumimoji="1" lang="zh-CN" altLang="en-US" sz="2400" b="1" dirty="0">
                <a:latin typeface="Times New Roman" pitchFamily="18" charset="0"/>
                <a:ea typeface="华文中宋" pitchFamily="2" charset="-122"/>
              </a:rPr>
              <a:t>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(1)&lt;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(log </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err="1">
                <a:latin typeface="Times New Roman" pitchFamily="18" charset="0"/>
                <a:ea typeface="华文中宋" pitchFamily="2" charset="-122"/>
              </a:rPr>
              <a:t>n</a:t>
            </a:r>
            <a:r>
              <a:rPr kumimoji="1" lang="en-US" altLang="zh-CN" sz="2400" b="1" dirty="0" err="1">
                <a:latin typeface="Times New Roman" pitchFamily="18" charset="0"/>
                <a:ea typeface="华文中宋" pitchFamily="2" charset="-122"/>
              </a:rPr>
              <a:t>log</a:t>
            </a:r>
            <a:r>
              <a:rPr kumimoji="1" lang="en-US" altLang="zh-CN" sz="2400" b="1" dirty="0">
                <a:latin typeface="Times New Roman" pitchFamily="18" charset="0"/>
                <a:ea typeface="华文中宋" pitchFamily="2" charset="-122"/>
              </a:rPr>
              <a:t> </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baseline="20000" dirty="0">
                <a:latin typeface="Times New Roman" pitchFamily="18" charset="0"/>
                <a:ea typeface="华文中宋" pitchFamily="2" charset="-122"/>
              </a:rPr>
              <a:t>2</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(2</a:t>
            </a:r>
            <a:r>
              <a:rPr kumimoji="1" lang="en-US" altLang="zh-CN" sz="2400" b="1" i="1" baseline="36000"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err="1">
                <a:latin typeface="Times New Roman" pitchFamily="18" charset="0"/>
                <a:ea typeface="华文中宋" pitchFamily="2" charset="-122"/>
              </a:rPr>
              <a:t>n</a:t>
            </a:r>
            <a:r>
              <a:rPr kumimoji="1" lang="en-US" altLang="zh-CN" sz="2400" b="1" i="1" baseline="36000" dirty="0" err="1">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  </a:t>
            </a:r>
          </a:p>
        </p:txBody>
      </p:sp>
      <p:sp>
        <p:nvSpPr>
          <p:cNvPr id="36871" name="Text Box 7"/>
          <p:cNvSpPr txBox="1">
            <a:spLocks noChangeArrowheads="1"/>
          </p:cNvSpPr>
          <p:nvPr/>
        </p:nvSpPr>
        <p:spPr bwMode="auto">
          <a:xfrm>
            <a:off x="1611314" y="557213"/>
            <a:ext cx="7985125" cy="2684462"/>
          </a:xfrm>
          <a:prstGeom prst="rect">
            <a:avLst/>
          </a:prstGeom>
          <a:noFill/>
          <a:ln w="9525">
            <a:noFill/>
            <a:miter lim="800000"/>
            <a:headEnd/>
            <a:tailEnd/>
          </a:ln>
          <a:effectLst/>
        </p:spPr>
        <p:txBody>
          <a:bodyPr wrap="none">
            <a:spAutoFit/>
          </a:bodyPr>
          <a:lstStyle/>
          <a:p>
            <a:pPr>
              <a:lnSpc>
                <a:spcPct val="140000"/>
              </a:lnSpc>
              <a:spcBef>
                <a:spcPct val="50000"/>
              </a:spcBef>
            </a:pPr>
            <a:r>
              <a:rPr kumimoji="1" lang="en-US" altLang="zh-CN" sz="2400" b="1"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算法的时间</a:t>
            </a:r>
            <a:r>
              <a:rPr kumimoji="1" lang="zh-CN" altLang="en-US" sz="2400" b="1" baseline="30000"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复杂度常见的有：</a:t>
            </a:r>
          </a:p>
          <a:p>
            <a:pPr>
              <a:lnSpc>
                <a:spcPct val="140000"/>
              </a:lnSpc>
              <a:spcBef>
                <a:spcPct val="50000"/>
              </a:spcBef>
            </a:pPr>
            <a:r>
              <a:rPr kumimoji="1" lang="zh-CN" altLang="en-US" sz="2400" b="1" dirty="0">
                <a:latin typeface="Times New Roman" pitchFamily="18" charset="0"/>
                <a:ea typeface="华文中宋" pitchFamily="2" charset="-122"/>
              </a:rPr>
              <a:t>常数阶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(1)</a:t>
            </a:r>
            <a:r>
              <a:rPr kumimoji="1" lang="zh-CN" altLang="en-US" sz="2400" b="1" dirty="0">
                <a:latin typeface="Times New Roman" pitchFamily="18" charset="0"/>
                <a:ea typeface="华文中宋" pitchFamily="2" charset="-122"/>
              </a:rPr>
              <a:t>，对数阶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(log </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，线性阶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a:t>
            </a:r>
          </a:p>
          <a:p>
            <a:pPr>
              <a:lnSpc>
                <a:spcPct val="140000"/>
              </a:lnSpc>
              <a:spcBef>
                <a:spcPct val="50000"/>
              </a:spcBef>
            </a:pPr>
            <a:r>
              <a:rPr kumimoji="1" lang="zh-CN" altLang="en-US" sz="2400" b="1" dirty="0">
                <a:latin typeface="Times New Roman" pitchFamily="18" charset="0"/>
                <a:ea typeface="华文中宋" pitchFamily="2" charset="-122"/>
              </a:rPr>
              <a:t>线性对数阶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err="1">
                <a:latin typeface="Times New Roman" pitchFamily="18" charset="0"/>
                <a:ea typeface="华文中宋" pitchFamily="2" charset="-122"/>
              </a:rPr>
              <a:t>n</a:t>
            </a:r>
            <a:r>
              <a:rPr kumimoji="1" lang="en-US" altLang="zh-CN" sz="2400" b="1" dirty="0" err="1">
                <a:latin typeface="Times New Roman" pitchFamily="18" charset="0"/>
                <a:ea typeface="华文中宋" pitchFamily="2" charset="-122"/>
              </a:rPr>
              <a:t>log</a:t>
            </a:r>
            <a:r>
              <a:rPr kumimoji="1" lang="en-US" altLang="zh-CN" sz="2400" b="1" dirty="0">
                <a:latin typeface="Times New Roman" pitchFamily="18" charset="0"/>
                <a:ea typeface="华文中宋" pitchFamily="2" charset="-122"/>
              </a:rPr>
              <a:t> </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，平方阶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baseline="30000" dirty="0">
                <a:latin typeface="Times New Roman" pitchFamily="18" charset="0"/>
                <a:ea typeface="华文中宋" pitchFamily="2" charset="-122"/>
              </a:rPr>
              <a:t>2</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，立方阶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baseline="30000" dirty="0">
                <a:latin typeface="Times New Roman" pitchFamily="18" charset="0"/>
                <a:ea typeface="华文中宋" pitchFamily="2" charset="-122"/>
              </a:rPr>
              <a:t>3</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 </a:t>
            </a:r>
          </a:p>
          <a:p>
            <a:pPr>
              <a:lnSpc>
                <a:spcPct val="140000"/>
              </a:lnSpc>
              <a:spcBef>
                <a:spcPct val="50000"/>
              </a:spcBef>
            </a:pPr>
            <a:r>
              <a:rPr kumimoji="1" lang="en-US" altLang="zh-CN" sz="2400" b="1" i="1" dirty="0">
                <a:latin typeface="Times New Roman" pitchFamily="18" charset="0"/>
                <a:ea typeface="华文中宋" pitchFamily="2" charset="-122"/>
              </a:rPr>
              <a:t>k </a:t>
            </a:r>
            <a:r>
              <a:rPr kumimoji="1" lang="zh-CN" altLang="en-US" sz="2400" b="1" dirty="0">
                <a:latin typeface="Times New Roman" pitchFamily="18" charset="0"/>
                <a:ea typeface="华文中宋" pitchFamily="2" charset="-122"/>
              </a:rPr>
              <a:t>次方阶</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err="1">
                <a:latin typeface="Times New Roman" pitchFamily="18" charset="0"/>
                <a:ea typeface="华文中宋" pitchFamily="2" charset="-122"/>
              </a:rPr>
              <a:t>n</a:t>
            </a:r>
            <a:r>
              <a:rPr kumimoji="1" lang="en-US" altLang="zh-CN" sz="2400" b="1" i="1" baseline="30000" dirty="0" err="1">
                <a:latin typeface="Times New Roman" pitchFamily="18" charset="0"/>
                <a:ea typeface="华文中宋" pitchFamily="2" charset="-122"/>
              </a:rPr>
              <a:t>k</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，指数阶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(2</a:t>
            </a:r>
            <a:r>
              <a:rPr kumimoji="1" lang="en-US" altLang="zh-CN" sz="2400" b="1" i="1" baseline="30000"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，阶乘阶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a:t>
            </a:r>
          </a:p>
        </p:txBody>
      </p:sp>
      <p:sp>
        <p:nvSpPr>
          <p:cNvPr id="36872" name="Text Box 8"/>
          <p:cNvSpPr txBox="1">
            <a:spLocks noChangeArrowheads="1"/>
          </p:cNvSpPr>
          <p:nvPr/>
        </p:nvSpPr>
        <p:spPr bwMode="auto">
          <a:xfrm>
            <a:off x="1600201" y="4572001"/>
            <a:ext cx="8812213" cy="1662113"/>
          </a:xfrm>
          <a:prstGeom prst="rect">
            <a:avLst/>
          </a:prstGeom>
          <a:noFill/>
          <a:ln w="9525">
            <a:noFill/>
            <a:miter lim="800000"/>
            <a:headEnd/>
            <a:tailEnd/>
          </a:ln>
          <a:effectLst/>
        </p:spPr>
        <p:txBody>
          <a:bodyPr wrap="none">
            <a:spAutoFit/>
          </a:bodyPr>
          <a:lstStyle/>
          <a:p>
            <a:pPr>
              <a:lnSpc>
                <a:spcPct val="130000"/>
              </a:lnSpc>
              <a:spcBef>
                <a:spcPct val="20000"/>
              </a:spcBef>
            </a:pPr>
            <a:r>
              <a:rPr kumimoji="1" lang="en-US" altLang="zh-CN" sz="2400" b="1">
                <a:latin typeface="Times New Roman" pitchFamily="18" charset="0"/>
                <a:ea typeface="华文新魏" pitchFamily="2" charset="-122"/>
              </a:rPr>
              <a:t>        </a:t>
            </a:r>
            <a:r>
              <a:rPr kumimoji="1" lang="zh-CN" altLang="en-US" sz="2400" b="1">
                <a:latin typeface="Times New Roman" pitchFamily="18" charset="0"/>
                <a:ea typeface="华文新魏" pitchFamily="2" charset="-122"/>
              </a:rPr>
              <a:t>当 </a:t>
            </a:r>
            <a:r>
              <a:rPr kumimoji="1" lang="en-US" altLang="zh-CN" sz="2400" b="1" i="1">
                <a:latin typeface="Times New Roman" pitchFamily="18" charset="0"/>
                <a:ea typeface="华文新魏" pitchFamily="2" charset="-122"/>
              </a:rPr>
              <a:t>n</a:t>
            </a:r>
            <a:r>
              <a:rPr kumimoji="1" lang="en-US" altLang="zh-CN" sz="2400" b="1">
                <a:latin typeface="Times New Roman" pitchFamily="18" charset="0"/>
                <a:ea typeface="华文新魏" pitchFamily="2" charset="-122"/>
              </a:rPr>
              <a:t> </a:t>
            </a:r>
            <a:r>
              <a:rPr kumimoji="1" lang="zh-CN" altLang="en-US" sz="2400" b="1">
                <a:latin typeface="Times New Roman" pitchFamily="18" charset="0"/>
                <a:ea typeface="华文新魏" pitchFamily="2" charset="-122"/>
              </a:rPr>
              <a:t>很大时，指数阶算法和多项式阶算法在所需时间上非常 </a:t>
            </a:r>
          </a:p>
          <a:p>
            <a:pPr>
              <a:lnSpc>
                <a:spcPct val="130000"/>
              </a:lnSpc>
              <a:spcBef>
                <a:spcPct val="20000"/>
              </a:spcBef>
            </a:pPr>
            <a:r>
              <a:rPr kumimoji="1" lang="zh-CN" altLang="en-US" sz="2400" b="1">
                <a:latin typeface="Times New Roman" pitchFamily="18" charset="0"/>
                <a:ea typeface="华文新魏" pitchFamily="2" charset="-122"/>
              </a:rPr>
              <a:t>悬殊。因此，只要有人能将现有指数阶算法中的任何一个算法化 </a:t>
            </a:r>
          </a:p>
          <a:p>
            <a:pPr>
              <a:lnSpc>
                <a:spcPct val="130000"/>
              </a:lnSpc>
              <a:spcBef>
                <a:spcPct val="20000"/>
              </a:spcBef>
            </a:pPr>
            <a:r>
              <a:rPr kumimoji="1" lang="zh-CN" altLang="en-US" sz="2400" b="1">
                <a:latin typeface="Times New Roman" pitchFamily="18" charset="0"/>
                <a:ea typeface="华文新魏" pitchFamily="2" charset="-122"/>
              </a:rPr>
              <a:t>简为多项式阶算法，那就取得了一个伟大的成就。</a:t>
            </a:r>
            <a:endParaRPr kumimoji="1" lang="zh-CN" altLang="en-US" sz="2400">
              <a:latin typeface="Times New Roman" pitchFamily="18" charset="0"/>
              <a:ea typeface="华文新魏" pitchFamily="2" charset="-122"/>
            </a:endParaRPr>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6871"/>
                                        </p:tgtEl>
                                        <p:attrNameLst>
                                          <p:attrName>style.visibility</p:attrName>
                                        </p:attrNameLst>
                                      </p:cBhvr>
                                      <p:to>
                                        <p:strVal val="visible"/>
                                      </p:to>
                                    </p:set>
                                    <p:animEffect transition="in" filter="blinds(horizontal)">
                                      <p:cBhvr>
                                        <p:cTn id="7" dur="500"/>
                                        <p:tgtEl>
                                          <p:spTgt spid="36871"/>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36868"/>
                                        </p:tgtEl>
                                        <p:attrNameLst>
                                          <p:attrName>style.visibility</p:attrName>
                                        </p:attrNameLst>
                                      </p:cBhvr>
                                      <p:to>
                                        <p:strVal val="visible"/>
                                      </p:to>
                                    </p:set>
                                    <p:anim calcmode="lin" valueType="num">
                                      <p:cBhvr>
                                        <p:cTn id="12" dur="500" fill="hold"/>
                                        <p:tgtEl>
                                          <p:spTgt spid="36868"/>
                                        </p:tgtEl>
                                        <p:attrNameLst>
                                          <p:attrName>ppt_w</p:attrName>
                                        </p:attrNameLst>
                                      </p:cBhvr>
                                      <p:tavLst>
                                        <p:tav tm="0">
                                          <p:val>
                                            <p:fltVal val="0"/>
                                          </p:val>
                                        </p:tav>
                                        <p:tav tm="100000">
                                          <p:val>
                                            <p:strVal val="#ppt_w"/>
                                          </p:val>
                                        </p:tav>
                                      </p:tavLst>
                                    </p:anim>
                                    <p:anim calcmode="lin" valueType="num">
                                      <p:cBhvr>
                                        <p:cTn id="13" dur="500" fill="hold"/>
                                        <p:tgtEl>
                                          <p:spTgt spid="36868"/>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5" fill="hold" grpId="0" nodeType="clickEffect">
                                  <p:stCondLst>
                                    <p:cond delay="0"/>
                                  </p:stCondLst>
                                  <p:childTnLst>
                                    <p:set>
                                      <p:cBhvr>
                                        <p:cTn id="17" dur="1" fill="hold">
                                          <p:stCondLst>
                                            <p:cond delay="0"/>
                                          </p:stCondLst>
                                        </p:cTn>
                                        <p:tgtEl>
                                          <p:spTgt spid="36872"/>
                                        </p:tgtEl>
                                        <p:attrNameLst>
                                          <p:attrName>style.visibility</p:attrName>
                                        </p:attrNameLst>
                                      </p:cBhvr>
                                      <p:to>
                                        <p:strVal val="visible"/>
                                      </p:to>
                                    </p:set>
                                    <p:animEffect transition="in" filter="blinds(vertical)">
                                      <p:cBhvr>
                                        <p:cTn id="18" dur="500"/>
                                        <p:tgtEl>
                                          <p:spTgt spid="36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utoUpdateAnimBg="0"/>
      <p:bldP spid="36871" grpId="0" autoUpdateAnimBg="0"/>
      <p:bldP spid="36872"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宋体" pitchFamily="2" charset="-122"/>
                <a:ea typeface="宋体" pitchFamily="2" charset="-122"/>
              </a:rPr>
              <a:t>课程安排及要求</a:t>
            </a:r>
            <a:endParaRPr lang="zh-CN" altLang="en-US" dirty="0"/>
          </a:p>
        </p:txBody>
      </p:sp>
      <p:graphicFrame>
        <p:nvGraphicFramePr>
          <p:cNvPr id="21" name="内容占位符 3"/>
          <p:cNvGraphicFramePr>
            <a:graphicFrameLocks noGrp="1"/>
          </p:cNvGraphicFramePr>
          <p:nvPr>
            <p:ph idx="1"/>
            <p:extLst>
              <p:ext uri="{D42A27DB-BD31-4B8C-83A1-F6EECF244321}">
                <p14:modId xmlns:p14="http://schemas.microsoft.com/office/powerpoint/2010/main" val="526487570"/>
              </p:ext>
            </p:extLst>
          </p:nvPr>
        </p:nvGraphicFramePr>
        <p:xfrm>
          <a:off x="3738778" y="3421001"/>
          <a:ext cx="6779096" cy="3273227"/>
        </p:xfrm>
        <a:graphic>
          <a:graphicData uri="http://schemas.openxmlformats.org/drawingml/2006/chart">
            <c:chart xmlns:c="http://schemas.openxmlformats.org/drawingml/2006/chart" xmlns:r="http://schemas.openxmlformats.org/officeDocument/2006/relationships" r:id="rId4"/>
          </a:graphicData>
        </a:graphic>
      </p:graphicFrame>
      <p:sp>
        <p:nvSpPr>
          <p:cNvPr id="4" name="内容占位符 2"/>
          <p:cNvSpPr txBox="1">
            <a:spLocks/>
          </p:cNvSpPr>
          <p:nvPr/>
        </p:nvSpPr>
        <p:spPr>
          <a:xfrm>
            <a:off x="1991544" y="1493094"/>
            <a:ext cx="8229600" cy="5248275"/>
          </a:xfrm>
          <a:prstGeom prst="rect">
            <a:avLst/>
          </a:prstGeom>
        </p:spPr>
        <p:txBody>
          <a:bodyPr vert="horz" lIns="91440" tIns="45720" rIns="91440" bIns="45720" rtlCol="0">
            <a:normAutofit/>
          </a:bodyPr>
          <a:lstStyle/>
          <a:p>
            <a:pPr marL="342900" indent="-342900">
              <a:spcBef>
                <a:spcPct val="20000"/>
              </a:spcBef>
              <a:defRPr/>
            </a:pPr>
            <a:r>
              <a:rPr lang="zh-CN" altLang="en-US" sz="3200" dirty="0"/>
              <a:t>性质    </a:t>
            </a:r>
            <a:r>
              <a:rPr lang="zh-CN" altLang="en-US" sz="3200" dirty="0">
                <a:solidFill>
                  <a:srgbClr val="FF0000"/>
                </a:solidFill>
              </a:rPr>
              <a:t>专业必修</a:t>
            </a:r>
            <a:endParaRPr lang="en-US" altLang="zh-CN" sz="3200" dirty="0">
              <a:solidFill>
                <a:srgbClr val="FF0000"/>
              </a:solidFill>
            </a:endParaRPr>
          </a:p>
          <a:p>
            <a:pPr marL="342900" indent="-342900">
              <a:spcBef>
                <a:spcPct val="20000"/>
              </a:spcBef>
              <a:defRPr/>
            </a:pPr>
            <a:r>
              <a:rPr lang="zh-CN" altLang="en-US" sz="3200" dirty="0"/>
              <a:t>学分     </a:t>
            </a:r>
            <a:r>
              <a:rPr lang="en-US" altLang="zh-CN" sz="3200" dirty="0">
                <a:solidFill>
                  <a:srgbClr val="FF0000"/>
                </a:solidFill>
              </a:rPr>
              <a:t>4</a:t>
            </a:r>
            <a:r>
              <a:rPr lang="zh-CN" altLang="en-US" sz="3200" dirty="0">
                <a:solidFill>
                  <a:srgbClr val="FF0000"/>
                </a:solidFill>
              </a:rPr>
              <a:t>学分</a:t>
            </a:r>
            <a:endParaRPr lang="en-US" altLang="zh-CN" sz="3200" dirty="0">
              <a:solidFill>
                <a:srgbClr val="FF0000"/>
              </a:solidFill>
            </a:endParaRPr>
          </a:p>
          <a:p>
            <a:pPr marL="342900" indent="-342900">
              <a:spcBef>
                <a:spcPct val="20000"/>
              </a:spcBef>
              <a:defRPr/>
            </a:pPr>
            <a:r>
              <a:rPr lang="zh-CN" altLang="en-US" sz="3200" dirty="0"/>
              <a:t>学时     </a:t>
            </a:r>
            <a:r>
              <a:rPr lang="en-US" altLang="zh-CN" sz="3200" dirty="0"/>
              <a:t>80</a:t>
            </a:r>
            <a:r>
              <a:rPr lang="zh-CN" altLang="en-US" sz="3200" dirty="0"/>
              <a:t>学时</a:t>
            </a:r>
          </a:p>
        </p:txBody>
      </p:sp>
      <p:graphicFrame>
        <p:nvGraphicFramePr>
          <p:cNvPr id="9" name="图表 8">
            <a:extLst>
              <a:ext uri="{FF2B5EF4-FFF2-40B4-BE49-F238E27FC236}">
                <a16:creationId xmlns:a16="http://schemas.microsoft.com/office/drawing/2014/main" id="{A94E6CCB-68F3-4DFA-B66B-67935F322425}"/>
              </a:ext>
            </a:extLst>
          </p:cNvPr>
          <p:cNvGraphicFramePr>
            <a:graphicFrameLocks/>
          </p:cNvGraphicFramePr>
          <p:nvPr>
            <p:extLst>
              <p:ext uri="{D42A27DB-BD31-4B8C-83A1-F6EECF244321}">
                <p14:modId xmlns:p14="http://schemas.microsoft.com/office/powerpoint/2010/main" val="1393294761"/>
              </p:ext>
            </p:extLst>
          </p:nvPr>
        </p:nvGraphicFramePr>
        <p:xfrm>
          <a:off x="4655840" y="2780928"/>
          <a:ext cx="6480720" cy="3456384"/>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常见函数的增长率</a:t>
            </a:r>
          </a:p>
        </p:txBody>
      </p:sp>
      <p:graphicFrame>
        <p:nvGraphicFramePr>
          <p:cNvPr id="26626" name="Object 4"/>
          <p:cNvGraphicFramePr>
            <a:graphicFrameLocks noGrp="1" noChangeAspect="1"/>
          </p:cNvGraphicFramePr>
          <p:nvPr>
            <p:ph idx="1"/>
          </p:nvPr>
        </p:nvGraphicFramePr>
        <p:xfrm>
          <a:off x="2639616" y="1412776"/>
          <a:ext cx="6768752" cy="4904630"/>
        </p:xfrm>
        <a:graphic>
          <a:graphicData uri="http://schemas.openxmlformats.org/presentationml/2006/ole">
            <mc:AlternateContent xmlns:mc="http://schemas.openxmlformats.org/markup-compatibility/2006">
              <mc:Choice xmlns:v="urn:schemas-microsoft-com:vml" Requires="v">
                <p:oleObj spid="_x0000_s26656" name="VISIO" r:id="rId3" imgW="2374560" imgH="1721160" progId="Visio.Drawing.11">
                  <p:embed/>
                </p:oleObj>
              </mc:Choice>
              <mc:Fallback>
                <p:oleObj name="VISIO" r:id="rId3" imgW="2374560" imgH="172116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9616" y="1412776"/>
                        <a:ext cx="6768752" cy="4904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时间复杂度的三种具体情况</a:t>
            </a:r>
            <a:endParaRPr lang="en-US" altLang="zh-CN" dirty="0"/>
          </a:p>
        </p:txBody>
      </p:sp>
      <p:sp>
        <p:nvSpPr>
          <p:cNvPr id="3" name="内容占位符 2"/>
          <p:cNvSpPr>
            <a:spLocks noGrp="1"/>
          </p:cNvSpPr>
          <p:nvPr>
            <p:ph idx="1"/>
          </p:nvPr>
        </p:nvSpPr>
        <p:spPr>
          <a:xfrm>
            <a:off x="2207568" y="4221088"/>
            <a:ext cx="7848872" cy="1512168"/>
          </a:xfrm>
        </p:spPr>
        <p:txBody>
          <a:bodyPr/>
          <a:lstStyle/>
          <a:p>
            <a:pPr lvl="1">
              <a:buNone/>
            </a:pPr>
            <a:r>
              <a:rPr lang="zh-CN" altLang="en-US" sz="2400" b="1" dirty="0">
                <a:solidFill>
                  <a:srgbClr val="0000CC"/>
                </a:solidFill>
                <a:latin typeface="楷体_GB2312" pitchFamily="49" charset="-122"/>
                <a:ea typeface="楷体_GB2312" pitchFamily="49" charset="-122"/>
              </a:rPr>
              <a:t>最好情况：</a:t>
            </a:r>
            <a:r>
              <a:rPr lang="en-US" altLang="zh-CN" sz="2400" b="1" dirty="0">
                <a:solidFill>
                  <a:srgbClr val="0000CC"/>
                </a:solidFill>
                <a:latin typeface="楷体_GB2312" pitchFamily="49" charset="-122"/>
                <a:ea typeface="楷体_GB2312" pitchFamily="49" charset="-122"/>
              </a:rPr>
              <a:t>0</a:t>
            </a:r>
            <a:r>
              <a:rPr lang="zh-CN" altLang="en-US" sz="2400" b="1" dirty="0">
                <a:solidFill>
                  <a:srgbClr val="0000CC"/>
                </a:solidFill>
                <a:latin typeface="楷体_GB2312" pitchFamily="49" charset="-122"/>
                <a:ea typeface="楷体_GB2312" pitchFamily="49" charset="-122"/>
              </a:rPr>
              <a:t>次</a:t>
            </a:r>
          </a:p>
          <a:p>
            <a:pPr lvl="1">
              <a:buNone/>
            </a:pPr>
            <a:r>
              <a:rPr lang="zh-CN" altLang="en-US" sz="2400" b="1" dirty="0">
                <a:solidFill>
                  <a:srgbClr val="0000CC"/>
                </a:solidFill>
                <a:latin typeface="楷体_GB2312" pitchFamily="49" charset="-122"/>
                <a:ea typeface="楷体_GB2312" pitchFamily="49" charset="-122"/>
              </a:rPr>
              <a:t>最坏情况：</a:t>
            </a:r>
            <a:r>
              <a:rPr lang="en-US" altLang="zh-CN" sz="2400" b="1" dirty="0">
                <a:solidFill>
                  <a:srgbClr val="0000CC"/>
                </a:solidFill>
                <a:latin typeface="楷体_GB2312" pitchFamily="49" charset="-122"/>
                <a:ea typeface="楷体_GB2312" pitchFamily="49" charset="-122"/>
              </a:rPr>
              <a:t>1+2+3+…+n-1=n(n-1)/2</a:t>
            </a:r>
          </a:p>
          <a:p>
            <a:pPr lvl="1">
              <a:buNone/>
            </a:pPr>
            <a:r>
              <a:rPr lang="zh-CN" altLang="en-US" sz="2400" b="1" dirty="0">
                <a:solidFill>
                  <a:srgbClr val="0000CC"/>
                </a:solidFill>
                <a:latin typeface="楷体_GB2312" pitchFamily="49" charset="-122"/>
                <a:ea typeface="楷体_GB2312" pitchFamily="49" charset="-122"/>
              </a:rPr>
              <a:t>平均时间复杂度为：</a:t>
            </a:r>
            <a:r>
              <a:rPr lang="en-US" altLang="zh-CN" sz="2400" b="1" dirty="0">
                <a:solidFill>
                  <a:srgbClr val="0000CC"/>
                </a:solidFill>
                <a:latin typeface="楷体_GB2312" pitchFamily="49" charset="-122"/>
                <a:ea typeface="楷体_GB2312" pitchFamily="49" charset="-122"/>
              </a:rPr>
              <a:t>O(n</a:t>
            </a:r>
            <a:r>
              <a:rPr lang="en-US" altLang="zh-CN" sz="2400" b="1" baseline="30000" dirty="0">
                <a:solidFill>
                  <a:srgbClr val="0000CC"/>
                </a:solidFill>
                <a:latin typeface="楷体_GB2312" pitchFamily="49" charset="-122"/>
                <a:ea typeface="楷体_GB2312" pitchFamily="49" charset="-122"/>
              </a:rPr>
              <a:t>2</a:t>
            </a:r>
            <a:r>
              <a:rPr lang="en-US" altLang="zh-CN" sz="2400" b="1" dirty="0">
                <a:solidFill>
                  <a:srgbClr val="0000CC"/>
                </a:solidFill>
                <a:latin typeface="楷体_GB2312" pitchFamily="49" charset="-122"/>
                <a:ea typeface="楷体_GB2312" pitchFamily="49" charset="-122"/>
              </a:rPr>
              <a:t>)</a:t>
            </a:r>
          </a:p>
        </p:txBody>
      </p:sp>
      <p:sp>
        <p:nvSpPr>
          <p:cNvPr id="4" name="矩形 3"/>
          <p:cNvSpPr/>
          <p:nvPr/>
        </p:nvSpPr>
        <p:spPr>
          <a:xfrm>
            <a:off x="2423592" y="1628801"/>
            <a:ext cx="7272808" cy="2400657"/>
          </a:xfrm>
          <a:prstGeom prst="rect">
            <a:avLst/>
          </a:prstGeom>
        </p:spPr>
        <p:txBody>
          <a:bodyPr wrap="square">
            <a:spAutoFit/>
          </a:bodyPr>
          <a:lstStyle/>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Void bubble-sort(</a:t>
            </a:r>
            <a:r>
              <a:rPr kumimoji="1" lang="en-US" altLang="zh-CN" sz="2000" b="1" dirty="0" err="1">
                <a:latin typeface="Times New Roman" pitchFamily="18" charset="0"/>
              </a:rPr>
              <a:t>int</a:t>
            </a:r>
            <a:r>
              <a:rPr kumimoji="1" lang="en-US" altLang="zh-CN" sz="2000" b="1" dirty="0">
                <a:latin typeface="Times New Roman" pitchFamily="18" charset="0"/>
              </a:rPr>
              <a:t> </a:t>
            </a:r>
            <a:r>
              <a:rPr kumimoji="1" lang="en-US" altLang="zh-CN" sz="2000" b="1" i="1" dirty="0">
                <a:latin typeface="Times New Roman" pitchFamily="18" charset="0"/>
              </a:rPr>
              <a:t>a</a:t>
            </a:r>
            <a:r>
              <a:rPr kumimoji="1" lang="en-US" altLang="zh-CN" sz="2000" b="1" dirty="0">
                <a:latin typeface="Times New Roman" pitchFamily="18" charset="0"/>
              </a:rPr>
              <a:t>[]</a:t>
            </a:r>
            <a:r>
              <a:rPr kumimoji="1" lang="zh-CN" altLang="en-US" sz="2000" b="1" dirty="0">
                <a:latin typeface="Times New Roman" pitchFamily="18" charset="0"/>
              </a:rPr>
              <a:t>，</a:t>
            </a:r>
            <a:r>
              <a:rPr kumimoji="1" lang="en-US" altLang="zh-CN" sz="2000" b="1" dirty="0" err="1">
                <a:latin typeface="Times New Roman" pitchFamily="18" charset="0"/>
              </a:rPr>
              <a:t>int</a:t>
            </a:r>
            <a:r>
              <a:rPr kumimoji="1" lang="en-US" altLang="zh-CN" sz="2000" b="1" dirty="0">
                <a:latin typeface="Times New Roman" pitchFamily="18" charset="0"/>
              </a:rPr>
              <a:t> </a:t>
            </a:r>
            <a:r>
              <a:rPr kumimoji="1" lang="en-US" altLang="zh-CN" sz="2000" b="1" i="1" dirty="0">
                <a:latin typeface="Times New Roman" pitchFamily="18" charset="0"/>
              </a:rPr>
              <a:t>n</a:t>
            </a:r>
            <a:r>
              <a:rPr kumimoji="1" lang="en-US" altLang="zh-CN" sz="2000" b="1" dirty="0">
                <a:latin typeface="Times New Roman" pitchFamily="18" charset="0"/>
              </a:rPr>
              <a:t>) </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   //</a:t>
            </a:r>
            <a:r>
              <a:rPr kumimoji="1" lang="zh-CN" altLang="en-US" sz="2000" b="1" dirty="0">
                <a:latin typeface="Times New Roman" pitchFamily="18" charset="0"/>
              </a:rPr>
              <a:t>将 </a:t>
            </a:r>
            <a:r>
              <a:rPr kumimoji="1" lang="en-US" altLang="zh-CN" sz="2000" b="1" i="1" dirty="0">
                <a:latin typeface="Times New Roman" pitchFamily="18" charset="0"/>
              </a:rPr>
              <a:t>a</a:t>
            </a:r>
            <a:r>
              <a:rPr kumimoji="1" lang="en-US" altLang="zh-CN" sz="2000" b="1" dirty="0">
                <a:latin typeface="Times New Roman" pitchFamily="18" charset="0"/>
              </a:rPr>
              <a:t> </a:t>
            </a:r>
            <a:r>
              <a:rPr kumimoji="1" lang="zh-CN" altLang="en-US" sz="2000" b="1" dirty="0">
                <a:latin typeface="Times New Roman" pitchFamily="18" charset="0"/>
              </a:rPr>
              <a:t>中整数序列重新排列成自小至大有序的整数序列。 </a:t>
            </a:r>
          </a:p>
          <a:p>
            <a:pPr>
              <a:lnSpc>
                <a:spcPct val="90000"/>
              </a:lnSpc>
              <a:spcBef>
                <a:spcPct val="20000"/>
              </a:spcBef>
              <a:buClr>
                <a:schemeClr val="accent2"/>
              </a:buClr>
              <a:buSzPct val="80000"/>
              <a:buFont typeface="Wingdings" pitchFamily="2" charset="2"/>
              <a:buNone/>
            </a:pPr>
            <a:r>
              <a:rPr kumimoji="1" lang="zh-CN" altLang="en-US" sz="2000" b="1" dirty="0">
                <a:latin typeface="Times New Roman" pitchFamily="18" charset="0"/>
              </a:rPr>
              <a:t>      </a:t>
            </a:r>
            <a:r>
              <a:rPr kumimoji="1" lang="en-US" altLang="zh-CN" sz="2000" b="1" dirty="0">
                <a:latin typeface="Times New Roman" pitchFamily="18" charset="0"/>
              </a:rPr>
              <a:t>for(</a:t>
            </a:r>
            <a:r>
              <a:rPr kumimoji="1" lang="en-US" altLang="zh-CN" sz="2000" b="1" i="1" dirty="0" err="1">
                <a:latin typeface="Times New Roman" pitchFamily="18" charset="0"/>
              </a:rPr>
              <a:t>i</a:t>
            </a:r>
            <a:r>
              <a:rPr kumimoji="1" lang="en-US" altLang="zh-CN" sz="2000" b="1" i="1" dirty="0">
                <a:latin typeface="Times New Roman" pitchFamily="18" charset="0"/>
              </a:rPr>
              <a:t> </a:t>
            </a:r>
            <a:r>
              <a:rPr kumimoji="1" lang="en-US" altLang="zh-CN" sz="2000" b="1" dirty="0">
                <a:latin typeface="Times New Roman" pitchFamily="18" charset="0"/>
              </a:rPr>
              <a:t>= </a:t>
            </a:r>
            <a:r>
              <a:rPr kumimoji="1" lang="en-US" altLang="zh-CN" sz="2000" b="1" i="1" dirty="0">
                <a:latin typeface="Times New Roman" pitchFamily="18" charset="0"/>
              </a:rPr>
              <a:t>n</a:t>
            </a:r>
            <a:r>
              <a:rPr kumimoji="1" lang="en-US" altLang="zh-CN" sz="2000" b="1" dirty="0">
                <a:latin typeface="Times New Roman" pitchFamily="18" charset="0"/>
              </a:rPr>
              <a:t>-1, change = TURE; </a:t>
            </a:r>
            <a:r>
              <a:rPr kumimoji="1" lang="en-US" altLang="zh-CN" sz="2000" b="1" i="1" dirty="0" err="1">
                <a:latin typeface="Times New Roman" pitchFamily="18" charset="0"/>
              </a:rPr>
              <a:t>i</a:t>
            </a:r>
            <a:r>
              <a:rPr kumimoji="1" lang="en-US" altLang="zh-CN" sz="2000" b="1" i="1">
                <a:latin typeface="Times New Roman" pitchFamily="18" charset="0"/>
              </a:rPr>
              <a:t> </a:t>
            </a:r>
            <a:r>
              <a:rPr kumimoji="1" lang="en-US" altLang="zh-CN" sz="2000" b="1">
                <a:latin typeface="Times New Roman" pitchFamily="18" charset="0"/>
              </a:rPr>
              <a:t>&gt;= </a:t>
            </a:r>
            <a:r>
              <a:rPr kumimoji="1" lang="en-US" altLang="zh-CN" sz="2000" b="1" dirty="0">
                <a:latin typeface="Times New Roman" pitchFamily="18" charset="0"/>
              </a:rPr>
              <a:t>1 &amp;&amp; change; --</a:t>
            </a:r>
            <a:r>
              <a:rPr kumimoji="1" lang="en-US" altLang="zh-CN" sz="2000" b="1" i="1" dirty="0" err="1">
                <a:latin typeface="Times New Roman" pitchFamily="18" charset="0"/>
              </a:rPr>
              <a:t>i</a:t>
            </a:r>
            <a:r>
              <a:rPr kumimoji="1" lang="en-US" altLang="zh-CN" sz="2000" b="1" dirty="0">
                <a:latin typeface="Times New Roman" pitchFamily="18" charset="0"/>
              </a:rPr>
              <a:t>)</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change = false;</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for ( </a:t>
            </a:r>
            <a:r>
              <a:rPr kumimoji="1" lang="en-US" altLang="zh-CN" sz="2000" b="1" i="1" dirty="0">
                <a:latin typeface="Times New Roman" pitchFamily="18" charset="0"/>
              </a:rPr>
              <a:t>j </a:t>
            </a:r>
            <a:r>
              <a:rPr kumimoji="1" lang="en-US" altLang="zh-CN" sz="2000" b="1" dirty="0">
                <a:latin typeface="Times New Roman" pitchFamily="18" charset="0"/>
              </a:rPr>
              <a:t>= 0;  </a:t>
            </a:r>
            <a:r>
              <a:rPr kumimoji="1" lang="en-US" altLang="zh-CN" sz="2000" b="1" i="1" dirty="0">
                <a:latin typeface="Times New Roman" pitchFamily="18" charset="0"/>
              </a:rPr>
              <a:t>j </a:t>
            </a:r>
            <a:r>
              <a:rPr kumimoji="1" lang="en-US" altLang="zh-CN" sz="2000" b="1" dirty="0">
                <a:latin typeface="Times New Roman" pitchFamily="18" charset="0"/>
              </a:rPr>
              <a:t>&lt; </a:t>
            </a:r>
            <a:r>
              <a:rPr kumimoji="1" lang="en-US" altLang="zh-CN" sz="2000" b="1" i="1" dirty="0" err="1">
                <a:latin typeface="Times New Roman" pitchFamily="18" charset="0"/>
              </a:rPr>
              <a:t>i</a:t>
            </a:r>
            <a:r>
              <a:rPr kumimoji="1" lang="en-US" altLang="zh-CN" sz="2000" b="1" dirty="0">
                <a:latin typeface="Times New Roman" pitchFamily="18" charset="0"/>
              </a:rPr>
              <a:t>; ++</a:t>
            </a:r>
            <a:r>
              <a:rPr kumimoji="1" lang="en-US" altLang="zh-CN" sz="2000" b="1" i="1" dirty="0">
                <a:latin typeface="Times New Roman" pitchFamily="18" charset="0"/>
              </a:rPr>
              <a:t>j</a:t>
            </a:r>
            <a:r>
              <a:rPr kumimoji="1" lang="en-US" altLang="zh-CN" sz="2000" b="1" dirty="0">
                <a:latin typeface="Times New Roman" pitchFamily="18" charset="0"/>
              </a:rPr>
              <a:t>)</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if (</a:t>
            </a:r>
            <a:r>
              <a:rPr kumimoji="1" lang="en-US" altLang="zh-CN" sz="2000" b="1" i="1" dirty="0">
                <a:latin typeface="Times New Roman" pitchFamily="18" charset="0"/>
              </a:rPr>
              <a:t>a</a:t>
            </a:r>
            <a:r>
              <a:rPr kumimoji="1" lang="en-US" altLang="zh-CN" sz="2000" b="1" dirty="0">
                <a:latin typeface="Times New Roman" pitchFamily="18" charset="0"/>
              </a:rPr>
              <a:t>[ </a:t>
            </a:r>
            <a:r>
              <a:rPr kumimoji="1" lang="en-US" altLang="zh-CN" sz="2000" b="1" i="1" dirty="0">
                <a:latin typeface="Times New Roman" pitchFamily="18" charset="0"/>
              </a:rPr>
              <a:t>j</a:t>
            </a:r>
            <a:r>
              <a:rPr kumimoji="1" lang="en-US" altLang="zh-CN" sz="2000" b="1" dirty="0">
                <a:latin typeface="Times New Roman" pitchFamily="18" charset="0"/>
              </a:rPr>
              <a:t>] &gt; </a:t>
            </a:r>
            <a:r>
              <a:rPr kumimoji="1" lang="en-US" altLang="zh-CN" sz="2000" b="1" i="1" dirty="0">
                <a:latin typeface="Times New Roman" pitchFamily="18" charset="0"/>
              </a:rPr>
              <a:t>a</a:t>
            </a:r>
            <a:r>
              <a:rPr kumimoji="1" lang="en-US" altLang="zh-CN" sz="2000" b="1" dirty="0">
                <a:latin typeface="Times New Roman" pitchFamily="18" charset="0"/>
              </a:rPr>
              <a:t>[ </a:t>
            </a:r>
            <a:r>
              <a:rPr kumimoji="1" lang="en-US" altLang="zh-CN" sz="2000" b="1" i="1" dirty="0">
                <a:latin typeface="Times New Roman" pitchFamily="18" charset="0"/>
              </a:rPr>
              <a:t>j </a:t>
            </a:r>
            <a:r>
              <a:rPr kumimoji="1" lang="en-US" altLang="zh-CN" sz="2000" b="1" dirty="0">
                <a:latin typeface="Times New Roman" pitchFamily="18" charset="0"/>
              </a:rPr>
              <a:t>+1]) {</a:t>
            </a:r>
            <a:r>
              <a:rPr kumimoji="1" lang="en-US" altLang="zh-CN" sz="2000" b="1" i="1" dirty="0">
                <a:solidFill>
                  <a:srgbClr val="FF3300"/>
                </a:solidFill>
                <a:effectLst>
                  <a:outerShdw blurRad="38100" dist="38100" dir="2700000" algn="tl">
                    <a:srgbClr val="000000"/>
                  </a:outerShdw>
                </a:effectLst>
                <a:latin typeface="Times New Roman" pitchFamily="18" charset="0"/>
              </a:rPr>
              <a:t>a</a:t>
            </a:r>
            <a:r>
              <a:rPr kumimoji="1" lang="en-US" altLang="zh-CN" sz="2000" b="1" dirty="0">
                <a:solidFill>
                  <a:srgbClr val="FF3300"/>
                </a:solidFill>
                <a:effectLst>
                  <a:outerShdw blurRad="38100" dist="38100" dir="2700000" algn="tl">
                    <a:srgbClr val="000000"/>
                  </a:outerShdw>
                </a:effectLst>
                <a:latin typeface="Times New Roman" pitchFamily="18" charset="0"/>
              </a:rPr>
              <a:t>[ </a:t>
            </a:r>
            <a:r>
              <a:rPr kumimoji="1" lang="en-US" altLang="zh-CN" sz="2000" b="1" i="1" dirty="0">
                <a:solidFill>
                  <a:srgbClr val="FF3300"/>
                </a:solidFill>
                <a:effectLst>
                  <a:outerShdw blurRad="38100" dist="38100" dir="2700000" algn="tl">
                    <a:srgbClr val="000000"/>
                  </a:outerShdw>
                </a:effectLst>
                <a:latin typeface="Times New Roman" pitchFamily="18" charset="0"/>
              </a:rPr>
              <a:t>j</a:t>
            </a:r>
            <a:r>
              <a:rPr kumimoji="1" lang="en-US" altLang="zh-CN" sz="2000" b="1" dirty="0">
                <a:solidFill>
                  <a:srgbClr val="FF3300"/>
                </a:solidFill>
                <a:effectLst>
                  <a:outerShdw blurRad="38100" dist="38100" dir="2700000" algn="tl">
                    <a:srgbClr val="000000"/>
                  </a:outerShdw>
                </a:effectLst>
                <a:latin typeface="Times New Roman" pitchFamily="18" charset="0"/>
              </a:rPr>
              <a:t>]←→</a:t>
            </a:r>
            <a:r>
              <a:rPr kumimoji="1" lang="en-US" altLang="zh-CN" sz="2000" b="1" i="1" dirty="0">
                <a:solidFill>
                  <a:srgbClr val="FF3300"/>
                </a:solidFill>
                <a:effectLst>
                  <a:outerShdw blurRad="38100" dist="38100" dir="2700000" algn="tl">
                    <a:srgbClr val="000000"/>
                  </a:outerShdw>
                </a:effectLst>
                <a:latin typeface="Times New Roman" pitchFamily="18" charset="0"/>
              </a:rPr>
              <a:t>a</a:t>
            </a:r>
            <a:r>
              <a:rPr kumimoji="1" lang="en-US" altLang="zh-CN" sz="2000" b="1" dirty="0">
                <a:solidFill>
                  <a:srgbClr val="FF3300"/>
                </a:solidFill>
                <a:effectLst>
                  <a:outerShdw blurRad="38100" dist="38100" dir="2700000" algn="tl">
                    <a:srgbClr val="000000"/>
                  </a:outerShdw>
                </a:effectLst>
                <a:latin typeface="Times New Roman" pitchFamily="18" charset="0"/>
              </a:rPr>
              <a:t>[ </a:t>
            </a:r>
            <a:r>
              <a:rPr kumimoji="1" lang="en-US" altLang="zh-CN" sz="2000" b="1" i="1" dirty="0">
                <a:solidFill>
                  <a:srgbClr val="FF3300"/>
                </a:solidFill>
                <a:effectLst>
                  <a:outerShdw blurRad="38100" dist="38100" dir="2700000" algn="tl">
                    <a:srgbClr val="000000"/>
                  </a:outerShdw>
                </a:effectLst>
                <a:latin typeface="Times New Roman" pitchFamily="18" charset="0"/>
              </a:rPr>
              <a:t>j </a:t>
            </a:r>
            <a:r>
              <a:rPr kumimoji="1" lang="en-US" altLang="zh-CN" sz="2000" b="1" dirty="0">
                <a:solidFill>
                  <a:srgbClr val="FF3300"/>
                </a:solidFill>
                <a:effectLst>
                  <a:outerShdw blurRad="38100" dist="38100" dir="2700000" algn="tl">
                    <a:srgbClr val="000000"/>
                  </a:outerShdw>
                </a:effectLst>
                <a:latin typeface="Times New Roman" pitchFamily="18" charset="0"/>
              </a:rPr>
              <a:t>+1];  change = TURE</a:t>
            </a:r>
            <a:r>
              <a:rPr kumimoji="1" lang="en-US" altLang="zh-CN" sz="2000" b="1" dirty="0">
                <a:latin typeface="Times New Roman" pitchFamily="18" charset="0"/>
              </a:rPr>
              <a:t>} </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 bubble-sort</a:t>
            </a:r>
          </a:p>
        </p:txBody>
      </p:sp>
      <p:sp>
        <p:nvSpPr>
          <p:cNvPr id="5" name="Text Box 5"/>
          <p:cNvSpPr txBox="1">
            <a:spLocks noChangeArrowheads="1"/>
          </p:cNvSpPr>
          <p:nvPr/>
        </p:nvSpPr>
        <p:spPr bwMode="auto">
          <a:xfrm>
            <a:off x="1693863" y="5924550"/>
            <a:ext cx="8489950" cy="457200"/>
          </a:xfrm>
          <a:prstGeom prst="rect">
            <a:avLst/>
          </a:prstGeom>
          <a:noFill/>
          <a:ln w="9525">
            <a:noFill/>
            <a:miter lim="800000"/>
            <a:headEnd/>
            <a:tailEnd/>
          </a:ln>
          <a:effectLst/>
        </p:spPr>
        <p:txBody>
          <a:bodyPr wrap="none">
            <a:spAutoFit/>
          </a:bodyPr>
          <a:lstStyle/>
          <a:p>
            <a:r>
              <a:rPr kumimoji="1" lang="en-US" altLang="zh-CN" sz="2400" b="1" dirty="0">
                <a:latin typeface="Times New Roman" pitchFamily="18" charset="0"/>
                <a:ea typeface="华文新魏" pitchFamily="2" charset="-122"/>
              </a:rPr>
              <a:t>        </a:t>
            </a:r>
            <a:r>
              <a:rPr kumimoji="1" lang="zh-CN" altLang="en-US" sz="2400" b="1" dirty="0">
                <a:latin typeface="Times New Roman" pitchFamily="18" charset="0"/>
                <a:ea typeface="华文新魏" pitchFamily="2" charset="-122"/>
              </a:rPr>
              <a:t>在本课程中讨论的时间复杂度，均指最坏的时间复杂度。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3"/>
          <p:cNvSpPr txBox="1">
            <a:spLocks noChangeArrowheads="1"/>
          </p:cNvSpPr>
          <p:nvPr/>
        </p:nvSpPr>
        <p:spPr bwMode="auto">
          <a:xfrm>
            <a:off x="1600201" y="549276"/>
            <a:ext cx="3031599" cy="461665"/>
          </a:xfrm>
          <a:prstGeom prst="rect">
            <a:avLst/>
          </a:prstGeom>
          <a:noFill/>
          <a:ln w="9525">
            <a:noFill/>
            <a:miter lim="800000"/>
            <a:headEnd/>
            <a:tailEnd/>
          </a:ln>
          <a:effectLst/>
        </p:spPr>
        <p:txBody>
          <a:bodyPr wrap="none">
            <a:spAutoFit/>
          </a:bodyPr>
          <a:lstStyle/>
          <a:p>
            <a:r>
              <a:rPr kumimoji="1" lang="zh-CN" altLang="en-US" sz="2400" b="1" dirty="0">
                <a:solidFill>
                  <a:srgbClr val="0000FF"/>
                </a:solidFill>
                <a:latin typeface="Times New Roman" pitchFamily="18" charset="0"/>
                <a:ea typeface="华文中宋" pitchFamily="2" charset="-122"/>
              </a:rPr>
              <a:t>算法的存储空间需求 </a:t>
            </a:r>
          </a:p>
        </p:txBody>
      </p:sp>
      <p:sp>
        <p:nvSpPr>
          <p:cNvPr id="38917" name="Text Box 5"/>
          <p:cNvSpPr txBox="1">
            <a:spLocks noChangeArrowheads="1"/>
          </p:cNvSpPr>
          <p:nvPr/>
        </p:nvSpPr>
        <p:spPr bwMode="auto">
          <a:xfrm>
            <a:off x="1600200" y="3384550"/>
            <a:ext cx="33083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一个算法所需存储空间 </a:t>
            </a:r>
          </a:p>
        </p:txBody>
      </p:sp>
      <p:sp>
        <p:nvSpPr>
          <p:cNvPr id="38919" name="Rectangle 7"/>
          <p:cNvSpPr>
            <a:spLocks noChangeArrowheads="1"/>
          </p:cNvSpPr>
          <p:nvPr/>
        </p:nvSpPr>
        <p:spPr bwMode="auto">
          <a:xfrm>
            <a:off x="4953000" y="2647950"/>
            <a:ext cx="5518150" cy="1735138"/>
          </a:xfrm>
          <a:prstGeom prst="rect">
            <a:avLst/>
          </a:prstGeom>
          <a:noFill/>
          <a:ln w="9525">
            <a:noFill/>
            <a:miter lim="800000"/>
            <a:headEnd/>
            <a:tailEnd/>
          </a:ln>
          <a:effectLst/>
        </p:spPr>
        <p:txBody>
          <a:bodyPr wrap="none">
            <a:spAutoFit/>
          </a:bodyPr>
          <a:lstStyle/>
          <a:p>
            <a:pPr>
              <a:lnSpc>
                <a:spcPct val="150000"/>
              </a:lnSpc>
            </a:pPr>
            <a:r>
              <a:rPr kumimoji="1" lang="zh-CN" altLang="en-US" sz="2400" b="1">
                <a:latin typeface="Times New Roman" pitchFamily="18" charset="0"/>
                <a:ea typeface="华文中宋" pitchFamily="2" charset="-122"/>
              </a:rPr>
              <a:t>算法本身的存储空间 </a:t>
            </a:r>
            <a:br>
              <a:rPr kumimoji="1" lang="zh-CN" altLang="en-US" sz="2400" b="1">
                <a:latin typeface="Times New Roman" pitchFamily="18" charset="0"/>
                <a:ea typeface="华文中宋" pitchFamily="2" charset="-122"/>
              </a:rPr>
            </a:br>
            <a:r>
              <a:rPr kumimoji="1" lang="zh-CN" altLang="en-US" sz="2400" b="1">
                <a:latin typeface="Times New Roman" pitchFamily="18" charset="0"/>
                <a:ea typeface="华文中宋" pitchFamily="2" charset="-122"/>
              </a:rPr>
              <a:t>输入数据的存储空间 </a:t>
            </a:r>
            <a:br>
              <a:rPr kumimoji="1" lang="zh-CN" altLang="en-US" sz="2400" b="1">
                <a:latin typeface="Times New Roman" pitchFamily="18" charset="0"/>
                <a:ea typeface="华文中宋" pitchFamily="2" charset="-122"/>
              </a:rPr>
            </a:br>
            <a:r>
              <a:rPr kumimoji="1" lang="zh-CN" altLang="en-US" sz="2400" b="1">
                <a:solidFill>
                  <a:srgbClr val="0000FF"/>
                </a:solidFill>
                <a:latin typeface="Times New Roman" pitchFamily="18" charset="0"/>
                <a:ea typeface="华文中宋" pitchFamily="2" charset="-122"/>
              </a:rPr>
              <a:t>算法在运行过程中临时占用的存储空间  </a:t>
            </a:r>
          </a:p>
        </p:txBody>
      </p:sp>
      <p:sp>
        <p:nvSpPr>
          <p:cNvPr id="38920" name="AutoShape 8"/>
          <p:cNvSpPr>
            <a:spLocks/>
          </p:cNvSpPr>
          <p:nvPr/>
        </p:nvSpPr>
        <p:spPr bwMode="auto">
          <a:xfrm>
            <a:off x="4800601" y="3000376"/>
            <a:ext cx="142875" cy="1249363"/>
          </a:xfrm>
          <a:prstGeom prst="leftBrace">
            <a:avLst>
              <a:gd name="adj1" fmla="val 72870"/>
              <a:gd name="adj2" fmla="val 50000"/>
            </a:avLst>
          </a:prstGeom>
          <a:noFill/>
          <a:ln w="12700">
            <a:solidFill>
              <a:schemeClr val="tx1"/>
            </a:solidFill>
            <a:round/>
            <a:headEnd/>
            <a:tailEnd/>
          </a:ln>
          <a:effectLst/>
        </p:spPr>
        <p:txBody>
          <a:bodyPr wrap="none" anchor="ctr"/>
          <a:lstStyle/>
          <a:p>
            <a:endParaRPr lang="zh-CN" altLang="en-US"/>
          </a:p>
        </p:txBody>
      </p:sp>
      <p:sp>
        <p:nvSpPr>
          <p:cNvPr id="38922" name="Text Box 10"/>
          <p:cNvSpPr txBox="1">
            <a:spLocks noChangeArrowheads="1"/>
          </p:cNvSpPr>
          <p:nvPr/>
        </p:nvSpPr>
        <p:spPr bwMode="auto">
          <a:xfrm>
            <a:off x="1600200" y="4419600"/>
            <a:ext cx="8879354" cy="1134734"/>
          </a:xfrm>
          <a:prstGeom prst="rect">
            <a:avLst/>
          </a:prstGeom>
          <a:noFill/>
          <a:ln w="9525">
            <a:noFill/>
            <a:miter lim="800000"/>
            <a:headEnd/>
            <a:tailEnd/>
          </a:ln>
          <a:effectLst/>
        </p:spPr>
        <p:txBody>
          <a:bodyPr wrap="none">
            <a:spAutoFit/>
          </a:bodyPr>
          <a:lstStyle/>
          <a:p>
            <a:pPr>
              <a:lnSpc>
                <a:spcPct val="150000"/>
              </a:lnSpc>
            </a:pPr>
            <a:r>
              <a:rPr kumimoji="1" lang="en-US" altLang="zh-CN" sz="2400" b="1">
                <a:latin typeface="Times New Roman" pitchFamily="18" charset="0"/>
                <a:ea typeface="华文中宋" pitchFamily="2" charset="-122"/>
              </a:rPr>
              <a:t>        </a:t>
            </a:r>
            <a:r>
              <a:rPr kumimoji="1" lang="zh-CN" altLang="en-US" sz="2400" b="1">
                <a:latin typeface="Times New Roman" pitchFamily="18" charset="0"/>
                <a:ea typeface="华文中宋" pitchFamily="2" charset="-122"/>
              </a:rPr>
              <a:t>若所需临时空间不随问题规模的大小而改变，则称此算法为 </a:t>
            </a:r>
          </a:p>
          <a:p>
            <a:pPr>
              <a:lnSpc>
                <a:spcPct val="150000"/>
              </a:lnSpc>
            </a:pPr>
            <a:r>
              <a:rPr kumimoji="1" lang="zh-CN" altLang="en-US" sz="2400" b="1">
                <a:solidFill>
                  <a:srgbClr val="FF3300"/>
                </a:solidFill>
                <a:effectLst>
                  <a:outerShdw blurRad="38100" dist="38100" dir="2700000" algn="tl">
                    <a:srgbClr val="000000"/>
                  </a:outerShdw>
                </a:effectLst>
                <a:latin typeface="Times New Roman" pitchFamily="18" charset="0"/>
                <a:ea typeface="华文中宋" pitchFamily="2" charset="-122"/>
              </a:rPr>
              <a:t>原地工作</a:t>
            </a:r>
            <a:r>
              <a:rPr kumimoji="1" lang="zh-CN" altLang="en-US" sz="2400" b="1">
                <a:latin typeface="Times New Roman" pitchFamily="18" charset="0"/>
                <a:ea typeface="华文中宋" pitchFamily="2" charset="-122"/>
              </a:rPr>
              <a:t>。</a:t>
            </a:r>
          </a:p>
        </p:txBody>
      </p:sp>
      <p:sp>
        <p:nvSpPr>
          <p:cNvPr id="38923" name="Text Box 11"/>
          <p:cNvSpPr txBox="1">
            <a:spLocks noChangeArrowheads="1"/>
          </p:cNvSpPr>
          <p:nvPr/>
        </p:nvSpPr>
        <p:spPr bwMode="auto">
          <a:xfrm>
            <a:off x="1600200" y="5780088"/>
            <a:ext cx="8794750" cy="457200"/>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ea typeface="华文中宋" pitchFamily="2" charset="-122"/>
              </a:rPr>
              <a:t>        </a:t>
            </a:r>
            <a:r>
              <a:rPr kumimoji="1" lang="zh-CN" altLang="en-US" sz="2400" b="1">
                <a:latin typeface="Times New Roman" pitchFamily="18" charset="0"/>
                <a:ea typeface="华文中宋" pitchFamily="2" charset="-122"/>
              </a:rPr>
              <a:t>若所需存储量依赖于特定的输入，则通常按最坏情况考虑。 </a:t>
            </a:r>
          </a:p>
        </p:txBody>
      </p:sp>
      <p:sp>
        <p:nvSpPr>
          <p:cNvPr id="38926" name="Rectangle 14"/>
          <p:cNvSpPr>
            <a:spLocks noChangeArrowheads="1"/>
          </p:cNvSpPr>
          <p:nvPr/>
        </p:nvSpPr>
        <p:spPr bwMode="auto">
          <a:xfrm>
            <a:off x="10069514" y="6427788"/>
            <a:ext cx="490537" cy="457200"/>
          </a:xfrm>
          <a:prstGeom prst="rect">
            <a:avLst/>
          </a:prstGeom>
          <a:noFill/>
          <a:ln w="9525">
            <a:noFill/>
            <a:miter lim="800000"/>
            <a:headEnd/>
            <a:tailEnd/>
          </a:ln>
          <a:effectLst/>
        </p:spPr>
        <p:txBody>
          <a:bodyPr wrap="none">
            <a:spAutoFit/>
          </a:bodyPr>
          <a:lstStyle/>
          <a:p>
            <a:r>
              <a:rPr kumimoji="1" lang="en-US" altLang="zh-CN" sz="2400" b="1">
                <a:solidFill>
                  <a:srgbClr val="FF3300"/>
                </a:solidFill>
                <a:effectLst>
                  <a:outerShdw blurRad="38100" dist="38100" dir="2700000" algn="tl">
                    <a:srgbClr val="000000"/>
                  </a:outerShdw>
                </a:effectLst>
                <a:latin typeface="Times New Roman" pitchFamily="18" charset="0"/>
              </a:rPr>
              <a:t>▲</a:t>
            </a:r>
          </a:p>
        </p:txBody>
      </p:sp>
      <p:sp>
        <p:nvSpPr>
          <p:cNvPr id="38916" name="Text Box 4"/>
          <p:cNvSpPr txBox="1">
            <a:spLocks noChangeArrowheads="1"/>
          </p:cNvSpPr>
          <p:nvPr/>
        </p:nvSpPr>
        <p:spPr bwMode="auto">
          <a:xfrm>
            <a:off x="1622426" y="1031876"/>
            <a:ext cx="7370763" cy="1662113"/>
          </a:xfrm>
          <a:prstGeom prst="rect">
            <a:avLst/>
          </a:prstGeom>
          <a:noFill/>
          <a:ln w="9525">
            <a:noFill/>
            <a:miter lim="800000"/>
            <a:headEnd/>
            <a:tailEnd/>
          </a:ln>
          <a:effectLst/>
        </p:spPr>
        <p:txBody>
          <a:bodyPr wrap="none">
            <a:spAutoFit/>
          </a:bodyPr>
          <a:lstStyle/>
          <a:p>
            <a:pPr>
              <a:lnSpc>
                <a:spcPct val="130000"/>
              </a:lnSpc>
              <a:spcBef>
                <a:spcPct val="20000"/>
              </a:spcBef>
              <a:buClr>
                <a:schemeClr val="accent2"/>
              </a:buClr>
              <a:buSzPct val="80000"/>
              <a:buFont typeface="Wingdings" pitchFamily="2" charset="2"/>
              <a:buNone/>
            </a:pPr>
            <a:r>
              <a:rPr kumimoji="1" lang="en-US" altLang="zh-CN" sz="2400" b="1">
                <a:latin typeface="Times New Roman" pitchFamily="18" charset="0"/>
                <a:ea typeface="华文中宋" pitchFamily="2" charset="-122"/>
              </a:rPr>
              <a:t>        </a:t>
            </a:r>
            <a:r>
              <a:rPr kumimoji="1" lang="zh-CN" altLang="en-US" sz="2400" b="1">
                <a:solidFill>
                  <a:srgbClr val="0000FF"/>
                </a:solidFill>
                <a:latin typeface="Times New Roman" pitchFamily="18" charset="0"/>
                <a:ea typeface="华文中宋" pitchFamily="2" charset="-122"/>
              </a:rPr>
              <a:t>空间复杂度</a:t>
            </a:r>
            <a:r>
              <a:rPr kumimoji="1" lang="zh-CN" altLang="en-US" sz="2400" b="1">
                <a:latin typeface="Times New Roman" pitchFamily="18" charset="0"/>
                <a:ea typeface="华文中宋" pitchFamily="2" charset="-122"/>
              </a:rPr>
              <a:t>：</a:t>
            </a:r>
            <a:r>
              <a:rPr kumimoji="1" lang="zh-CN" altLang="en-US" sz="2400" b="1">
                <a:latin typeface="Times New Roman" pitchFamily="18" charset="0"/>
              </a:rPr>
              <a:t>算法所需存储空间的度量，记作： </a:t>
            </a:r>
            <a:r>
              <a:rPr kumimoji="1" lang="zh-CN" altLang="en-US" sz="2400" b="1">
                <a:latin typeface="Times New Roman" pitchFamily="18" charset="0"/>
                <a:ea typeface="华文中宋" pitchFamily="2" charset="-122"/>
              </a:rPr>
              <a:t> </a:t>
            </a:r>
          </a:p>
          <a:p>
            <a:pPr>
              <a:lnSpc>
                <a:spcPct val="130000"/>
              </a:lnSpc>
              <a:spcBef>
                <a:spcPct val="20000"/>
              </a:spcBef>
              <a:buClr>
                <a:schemeClr val="accent2"/>
              </a:buClr>
              <a:buSzPct val="80000"/>
              <a:buFont typeface="Wingdings" pitchFamily="2" charset="2"/>
              <a:buNone/>
            </a:pPr>
            <a:r>
              <a:rPr kumimoji="1" lang="zh-CN" altLang="en-US" sz="2400" b="1">
                <a:latin typeface="Times New Roman" pitchFamily="18" charset="0"/>
                <a:ea typeface="华文中宋" pitchFamily="2" charset="-122"/>
              </a:rPr>
              <a:t>                                 </a:t>
            </a:r>
            <a:r>
              <a:rPr kumimoji="1" lang="en-US" altLang="zh-CN" sz="2400" b="1" i="1">
                <a:latin typeface="Times New Roman" pitchFamily="18" charset="0"/>
                <a:ea typeface="华文中宋" pitchFamily="2" charset="-122"/>
              </a:rPr>
              <a:t>S</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n</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O</a:t>
            </a:r>
            <a:r>
              <a:rPr kumimoji="1" lang="en-US" altLang="zh-CN" sz="2400" b="1">
                <a:latin typeface="Times New Roman" pitchFamily="18" charset="0"/>
                <a:ea typeface="华文中宋" pitchFamily="2" charset="-122"/>
              </a:rPr>
              <a:t>( </a:t>
            </a:r>
            <a:r>
              <a:rPr kumimoji="1" lang="en-US" altLang="zh-CN" sz="2400" b="1" i="1">
                <a:latin typeface="Times New Roman" pitchFamily="18" charset="0"/>
                <a:ea typeface="华文中宋" pitchFamily="2" charset="-122"/>
              </a:rPr>
              <a:t>f</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n</a:t>
            </a:r>
            <a:r>
              <a:rPr kumimoji="1" lang="en-US" altLang="zh-CN" sz="2400" b="1">
                <a:latin typeface="Times New Roman" pitchFamily="18" charset="0"/>
                <a:ea typeface="华文中宋" pitchFamily="2" charset="-122"/>
              </a:rPr>
              <a:t>) )            </a:t>
            </a:r>
          </a:p>
          <a:p>
            <a:pPr>
              <a:lnSpc>
                <a:spcPct val="130000"/>
              </a:lnSpc>
              <a:spcBef>
                <a:spcPct val="20000"/>
              </a:spcBef>
              <a:buClr>
                <a:schemeClr val="accent2"/>
              </a:buClr>
              <a:buSzPct val="80000"/>
              <a:buFont typeface="Wingdings" pitchFamily="2" charset="2"/>
              <a:buNone/>
            </a:pPr>
            <a:r>
              <a:rPr kumimoji="1" lang="zh-CN" altLang="en-US" sz="2400" b="1">
                <a:latin typeface="Times New Roman" pitchFamily="18" charset="0"/>
              </a:rPr>
              <a:t>其中 </a:t>
            </a:r>
            <a:r>
              <a:rPr kumimoji="1" lang="en-US" altLang="zh-CN" sz="2400" b="1" i="1">
                <a:latin typeface="Times New Roman" pitchFamily="18" charset="0"/>
              </a:rPr>
              <a:t>n </a:t>
            </a:r>
            <a:r>
              <a:rPr kumimoji="1" lang="zh-CN" altLang="en-US" sz="2400" b="1">
                <a:latin typeface="Times New Roman" pitchFamily="18" charset="0"/>
              </a:rPr>
              <a:t>为问题的规模。</a:t>
            </a:r>
          </a:p>
        </p:txBody>
      </p:sp>
      <p:sp>
        <p:nvSpPr>
          <p:cNvPr id="38925" name="Text Box 13"/>
          <p:cNvSpPr txBox="1">
            <a:spLocks noChangeArrowheads="1"/>
          </p:cNvSpPr>
          <p:nvPr/>
        </p:nvSpPr>
        <p:spPr bwMode="auto">
          <a:xfrm>
            <a:off x="1847528" y="387548"/>
            <a:ext cx="8532812" cy="2465388"/>
          </a:xfrm>
          <a:prstGeom prst="rect">
            <a:avLst/>
          </a:prstGeom>
          <a:solidFill>
            <a:srgbClr val="FFFFCC"/>
          </a:solidFill>
          <a:ln w="9525">
            <a:noFill/>
            <a:miter lim="800000"/>
            <a:headEnd/>
            <a:tailEnd/>
          </a:ln>
          <a:effectLst/>
        </p:spPr>
        <p:txBody>
          <a:bodyPr wrap="none">
            <a:spAutoFit/>
          </a:bodyPr>
          <a:lstStyle/>
          <a:p>
            <a:pPr>
              <a:lnSpc>
                <a:spcPct val="130000"/>
              </a:lnSpc>
            </a:pPr>
            <a:r>
              <a:rPr kumimoji="1" lang="en-US" altLang="zh-CN" sz="2400" b="1" dirty="0">
                <a:latin typeface="Times New Roman" pitchFamily="18" charset="0"/>
              </a:rPr>
              <a:t>        </a:t>
            </a:r>
            <a:r>
              <a:rPr kumimoji="1" lang="zh-CN" altLang="en-US" sz="2400" b="1" dirty="0">
                <a:latin typeface="Times New Roman" pitchFamily="18" charset="0"/>
              </a:rPr>
              <a:t>程序代码本身所占空间对不同算法通常不会有数量级之差 </a:t>
            </a:r>
          </a:p>
          <a:p>
            <a:pPr>
              <a:lnSpc>
                <a:spcPct val="130000"/>
              </a:lnSpc>
            </a:pPr>
            <a:r>
              <a:rPr kumimoji="1" lang="zh-CN" altLang="en-US" sz="2400" b="1" dirty="0">
                <a:latin typeface="Times New Roman" pitchFamily="18" charset="0"/>
              </a:rPr>
              <a:t>别，因此在比较算法时可以不加考虑；算法的输入数据量和问 </a:t>
            </a:r>
          </a:p>
          <a:p>
            <a:pPr>
              <a:lnSpc>
                <a:spcPct val="130000"/>
              </a:lnSpc>
            </a:pPr>
            <a:r>
              <a:rPr kumimoji="1" lang="zh-CN" altLang="en-US" sz="2400" b="1" dirty="0">
                <a:latin typeface="Times New Roman" pitchFamily="18" charset="0"/>
              </a:rPr>
              <a:t>题规模有关，若输入数据所占空间只取决于问题本身，和算法 </a:t>
            </a:r>
          </a:p>
          <a:p>
            <a:pPr>
              <a:lnSpc>
                <a:spcPct val="130000"/>
              </a:lnSpc>
            </a:pPr>
            <a:r>
              <a:rPr kumimoji="1" lang="zh-CN" altLang="en-US" sz="2400" b="1" dirty="0">
                <a:latin typeface="Times New Roman" pitchFamily="18" charset="0"/>
              </a:rPr>
              <a:t>无关，则在比较算法时也可以不加考虑；由此只需要分析除输 </a:t>
            </a:r>
          </a:p>
          <a:p>
            <a:pPr>
              <a:lnSpc>
                <a:spcPct val="130000"/>
              </a:lnSpc>
            </a:pPr>
            <a:r>
              <a:rPr kumimoji="1" lang="zh-CN" altLang="en-US" sz="2400" b="1" dirty="0">
                <a:latin typeface="Times New Roman" pitchFamily="18" charset="0"/>
              </a:rPr>
              <a:t>入和程序之外的额外空间。  </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blinds(vertical)">
                                      <p:cBhvr>
                                        <p:cTn id="7" dur="500"/>
                                        <p:tgtEl>
                                          <p:spTgt spid="389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17"/>
                                        </p:tgtEl>
                                        <p:attrNameLst>
                                          <p:attrName>style.visibility</p:attrName>
                                        </p:attrNameLst>
                                      </p:cBhvr>
                                      <p:to>
                                        <p:strVal val="visible"/>
                                      </p:to>
                                    </p:set>
                                    <p:animEffect transition="in" filter="wipe(left)">
                                      <p:cBhvr>
                                        <p:cTn id="12" dur="500"/>
                                        <p:tgtEl>
                                          <p:spTgt spid="3891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38920"/>
                                        </p:tgtEl>
                                        <p:attrNameLst>
                                          <p:attrName>style.visibility</p:attrName>
                                        </p:attrNameLst>
                                      </p:cBhvr>
                                      <p:to>
                                        <p:strVal val="visible"/>
                                      </p:to>
                                    </p:set>
                                    <p:animEffect transition="in" filter="barn(outHorizontal)">
                                      <p:cBhvr>
                                        <p:cTn id="17" dur="500"/>
                                        <p:tgtEl>
                                          <p:spTgt spid="38920"/>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38919"/>
                                        </p:tgtEl>
                                        <p:attrNameLst>
                                          <p:attrName>style.visibility</p:attrName>
                                        </p:attrNameLst>
                                      </p:cBhvr>
                                      <p:to>
                                        <p:strVal val="visible"/>
                                      </p:to>
                                    </p:set>
                                    <p:animEffect transition="in" filter="wipe(left)">
                                      <p:cBhvr>
                                        <p:cTn id="21" dur="500"/>
                                        <p:tgtEl>
                                          <p:spTgt spid="38919"/>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grpId="0" nodeType="clickEffect">
                                  <p:stCondLst>
                                    <p:cond delay="0"/>
                                  </p:stCondLst>
                                  <p:childTnLst>
                                    <p:set>
                                      <p:cBhvr>
                                        <p:cTn id="25" dur="1" fill="hold">
                                          <p:stCondLst>
                                            <p:cond delay="0"/>
                                          </p:stCondLst>
                                        </p:cTn>
                                        <p:tgtEl>
                                          <p:spTgt spid="38925"/>
                                        </p:tgtEl>
                                        <p:attrNameLst>
                                          <p:attrName>style.visibility</p:attrName>
                                        </p:attrNameLst>
                                      </p:cBhvr>
                                      <p:to>
                                        <p:strVal val="visible"/>
                                      </p:to>
                                    </p:set>
                                    <p:anim calcmode="lin" valueType="num">
                                      <p:cBhvr>
                                        <p:cTn id="26" dur="1000" fill="hold"/>
                                        <p:tgtEl>
                                          <p:spTgt spid="38925"/>
                                        </p:tgtEl>
                                        <p:attrNameLst>
                                          <p:attrName>ppt_w</p:attrName>
                                        </p:attrNameLst>
                                      </p:cBhvr>
                                      <p:tavLst>
                                        <p:tav tm="0">
                                          <p:val>
                                            <p:fltVal val="0"/>
                                          </p:val>
                                        </p:tav>
                                        <p:tav tm="100000">
                                          <p:val>
                                            <p:strVal val="#ppt_w"/>
                                          </p:val>
                                        </p:tav>
                                      </p:tavLst>
                                    </p:anim>
                                    <p:anim calcmode="lin" valueType="num">
                                      <p:cBhvr>
                                        <p:cTn id="27" dur="1000" fill="hold"/>
                                        <p:tgtEl>
                                          <p:spTgt spid="38925"/>
                                        </p:tgtEl>
                                        <p:attrNameLst>
                                          <p:attrName>ppt_h</p:attrName>
                                        </p:attrNameLst>
                                      </p:cBhvr>
                                      <p:tavLst>
                                        <p:tav tm="0">
                                          <p:val>
                                            <p:fltVal val="0"/>
                                          </p:val>
                                        </p:tav>
                                        <p:tav tm="100000">
                                          <p:val>
                                            <p:strVal val="#ppt_h"/>
                                          </p:val>
                                        </p:tav>
                                      </p:tavLst>
                                    </p:anim>
                                    <p:animEffect transition="in" filter="fade">
                                      <p:cBhvr>
                                        <p:cTn id="28" dur="1000"/>
                                        <p:tgtEl>
                                          <p:spTgt spid="38925"/>
                                        </p:tgtEl>
                                      </p:cBhvr>
                                    </p:animEffect>
                                  </p:childTnLst>
                                  <p:subTnLst>
                                    <p:set>
                                      <p:cBhvr override="childStyle">
                                        <p:cTn dur="1" fill="hold" display="0" masterRel="nextClick" afterEffect="1"/>
                                        <p:tgtEl>
                                          <p:spTgt spid="38925"/>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3" presetClass="entr" presetSubtype="5" fill="hold" grpId="0" nodeType="clickEffect">
                                  <p:stCondLst>
                                    <p:cond delay="0"/>
                                  </p:stCondLst>
                                  <p:childTnLst>
                                    <p:set>
                                      <p:cBhvr>
                                        <p:cTn id="32" dur="1" fill="hold">
                                          <p:stCondLst>
                                            <p:cond delay="0"/>
                                          </p:stCondLst>
                                        </p:cTn>
                                        <p:tgtEl>
                                          <p:spTgt spid="38922"/>
                                        </p:tgtEl>
                                        <p:attrNameLst>
                                          <p:attrName>style.visibility</p:attrName>
                                        </p:attrNameLst>
                                      </p:cBhvr>
                                      <p:to>
                                        <p:strVal val="visible"/>
                                      </p:to>
                                    </p:set>
                                    <p:animEffect transition="in" filter="blinds(vertical)">
                                      <p:cBhvr>
                                        <p:cTn id="33" dur="500"/>
                                        <p:tgtEl>
                                          <p:spTgt spid="38922"/>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8923"/>
                                        </p:tgtEl>
                                        <p:attrNameLst>
                                          <p:attrName>style.visibility</p:attrName>
                                        </p:attrNameLst>
                                      </p:cBhvr>
                                      <p:to>
                                        <p:strVal val="visible"/>
                                      </p:to>
                                    </p:set>
                                    <p:anim calcmode="lin" valueType="num">
                                      <p:cBhvr additive="base">
                                        <p:cTn id="38" dur="500" fill="hold"/>
                                        <p:tgtEl>
                                          <p:spTgt spid="38923"/>
                                        </p:tgtEl>
                                        <p:attrNameLst>
                                          <p:attrName>ppt_x</p:attrName>
                                        </p:attrNameLst>
                                      </p:cBhvr>
                                      <p:tavLst>
                                        <p:tav tm="0">
                                          <p:val>
                                            <p:strVal val="#ppt_x"/>
                                          </p:val>
                                        </p:tav>
                                        <p:tav tm="100000">
                                          <p:val>
                                            <p:strVal val="#ppt_x"/>
                                          </p:val>
                                        </p:tav>
                                      </p:tavLst>
                                    </p:anim>
                                    <p:anim calcmode="lin" valueType="num">
                                      <p:cBhvr additive="base">
                                        <p:cTn id="39" dur="500" fill="hold"/>
                                        <p:tgtEl>
                                          <p:spTgt spid="389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utoUpdateAnimBg="0"/>
      <p:bldP spid="38919" grpId="0" autoUpdateAnimBg="0"/>
      <p:bldP spid="38920" grpId="0" animBg="1"/>
      <p:bldP spid="38922" grpId="0" autoUpdateAnimBg="0"/>
      <p:bldP spid="38923" grpId="0" autoUpdateAnimBg="0"/>
      <p:bldP spid="38916" grpId="0" autoUpdateAnimBg="0"/>
      <p:bldP spid="3892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3"/>
          <p:cNvSpPr>
            <a:spLocks noGrp="1" noChangeArrowheads="1"/>
          </p:cNvSpPr>
          <p:nvPr>
            <p:ph type="body" idx="1"/>
          </p:nvPr>
        </p:nvSpPr>
        <p:spPr>
          <a:xfrm>
            <a:off x="1846263" y="188914"/>
            <a:ext cx="8642350" cy="5818187"/>
          </a:xfrm>
        </p:spPr>
        <p:txBody>
          <a:bodyPr/>
          <a:lstStyle/>
          <a:p>
            <a:pPr>
              <a:lnSpc>
                <a:spcPct val="80000"/>
              </a:lnSpc>
              <a:buFont typeface="Wingdings" pitchFamily="2" charset="2"/>
              <a:buNone/>
            </a:pPr>
            <a:endParaRPr lang="en-US" altLang="zh-CN" sz="2800" dirty="0"/>
          </a:p>
          <a:p>
            <a:pPr marL="0" indent="0">
              <a:lnSpc>
                <a:spcPct val="80000"/>
              </a:lnSpc>
              <a:buNone/>
            </a:pPr>
            <a:r>
              <a:rPr lang="en-US" altLang="zh-CN" sz="2800" dirty="0"/>
              <a:t>    float </a:t>
            </a:r>
            <a:r>
              <a:rPr lang="en-US" altLang="zh-CN" sz="2800" dirty="0" err="1"/>
              <a:t>abc</a:t>
            </a:r>
            <a:r>
              <a:rPr lang="en-US" altLang="zh-CN" sz="2800" dirty="0"/>
              <a:t> ( float a, float b, float c )</a:t>
            </a:r>
          </a:p>
          <a:p>
            <a:pPr marL="0" indent="0">
              <a:lnSpc>
                <a:spcPct val="80000"/>
              </a:lnSpc>
              <a:buNone/>
            </a:pPr>
            <a:r>
              <a:rPr lang="en-US" altLang="zh-CN" sz="2800" dirty="0"/>
              <a:t>    {</a:t>
            </a:r>
          </a:p>
          <a:p>
            <a:pPr marL="0" indent="0">
              <a:lnSpc>
                <a:spcPct val="80000"/>
              </a:lnSpc>
              <a:buNone/>
            </a:pPr>
            <a:r>
              <a:rPr lang="en-US" altLang="zh-CN" sz="2800" dirty="0"/>
              <a:t>   	 return a + b + b * c;</a:t>
            </a:r>
          </a:p>
          <a:p>
            <a:pPr marL="0" indent="0">
              <a:lnSpc>
                <a:spcPct val="80000"/>
              </a:lnSpc>
              <a:buNone/>
            </a:pPr>
            <a:r>
              <a:rPr lang="en-US" altLang="zh-CN" sz="2800" dirty="0"/>
              <a:t>    }</a:t>
            </a:r>
          </a:p>
          <a:p>
            <a:pPr>
              <a:lnSpc>
                <a:spcPct val="80000"/>
              </a:lnSpc>
              <a:buFont typeface="Wingdings" pitchFamily="2" charset="2"/>
              <a:buChar char="q"/>
            </a:pPr>
            <a:endParaRPr lang="en-US" altLang="zh-CN" sz="2800" dirty="0"/>
          </a:p>
          <a:p>
            <a:pPr>
              <a:lnSpc>
                <a:spcPct val="80000"/>
              </a:lnSpc>
              <a:buFont typeface="Wingdings" pitchFamily="2" charset="2"/>
              <a:buNone/>
            </a:pPr>
            <a:endParaRPr lang="en-US" altLang="zh-CN" sz="2800" dirty="0"/>
          </a:p>
          <a:p>
            <a:pPr marL="0" indent="0">
              <a:lnSpc>
                <a:spcPct val="80000"/>
              </a:lnSpc>
              <a:buNone/>
            </a:pPr>
            <a:r>
              <a:rPr lang="en-US" altLang="zh-CN" sz="2800" dirty="0"/>
              <a:t>    float sum ( float list [ ], </a:t>
            </a:r>
            <a:r>
              <a:rPr lang="en-US" altLang="zh-CN" sz="2800" dirty="0" err="1"/>
              <a:t>int</a:t>
            </a:r>
            <a:r>
              <a:rPr lang="en-US" altLang="zh-CN" sz="2800" dirty="0"/>
              <a:t> n )</a:t>
            </a:r>
          </a:p>
          <a:p>
            <a:pPr marL="0" indent="0">
              <a:lnSpc>
                <a:spcPct val="80000"/>
              </a:lnSpc>
              <a:buNone/>
            </a:pPr>
            <a:r>
              <a:rPr lang="en-US" altLang="zh-CN" sz="2800" dirty="0"/>
              <a:t>    {</a:t>
            </a:r>
          </a:p>
          <a:p>
            <a:pPr marL="0" indent="0">
              <a:lnSpc>
                <a:spcPct val="80000"/>
              </a:lnSpc>
              <a:buNone/>
            </a:pPr>
            <a:r>
              <a:rPr lang="en-US" altLang="zh-CN" sz="2800" dirty="0"/>
              <a:t> 	float </a:t>
            </a:r>
            <a:r>
              <a:rPr lang="en-US" altLang="zh-CN" sz="2800" dirty="0" err="1"/>
              <a:t>tempsum</a:t>
            </a:r>
            <a:r>
              <a:rPr lang="en-US" altLang="zh-CN" sz="2800" dirty="0"/>
              <a:t> = 0;</a:t>
            </a:r>
          </a:p>
          <a:p>
            <a:pPr marL="0" indent="0">
              <a:lnSpc>
                <a:spcPct val="80000"/>
              </a:lnSpc>
              <a:buNone/>
            </a:pPr>
            <a:r>
              <a:rPr lang="en-US" altLang="zh-CN" sz="2800" dirty="0"/>
              <a:t>	for( </a:t>
            </a:r>
            <a:r>
              <a:rPr lang="en-US" altLang="zh-CN" sz="2800" dirty="0" err="1"/>
              <a:t>int</a:t>
            </a:r>
            <a:r>
              <a:rPr lang="en-US" altLang="zh-CN" sz="2800" dirty="0"/>
              <a:t> i = 0; i &lt; n; i++ )	   </a:t>
            </a:r>
            <a:r>
              <a:rPr lang="en-US" altLang="zh-CN" sz="2800" dirty="0" err="1"/>
              <a:t>tempsum</a:t>
            </a:r>
            <a:r>
              <a:rPr lang="en-US" altLang="zh-CN" sz="2800" dirty="0"/>
              <a:t> += list[ i ];</a:t>
            </a:r>
          </a:p>
          <a:p>
            <a:pPr marL="0" indent="0">
              <a:lnSpc>
                <a:spcPct val="80000"/>
              </a:lnSpc>
              <a:buNone/>
            </a:pPr>
            <a:r>
              <a:rPr lang="en-US" altLang="zh-CN" sz="2800" dirty="0"/>
              <a:t> 	return </a:t>
            </a:r>
            <a:r>
              <a:rPr lang="en-US" altLang="zh-CN" sz="2800" dirty="0" err="1"/>
              <a:t>tempsum</a:t>
            </a:r>
            <a:r>
              <a:rPr lang="en-US" altLang="zh-CN" sz="2800" dirty="0"/>
              <a:t>;</a:t>
            </a:r>
          </a:p>
          <a:p>
            <a:pPr marL="0" indent="0">
              <a:lnSpc>
                <a:spcPct val="80000"/>
              </a:lnSpc>
              <a:buNone/>
            </a:pPr>
            <a:r>
              <a:rPr lang="en-US" altLang="zh-CN" sz="2800" dirty="0"/>
              <a:t>    }</a:t>
            </a:r>
          </a:p>
          <a:p>
            <a:pPr>
              <a:lnSpc>
                <a:spcPct val="80000"/>
              </a:lnSpc>
              <a:buFont typeface="Wingdings" pitchFamily="2" charset="2"/>
              <a:buChar char="q"/>
            </a:pPr>
            <a:endParaRPr lang="en-US" altLang="zh-CN" sz="2800"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Grp="1" noChangeArrowheads="1"/>
          </p:cNvSpPr>
          <p:nvPr>
            <p:ph type="body" idx="1"/>
          </p:nvPr>
        </p:nvSpPr>
        <p:spPr>
          <a:xfrm>
            <a:off x="1847850" y="404814"/>
            <a:ext cx="8642350" cy="5818187"/>
          </a:xfrm>
        </p:spPr>
        <p:txBody>
          <a:bodyPr/>
          <a:lstStyle/>
          <a:p>
            <a:pPr>
              <a:buFont typeface="Wingdings" pitchFamily="2" charset="2"/>
              <a:buNone/>
            </a:pPr>
            <a:endParaRPr lang="en-US" altLang="zh-CN" dirty="0"/>
          </a:p>
          <a:p>
            <a:pPr marL="0" indent="0">
              <a:buNone/>
            </a:pPr>
            <a:r>
              <a:rPr lang="en-US" altLang="zh-CN" dirty="0"/>
              <a:t>float </a:t>
            </a:r>
            <a:r>
              <a:rPr lang="en-US" altLang="zh-CN" dirty="0" err="1"/>
              <a:t>rsum</a:t>
            </a:r>
            <a:r>
              <a:rPr lang="en-US" altLang="zh-CN" dirty="0"/>
              <a:t> ( float list [ ], </a:t>
            </a:r>
            <a:r>
              <a:rPr lang="en-US" altLang="zh-CN" dirty="0" err="1"/>
              <a:t>int</a:t>
            </a:r>
            <a:r>
              <a:rPr lang="en-US" altLang="zh-CN" dirty="0"/>
              <a:t> n )</a:t>
            </a:r>
          </a:p>
          <a:p>
            <a:pPr marL="0" indent="0">
              <a:buNone/>
            </a:pPr>
            <a:r>
              <a:rPr lang="en-US" altLang="zh-CN" dirty="0"/>
              <a:t>{</a:t>
            </a:r>
          </a:p>
          <a:p>
            <a:pPr marL="0" indent="0">
              <a:buNone/>
            </a:pPr>
            <a:r>
              <a:rPr lang="en-US" altLang="zh-CN" dirty="0"/>
              <a:t>	if(n == 0) return 0;</a:t>
            </a:r>
          </a:p>
          <a:p>
            <a:pPr>
              <a:buFont typeface="Wingdings" pitchFamily="2" charset="2"/>
              <a:buChar char="q"/>
            </a:pPr>
            <a:endParaRPr lang="en-US" altLang="zh-CN" dirty="0"/>
          </a:p>
          <a:p>
            <a:pPr marL="0" indent="0">
              <a:buNone/>
            </a:pPr>
            <a:r>
              <a:rPr lang="en-US" altLang="zh-CN" dirty="0"/>
              <a:t>	 return </a:t>
            </a:r>
            <a:r>
              <a:rPr lang="en-US" altLang="zh-CN" dirty="0" err="1"/>
              <a:t>rsum</a:t>
            </a:r>
            <a:r>
              <a:rPr lang="en-US" altLang="zh-CN" dirty="0"/>
              <a:t>( list, n-1 ) + list[n-1];</a:t>
            </a:r>
          </a:p>
          <a:p>
            <a:pPr marL="0" indent="0">
              <a:buNone/>
            </a:pPr>
            <a:r>
              <a:rPr lang="en-US" altLang="zh-CN" dirty="0"/>
              <a:t>}</a:t>
            </a:r>
          </a:p>
          <a:p>
            <a:pPr>
              <a:buFont typeface="Wingdings" pitchFamily="2" charset="2"/>
              <a:buChar char="q"/>
            </a:pPr>
            <a:endParaRPr lang="en-US" altLang="zh-CN"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4727575" y="1216025"/>
            <a:ext cx="3232150" cy="457200"/>
            <a:chOff x="2381" y="1418"/>
            <a:chExt cx="2036" cy="288"/>
          </a:xfrm>
        </p:grpSpPr>
        <p:sp>
          <p:nvSpPr>
            <p:cNvPr id="59405" name="Text Box 13"/>
            <p:cNvSpPr txBox="1">
              <a:spLocks noChangeArrowheads="1"/>
            </p:cNvSpPr>
            <p:nvPr/>
          </p:nvSpPr>
          <p:spPr bwMode="auto">
            <a:xfrm>
              <a:off x="2550" y="1434"/>
              <a:ext cx="1756" cy="250"/>
            </a:xfrm>
            <a:prstGeom prst="rect">
              <a:avLst/>
            </a:prstGeom>
            <a:noFill/>
            <a:ln w="9525">
              <a:noFill/>
              <a:miter lim="800000"/>
              <a:headEnd/>
              <a:tailEnd/>
            </a:ln>
            <a:effectLst/>
          </p:spPr>
          <p:txBody>
            <a:bodyPr wrap="none">
              <a:spAutoFit/>
            </a:bodyPr>
            <a:lstStyle/>
            <a:p>
              <a:r>
                <a:rPr kumimoji="1" lang="zh-CN" altLang="en-US" sz="2000" b="1">
                  <a:latin typeface="Times New Roman" pitchFamily="18" charset="0"/>
                  <a:ea typeface="华文新魏" pitchFamily="2" charset="-122"/>
                </a:rPr>
                <a:t>性质相同的构成的集合 </a:t>
              </a:r>
            </a:p>
          </p:txBody>
        </p:sp>
        <p:sp>
          <p:nvSpPr>
            <p:cNvPr id="59406" name="Rectangle 14"/>
            <p:cNvSpPr>
              <a:spLocks noChangeArrowheads="1"/>
            </p:cNvSpPr>
            <p:nvPr/>
          </p:nvSpPr>
          <p:spPr bwMode="auto">
            <a:xfrm>
              <a:off x="2381" y="1418"/>
              <a:ext cx="2036" cy="288"/>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rPr>
                <a:t>____________________</a:t>
              </a:r>
            </a:p>
          </p:txBody>
        </p:sp>
      </p:grpSp>
      <p:sp>
        <p:nvSpPr>
          <p:cNvPr id="59396" name="Text Box 4"/>
          <p:cNvSpPr txBox="1">
            <a:spLocks noChangeArrowheads="1"/>
          </p:cNvSpPr>
          <p:nvPr/>
        </p:nvSpPr>
        <p:spPr bwMode="auto">
          <a:xfrm>
            <a:off x="2567609" y="549275"/>
            <a:ext cx="7705105" cy="465448"/>
          </a:xfrm>
          <a:prstGeom prst="rect">
            <a:avLst/>
          </a:prstGeom>
          <a:noFill/>
          <a:ln w="9525">
            <a:noFill/>
            <a:miter lim="800000"/>
            <a:headEnd/>
            <a:tailEnd/>
          </a:ln>
          <a:effectLst/>
        </p:spPr>
        <p:txBody>
          <a:bodyPr wrap="square">
            <a:spAutoFit/>
          </a:bodyPr>
          <a:lstStyle/>
          <a:p>
            <a:pPr>
              <a:lnSpc>
                <a:spcPct val="110000"/>
              </a:lnSpc>
            </a:pPr>
            <a:r>
              <a:rPr kumimoji="1" lang="zh-CN" altLang="en-US" sz="2400" b="1" dirty="0">
                <a:latin typeface="Times New Roman" pitchFamily="18" charset="0"/>
              </a:rPr>
              <a:t>本章是为以后各章讨论的内容作基本知识的准备。 </a:t>
            </a:r>
          </a:p>
        </p:txBody>
      </p:sp>
      <p:sp>
        <p:nvSpPr>
          <p:cNvPr id="59397" name="Text Box 5"/>
          <p:cNvSpPr txBox="1">
            <a:spLocks noChangeArrowheads="1"/>
          </p:cNvSpPr>
          <p:nvPr/>
        </p:nvSpPr>
        <p:spPr bwMode="auto">
          <a:xfrm>
            <a:off x="1635125" y="522289"/>
            <a:ext cx="1306768" cy="470129"/>
          </a:xfrm>
          <a:prstGeom prst="rect">
            <a:avLst/>
          </a:prstGeom>
          <a:noFill/>
          <a:ln w="9525">
            <a:noFill/>
            <a:miter lim="800000"/>
            <a:headEnd/>
            <a:tailEnd/>
          </a:ln>
          <a:effectLst/>
        </p:spPr>
        <p:txBody>
          <a:bodyPr wrap="none">
            <a:spAutoFit/>
          </a:bodyPr>
          <a:lstStyle/>
          <a:p>
            <a:pPr>
              <a:lnSpc>
                <a:spcPct val="110000"/>
              </a:lnSpc>
            </a:pPr>
            <a:r>
              <a:rPr kumimoji="1" lang="zh-CN" altLang="en-US" sz="2400" b="1" dirty="0">
                <a:latin typeface="华文中宋" pitchFamily="2" charset="-122"/>
                <a:ea typeface="华文中宋" pitchFamily="2" charset="-122"/>
              </a:rPr>
              <a:t>小结：  </a:t>
            </a:r>
          </a:p>
        </p:txBody>
      </p:sp>
      <p:sp>
        <p:nvSpPr>
          <p:cNvPr id="59398" name="Text Box 6"/>
          <p:cNvSpPr txBox="1">
            <a:spLocks noChangeArrowheads="1"/>
          </p:cNvSpPr>
          <p:nvPr/>
        </p:nvSpPr>
        <p:spPr bwMode="auto">
          <a:xfrm>
            <a:off x="1631951" y="1098550"/>
            <a:ext cx="880369" cy="548548"/>
          </a:xfrm>
          <a:prstGeom prst="rect">
            <a:avLst/>
          </a:prstGeom>
          <a:noFill/>
          <a:ln w="9525">
            <a:solidFill>
              <a:srgbClr val="000000">
                <a:alpha val="0"/>
              </a:srgbClr>
            </a:solidFill>
            <a:miter lim="800000"/>
            <a:headEnd/>
            <a:tailEnd/>
          </a:ln>
          <a:effectLst/>
        </p:spPr>
        <p:txBody>
          <a:bodyPr wrap="none">
            <a:spAutoFit/>
          </a:bodyPr>
          <a:lstStyle/>
          <a:p>
            <a:pPr>
              <a:lnSpc>
                <a:spcPct val="140000"/>
              </a:lnSpc>
            </a:pPr>
            <a:r>
              <a:rPr kumimoji="1" lang="zh-CN" altLang="en-US" sz="2400" b="1">
                <a:solidFill>
                  <a:srgbClr val="FF3300"/>
                </a:solidFill>
                <a:effectLst>
                  <a:outerShdw blurRad="38100" dist="38100" dir="2700000" algn="tl">
                    <a:srgbClr val="000000"/>
                  </a:outerShdw>
                </a:effectLst>
                <a:latin typeface="Times New Roman" pitchFamily="18" charset="0"/>
              </a:rPr>
              <a:t>数据</a:t>
            </a:r>
            <a:r>
              <a:rPr kumimoji="1" lang="zh-CN" altLang="en-US" sz="2400" b="1">
                <a:solidFill>
                  <a:srgbClr val="0000FF"/>
                </a:solidFill>
                <a:latin typeface="Times New Roman" pitchFamily="18" charset="0"/>
              </a:rPr>
              <a:t> </a:t>
            </a:r>
            <a:endParaRPr kumimoji="1" lang="zh-CN" altLang="en-US" sz="2400" b="1">
              <a:latin typeface="Times New Roman" pitchFamily="18" charset="0"/>
            </a:endParaRPr>
          </a:p>
        </p:txBody>
      </p:sp>
      <p:sp>
        <p:nvSpPr>
          <p:cNvPr id="59401" name="Rectangle 9"/>
          <p:cNvSpPr>
            <a:spLocks noChangeArrowheads="1"/>
          </p:cNvSpPr>
          <p:nvPr/>
        </p:nvSpPr>
        <p:spPr bwMode="auto">
          <a:xfrm>
            <a:off x="3457575" y="1217613"/>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数据元素 </a:t>
            </a:r>
          </a:p>
        </p:txBody>
      </p:sp>
      <p:grpSp>
        <p:nvGrpSpPr>
          <p:cNvPr id="3" name="Group 11"/>
          <p:cNvGrpSpPr>
            <a:grpSpLocks/>
          </p:cNvGrpSpPr>
          <p:nvPr/>
        </p:nvGrpSpPr>
        <p:grpSpPr bwMode="auto">
          <a:xfrm>
            <a:off x="2351088" y="1217613"/>
            <a:ext cx="1250950" cy="457200"/>
            <a:chOff x="3560" y="1373"/>
            <a:chExt cx="788" cy="288"/>
          </a:xfrm>
        </p:grpSpPr>
        <p:sp>
          <p:nvSpPr>
            <p:cNvPr id="59400" name="Text Box 8"/>
            <p:cNvSpPr txBox="1">
              <a:spLocks noChangeArrowheads="1"/>
            </p:cNvSpPr>
            <p:nvPr/>
          </p:nvSpPr>
          <p:spPr bwMode="auto">
            <a:xfrm>
              <a:off x="3729" y="1394"/>
              <a:ext cx="436" cy="250"/>
            </a:xfrm>
            <a:prstGeom prst="rect">
              <a:avLst/>
            </a:prstGeom>
            <a:noFill/>
            <a:ln w="9525">
              <a:noFill/>
              <a:miter lim="800000"/>
              <a:headEnd/>
              <a:tailEnd/>
            </a:ln>
            <a:effectLst/>
          </p:spPr>
          <p:txBody>
            <a:bodyPr wrap="none">
              <a:spAutoFit/>
            </a:bodyPr>
            <a:lstStyle/>
            <a:p>
              <a:r>
                <a:rPr kumimoji="1" lang="zh-CN" altLang="en-US" sz="2000" b="1">
                  <a:latin typeface="Times New Roman" pitchFamily="18" charset="0"/>
                  <a:ea typeface="华文新魏" pitchFamily="2" charset="-122"/>
                </a:rPr>
                <a:t>个体</a:t>
              </a:r>
            </a:p>
          </p:txBody>
        </p:sp>
        <p:sp>
          <p:nvSpPr>
            <p:cNvPr id="59402" name="Rectangle 10"/>
            <p:cNvSpPr>
              <a:spLocks noChangeArrowheads="1"/>
            </p:cNvSpPr>
            <p:nvPr/>
          </p:nvSpPr>
          <p:spPr bwMode="auto">
            <a:xfrm>
              <a:off x="3560" y="1373"/>
              <a:ext cx="788" cy="288"/>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rPr>
                <a:t>_______</a:t>
              </a:r>
            </a:p>
          </p:txBody>
        </p:sp>
      </p:grpSp>
      <p:sp>
        <p:nvSpPr>
          <p:cNvPr id="59408" name="Rectangle 16"/>
          <p:cNvSpPr>
            <a:spLocks noChangeArrowheads="1"/>
          </p:cNvSpPr>
          <p:nvPr/>
        </p:nvSpPr>
        <p:spPr bwMode="auto">
          <a:xfrm>
            <a:off x="7824788" y="1216025"/>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数据对象 </a:t>
            </a:r>
          </a:p>
        </p:txBody>
      </p:sp>
      <p:sp>
        <p:nvSpPr>
          <p:cNvPr id="59409" name="Line 17"/>
          <p:cNvSpPr>
            <a:spLocks noChangeShapeType="1"/>
          </p:cNvSpPr>
          <p:nvPr/>
        </p:nvSpPr>
        <p:spPr bwMode="auto">
          <a:xfrm>
            <a:off x="8543925" y="1628775"/>
            <a:ext cx="0" cy="865188"/>
          </a:xfrm>
          <a:prstGeom prst="line">
            <a:avLst/>
          </a:prstGeom>
          <a:noFill/>
          <a:ln w="19050">
            <a:solidFill>
              <a:schemeClr val="tx1"/>
            </a:solidFill>
            <a:round/>
            <a:headEnd/>
            <a:tailEnd/>
          </a:ln>
          <a:effectLst/>
        </p:spPr>
        <p:txBody>
          <a:bodyPr/>
          <a:lstStyle/>
          <a:p>
            <a:endParaRPr lang="zh-CN" altLang="en-US"/>
          </a:p>
        </p:txBody>
      </p:sp>
      <p:sp>
        <p:nvSpPr>
          <p:cNvPr id="59410" name="Line 18"/>
          <p:cNvSpPr>
            <a:spLocks noChangeShapeType="1"/>
          </p:cNvSpPr>
          <p:nvPr/>
        </p:nvSpPr>
        <p:spPr bwMode="auto">
          <a:xfrm flipH="1">
            <a:off x="6815139" y="2492375"/>
            <a:ext cx="1728787" cy="0"/>
          </a:xfrm>
          <a:prstGeom prst="line">
            <a:avLst/>
          </a:prstGeom>
          <a:noFill/>
          <a:ln w="19050">
            <a:solidFill>
              <a:schemeClr val="tx1"/>
            </a:solidFill>
            <a:round/>
            <a:headEnd/>
            <a:tailEnd/>
          </a:ln>
          <a:effectLst/>
        </p:spPr>
        <p:txBody>
          <a:bodyPr/>
          <a:lstStyle/>
          <a:p>
            <a:endParaRPr lang="zh-CN" altLang="en-US"/>
          </a:p>
        </p:txBody>
      </p:sp>
      <p:sp>
        <p:nvSpPr>
          <p:cNvPr id="59411" name="Text Box 19"/>
          <p:cNvSpPr txBox="1">
            <a:spLocks noChangeArrowheads="1"/>
          </p:cNvSpPr>
          <p:nvPr/>
        </p:nvSpPr>
        <p:spPr bwMode="auto">
          <a:xfrm>
            <a:off x="6815138" y="2133601"/>
            <a:ext cx="1770062" cy="701675"/>
          </a:xfrm>
          <a:prstGeom prst="rect">
            <a:avLst/>
          </a:prstGeom>
          <a:noFill/>
          <a:ln w="9525">
            <a:noFill/>
            <a:miter lim="800000"/>
            <a:headEnd/>
            <a:tailEnd/>
          </a:ln>
          <a:effectLst/>
        </p:spPr>
        <p:txBody>
          <a:bodyPr wrap="none">
            <a:spAutoFit/>
          </a:bodyPr>
          <a:lstStyle/>
          <a:p>
            <a:r>
              <a:rPr kumimoji="1" lang="zh-CN" altLang="en-US" sz="2000" b="1">
                <a:latin typeface="华文新魏" pitchFamily="2" charset="-122"/>
                <a:ea typeface="华文新魏" pitchFamily="2" charset="-122"/>
              </a:rPr>
              <a:t>加上数据元素 </a:t>
            </a:r>
          </a:p>
          <a:p>
            <a:r>
              <a:rPr kumimoji="1" lang="zh-CN" altLang="en-US" sz="2000" b="1">
                <a:latin typeface="华文新魏" pitchFamily="2" charset="-122"/>
                <a:ea typeface="华文新魏" pitchFamily="2" charset="-122"/>
              </a:rPr>
              <a:t>  之间的关系 </a:t>
            </a:r>
          </a:p>
        </p:txBody>
      </p:sp>
      <p:sp>
        <p:nvSpPr>
          <p:cNvPr id="59412" name="Rectangle 20"/>
          <p:cNvSpPr>
            <a:spLocks noChangeArrowheads="1"/>
          </p:cNvSpPr>
          <p:nvPr/>
        </p:nvSpPr>
        <p:spPr bwMode="auto">
          <a:xfrm>
            <a:off x="5375275" y="2205038"/>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数据结构 </a:t>
            </a:r>
          </a:p>
        </p:txBody>
      </p:sp>
      <p:grpSp>
        <p:nvGrpSpPr>
          <p:cNvPr id="4" name="Group 51"/>
          <p:cNvGrpSpPr>
            <a:grpSpLocks/>
          </p:cNvGrpSpPr>
          <p:nvPr/>
        </p:nvGrpSpPr>
        <p:grpSpPr bwMode="auto">
          <a:xfrm>
            <a:off x="3287713" y="2165351"/>
            <a:ext cx="2089150" cy="396875"/>
            <a:chOff x="1111" y="1364"/>
            <a:chExt cx="1316" cy="250"/>
          </a:xfrm>
        </p:grpSpPr>
        <p:sp>
          <p:nvSpPr>
            <p:cNvPr id="59413" name="Rectangle 21"/>
            <p:cNvSpPr>
              <a:spLocks noChangeArrowheads="1"/>
            </p:cNvSpPr>
            <p:nvPr/>
          </p:nvSpPr>
          <p:spPr bwMode="auto">
            <a:xfrm>
              <a:off x="1151" y="1364"/>
              <a:ext cx="1275" cy="250"/>
            </a:xfrm>
            <a:prstGeom prst="rect">
              <a:avLst/>
            </a:prstGeom>
            <a:noFill/>
            <a:ln w="9525">
              <a:noFill/>
              <a:miter lim="800000"/>
              <a:headEnd/>
              <a:tailEnd/>
            </a:ln>
            <a:effectLst/>
          </p:spPr>
          <p:txBody>
            <a:bodyPr wrap="none">
              <a:spAutoFit/>
            </a:bodyPr>
            <a:lstStyle/>
            <a:p>
              <a:r>
                <a:rPr kumimoji="1" lang="zh-CN" altLang="en-US" sz="2000" b="1">
                  <a:latin typeface="华文新魏" pitchFamily="2" charset="-122"/>
                  <a:ea typeface="华文新魏" pitchFamily="2" charset="-122"/>
                </a:rPr>
                <a:t>由关系不同分类 </a:t>
              </a:r>
            </a:p>
          </p:txBody>
        </p:sp>
        <p:sp>
          <p:nvSpPr>
            <p:cNvPr id="59414" name="Line 22"/>
            <p:cNvSpPr>
              <a:spLocks noChangeShapeType="1"/>
            </p:cNvSpPr>
            <p:nvPr/>
          </p:nvSpPr>
          <p:spPr bwMode="auto">
            <a:xfrm flipH="1">
              <a:off x="1111" y="1590"/>
              <a:ext cx="1316" cy="0"/>
            </a:xfrm>
            <a:prstGeom prst="line">
              <a:avLst/>
            </a:prstGeom>
            <a:noFill/>
            <a:ln w="19050">
              <a:solidFill>
                <a:schemeClr val="tx1"/>
              </a:solidFill>
              <a:round/>
              <a:headEnd/>
              <a:tailEnd/>
            </a:ln>
            <a:effectLst/>
          </p:spPr>
          <p:txBody>
            <a:bodyPr/>
            <a:lstStyle/>
            <a:p>
              <a:endParaRPr lang="zh-CN" altLang="en-US"/>
            </a:p>
          </p:txBody>
        </p:sp>
      </p:grpSp>
      <p:sp>
        <p:nvSpPr>
          <p:cNvPr id="59415" name="AutoShape 23"/>
          <p:cNvSpPr>
            <a:spLocks/>
          </p:cNvSpPr>
          <p:nvPr/>
        </p:nvSpPr>
        <p:spPr bwMode="auto">
          <a:xfrm>
            <a:off x="3071813" y="1931988"/>
            <a:ext cx="152400" cy="1223962"/>
          </a:xfrm>
          <a:prstGeom prst="rightBrace">
            <a:avLst>
              <a:gd name="adj1" fmla="val 66927"/>
              <a:gd name="adj2" fmla="val 50000"/>
            </a:avLst>
          </a:prstGeom>
          <a:noFill/>
          <a:ln w="9525">
            <a:solidFill>
              <a:schemeClr val="tx1"/>
            </a:solidFill>
            <a:round/>
            <a:headEnd/>
            <a:tailEnd/>
          </a:ln>
          <a:effectLst/>
        </p:spPr>
        <p:txBody>
          <a:bodyPr wrap="none" anchor="ctr"/>
          <a:lstStyle/>
          <a:p>
            <a:endParaRPr lang="zh-CN" altLang="en-US"/>
          </a:p>
        </p:txBody>
      </p:sp>
      <p:sp>
        <p:nvSpPr>
          <p:cNvPr id="59416" name="Rectangle 24"/>
          <p:cNvSpPr>
            <a:spLocks noChangeArrowheads="1"/>
          </p:cNvSpPr>
          <p:nvPr/>
        </p:nvSpPr>
        <p:spPr bwMode="auto">
          <a:xfrm>
            <a:off x="1631950" y="1746250"/>
            <a:ext cx="1499128" cy="1569660"/>
          </a:xfrm>
          <a:prstGeom prst="rect">
            <a:avLst/>
          </a:prstGeom>
          <a:noFill/>
          <a:ln w="9525">
            <a:noFill/>
            <a:miter lim="800000"/>
            <a:headEnd/>
            <a:tailEnd/>
          </a:ln>
          <a:effectLst/>
        </p:spPr>
        <p:txBody>
          <a:bodyPr wrap="none">
            <a:spAutoFit/>
          </a:bodyPr>
          <a:lstStyle/>
          <a:p>
            <a:r>
              <a:rPr kumimoji="1" lang="zh-CN" altLang="en-US" sz="2400" b="1">
                <a:solidFill>
                  <a:srgbClr val="0000FF"/>
                </a:solidFill>
                <a:latin typeface="Times New Roman" pitchFamily="18" charset="0"/>
              </a:rPr>
              <a:t>集合结构 </a:t>
            </a:r>
          </a:p>
          <a:p>
            <a:r>
              <a:rPr kumimoji="1" lang="zh-CN" altLang="en-US" sz="2400" b="1">
                <a:solidFill>
                  <a:srgbClr val="0000FF"/>
                </a:solidFill>
                <a:latin typeface="Times New Roman" pitchFamily="18" charset="0"/>
              </a:rPr>
              <a:t>线性结构 </a:t>
            </a:r>
          </a:p>
          <a:p>
            <a:r>
              <a:rPr kumimoji="1" lang="zh-CN" altLang="en-US" sz="2400" b="1">
                <a:solidFill>
                  <a:srgbClr val="0000FF"/>
                </a:solidFill>
                <a:latin typeface="Times New Roman" pitchFamily="18" charset="0"/>
              </a:rPr>
              <a:t>树形结构 </a:t>
            </a:r>
          </a:p>
          <a:p>
            <a:r>
              <a:rPr kumimoji="1" lang="zh-CN" altLang="en-US" sz="2400" b="1">
                <a:solidFill>
                  <a:srgbClr val="0000FF"/>
                </a:solidFill>
                <a:latin typeface="Times New Roman" pitchFamily="18" charset="0"/>
              </a:rPr>
              <a:t>图状结构 </a:t>
            </a:r>
          </a:p>
        </p:txBody>
      </p:sp>
      <p:grpSp>
        <p:nvGrpSpPr>
          <p:cNvPr id="5" name="Group 52"/>
          <p:cNvGrpSpPr>
            <a:grpSpLocks/>
          </p:cNvGrpSpPr>
          <p:nvPr/>
        </p:nvGrpSpPr>
        <p:grpSpPr bwMode="auto">
          <a:xfrm>
            <a:off x="5126038" y="2682875"/>
            <a:ext cx="760412" cy="1295400"/>
            <a:chOff x="2269" y="1690"/>
            <a:chExt cx="479" cy="816"/>
          </a:xfrm>
        </p:grpSpPr>
        <p:sp>
          <p:nvSpPr>
            <p:cNvPr id="59417" name="Line 25"/>
            <p:cNvSpPr>
              <a:spLocks noChangeShapeType="1"/>
            </p:cNvSpPr>
            <p:nvPr/>
          </p:nvSpPr>
          <p:spPr bwMode="auto">
            <a:xfrm>
              <a:off x="2698" y="1690"/>
              <a:ext cx="0" cy="816"/>
            </a:xfrm>
            <a:prstGeom prst="line">
              <a:avLst/>
            </a:prstGeom>
            <a:noFill/>
            <a:ln w="19050">
              <a:solidFill>
                <a:schemeClr val="tx1"/>
              </a:solidFill>
              <a:round/>
              <a:headEnd/>
              <a:tailEnd/>
            </a:ln>
            <a:effectLst/>
          </p:spPr>
          <p:txBody>
            <a:bodyPr/>
            <a:lstStyle/>
            <a:p>
              <a:endParaRPr lang="zh-CN" altLang="en-US"/>
            </a:p>
          </p:txBody>
        </p:sp>
        <p:sp>
          <p:nvSpPr>
            <p:cNvPr id="59418" name="Text Box 26"/>
            <p:cNvSpPr txBox="1">
              <a:spLocks noChangeArrowheads="1"/>
            </p:cNvSpPr>
            <p:nvPr/>
          </p:nvSpPr>
          <p:spPr bwMode="auto">
            <a:xfrm>
              <a:off x="2269" y="1884"/>
              <a:ext cx="479" cy="409"/>
            </a:xfrm>
            <a:prstGeom prst="rect">
              <a:avLst/>
            </a:prstGeom>
            <a:noFill/>
            <a:ln w="9525">
              <a:noFill/>
              <a:miter lim="800000"/>
              <a:headEnd/>
              <a:tailEnd/>
            </a:ln>
            <a:effectLst/>
          </p:spPr>
          <p:txBody>
            <a:bodyPr wrap="none">
              <a:spAutoFit/>
            </a:bodyPr>
            <a:lstStyle/>
            <a:p>
              <a:pPr>
                <a:lnSpc>
                  <a:spcPct val="90000"/>
                </a:lnSpc>
              </a:pPr>
              <a:r>
                <a:rPr kumimoji="1" lang="zh-CN" altLang="en-US" sz="2000" b="1">
                  <a:latin typeface="华文新魏" pitchFamily="2" charset="-122"/>
                  <a:ea typeface="华文新魏" pitchFamily="2" charset="-122"/>
                </a:rPr>
                <a:t>加上 </a:t>
              </a:r>
            </a:p>
            <a:p>
              <a:pPr>
                <a:lnSpc>
                  <a:spcPct val="90000"/>
                </a:lnSpc>
              </a:pPr>
              <a:r>
                <a:rPr kumimoji="1" lang="zh-CN" altLang="en-US" sz="2000" b="1">
                  <a:latin typeface="华文新魏" pitchFamily="2" charset="-122"/>
                  <a:ea typeface="华文新魏" pitchFamily="2" charset="-122"/>
                </a:rPr>
                <a:t>操作 </a:t>
              </a:r>
            </a:p>
          </p:txBody>
        </p:sp>
      </p:grpSp>
      <p:sp>
        <p:nvSpPr>
          <p:cNvPr id="59419" name="Rectangle 27"/>
          <p:cNvSpPr>
            <a:spLocks noChangeArrowheads="1"/>
          </p:cNvSpPr>
          <p:nvPr/>
        </p:nvSpPr>
        <p:spPr bwMode="auto">
          <a:xfrm>
            <a:off x="3186114" y="3736975"/>
            <a:ext cx="2098675"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抽象数据类型 </a:t>
            </a:r>
          </a:p>
        </p:txBody>
      </p:sp>
      <p:sp>
        <p:nvSpPr>
          <p:cNvPr id="59420" name="Rectangle 28"/>
          <p:cNvSpPr>
            <a:spLocks noChangeArrowheads="1"/>
          </p:cNvSpPr>
          <p:nvPr/>
        </p:nvSpPr>
        <p:spPr bwMode="auto">
          <a:xfrm>
            <a:off x="1631951" y="3367089"/>
            <a:ext cx="1565275" cy="1200329"/>
          </a:xfrm>
          <a:prstGeom prst="rect">
            <a:avLst/>
          </a:prstGeom>
          <a:noFill/>
          <a:ln w="9525">
            <a:noFill/>
            <a:miter lim="800000"/>
            <a:headEnd/>
            <a:tailEnd/>
          </a:ln>
          <a:effectLst/>
        </p:spPr>
        <p:txBody>
          <a:bodyPr>
            <a:spAutoFit/>
          </a:bodyPr>
          <a:lstStyle/>
          <a:p>
            <a:r>
              <a:rPr kumimoji="1" lang="zh-CN" altLang="en-US" sz="2400" b="1">
                <a:solidFill>
                  <a:srgbClr val="0000FF"/>
                </a:solidFill>
                <a:latin typeface="Times New Roman" pitchFamily="18" charset="0"/>
              </a:rPr>
              <a:t>数据对象 </a:t>
            </a:r>
          </a:p>
          <a:p>
            <a:r>
              <a:rPr kumimoji="1" lang="zh-CN" altLang="en-US" sz="2400" b="1">
                <a:solidFill>
                  <a:srgbClr val="0000FF"/>
                </a:solidFill>
                <a:latin typeface="Times New Roman" pitchFamily="18" charset="0"/>
              </a:rPr>
              <a:t>数据关系 </a:t>
            </a:r>
          </a:p>
          <a:p>
            <a:r>
              <a:rPr kumimoji="1" lang="zh-CN" altLang="en-US" sz="2400" b="1">
                <a:solidFill>
                  <a:srgbClr val="0000FF"/>
                </a:solidFill>
                <a:latin typeface="Times New Roman" pitchFamily="18" charset="0"/>
              </a:rPr>
              <a:t>基本操作 </a:t>
            </a:r>
          </a:p>
        </p:txBody>
      </p:sp>
      <p:sp>
        <p:nvSpPr>
          <p:cNvPr id="59421" name="AutoShape 29"/>
          <p:cNvSpPr>
            <a:spLocks/>
          </p:cNvSpPr>
          <p:nvPr/>
        </p:nvSpPr>
        <p:spPr bwMode="auto">
          <a:xfrm>
            <a:off x="3071813" y="3546475"/>
            <a:ext cx="144462" cy="863600"/>
          </a:xfrm>
          <a:prstGeom prst="rightBrace">
            <a:avLst>
              <a:gd name="adj1" fmla="val 49817"/>
              <a:gd name="adj2" fmla="val 50000"/>
            </a:avLst>
          </a:prstGeom>
          <a:noFill/>
          <a:ln w="9525">
            <a:solidFill>
              <a:schemeClr val="tx1"/>
            </a:solidFill>
            <a:round/>
            <a:headEnd/>
            <a:tailEnd/>
          </a:ln>
          <a:effectLst/>
        </p:spPr>
        <p:txBody>
          <a:bodyPr wrap="none" anchor="ctr"/>
          <a:lstStyle/>
          <a:p>
            <a:endParaRPr lang="zh-CN" altLang="en-US"/>
          </a:p>
        </p:txBody>
      </p:sp>
      <p:sp>
        <p:nvSpPr>
          <p:cNvPr id="59423" name="Line 31"/>
          <p:cNvSpPr>
            <a:spLocks noChangeShapeType="1"/>
          </p:cNvSpPr>
          <p:nvPr/>
        </p:nvSpPr>
        <p:spPr bwMode="auto">
          <a:xfrm flipH="1">
            <a:off x="5159375" y="3978275"/>
            <a:ext cx="647700" cy="0"/>
          </a:xfrm>
          <a:prstGeom prst="line">
            <a:avLst/>
          </a:prstGeom>
          <a:noFill/>
          <a:ln w="19050">
            <a:solidFill>
              <a:schemeClr val="tx1"/>
            </a:solidFill>
            <a:round/>
            <a:headEnd/>
            <a:tailEnd/>
          </a:ln>
          <a:effectLst/>
        </p:spPr>
        <p:txBody>
          <a:bodyPr/>
          <a:lstStyle/>
          <a:p>
            <a:endParaRPr lang="zh-CN" altLang="en-US"/>
          </a:p>
        </p:txBody>
      </p:sp>
      <p:grpSp>
        <p:nvGrpSpPr>
          <p:cNvPr id="6" name="Group 53"/>
          <p:cNvGrpSpPr>
            <a:grpSpLocks/>
          </p:cNvGrpSpPr>
          <p:nvPr/>
        </p:nvGrpSpPr>
        <p:grpSpPr bwMode="auto">
          <a:xfrm>
            <a:off x="6350001" y="2682875"/>
            <a:ext cx="760413" cy="1295400"/>
            <a:chOff x="3040" y="1690"/>
            <a:chExt cx="479" cy="816"/>
          </a:xfrm>
        </p:grpSpPr>
        <p:sp>
          <p:nvSpPr>
            <p:cNvPr id="59424" name="Line 32"/>
            <p:cNvSpPr>
              <a:spLocks noChangeShapeType="1"/>
            </p:cNvSpPr>
            <p:nvPr/>
          </p:nvSpPr>
          <p:spPr bwMode="auto">
            <a:xfrm>
              <a:off x="3061" y="1690"/>
              <a:ext cx="0" cy="816"/>
            </a:xfrm>
            <a:prstGeom prst="line">
              <a:avLst/>
            </a:prstGeom>
            <a:noFill/>
            <a:ln w="19050">
              <a:solidFill>
                <a:schemeClr val="tx1"/>
              </a:solidFill>
              <a:round/>
              <a:headEnd/>
              <a:tailEnd/>
            </a:ln>
            <a:effectLst/>
          </p:spPr>
          <p:txBody>
            <a:bodyPr/>
            <a:lstStyle/>
            <a:p>
              <a:endParaRPr lang="zh-CN" altLang="en-US"/>
            </a:p>
          </p:txBody>
        </p:sp>
        <p:sp>
          <p:nvSpPr>
            <p:cNvPr id="59425" name="Text Box 33"/>
            <p:cNvSpPr txBox="1">
              <a:spLocks noChangeArrowheads="1"/>
            </p:cNvSpPr>
            <p:nvPr/>
          </p:nvSpPr>
          <p:spPr bwMode="auto">
            <a:xfrm>
              <a:off x="3040" y="1793"/>
              <a:ext cx="479" cy="583"/>
            </a:xfrm>
            <a:prstGeom prst="rect">
              <a:avLst/>
            </a:prstGeom>
            <a:noFill/>
            <a:ln w="9525">
              <a:noFill/>
              <a:miter lim="800000"/>
              <a:headEnd/>
              <a:tailEnd/>
            </a:ln>
            <a:effectLst/>
          </p:spPr>
          <p:txBody>
            <a:bodyPr wrap="none">
              <a:spAutoFit/>
            </a:bodyPr>
            <a:lstStyle/>
            <a:p>
              <a:pPr>
                <a:lnSpc>
                  <a:spcPct val="90000"/>
                </a:lnSpc>
              </a:pPr>
              <a:r>
                <a:rPr kumimoji="1" lang="zh-CN" altLang="en-US" sz="2000" b="1">
                  <a:latin typeface="华文新魏" pitchFamily="2" charset="-122"/>
                  <a:ea typeface="华文新魏" pitchFamily="2" charset="-122"/>
                </a:rPr>
                <a:t>映像 </a:t>
              </a:r>
            </a:p>
            <a:p>
              <a:pPr>
                <a:lnSpc>
                  <a:spcPct val="90000"/>
                </a:lnSpc>
              </a:pPr>
              <a:r>
                <a:rPr kumimoji="1" lang="zh-CN" altLang="en-US" sz="2000" b="1">
                  <a:latin typeface="华文新魏" pitchFamily="2" charset="-122"/>
                  <a:ea typeface="华文新魏" pitchFamily="2" charset="-122"/>
                </a:rPr>
                <a:t>  到 </a:t>
              </a:r>
            </a:p>
            <a:p>
              <a:pPr>
                <a:lnSpc>
                  <a:spcPct val="90000"/>
                </a:lnSpc>
              </a:pPr>
              <a:r>
                <a:rPr kumimoji="1" lang="zh-CN" altLang="en-US" sz="2000" b="1">
                  <a:latin typeface="华文新魏" pitchFamily="2" charset="-122"/>
                  <a:ea typeface="华文新魏" pitchFamily="2" charset="-122"/>
                </a:rPr>
                <a:t>内存 </a:t>
              </a:r>
            </a:p>
          </p:txBody>
        </p:sp>
      </p:grpSp>
      <p:sp>
        <p:nvSpPr>
          <p:cNvPr id="59426" name="Line 34"/>
          <p:cNvSpPr>
            <a:spLocks noChangeShapeType="1"/>
          </p:cNvSpPr>
          <p:nvPr/>
        </p:nvSpPr>
        <p:spPr bwMode="auto">
          <a:xfrm flipH="1">
            <a:off x="6383338" y="3978275"/>
            <a:ext cx="647700" cy="0"/>
          </a:xfrm>
          <a:prstGeom prst="line">
            <a:avLst/>
          </a:prstGeom>
          <a:noFill/>
          <a:ln w="19050">
            <a:solidFill>
              <a:schemeClr val="tx1"/>
            </a:solidFill>
            <a:round/>
            <a:headEnd/>
            <a:tailEnd/>
          </a:ln>
          <a:effectLst/>
        </p:spPr>
        <p:txBody>
          <a:bodyPr/>
          <a:lstStyle/>
          <a:p>
            <a:endParaRPr lang="zh-CN" altLang="en-US"/>
          </a:p>
        </p:txBody>
      </p:sp>
      <p:sp>
        <p:nvSpPr>
          <p:cNvPr id="59428" name="Rectangle 36"/>
          <p:cNvSpPr>
            <a:spLocks noChangeArrowheads="1"/>
          </p:cNvSpPr>
          <p:nvPr/>
        </p:nvSpPr>
        <p:spPr bwMode="auto">
          <a:xfrm>
            <a:off x="6989763" y="3711575"/>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存储结构 </a:t>
            </a:r>
          </a:p>
        </p:txBody>
      </p:sp>
      <p:sp>
        <p:nvSpPr>
          <p:cNvPr id="59429" name="AutoShape 37"/>
          <p:cNvSpPr>
            <a:spLocks/>
          </p:cNvSpPr>
          <p:nvPr/>
        </p:nvSpPr>
        <p:spPr bwMode="auto">
          <a:xfrm flipH="1">
            <a:off x="8399463" y="3619500"/>
            <a:ext cx="144462" cy="647700"/>
          </a:xfrm>
          <a:prstGeom prst="rightBrace">
            <a:avLst>
              <a:gd name="adj1" fmla="val 37363"/>
              <a:gd name="adj2" fmla="val 50000"/>
            </a:avLst>
          </a:prstGeom>
          <a:noFill/>
          <a:ln w="9525">
            <a:solidFill>
              <a:schemeClr val="tx1"/>
            </a:solidFill>
            <a:round/>
            <a:headEnd/>
            <a:tailEnd/>
          </a:ln>
          <a:effectLst/>
        </p:spPr>
        <p:txBody>
          <a:bodyPr wrap="none" anchor="ctr"/>
          <a:lstStyle/>
          <a:p>
            <a:endParaRPr lang="zh-CN" altLang="en-US"/>
          </a:p>
        </p:txBody>
      </p:sp>
      <p:sp>
        <p:nvSpPr>
          <p:cNvPr id="59430" name="Rectangle 38"/>
          <p:cNvSpPr>
            <a:spLocks noChangeArrowheads="1"/>
          </p:cNvSpPr>
          <p:nvPr/>
        </p:nvSpPr>
        <p:spPr bwMode="auto">
          <a:xfrm>
            <a:off x="8537575" y="3357563"/>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顺序结构 </a:t>
            </a:r>
          </a:p>
        </p:txBody>
      </p:sp>
      <p:sp>
        <p:nvSpPr>
          <p:cNvPr id="59431" name="Rectangle 39"/>
          <p:cNvSpPr>
            <a:spLocks noChangeArrowheads="1"/>
          </p:cNvSpPr>
          <p:nvPr/>
        </p:nvSpPr>
        <p:spPr bwMode="auto">
          <a:xfrm>
            <a:off x="8543925" y="4051300"/>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链式结构 </a:t>
            </a:r>
          </a:p>
        </p:txBody>
      </p:sp>
      <p:sp>
        <p:nvSpPr>
          <p:cNvPr id="59432" name="Rectangle 40"/>
          <p:cNvSpPr>
            <a:spLocks noChangeArrowheads="1"/>
          </p:cNvSpPr>
          <p:nvPr/>
        </p:nvSpPr>
        <p:spPr bwMode="auto">
          <a:xfrm>
            <a:off x="1631951" y="4941888"/>
            <a:ext cx="873125"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算法 </a:t>
            </a:r>
          </a:p>
        </p:txBody>
      </p:sp>
      <p:sp>
        <p:nvSpPr>
          <p:cNvPr id="59433" name="Rectangle 41"/>
          <p:cNvSpPr>
            <a:spLocks noChangeArrowheads="1"/>
          </p:cNvSpPr>
          <p:nvPr/>
        </p:nvSpPr>
        <p:spPr bwMode="auto">
          <a:xfrm>
            <a:off x="2495550" y="4705350"/>
            <a:ext cx="6553200"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rPr>
              <a:t>特性：</a:t>
            </a:r>
            <a:r>
              <a:rPr kumimoji="1" lang="zh-CN" altLang="en-US" sz="2400" b="1">
                <a:solidFill>
                  <a:srgbClr val="0000FF"/>
                </a:solidFill>
                <a:latin typeface="Times New Roman" pitchFamily="18" charset="0"/>
              </a:rPr>
              <a:t>有穷性、确定性、可行性、输入、输出 </a:t>
            </a:r>
          </a:p>
        </p:txBody>
      </p:sp>
      <p:sp>
        <p:nvSpPr>
          <p:cNvPr id="59434" name="Rectangle 42"/>
          <p:cNvSpPr>
            <a:spLocks noChangeArrowheads="1"/>
          </p:cNvSpPr>
          <p:nvPr/>
        </p:nvSpPr>
        <p:spPr bwMode="auto">
          <a:xfrm>
            <a:off x="2495550" y="5203825"/>
            <a:ext cx="7920038"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rPr>
              <a:t>衡量标准：</a:t>
            </a:r>
            <a:r>
              <a:rPr kumimoji="1" lang="zh-CN" altLang="en-US" sz="2400" b="1">
                <a:solidFill>
                  <a:srgbClr val="0000FF"/>
                </a:solidFill>
                <a:latin typeface="Times New Roman" pitchFamily="18" charset="0"/>
              </a:rPr>
              <a:t>正确性、可读性、健壮性、效率、存储量需求 </a:t>
            </a:r>
          </a:p>
        </p:txBody>
      </p:sp>
      <p:sp>
        <p:nvSpPr>
          <p:cNvPr id="59436" name="AutoShape 44"/>
          <p:cNvSpPr>
            <a:spLocks/>
          </p:cNvSpPr>
          <p:nvPr/>
        </p:nvSpPr>
        <p:spPr bwMode="auto">
          <a:xfrm flipH="1">
            <a:off x="2422526" y="4848225"/>
            <a:ext cx="144463" cy="647700"/>
          </a:xfrm>
          <a:prstGeom prst="rightBrace">
            <a:avLst>
              <a:gd name="adj1" fmla="val 37363"/>
              <a:gd name="adj2" fmla="val 50000"/>
            </a:avLst>
          </a:prstGeom>
          <a:noFill/>
          <a:ln w="9525">
            <a:solidFill>
              <a:schemeClr val="tx1"/>
            </a:solidFill>
            <a:round/>
            <a:headEnd/>
            <a:tailEnd/>
          </a:ln>
          <a:effectLst/>
        </p:spPr>
        <p:txBody>
          <a:bodyPr wrap="none" anchor="ctr"/>
          <a:lstStyle/>
          <a:p>
            <a:endParaRPr lang="zh-CN" altLang="en-US"/>
          </a:p>
        </p:txBody>
      </p:sp>
      <p:sp>
        <p:nvSpPr>
          <p:cNvPr id="59437" name="Rectangle 45"/>
          <p:cNvSpPr>
            <a:spLocks noChangeArrowheads="1"/>
          </p:cNvSpPr>
          <p:nvPr/>
        </p:nvSpPr>
        <p:spPr bwMode="auto">
          <a:xfrm>
            <a:off x="5238750" y="5846763"/>
            <a:ext cx="1792288"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时间复杂度 </a:t>
            </a:r>
          </a:p>
        </p:txBody>
      </p:sp>
      <p:sp>
        <p:nvSpPr>
          <p:cNvPr id="59438" name="Line 46"/>
          <p:cNvSpPr>
            <a:spLocks noChangeShapeType="1"/>
          </p:cNvSpPr>
          <p:nvPr/>
        </p:nvSpPr>
        <p:spPr bwMode="auto">
          <a:xfrm>
            <a:off x="8112125" y="5589589"/>
            <a:ext cx="0" cy="549275"/>
          </a:xfrm>
          <a:prstGeom prst="line">
            <a:avLst/>
          </a:prstGeom>
          <a:noFill/>
          <a:ln w="19050">
            <a:solidFill>
              <a:schemeClr val="tx1"/>
            </a:solidFill>
            <a:round/>
            <a:headEnd/>
            <a:tailEnd/>
          </a:ln>
          <a:effectLst/>
        </p:spPr>
        <p:txBody>
          <a:bodyPr/>
          <a:lstStyle/>
          <a:p>
            <a:endParaRPr lang="zh-CN" altLang="en-US"/>
          </a:p>
        </p:txBody>
      </p:sp>
      <p:sp>
        <p:nvSpPr>
          <p:cNvPr id="59439" name="Line 47"/>
          <p:cNvSpPr>
            <a:spLocks noChangeShapeType="1"/>
          </p:cNvSpPr>
          <p:nvPr/>
        </p:nvSpPr>
        <p:spPr bwMode="auto">
          <a:xfrm flipH="1">
            <a:off x="6888163" y="6138863"/>
            <a:ext cx="1223962" cy="0"/>
          </a:xfrm>
          <a:prstGeom prst="line">
            <a:avLst/>
          </a:prstGeom>
          <a:noFill/>
          <a:ln w="19050">
            <a:solidFill>
              <a:schemeClr val="tx1"/>
            </a:solidFill>
            <a:round/>
            <a:headEnd/>
            <a:tailEnd/>
          </a:ln>
          <a:effectLst/>
        </p:spPr>
        <p:txBody>
          <a:bodyPr/>
          <a:lstStyle/>
          <a:p>
            <a:endParaRPr lang="zh-CN" altLang="en-US"/>
          </a:p>
        </p:txBody>
      </p:sp>
      <p:sp>
        <p:nvSpPr>
          <p:cNvPr id="59440" name="Rectangle 48"/>
          <p:cNvSpPr>
            <a:spLocks noChangeArrowheads="1"/>
          </p:cNvSpPr>
          <p:nvPr/>
        </p:nvSpPr>
        <p:spPr bwMode="auto">
          <a:xfrm>
            <a:off x="8628064" y="5872163"/>
            <a:ext cx="1792287"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空间复杂度 </a:t>
            </a:r>
          </a:p>
        </p:txBody>
      </p:sp>
      <p:sp>
        <p:nvSpPr>
          <p:cNvPr id="59441" name="Line 49"/>
          <p:cNvSpPr>
            <a:spLocks noChangeShapeType="1"/>
          </p:cNvSpPr>
          <p:nvPr/>
        </p:nvSpPr>
        <p:spPr bwMode="auto">
          <a:xfrm>
            <a:off x="9474200" y="5661025"/>
            <a:ext cx="0" cy="261938"/>
          </a:xfrm>
          <a:prstGeom prst="line">
            <a:avLst/>
          </a:prstGeom>
          <a:noFill/>
          <a:ln w="19050">
            <a:solidFill>
              <a:schemeClr val="tx1"/>
            </a:solidFill>
            <a:round/>
            <a:headEnd/>
            <a:tailEnd/>
          </a:ln>
          <a:effectLst/>
        </p:spPr>
        <p:txBody>
          <a:bodyPr/>
          <a:lstStyle/>
          <a:p>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8"/>
                                        </p:tgtEl>
                                        <p:attrNameLst>
                                          <p:attrName>style.visibility</p:attrName>
                                        </p:attrNameLst>
                                      </p:cBhvr>
                                      <p:to>
                                        <p:strVal val="visible"/>
                                      </p:to>
                                    </p:set>
                                    <p:animEffect transition="in" filter="wipe(left)">
                                      <p:cBhvr>
                                        <p:cTn id="7" dur="500"/>
                                        <p:tgtEl>
                                          <p:spTgt spid="593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401"/>
                                        </p:tgtEl>
                                        <p:attrNameLst>
                                          <p:attrName>style.visibility</p:attrName>
                                        </p:attrNameLst>
                                      </p:cBhvr>
                                      <p:to>
                                        <p:strVal val="visible"/>
                                      </p:to>
                                    </p:set>
                                    <p:animEffect transition="in" filter="wipe(left)">
                                      <p:cBhvr>
                                        <p:cTn id="17" dur="500"/>
                                        <p:tgtEl>
                                          <p:spTgt spid="5940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408"/>
                                        </p:tgtEl>
                                        <p:attrNameLst>
                                          <p:attrName>style.visibility</p:attrName>
                                        </p:attrNameLst>
                                      </p:cBhvr>
                                      <p:to>
                                        <p:strVal val="visible"/>
                                      </p:to>
                                    </p:set>
                                    <p:animEffect transition="in" filter="wipe(left)">
                                      <p:cBhvr>
                                        <p:cTn id="27" dur="500"/>
                                        <p:tgtEl>
                                          <p:spTgt spid="5940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9409"/>
                                        </p:tgtEl>
                                        <p:attrNameLst>
                                          <p:attrName>style.visibility</p:attrName>
                                        </p:attrNameLst>
                                      </p:cBhvr>
                                      <p:to>
                                        <p:strVal val="visible"/>
                                      </p:to>
                                    </p:set>
                                    <p:animEffect transition="in" filter="wipe(up)">
                                      <p:cBhvr>
                                        <p:cTn id="32" dur="500"/>
                                        <p:tgtEl>
                                          <p:spTgt spid="59409"/>
                                        </p:tgtEl>
                                      </p:cBhvr>
                                    </p:animEffect>
                                  </p:childTnLst>
                                </p:cTn>
                              </p:par>
                            </p:childTnLst>
                          </p:cTn>
                        </p:par>
                        <p:par>
                          <p:cTn id="33" fill="hold">
                            <p:stCondLst>
                              <p:cond delay="500"/>
                            </p:stCondLst>
                            <p:childTnLst>
                              <p:par>
                                <p:cTn id="34" presetID="22" presetClass="entr" presetSubtype="2" fill="hold" grpId="0" nodeType="afterEffect">
                                  <p:stCondLst>
                                    <p:cond delay="0"/>
                                  </p:stCondLst>
                                  <p:childTnLst>
                                    <p:set>
                                      <p:cBhvr>
                                        <p:cTn id="35" dur="1" fill="hold">
                                          <p:stCondLst>
                                            <p:cond delay="0"/>
                                          </p:stCondLst>
                                        </p:cTn>
                                        <p:tgtEl>
                                          <p:spTgt spid="59410"/>
                                        </p:tgtEl>
                                        <p:attrNameLst>
                                          <p:attrName>style.visibility</p:attrName>
                                        </p:attrNameLst>
                                      </p:cBhvr>
                                      <p:to>
                                        <p:strVal val="visible"/>
                                      </p:to>
                                    </p:set>
                                    <p:animEffect transition="in" filter="wipe(right)">
                                      <p:cBhvr>
                                        <p:cTn id="36" dur="500"/>
                                        <p:tgtEl>
                                          <p:spTgt spid="59410"/>
                                        </p:tgtEl>
                                      </p:cBhvr>
                                    </p:animEffect>
                                  </p:childTnLst>
                                </p:cTn>
                              </p:par>
                            </p:childTnLst>
                          </p:cTn>
                        </p:par>
                        <p:par>
                          <p:cTn id="37" fill="hold">
                            <p:stCondLst>
                              <p:cond delay="1000"/>
                            </p:stCondLst>
                            <p:childTnLst>
                              <p:par>
                                <p:cTn id="38" presetID="17" presetClass="entr" presetSubtype="10" fill="hold" grpId="0" nodeType="afterEffect">
                                  <p:stCondLst>
                                    <p:cond delay="0"/>
                                  </p:stCondLst>
                                  <p:childTnLst>
                                    <p:set>
                                      <p:cBhvr>
                                        <p:cTn id="39" dur="1" fill="hold">
                                          <p:stCondLst>
                                            <p:cond delay="0"/>
                                          </p:stCondLst>
                                        </p:cTn>
                                        <p:tgtEl>
                                          <p:spTgt spid="59411"/>
                                        </p:tgtEl>
                                        <p:attrNameLst>
                                          <p:attrName>style.visibility</p:attrName>
                                        </p:attrNameLst>
                                      </p:cBhvr>
                                      <p:to>
                                        <p:strVal val="visible"/>
                                      </p:to>
                                    </p:set>
                                    <p:anim calcmode="lin" valueType="num">
                                      <p:cBhvr>
                                        <p:cTn id="40" dur="500" fill="hold"/>
                                        <p:tgtEl>
                                          <p:spTgt spid="59411"/>
                                        </p:tgtEl>
                                        <p:attrNameLst>
                                          <p:attrName>ppt_w</p:attrName>
                                        </p:attrNameLst>
                                      </p:cBhvr>
                                      <p:tavLst>
                                        <p:tav tm="0">
                                          <p:val>
                                            <p:fltVal val="0"/>
                                          </p:val>
                                        </p:tav>
                                        <p:tav tm="100000">
                                          <p:val>
                                            <p:strVal val="#ppt_w"/>
                                          </p:val>
                                        </p:tav>
                                      </p:tavLst>
                                    </p:anim>
                                    <p:anim calcmode="lin" valueType="num">
                                      <p:cBhvr>
                                        <p:cTn id="41" dur="500" fill="hold"/>
                                        <p:tgtEl>
                                          <p:spTgt spid="59411"/>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17" presetClass="entr" presetSubtype="10" fill="hold" grpId="0" nodeType="clickEffect">
                                  <p:stCondLst>
                                    <p:cond delay="0"/>
                                  </p:stCondLst>
                                  <p:childTnLst>
                                    <p:set>
                                      <p:cBhvr>
                                        <p:cTn id="45" dur="1" fill="hold">
                                          <p:stCondLst>
                                            <p:cond delay="0"/>
                                          </p:stCondLst>
                                        </p:cTn>
                                        <p:tgtEl>
                                          <p:spTgt spid="59412"/>
                                        </p:tgtEl>
                                        <p:attrNameLst>
                                          <p:attrName>style.visibility</p:attrName>
                                        </p:attrNameLst>
                                      </p:cBhvr>
                                      <p:to>
                                        <p:strVal val="visible"/>
                                      </p:to>
                                    </p:set>
                                    <p:anim calcmode="lin" valueType="num">
                                      <p:cBhvr>
                                        <p:cTn id="46" dur="500" fill="hold"/>
                                        <p:tgtEl>
                                          <p:spTgt spid="59412"/>
                                        </p:tgtEl>
                                        <p:attrNameLst>
                                          <p:attrName>ppt_w</p:attrName>
                                        </p:attrNameLst>
                                      </p:cBhvr>
                                      <p:tavLst>
                                        <p:tav tm="0">
                                          <p:val>
                                            <p:fltVal val="0"/>
                                          </p:val>
                                        </p:tav>
                                        <p:tav tm="100000">
                                          <p:val>
                                            <p:strVal val="#ppt_w"/>
                                          </p:val>
                                        </p:tav>
                                      </p:tavLst>
                                    </p:anim>
                                    <p:anim calcmode="lin" valueType="num">
                                      <p:cBhvr>
                                        <p:cTn id="47" dur="500" fill="hold"/>
                                        <p:tgtEl>
                                          <p:spTgt spid="59412"/>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1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 calcmode="lin" valueType="num">
                                      <p:cBhvr>
                                        <p:cTn id="52" dur="500" fill="hold"/>
                                        <p:tgtEl>
                                          <p:spTgt spid="4"/>
                                        </p:tgtEl>
                                        <p:attrNameLst>
                                          <p:attrName>ppt_w</p:attrName>
                                        </p:attrNameLst>
                                      </p:cBhvr>
                                      <p:tavLst>
                                        <p:tav tm="0">
                                          <p:val>
                                            <p:fltVal val="0"/>
                                          </p:val>
                                        </p:tav>
                                        <p:tav tm="100000">
                                          <p:val>
                                            <p:strVal val="#ppt_w"/>
                                          </p:val>
                                        </p:tav>
                                      </p:tavLst>
                                    </p:anim>
                                    <p:anim calcmode="lin" valueType="num">
                                      <p:cBhvr>
                                        <p:cTn id="53" dur="500" fill="hold"/>
                                        <p:tgtEl>
                                          <p:spTgt spid="4"/>
                                        </p:tgtEl>
                                        <p:attrNameLst>
                                          <p:attrName>ppt_h</p:attrName>
                                        </p:attrNameLst>
                                      </p:cBhvr>
                                      <p:tavLst>
                                        <p:tav tm="0">
                                          <p:val>
                                            <p:strVal val="#ppt_h"/>
                                          </p:val>
                                        </p:tav>
                                        <p:tav tm="100000">
                                          <p:val>
                                            <p:strVal val="#ppt_h"/>
                                          </p:val>
                                        </p:tav>
                                      </p:tavLst>
                                    </p:anim>
                                  </p:childTnLst>
                                </p:cTn>
                              </p:par>
                            </p:childTnLst>
                          </p:cTn>
                        </p:par>
                        <p:par>
                          <p:cTn id="54" fill="hold">
                            <p:stCondLst>
                              <p:cond delay="500"/>
                            </p:stCondLst>
                            <p:childTnLst>
                              <p:par>
                                <p:cTn id="55" presetID="16" presetClass="entr" presetSubtype="42" fill="hold" grpId="0" nodeType="afterEffect">
                                  <p:stCondLst>
                                    <p:cond delay="0"/>
                                  </p:stCondLst>
                                  <p:childTnLst>
                                    <p:set>
                                      <p:cBhvr>
                                        <p:cTn id="56" dur="1" fill="hold">
                                          <p:stCondLst>
                                            <p:cond delay="0"/>
                                          </p:stCondLst>
                                        </p:cTn>
                                        <p:tgtEl>
                                          <p:spTgt spid="59415"/>
                                        </p:tgtEl>
                                        <p:attrNameLst>
                                          <p:attrName>style.visibility</p:attrName>
                                        </p:attrNameLst>
                                      </p:cBhvr>
                                      <p:to>
                                        <p:strVal val="visible"/>
                                      </p:to>
                                    </p:set>
                                    <p:animEffect transition="in" filter="barn(outHorizontal)">
                                      <p:cBhvr>
                                        <p:cTn id="57" dur="500"/>
                                        <p:tgtEl>
                                          <p:spTgt spid="59415"/>
                                        </p:tgtEl>
                                      </p:cBhvr>
                                    </p:animEffect>
                                  </p:childTnLst>
                                </p:cTn>
                              </p:par>
                            </p:childTnLst>
                          </p:cTn>
                        </p:par>
                      </p:childTnLst>
                    </p:cTn>
                  </p:par>
                  <p:par>
                    <p:cTn id="58" fill="hold">
                      <p:stCondLst>
                        <p:cond delay="indefinite"/>
                      </p:stCondLst>
                      <p:childTnLst>
                        <p:par>
                          <p:cTn id="59" fill="hold">
                            <p:stCondLst>
                              <p:cond delay="0"/>
                            </p:stCondLst>
                            <p:childTnLst>
                              <p:par>
                                <p:cTn id="60" presetID="17" presetClass="entr" presetSubtype="2" fill="hold" grpId="0" nodeType="clickEffect">
                                  <p:stCondLst>
                                    <p:cond delay="0"/>
                                  </p:stCondLst>
                                  <p:childTnLst>
                                    <p:set>
                                      <p:cBhvr>
                                        <p:cTn id="61" dur="1" fill="hold">
                                          <p:stCondLst>
                                            <p:cond delay="0"/>
                                          </p:stCondLst>
                                        </p:cTn>
                                        <p:tgtEl>
                                          <p:spTgt spid="59416"/>
                                        </p:tgtEl>
                                        <p:attrNameLst>
                                          <p:attrName>style.visibility</p:attrName>
                                        </p:attrNameLst>
                                      </p:cBhvr>
                                      <p:to>
                                        <p:strVal val="visible"/>
                                      </p:to>
                                    </p:set>
                                    <p:anim calcmode="lin" valueType="num">
                                      <p:cBhvr>
                                        <p:cTn id="62" dur="500" fill="hold"/>
                                        <p:tgtEl>
                                          <p:spTgt spid="59416"/>
                                        </p:tgtEl>
                                        <p:attrNameLst>
                                          <p:attrName>ppt_x</p:attrName>
                                        </p:attrNameLst>
                                      </p:cBhvr>
                                      <p:tavLst>
                                        <p:tav tm="0">
                                          <p:val>
                                            <p:strVal val="#ppt_x+#ppt_w/2"/>
                                          </p:val>
                                        </p:tav>
                                        <p:tav tm="100000">
                                          <p:val>
                                            <p:strVal val="#ppt_x"/>
                                          </p:val>
                                        </p:tav>
                                      </p:tavLst>
                                    </p:anim>
                                    <p:anim calcmode="lin" valueType="num">
                                      <p:cBhvr>
                                        <p:cTn id="63" dur="500" fill="hold"/>
                                        <p:tgtEl>
                                          <p:spTgt spid="59416"/>
                                        </p:tgtEl>
                                        <p:attrNameLst>
                                          <p:attrName>ppt_y</p:attrName>
                                        </p:attrNameLst>
                                      </p:cBhvr>
                                      <p:tavLst>
                                        <p:tav tm="0">
                                          <p:val>
                                            <p:strVal val="#ppt_y"/>
                                          </p:val>
                                        </p:tav>
                                        <p:tav tm="100000">
                                          <p:val>
                                            <p:strVal val="#ppt_y"/>
                                          </p:val>
                                        </p:tav>
                                      </p:tavLst>
                                    </p:anim>
                                    <p:anim calcmode="lin" valueType="num">
                                      <p:cBhvr>
                                        <p:cTn id="64" dur="500" fill="hold"/>
                                        <p:tgtEl>
                                          <p:spTgt spid="59416"/>
                                        </p:tgtEl>
                                        <p:attrNameLst>
                                          <p:attrName>ppt_w</p:attrName>
                                        </p:attrNameLst>
                                      </p:cBhvr>
                                      <p:tavLst>
                                        <p:tav tm="0">
                                          <p:val>
                                            <p:fltVal val="0"/>
                                          </p:val>
                                        </p:tav>
                                        <p:tav tm="100000">
                                          <p:val>
                                            <p:strVal val="#ppt_w"/>
                                          </p:val>
                                        </p:tav>
                                      </p:tavLst>
                                    </p:anim>
                                    <p:anim calcmode="lin" valueType="num">
                                      <p:cBhvr>
                                        <p:cTn id="65" dur="500" fill="hold"/>
                                        <p:tgtEl>
                                          <p:spTgt spid="59416"/>
                                        </p:tgtEl>
                                        <p:attrNameLst>
                                          <p:attrName>ppt_h</p:attrName>
                                        </p:attrNameLst>
                                      </p:cBhvr>
                                      <p:tavLst>
                                        <p:tav tm="0">
                                          <p:val>
                                            <p:strVal val="#ppt_h"/>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wipe(up)">
                                      <p:cBhvr>
                                        <p:cTn id="70" dur="500"/>
                                        <p:tgtEl>
                                          <p:spTgt spid="5"/>
                                        </p:tgtEl>
                                      </p:cBhvr>
                                    </p:animEffect>
                                  </p:childTnLst>
                                </p:cTn>
                              </p:par>
                            </p:childTnLst>
                          </p:cTn>
                        </p:par>
                        <p:par>
                          <p:cTn id="71" fill="hold">
                            <p:stCondLst>
                              <p:cond delay="500"/>
                            </p:stCondLst>
                            <p:childTnLst>
                              <p:par>
                                <p:cTn id="72" presetID="22" presetClass="entr" presetSubtype="2" fill="hold" grpId="0" nodeType="afterEffect">
                                  <p:stCondLst>
                                    <p:cond delay="0"/>
                                  </p:stCondLst>
                                  <p:childTnLst>
                                    <p:set>
                                      <p:cBhvr>
                                        <p:cTn id="73" dur="1" fill="hold">
                                          <p:stCondLst>
                                            <p:cond delay="0"/>
                                          </p:stCondLst>
                                        </p:cTn>
                                        <p:tgtEl>
                                          <p:spTgt spid="59423"/>
                                        </p:tgtEl>
                                        <p:attrNameLst>
                                          <p:attrName>style.visibility</p:attrName>
                                        </p:attrNameLst>
                                      </p:cBhvr>
                                      <p:to>
                                        <p:strVal val="visible"/>
                                      </p:to>
                                    </p:set>
                                    <p:animEffect transition="in" filter="wipe(right)">
                                      <p:cBhvr>
                                        <p:cTn id="74" dur="500"/>
                                        <p:tgtEl>
                                          <p:spTgt spid="59423"/>
                                        </p:tgtEl>
                                      </p:cBhvr>
                                    </p:animEffect>
                                  </p:childTnLst>
                                </p:cTn>
                              </p:par>
                            </p:childTnLst>
                          </p:cTn>
                        </p:par>
                      </p:childTnLst>
                    </p:cTn>
                  </p:par>
                  <p:par>
                    <p:cTn id="75" fill="hold">
                      <p:stCondLst>
                        <p:cond delay="indefinite"/>
                      </p:stCondLst>
                      <p:childTnLst>
                        <p:par>
                          <p:cTn id="76" fill="hold">
                            <p:stCondLst>
                              <p:cond delay="0"/>
                            </p:stCondLst>
                            <p:childTnLst>
                              <p:par>
                                <p:cTn id="77" presetID="17" presetClass="entr" presetSubtype="10" fill="hold" grpId="0" nodeType="clickEffect">
                                  <p:stCondLst>
                                    <p:cond delay="0"/>
                                  </p:stCondLst>
                                  <p:childTnLst>
                                    <p:set>
                                      <p:cBhvr>
                                        <p:cTn id="78" dur="1" fill="hold">
                                          <p:stCondLst>
                                            <p:cond delay="0"/>
                                          </p:stCondLst>
                                        </p:cTn>
                                        <p:tgtEl>
                                          <p:spTgt spid="59419"/>
                                        </p:tgtEl>
                                        <p:attrNameLst>
                                          <p:attrName>style.visibility</p:attrName>
                                        </p:attrNameLst>
                                      </p:cBhvr>
                                      <p:to>
                                        <p:strVal val="visible"/>
                                      </p:to>
                                    </p:set>
                                    <p:anim calcmode="lin" valueType="num">
                                      <p:cBhvr>
                                        <p:cTn id="79" dur="500" fill="hold"/>
                                        <p:tgtEl>
                                          <p:spTgt spid="59419"/>
                                        </p:tgtEl>
                                        <p:attrNameLst>
                                          <p:attrName>ppt_w</p:attrName>
                                        </p:attrNameLst>
                                      </p:cBhvr>
                                      <p:tavLst>
                                        <p:tav tm="0">
                                          <p:val>
                                            <p:fltVal val="0"/>
                                          </p:val>
                                        </p:tav>
                                        <p:tav tm="100000">
                                          <p:val>
                                            <p:strVal val="#ppt_w"/>
                                          </p:val>
                                        </p:tav>
                                      </p:tavLst>
                                    </p:anim>
                                    <p:anim calcmode="lin" valueType="num">
                                      <p:cBhvr>
                                        <p:cTn id="80" dur="500" fill="hold"/>
                                        <p:tgtEl>
                                          <p:spTgt spid="59419"/>
                                        </p:tgtEl>
                                        <p:attrNameLst>
                                          <p:attrName>ppt_h</p:attrName>
                                        </p:attrNameLst>
                                      </p:cBhvr>
                                      <p:tavLst>
                                        <p:tav tm="0">
                                          <p:val>
                                            <p:strVal val="#ppt_h"/>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16" presetClass="entr" presetSubtype="42" fill="hold" grpId="0" nodeType="clickEffect">
                                  <p:stCondLst>
                                    <p:cond delay="0"/>
                                  </p:stCondLst>
                                  <p:childTnLst>
                                    <p:set>
                                      <p:cBhvr>
                                        <p:cTn id="84" dur="1" fill="hold">
                                          <p:stCondLst>
                                            <p:cond delay="0"/>
                                          </p:stCondLst>
                                        </p:cTn>
                                        <p:tgtEl>
                                          <p:spTgt spid="59421"/>
                                        </p:tgtEl>
                                        <p:attrNameLst>
                                          <p:attrName>style.visibility</p:attrName>
                                        </p:attrNameLst>
                                      </p:cBhvr>
                                      <p:to>
                                        <p:strVal val="visible"/>
                                      </p:to>
                                    </p:set>
                                    <p:animEffect transition="in" filter="barn(outHorizontal)">
                                      <p:cBhvr>
                                        <p:cTn id="85" dur="500"/>
                                        <p:tgtEl>
                                          <p:spTgt spid="59421"/>
                                        </p:tgtEl>
                                      </p:cBhvr>
                                    </p:animEffect>
                                  </p:childTnLst>
                                </p:cTn>
                              </p:par>
                            </p:childTnLst>
                          </p:cTn>
                        </p:par>
                      </p:childTnLst>
                    </p:cTn>
                  </p:par>
                  <p:par>
                    <p:cTn id="86" fill="hold">
                      <p:stCondLst>
                        <p:cond delay="indefinite"/>
                      </p:stCondLst>
                      <p:childTnLst>
                        <p:par>
                          <p:cTn id="87" fill="hold">
                            <p:stCondLst>
                              <p:cond delay="0"/>
                            </p:stCondLst>
                            <p:childTnLst>
                              <p:par>
                                <p:cTn id="88" presetID="17" presetClass="entr" presetSubtype="2" fill="hold" grpId="0" nodeType="clickEffect">
                                  <p:stCondLst>
                                    <p:cond delay="0"/>
                                  </p:stCondLst>
                                  <p:childTnLst>
                                    <p:set>
                                      <p:cBhvr>
                                        <p:cTn id="89" dur="1" fill="hold">
                                          <p:stCondLst>
                                            <p:cond delay="0"/>
                                          </p:stCondLst>
                                        </p:cTn>
                                        <p:tgtEl>
                                          <p:spTgt spid="59420"/>
                                        </p:tgtEl>
                                        <p:attrNameLst>
                                          <p:attrName>style.visibility</p:attrName>
                                        </p:attrNameLst>
                                      </p:cBhvr>
                                      <p:to>
                                        <p:strVal val="visible"/>
                                      </p:to>
                                    </p:set>
                                    <p:anim calcmode="lin" valueType="num">
                                      <p:cBhvr>
                                        <p:cTn id="90" dur="500" fill="hold"/>
                                        <p:tgtEl>
                                          <p:spTgt spid="59420"/>
                                        </p:tgtEl>
                                        <p:attrNameLst>
                                          <p:attrName>ppt_x</p:attrName>
                                        </p:attrNameLst>
                                      </p:cBhvr>
                                      <p:tavLst>
                                        <p:tav tm="0">
                                          <p:val>
                                            <p:strVal val="#ppt_x+#ppt_w/2"/>
                                          </p:val>
                                        </p:tav>
                                        <p:tav tm="100000">
                                          <p:val>
                                            <p:strVal val="#ppt_x"/>
                                          </p:val>
                                        </p:tav>
                                      </p:tavLst>
                                    </p:anim>
                                    <p:anim calcmode="lin" valueType="num">
                                      <p:cBhvr>
                                        <p:cTn id="91" dur="500" fill="hold"/>
                                        <p:tgtEl>
                                          <p:spTgt spid="59420"/>
                                        </p:tgtEl>
                                        <p:attrNameLst>
                                          <p:attrName>ppt_y</p:attrName>
                                        </p:attrNameLst>
                                      </p:cBhvr>
                                      <p:tavLst>
                                        <p:tav tm="0">
                                          <p:val>
                                            <p:strVal val="#ppt_y"/>
                                          </p:val>
                                        </p:tav>
                                        <p:tav tm="100000">
                                          <p:val>
                                            <p:strVal val="#ppt_y"/>
                                          </p:val>
                                        </p:tav>
                                      </p:tavLst>
                                    </p:anim>
                                    <p:anim calcmode="lin" valueType="num">
                                      <p:cBhvr>
                                        <p:cTn id="92" dur="500" fill="hold"/>
                                        <p:tgtEl>
                                          <p:spTgt spid="59420"/>
                                        </p:tgtEl>
                                        <p:attrNameLst>
                                          <p:attrName>ppt_w</p:attrName>
                                        </p:attrNameLst>
                                      </p:cBhvr>
                                      <p:tavLst>
                                        <p:tav tm="0">
                                          <p:val>
                                            <p:fltVal val="0"/>
                                          </p:val>
                                        </p:tav>
                                        <p:tav tm="100000">
                                          <p:val>
                                            <p:strVal val="#ppt_w"/>
                                          </p:val>
                                        </p:tav>
                                      </p:tavLst>
                                    </p:anim>
                                    <p:anim calcmode="lin" valueType="num">
                                      <p:cBhvr>
                                        <p:cTn id="93" dur="500" fill="hold"/>
                                        <p:tgtEl>
                                          <p:spTgt spid="59420"/>
                                        </p:tgtEl>
                                        <p:attrNameLst>
                                          <p:attrName>ppt_h</p:attrName>
                                        </p:attrNameLst>
                                      </p:cBhvr>
                                      <p:tavLst>
                                        <p:tav tm="0">
                                          <p:val>
                                            <p:strVal val="#ppt_h"/>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nodeType="clickEffect">
                                  <p:stCondLst>
                                    <p:cond delay="0"/>
                                  </p:stCondLst>
                                  <p:childTnLst>
                                    <p:set>
                                      <p:cBhvr>
                                        <p:cTn id="97" dur="1" fill="hold">
                                          <p:stCondLst>
                                            <p:cond delay="0"/>
                                          </p:stCondLst>
                                        </p:cTn>
                                        <p:tgtEl>
                                          <p:spTgt spid="6"/>
                                        </p:tgtEl>
                                        <p:attrNameLst>
                                          <p:attrName>style.visibility</p:attrName>
                                        </p:attrNameLst>
                                      </p:cBhvr>
                                      <p:to>
                                        <p:strVal val="visible"/>
                                      </p:to>
                                    </p:set>
                                    <p:animEffect transition="in" filter="wipe(up)">
                                      <p:cBhvr>
                                        <p:cTn id="98" dur="500"/>
                                        <p:tgtEl>
                                          <p:spTgt spid="6"/>
                                        </p:tgtEl>
                                      </p:cBhvr>
                                    </p:animEffect>
                                  </p:childTnLst>
                                </p:cTn>
                              </p:par>
                            </p:childTnLst>
                          </p:cTn>
                        </p:par>
                        <p:par>
                          <p:cTn id="99" fill="hold">
                            <p:stCondLst>
                              <p:cond delay="500"/>
                            </p:stCondLst>
                            <p:childTnLst>
                              <p:par>
                                <p:cTn id="100" presetID="22" presetClass="entr" presetSubtype="8" fill="hold" grpId="0" nodeType="afterEffect">
                                  <p:stCondLst>
                                    <p:cond delay="0"/>
                                  </p:stCondLst>
                                  <p:childTnLst>
                                    <p:set>
                                      <p:cBhvr>
                                        <p:cTn id="101" dur="1" fill="hold">
                                          <p:stCondLst>
                                            <p:cond delay="0"/>
                                          </p:stCondLst>
                                        </p:cTn>
                                        <p:tgtEl>
                                          <p:spTgt spid="59426"/>
                                        </p:tgtEl>
                                        <p:attrNameLst>
                                          <p:attrName>style.visibility</p:attrName>
                                        </p:attrNameLst>
                                      </p:cBhvr>
                                      <p:to>
                                        <p:strVal val="visible"/>
                                      </p:to>
                                    </p:set>
                                    <p:animEffect transition="in" filter="wipe(left)">
                                      <p:cBhvr>
                                        <p:cTn id="102" dur="500"/>
                                        <p:tgtEl>
                                          <p:spTgt spid="59426"/>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59428"/>
                                        </p:tgtEl>
                                        <p:attrNameLst>
                                          <p:attrName>style.visibility</p:attrName>
                                        </p:attrNameLst>
                                      </p:cBhvr>
                                      <p:to>
                                        <p:strVal val="visible"/>
                                      </p:to>
                                    </p:set>
                                    <p:animEffect transition="in" filter="wipe(left)">
                                      <p:cBhvr>
                                        <p:cTn id="107" dur="500"/>
                                        <p:tgtEl>
                                          <p:spTgt spid="59428"/>
                                        </p:tgtEl>
                                      </p:cBhvr>
                                    </p:animEffect>
                                  </p:childTnLst>
                                </p:cTn>
                              </p:par>
                            </p:childTnLst>
                          </p:cTn>
                        </p:par>
                      </p:childTnLst>
                    </p:cTn>
                  </p:par>
                  <p:par>
                    <p:cTn id="108" fill="hold">
                      <p:stCondLst>
                        <p:cond delay="indefinite"/>
                      </p:stCondLst>
                      <p:childTnLst>
                        <p:par>
                          <p:cTn id="109" fill="hold">
                            <p:stCondLst>
                              <p:cond delay="0"/>
                            </p:stCondLst>
                            <p:childTnLst>
                              <p:par>
                                <p:cTn id="110" presetID="16" presetClass="entr" presetSubtype="42" fill="hold" grpId="0" nodeType="clickEffect">
                                  <p:stCondLst>
                                    <p:cond delay="0"/>
                                  </p:stCondLst>
                                  <p:childTnLst>
                                    <p:set>
                                      <p:cBhvr>
                                        <p:cTn id="111" dur="1" fill="hold">
                                          <p:stCondLst>
                                            <p:cond delay="0"/>
                                          </p:stCondLst>
                                        </p:cTn>
                                        <p:tgtEl>
                                          <p:spTgt spid="59429"/>
                                        </p:tgtEl>
                                        <p:attrNameLst>
                                          <p:attrName>style.visibility</p:attrName>
                                        </p:attrNameLst>
                                      </p:cBhvr>
                                      <p:to>
                                        <p:strVal val="visible"/>
                                      </p:to>
                                    </p:set>
                                    <p:animEffect transition="in" filter="barn(outHorizontal)">
                                      <p:cBhvr>
                                        <p:cTn id="112" dur="500"/>
                                        <p:tgtEl>
                                          <p:spTgt spid="59429"/>
                                        </p:tgtEl>
                                      </p:cBhvr>
                                    </p:animEffect>
                                  </p:childTnLst>
                                </p:cTn>
                              </p:par>
                            </p:childTnLst>
                          </p:cTn>
                        </p:par>
                      </p:childTnLst>
                    </p:cTn>
                  </p:par>
                  <p:par>
                    <p:cTn id="113" fill="hold">
                      <p:stCondLst>
                        <p:cond delay="indefinite"/>
                      </p:stCondLst>
                      <p:childTnLst>
                        <p:par>
                          <p:cTn id="114" fill="hold">
                            <p:stCondLst>
                              <p:cond delay="0"/>
                            </p:stCondLst>
                            <p:childTnLst>
                              <p:par>
                                <p:cTn id="115" presetID="17" presetClass="entr" presetSubtype="8" fill="hold" grpId="0" nodeType="clickEffect">
                                  <p:stCondLst>
                                    <p:cond delay="0"/>
                                  </p:stCondLst>
                                  <p:childTnLst>
                                    <p:set>
                                      <p:cBhvr>
                                        <p:cTn id="116" dur="1" fill="hold">
                                          <p:stCondLst>
                                            <p:cond delay="0"/>
                                          </p:stCondLst>
                                        </p:cTn>
                                        <p:tgtEl>
                                          <p:spTgt spid="59430"/>
                                        </p:tgtEl>
                                        <p:attrNameLst>
                                          <p:attrName>style.visibility</p:attrName>
                                        </p:attrNameLst>
                                      </p:cBhvr>
                                      <p:to>
                                        <p:strVal val="visible"/>
                                      </p:to>
                                    </p:set>
                                    <p:anim calcmode="lin" valueType="num">
                                      <p:cBhvr>
                                        <p:cTn id="117" dur="500" fill="hold"/>
                                        <p:tgtEl>
                                          <p:spTgt spid="59430"/>
                                        </p:tgtEl>
                                        <p:attrNameLst>
                                          <p:attrName>ppt_x</p:attrName>
                                        </p:attrNameLst>
                                      </p:cBhvr>
                                      <p:tavLst>
                                        <p:tav tm="0">
                                          <p:val>
                                            <p:strVal val="#ppt_x-#ppt_w/2"/>
                                          </p:val>
                                        </p:tav>
                                        <p:tav tm="100000">
                                          <p:val>
                                            <p:strVal val="#ppt_x"/>
                                          </p:val>
                                        </p:tav>
                                      </p:tavLst>
                                    </p:anim>
                                    <p:anim calcmode="lin" valueType="num">
                                      <p:cBhvr>
                                        <p:cTn id="118" dur="500" fill="hold"/>
                                        <p:tgtEl>
                                          <p:spTgt spid="59430"/>
                                        </p:tgtEl>
                                        <p:attrNameLst>
                                          <p:attrName>ppt_y</p:attrName>
                                        </p:attrNameLst>
                                      </p:cBhvr>
                                      <p:tavLst>
                                        <p:tav tm="0">
                                          <p:val>
                                            <p:strVal val="#ppt_y"/>
                                          </p:val>
                                        </p:tav>
                                        <p:tav tm="100000">
                                          <p:val>
                                            <p:strVal val="#ppt_y"/>
                                          </p:val>
                                        </p:tav>
                                      </p:tavLst>
                                    </p:anim>
                                    <p:anim calcmode="lin" valueType="num">
                                      <p:cBhvr>
                                        <p:cTn id="119" dur="500" fill="hold"/>
                                        <p:tgtEl>
                                          <p:spTgt spid="59430"/>
                                        </p:tgtEl>
                                        <p:attrNameLst>
                                          <p:attrName>ppt_w</p:attrName>
                                        </p:attrNameLst>
                                      </p:cBhvr>
                                      <p:tavLst>
                                        <p:tav tm="0">
                                          <p:val>
                                            <p:fltVal val="0"/>
                                          </p:val>
                                        </p:tav>
                                        <p:tav tm="100000">
                                          <p:val>
                                            <p:strVal val="#ppt_w"/>
                                          </p:val>
                                        </p:tav>
                                      </p:tavLst>
                                    </p:anim>
                                    <p:anim calcmode="lin" valueType="num">
                                      <p:cBhvr>
                                        <p:cTn id="120" dur="500" fill="hold"/>
                                        <p:tgtEl>
                                          <p:spTgt spid="59430"/>
                                        </p:tgtEl>
                                        <p:attrNameLst>
                                          <p:attrName>ppt_h</p:attrName>
                                        </p:attrNameLst>
                                      </p:cBhvr>
                                      <p:tavLst>
                                        <p:tav tm="0">
                                          <p:val>
                                            <p:strVal val="#ppt_h"/>
                                          </p:val>
                                        </p:tav>
                                        <p:tav tm="100000">
                                          <p:val>
                                            <p:strVal val="#ppt_h"/>
                                          </p:val>
                                        </p:tav>
                                      </p:tavLst>
                                    </p:anim>
                                  </p:childTnLst>
                                </p:cTn>
                              </p:par>
                            </p:childTnLst>
                          </p:cTn>
                        </p:par>
                      </p:childTnLst>
                    </p:cTn>
                  </p:par>
                  <p:par>
                    <p:cTn id="121" fill="hold">
                      <p:stCondLst>
                        <p:cond delay="indefinite"/>
                      </p:stCondLst>
                      <p:childTnLst>
                        <p:par>
                          <p:cTn id="122" fill="hold">
                            <p:stCondLst>
                              <p:cond delay="0"/>
                            </p:stCondLst>
                            <p:childTnLst>
                              <p:par>
                                <p:cTn id="123" presetID="17" presetClass="entr" presetSubtype="8" fill="hold" grpId="0" nodeType="clickEffect">
                                  <p:stCondLst>
                                    <p:cond delay="0"/>
                                  </p:stCondLst>
                                  <p:childTnLst>
                                    <p:set>
                                      <p:cBhvr>
                                        <p:cTn id="124" dur="1" fill="hold">
                                          <p:stCondLst>
                                            <p:cond delay="0"/>
                                          </p:stCondLst>
                                        </p:cTn>
                                        <p:tgtEl>
                                          <p:spTgt spid="59431"/>
                                        </p:tgtEl>
                                        <p:attrNameLst>
                                          <p:attrName>style.visibility</p:attrName>
                                        </p:attrNameLst>
                                      </p:cBhvr>
                                      <p:to>
                                        <p:strVal val="visible"/>
                                      </p:to>
                                    </p:set>
                                    <p:anim calcmode="lin" valueType="num">
                                      <p:cBhvr>
                                        <p:cTn id="125" dur="500" fill="hold"/>
                                        <p:tgtEl>
                                          <p:spTgt spid="59431"/>
                                        </p:tgtEl>
                                        <p:attrNameLst>
                                          <p:attrName>ppt_x</p:attrName>
                                        </p:attrNameLst>
                                      </p:cBhvr>
                                      <p:tavLst>
                                        <p:tav tm="0">
                                          <p:val>
                                            <p:strVal val="#ppt_x-#ppt_w/2"/>
                                          </p:val>
                                        </p:tav>
                                        <p:tav tm="100000">
                                          <p:val>
                                            <p:strVal val="#ppt_x"/>
                                          </p:val>
                                        </p:tav>
                                      </p:tavLst>
                                    </p:anim>
                                    <p:anim calcmode="lin" valueType="num">
                                      <p:cBhvr>
                                        <p:cTn id="126" dur="500" fill="hold"/>
                                        <p:tgtEl>
                                          <p:spTgt spid="59431"/>
                                        </p:tgtEl>
                                        <p:attrNameLst>
                                          <p:attrName>ppt_y</p:attrName>
                                        </p:attrNameLst>
                                      </p:cBhvr>
                                      <p:tavLst>
                                        <p:tav tm="0">
                                          <p:val>
                                            <p:strVal val="#ppt_y"/>
                                          </p:val>
                                        </p:tav>
                                        <p:tav tm="100000">
                                          <p:val>
                                            <p:strVal val="#ppt_y"/>
                                          </p:val>
                                        </p:tav>
                                      </p:tavLst>
                                    </p:anim>
                                    <p:anim calcmode="lin" valueType="num">
                                      <p:cBhvr>
                                        <p:cTn id="127" dur="500" fill="hold"/>
                                        <p:tgtEl>
                                          <p:spTgt spid="59431"/>
                                        </p:tgtEl>
                                        <p:attrNameLst>
                                          <p:attrName>ppt_w</p:attrName>
                                        </p:attrNameLst>
                                      </p:cBhvr>
                                      <p:tavLst>
                                        <p:tav tm="0">
                                          <p:val>
                                            <p:fltVal val="0"/>
                                          </p:val>
                                        </p:tav>
                                        <p:tav tm="100000">
                                          <p:val>
                                            <p:strVal val="#ppt_w"/>
                                          </p:val>
                                        </p:tav>
                                      </p:tavLst>
                                    </p:anim>
                                    <p:anim calcmode="lin" valueType="num">
                                      <p:cBhvr>
                                        <p:cTn id="128" dur="500" fill="hold"/>
                                        <p:tgtEl>
                                          <p:spTgt spid="59431"/>
                                        </p:tgtEl>
                                        <p:attrNameLst>
                                          <p:attrName>ppt_h</p:attrName>
                                        </p:attrNameLst>
                                      </p:cBhvr>
                                      <p:tavLst>
                                        <p:tav tm="0">
                                          <p:val>
                                            <p:strVal val="#ppt_h"/>
                                          </p:val>
                                        </p:tav>
                                        <p:tav tm="100000">
                                          <p:val>
                                            <p:strVal val="#ppt_h"/>
                                          </p:val>
                                        </p:tav>
                                      </p:tavLst>
                                    </p:anim>
                                  </p:childTnLst>
                                </p:cTn>
                              </p:par>
                            </p:childTnLst>
                          </p:cTn>
                        </p:par>
                      </p:childTnLst>
                    </p:cTn>
                  </p:par>
                  <p:par>
                    <p:cTn id="129" fill="hold">
                      <p:stCondLst>
                        <p:cond delay="indefinite"/>
                      </p:stCondLst>
                      <p:childTnLst>
                        <p:par>
                          <p:cTn id="130" fill="hold">
                            <p:stCondLst>
                              <p:cond delay="0"/>
                            </p:stCondLst>
                            <p:childTnLst>
                              <p:par>
                                <p:cTn id="131" presetID="17" presetClass="entr" presetSubtype="10" fill="hold" grpId="0" nodeType="clickEffect">
                                  <p:stCondLst>
                                    <p:cond delay="0"/>
                                  </p:stCondLst>
                                  <p:childTnLst>
                                    <p:set>
                                      <p:cBhvr>
                                        <p:cTn id="132" dur="1" fill="hold">
                                          <p:stCondLst>
                                            <p:cond delay="0"/>
                                          </p:stCondLst>
                                        </p:cTn>
                                        <p:tgtEl>
                                          <p:spTgt spid="59432"/>
                                        </p:tgtEl>
                                        <p:attrNameLst>
                                          <p:attrName>style.visibility</p:attrName>
                                        </p:attrNameLst>
                                      </p:cBhvr>
                                      <p:to>
                                        <p:strVal val="visible"/>
                                      </p:to>
                                    </p:set>
                                    <p:anim calcmode="lin" valueType="num">
                                      <p:cBhvr>
                                        <p:cTn id="133" dur="500" fill="hold"/>
                                        <p:tgtEl>
                                          <p:spTgt spid="59432"/>
                                        </p:tgtEl>
                                        <p:attrNameLst>
                                          <p:attrName>ppt_w</p:attrName>
                                        </p:attrNameLst>
                                      </p:cBhvr>
                                      <p:tavLst>
                                        <p:tav tm="0">
                                          <p:val>
                                            <p:fltVal val="0"/>
                                          </p:val>
                                        </p:tav>
                                        <p:tav tm="100000">
                                          <p:val>
                                            <p:strVal val="#ppt_w"/>
                                          </p:val>
                                        </p:tav>
                                      </p:tavLst>
                                    </p:anim>
                                    <p:anim calcmode="lin" valueType="num">
                                      <p:cBhvr>
                                        <p:cTn id="134" dur="500" fill="hold"/>
                                        <p:tgtEl>
                                          <p:spTgt spid="59432"/>
                                        </p:tgtEl>
                                        <p:attrNameLst>
                                          <p:attrName>ppt_h</p:attrName>
                                        </p:attrNameLst>
                                      </p:cBhvr>
                                      <p:tavLst>
                                        <p:tav tm="0">
                                          <p:val>
                                            <p:strVal val="#ppt_h"/>
                                          </p:val>
                                        </p:tav>
                                        <p:tav tm="100000">
                                          <p:val>
                                            <p:strVal val="#ppt_h"/>
                                          </p:val>
                                        </p:tav>
                                      </p:tavLst>
                                    </p:anim>
                                  </p:childTnLst>
                                </p:cTn>
                              </p:par>
                            </p:childTnLst>
                          </p:cTn>
                        </p:par>
                      </p:childTnLst>
                    </p:cTn>
                  </p:par>
                  <p:par>
                    <p:cTn id="135" fill="hold">
                      <p:stCondLst>
                        <p:cond delay="indefinite"/>
                      </p:stCondLst>
                      <p:childTnLst>
                        <p:par>
                          <p:cTn id="136" fill="hold">
                            <p:stCondLst>
                              <p:cond delay="0"/>
                            </p:stCondLst>
                            <p:childTnLst>
                              <p:par>
                                <p:cTn id="137" presetID="16" presetClass="entr" presetSubtype="42" fill="hold" grpId="0" nodeType="clickEffect">
                                  <p:stCondLst>
                                    <p:cond delay="0"/>
                                  </p:stCondLst>
                                  <p:childTnLst>
                                    <p:set>
                                      <p:cBhvr>
                                        <p:cTn id="138" dur="1" fill="hold">
                                          <p:stCondLst>
                                            <p:cond delay="0"/>
                                          </p:stCondLst>
                                        </p:cTn>
                                        <p:tgtEl>
                                          <p:spTgt spid="59436"/>
                                        </p:tgtEl>
                                        <p:attrNameLst>
                                          <p:attrName>style.visibility</p:attrName>
                                        </p:attrNameLst>
                                      </p:cBhvr>
                                      <p:to>
                                        <p:strVal val="visible"/>
                                      </p:to>
                                    </p:set>
                                    <p:animEffect transition="in" filter="barn(outHorizontal)">
                                      <p:cBhvr>
                                        <p:cTn id="139" dur="500"/>
                                        <p:tgtEl>
                                          <p:spTgt spid="59436"/>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59433"/>
                                        </p:tgtEl>
                                        <p:attrNameLst>
                                          <p:attrName>style.visibility</p:attrName>
                                        </p:attrNameLst>
                                      </p:cBhvr>
                                      <p:to>
                                        <p:strVal val="visible"/>
                                      </p:to>
                                    </p:set>
                                    <p:animEffect transition="in" filter="wipe(left)">
                                      <p:cBhvr>
                                        <p:cTn id="144" dur="500"/>
                                        <p:tgtEl>
                                          <p:spTgt spid="59433"/>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59434"/>
                                        </p:tgtEl>
                                        <p:attrNameLst>
                                          <p:attrName>style.visibility</p:attrName>
                                        </p:attrNameLst>
                                      </p:cBhvr>
                                      <p:to>
                                        <p:strVal val="visible"/>
                                      </p:to>
                                    </p:set>
                                    <p:animEffect transition="in" filter="wipe(left)">
                                      <p:cBhvr>
                                        <p:cTn id="149" dur="500"/>
                                        <p:tgtEl>
                                          <p:spTgt spid="59434"/>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1" fill="hold" grpId="0" nodeType="clickEffect">
                                  <p:stCondLst>
                                    <p:cond delay="0"/>
                                  </p:stCondLst>
                                  <p:childTnLst>
                                    <p:set>
                                      <p:cBhvr>
                                        <p:cTn id="153" dur="1" fill="hold">
                                          <p:stCondLst>
                                            <p:cond delay="0"/>
                                          </p:stCondLst>
                                        </p:cTn>
                                        <p:tgtEl>
                                          <p:spTgt spid="59438"/>
                                        </p:tgtEl>
                                        <p:attrNameLst>
                                          <p:attrName>style.visibility</p:attrName>
                                        </p:attrNameLst>
                                      </p:cBhvr>
                                      <p:to>
                                        <p:strVal val="visible"/>
                                      </p:to>
                                    </p:set>
                                    <p:animEffect transition="in" filter="wipe(up)">
                                      <p:cBhvr>
                                        <p:cTn id="154" dur="500"/>
                                        <p:tgtEl>
                                          <p:spTgt spid="59438"/>
                                        </p:tgtEl>
                                      </p:cBhvr>
                                    </p:animEffect>
                                  </p:childTnLst>
                                </p:cTn>
                              </p:par>
                            </p:childTnLst>
                          </p:cTn>
                        </p:par>
                        <p:par>
                          <p:cTn id="155" fill="hold">
                            <p:stCondLst>
                              <p:cond delay="500"/>
                            </p:stCondLst>
                            <p:childTnLst>
                              <p:par>
                                <p:cTn id="156" presetID="22" presetClass="entr" presetSubtype="2" fill="hold" grpId="0" nodeType="afterEffect">
                                  <p:stCondLst>
                                    <p:cond delay="0"/>
                                  </p:stCondLst>
                                  <p:childTnLst>
                                    <p:set>
                                      <p:cBhvr>
                                        <p:cTn id="157" dur="1" fill="hold">
                                          <p:stCondLst>
                                            <p:cond delay="0"/>
                                          </p:stCondLst>
                                        </p:cTn>
                                        <p:tgtEl>
                                          <p:spTgt spid="59439"/>
                                        </p:tgtEl>
                                        <p:attrNameLst>
                                          <p:attrName>style.visibility</p:attrName>
                                        </p:attrNameLst>
                                      </p:cBhvr>
                                      <p:to>
                                        <p:strVal val="visible"/>
                                      </p:to>
                                    </p:set>
                                    <p:animEffect transition="in" filter="wipe(right)">
                                      <p:cBhvr>
                                        <p:cTn id="158" dur="500"/>
                                        <p:tgtEl>
                                          <p:spTgt spid="59439"/>
                                        </p:tgtEl>
                                      </p:cBhvr>
                                    </p:animEffect>
                                  </p:childTnLst>
                                </p:cTn>
                              </p:par>
                            </p:childTnLst>
                          </p:cTn>
                        </p:par>
                      </p:childTnLst>
                    </p:cTn>
                  </p:par>
                  <p:par>
                    <p:cTn id="159" fill="hold">
                      <p:stCondLst>
                        <p:cond delay="indefinite"/>
                      </p:stCondLst>
                      <p:childTnLst>
                        <p:par>
                          <p:cTn id="160" fill="hold">
                            <p:stCondLst>
                              <p:cond delay="0"/>
                            </p:stCondLst>
                            <p:childTnLst>
                              <p:par>
                                <p:cTn id="161" presetID="17" presetClass="entr" presetSubtype="10" fill="hold" grpId="0" nodeType="clickEffect">
                                  <p:stCondLst>
                                    <p:cond delay="0"/>
                                  </p:stCondLst>
                                  <p:childTnLst>
                                    <p:set>
                                      <p:cBhvr>
                                        <p:cTn id="162" dur="1" fill="hold">
                                          <p:stCondLst>
                                            <p:cond delay="0"/>
                                          </p:stCondLst>
                                        </p:cTn>
                                        <p:tgtEl>
                                          <p:spTgt spid="59437"/>
                                        </p:tgtEl>
                                        <p:attrNameLst>
                                          <p:attrName>style.visibility</p:attrName>
                                        </p:attrNameLst>
                                      </p:cBhvr>
                                      <p:to>
                                        <p:strVal val="visible"/>
                                      </p:to>
                                    </p:set>
                                    <p:anim calcmode="lin" valueType="num">
                                      <p:cBhvr>
                                        <p:cTn id="163" dur="500" fill="hold"/>
                                        <p:tgtEl>
                                          <p:spTgt spid="59437"/>
                                        </p:tgtEl>
                                        <p:attrNameLst>
                                          <p:attrName>ppt_w</p:attrName>
                                        </p:attrNameLst>
                                      </p:cBhvr>
                                      <p:tavLst>
                                        <p:tav tm="0">
                                          <p:val>
                                            <p:fltVal val="0"/>
                                          </p:val>
                                        </p:tav>
                                        <p:tav tm="100000">
                                          <p:val>
                                            <p:strVal val="#ppt_w"/>
                                          </p:val>
                                        </p:tav>
                                      </p:tavLst>
                                    </p:anim>
                                    <p:anim calcmode="lin" valueType="num">
                                      <p:cBhvr>
                                        <p:cTn id="164" dur="500" fill="hold"/>
                                        <p:tgtEl>
                                          <p:spTgt spid="59437"/>
                                        </p:tgtEl>
                                        <p:attrNameLst>
                                          <p:attrName>ppt_h</p:attrName>
                                        </p:attrNameLst>
                                      </p:cBhvr>
                                      <p:tavLst>
                                        <p:tav tm="0">
                                          <p:val>
                                            <p:strVal val="#ppt_h"/>
                                          </p:val>
                                        </p:tav>
                                        <p:tav tm="100000">
                                          <p:val>
                                            <p:strVal val="#ppt_h"/>
                                          </p:val>
                                        </p:tav>
                                      </p:tavLst>
                                    </p:anim>
                                  </p:childTnLst>
                                </p:cTn>
                              </p:par>
                            </p:childTnLst>
                          </p:cTn>
                        </p:par>
                      </p:childTnLst>
                    </p:cTn>
                  </p:par>
                  <p:par>
                    <p:cTn id="165" fill="hold">
                      <p:stCondLst>
                        <p:cond delay="indefinite"/>
                      </p:stCondLst>
                      <p:childTnLst>
                        <p:par>
                          <p:cTn id="166" fill="hold">
                            <p:stCondLst>
                              <p:cond delay="0"/>
                            </p:stCondLst>
                            <p:childTnLst>
                              <p:par>
                                <p:cTn id="167" presetID="22" presetClass="entr" presetSubtype="1" fill="hold" grpId="0" nodeType="clickEffect">
                                  <p:stCondLst>
                                    <p:cond delay="0"/>
                                  </p:stCondLst>
                                  <p:childTnLst>
                                    <p:set>
                                      <p:cBhvr>
                                        <p:cTn id="168" dur="1" fill="hold">
                                          <p:stCondLst>
                                            <p:cond delay="0"/>
                                          </p:stCondLst>
                                        </p:cTn>
                                        <p:tgtEl>
                                          <p:spTgt spid="59441"/>
                                        </p:tgtEl>
                                        <p:attrNameLst>
                                          <p:attrName>style.visibility</p:attrName>
                                        </p:attrNameLst>
                                      </p:cBhvr>
                                      <p:to>
                                        <p:strVal val="visible"/>
                                      </p:to>
                                    </p:set>
                                    <p:animEffect transition="in" filter="wipe(up)">
                                      <p:cBhvr>
                                        <p:cTn id="169" dur="500"/>
                                        <p:tgtEl>
                                          <p:spTgt spid="59441"/>
                                        </p:tgtEl>
                                      </p:cBhvr>
                                    </p:animEffect>
                                  </p:childTnLst>
                                </p:cTn>
                              </p:par>
                            </p:childTnLst>
                          </p:cTn>
                        </p:par>
                      </p:childTnLst>
                    </p:cTn>
                  </p:par>
                  <p:par>
                    <p:cTn id="170" fill="hold">
                      <p:stCondLst>
                        <p:cond delay="indefinite"/>
                      </p:stCondLst>
                      <p:childTnLst>
                        <p:par>
                          <p:cTn id="171" fill="hold">
                            <p:stCondLst>
                              <p:cond delay="0"/>
                            </p:stCondLst>
                            <p:childTnLst>
                              <p:par>
                                <p:cTn id="172" presetID="17" presetClass="entr" presetSubtype="10" fill="hold" grpId="0" nodeType="clickEffect">
                                  <p:stCondLst>
                                    <p:cond delay="0"/>
                                  </p:stCondLst>
                                  <p:childTnLst>
                                    <p:set>
                                      <p:cBhvr>
                                        <p:cTn id="173" dur="1" fill="hold">
                                          <p:stCondLst>
                                            <p:cond delay="0"/>
                                          </p:stCondLst>
                                        </p:cTn>
                                        <p:tgtEl>
                                          <p:spTgt spid="59440"/>
                                        </p:tgtEl>
                                        <p:attrNameLst>
                                          <p:attrName>style.visibility</p:attrName>
                                        </p:attrNameLst>
                                      </p:cBhvr>
                                      <p:to>
                                        <p:strVal val="visible"/>
                                      </p:to>
                                    </p:set>
                                    <p:anim calcmode="lin" valueType="num">
                                      <p:cBhvr>
                                        <p:cTn id="174" dur="500" fill="hold"/>
                                        <p:tgtEl>
                                          <p:spTgt spid="59440"/>
                                        </p:tgtEl>
                                        <p:attrNameLst>
                                          <p:attrName>ppt_w</p:attrName>
                                        </p:attrNameLst>
                                      </p:cBhvr>
                                      <p:tavLst>
                                        <p:tav tm="0">
                                          <p:val>
                                            <p:fltVal val="0"/>
                                          </p:val>
                                        </p:tav>
                                        <p:tav tm="100000">
                                          <p:val>
                                            <p:strVal val="#ppt_w"/>
                                          </p:val>
                                        </p:tav>
                                      </p:tavLst>
                                    </p:anim>
                                    <p:anim calcmode="lin" valueType="num">
                                      <p:cBhvr>
                                        <p:cTn id="175" dur="500" fill="hold"/>
                                        <p:tgtEl>
                                          <p:spTgt spid="5944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8" grpId="0" animBg="1"/>
      <p:bldP spid="59401" grpId="0"/>
      <p:bldP spid="59408" grpId="0"/>
      <p:bldP spid="59409" grpId="0" animBg="1"/>
      <p:bldP spid="59410" grpId="0" animBg="1"/>
      <p:bldP spid="59411" grpId="0"/>
      <p:bldP spid="59412" grpId="0"/>
      <p:bldP spid="59415" grpId="0" animBg="1"/>
      <p:bldP spid="59416" grpId="0"/>
      <p:bldP spid="59419" grpId="0"/>
      <p:bldP spid="59420" grpId="0"/>
      <p:bldP spid="59421" grpId="0" animBg="1"/>
      <p:bldP spid="59423" grpId="0" animBg="1"/>
      <p:bldP spid="59426" grpId="0" animBg="1"/>
      <p:bldP spid="59428" grpId="0"/>
      <p:bldP spid="59429" grpId="0" animBg="1"/>
      <p:bldP spid="59430" grpId="0"/>
      <p:bldP spid="59431" grpId="0"/>
      <p:bldP spid="59432" grpId="0"/>
      <p:bldP spid="59433" grpId="0"/>
      <p:bldP spid="59434" grpId="0"/>
      <p:bldP spid="59436" grpId="0" animBg="1"/>
      <p:bldP spid="59437" grpId="0"/>
      <p:bldP spid="59438" grpId="0" animBg="1"/>
      <p:bldP spid="59439" grpId="0" animBg="1"/>
      <p:bldP spid="59440" grpId="0"/>
      <p:bldP spid="5944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a:xfrm>
            <a:off x="1981200" y="1484784"/>
            <a:ext cx="8229600" cy="5069160"/>
          </a:xfrm>
        </p:spPr>
        <p:txBody>
          <a:bodyPr>
            <a:normAutofit fontScale="85000" lnSpcReduction="20000"/>
          </a:bodyPr>
          <a:lstStyle/>
          <a:p>
            <a:pPr>
              <a:lnSpc>
                <a:spcPct val="120000"/>
              </a:lnSpc>
            </a:pPr>
            <a:r>
              <a:rPr lang="zh-CN" altLang="en-US" kern="0" dirty="0"/>
              <a:t>什么是数据、数据结构</a:t>
            </a:r>
            <a:r>
              <a:rPr lang="en-US" altLang="zh-CN" kern="0" dirty="0"/>
              <a:t>?</a:t>
            </a:r>
          </a:p>
          <a:p>
            <a:pPr>
              <a:lnSpc>
                <a:spcPct val="120000"/>
              </a:lnSpc>
            </a:pPr>
            <a:r>
              <a:rPr lang="zh-CN" altLang="en-US" kern="0" dirty="0"/>
              <a:t>本书主要研究哪几种数据结构？</a:t>
            </a:r>
            <a:endParaRPr lang="en-US" altLang="zh-CN" kern="0" dirty="0"/>
          </a:p>
          <a:p>
            <a:pPr>
              <a:lnSpc>
                <a:spcPct val="120000"/>
              </a:lnSpc>
            </a:pPr>
            <a:r>
              <a:rPr lang="zh-CN" altLang="en-US" kern="0" dirty="0"/>
              <a:t>什么是数据结构、逻辑结构、物理结构？</a:t>
            </a:r>
          </a:p>
          <a:p>
            <a:pPr>
              <a:lnSpc>
                <a:spcPct val="120000"/>
              </a:lnSpc>
            </a:pPr>
            <a:r>
              <a:rPr lang="zh-CN" altLang="en-US" kern="0" dirty="0"/>
              <a:t>什么是数据对象、数据元素、数据项，及其之间的关系</a:t>
            </a:r>
            <a:r>
              <a:rPr lang="en-US" altLang="zh-CN" kern="0" dirty="0"/>
              <a:t>?</a:t>
            </a:r>
          </a:p>
          <a:p>
            <a:pPr>
              <a:lnSpc>
                <a:spcPct val="120000"/>
              </a:lnSpc>
            </a:pPr>
            <a:r>
              <a:rPr lang="zh-CN" altLang="en-US" kern="0" dirty="0"/>
              <a:t>什么是数据类型、抽象数据类型</a:t>
            </a:r>
            <a:r>
              <a:rPr lang="en-US" altLang="zh-CN" kern="0" dirty="0"/>
              <a:t>? </a:t>
            </a:r>
          </a:p>
          <a:p>
            <a:pPr>
              <a:lnSpc>
                <a:spcPct val="120000"/>
              </a:lnSpc>
            </a:pPr>
            <a:r>
              <a:rPr lang="zh-CN" altLang="en-US" kern="0" dirty="0"/>
              <a:t>抽象数据类型的结构、表示、实现。</a:t>
            </a:r>
            <a:endParaRPr lang="en-US" altLang="zh-CN" kern="0" dirty="0"/>
          </a:p>
          <a:p>
            <a:pPr>
              <a:lnSpc>
                <a:spcPct val="120000"/>
              </a:lnSpc>
            </a:pPr>
            <a:r>
              <a:rPr lang="zh-CN" altLang="en-US" kern="0" dirty="0"/>
              <a:t>什么是算法</a:t>
            </a:r>
            <a:r>
              <a:rPr lang="en-US" altLang="zh-CN" dirty="0"/>
              <a:t>(</a:t>
            </a:r>
            <a:r>
              <a:rPr lang="zh-CN" altLang="en-US" dirty="0"/>
              <a:t>基本结构</a:t>
            </a:r>
            <a:r>
              <a:rPr lang="en-US" altLang="zh-CN" dirty="0"/>
              <a:t>)</a:t>
            </a:r>
            <a:r>
              <a:rPr lang="zh-CN" altLang="en-US" kern="0" dirty="0"/>
              <a:t>、算法有哪几个重要特性、 算法设计的要求是什么、算法的时间复杂度如何度量</a:t>
            </a:r>
            <a:r>
              <a:rPr lang="en-US" altLang="zh-CN" kern="0" dirty="0"/>
              <a:t>?</a:t>
            </a:r>
          </a:p>
          <a:p>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WordArt 4"/>
          <p:cNvSpPr>
            <a:spLocks noChangeArrowheads="1" noChangeShapeType="1" noTextEdit="1"/>
          </p:cNvSpPr>
          <p:nvPr/>
        </p:nvSpPr>
        <p:spPr bwMode="gray">
          <a:xfrm>
            <a:off x="3287688" y="2883024"/>
            <a:ext cx="5562600" cy="762000"/>
          </a:xfrm>
          <a:prstGeom prst="rect">
            <a:avLst/>
          </a:prstGeom>
        </p:spPr>
        <p:txBody>
          <a:bodyPr wrap="none" fromWordArt="1">
            <a:prstTxWarp prst="textDeflate">
              <a:avLst>
                <a:gd name="adj" fmla="val 0"/>
              </a:avLst>
            </a:prstTxWarp>
          </a:bodyPr>
          <a:lstStyle/>
          <a:p>
            <a:pPr algn="ctr"/>
            <a:r>
              <a:rPr lang="en-US" altLang="zh-CN"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rPr>
              <a:t>Thank You !</a:t>
            </a:r>
            <a:endParaRPr lang="zh-CN" altLang="en-US"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66800" y="773832"/>
            <a:ext cx="8229600" cy="1143000"/>
          </a:xfrm>
        </p:spPr>
        <p:txBody>
          <a:bodyPr/>
          <a:lstStyle/>
          <a:p>
            <a:r>
              <a:rPr lang="zh-CN" altLang="en-US" b="1" dirty="0">
                <a:latin typeface="宋体" pitchFamily="2" charset="-122"/>
                <a:ea typeface="宋体" pitchFamily="2" charset="-122"/>
              </a:rPr>
              <a:t>课程安排及要求（续）</a:t>
            </a:r>
            <a:endParaRPr lang="zh-CN" altLang="en-US" dirty="0"/>
          </a:p>
        </p:txBody>
      </p:sp>
      <p:sp>
        <p:nvSpPr>
          <p:cNvPr id="23" name="Rectangle 3"/>
          <p:cNvSpPr txBox="1">
            <a:spLocks noChangeArrowheads="1"/>
          </p:cNvSpPr>
          <p:nvPr/>
        </p:nvSpPr>
        <p:spPr>
          <a:xfrm>
            <a:off x="3134816" y="2636912"/>
            <a:ext cx="6705600" cy="2233612"/>
          </a:xfrm>
          <a:prstGeom prst="rect">
            <a:avLst/>
          </a:prstGeom>
        </p:spPr>
        <p:txBody>
          <a:bodyPr vert="horz" lIns="91440" tIns="45720" rIns="91440" bIns="45720" rtlCol="0">
            <a:normAutofit lnSpcReduction="10000"/>
          </a:bodyPr>
          <a:lstStyle/>
          <a:p>
            <a:pPr marL="342900" indent="-342900">
              <a:lnSpc>
                <a:spcPct val="140000"/>
              </a:lnSpc>
              <a:spcBef>
                <a:spcPct val="20000"/>
              </a:spcBef>
              <a:defRPr/>
            </a:pPr>
            <a:r>
              <a:rPr lang="en-US" altLang="zh-CN" sz="3200" b="1" dirty="0">
                <a:solidFill>
                  <a:srgbClr val="0000CC"/>
                </a:solidFill>
                <a:latin typeface="楷体_GB2312" pitchFamily="49" charset="-122"/>
                <a:ea typeface="楷体_GB2312" pitchFamily="49" charset="-122"/>
              </a:rPr>
              <a:t>◆</a:t>
            </a:r>
            <a:r>
              <a:rPr lang="zh-CN" altLang="en-US" sz="3200" b="1" dirty="0">
                <a:latin typeface="楷体_GB2312" pitchFamily="49" charset="-122"/>
                <a:ea typeface="楷体_GB2312" pitchFamily="49" charset="-122"/>
                <a:hlinkClick r:id="rId4" action="ppaction://hlinksldjump"/>
              </a:rPr>
              <a:t>学习本课程的意义</a:t>
            </a:r>
            <a:endParaRPr lang="zh-CN" altLang="en-US" sz="3200" b="1" dirty="0">
              <a:latin typeface="楷体_GB2312" pitchFamily="49" charset="-122"/>
              <a:ea typeface="楷体_GB2312" pitchFamily="49" charset="-122"/>
            </a:endParaRPr>
          </a:p>
          <a:p>
            <a:pPr marL="342900" indent="-342900">
              <a:lnSpc>
                <a:spcPct val="140000"/>
              </a:lnSpc>
              <a:spcBef>
                <a:spcPct val="20000"/>
              </a:spcBef>
              <a:defRPr/>
            </a:pPr>
            <a:r>
              <a:rPr lang="zh-CN" altLang="en-US" sz="3200" b="1" dirty="0">
                <a:solidFill>
                  <a:srgbClr val="0000CC"/>
                </a:solidFill>
                <a:latin typeface="楷体_GB2312" pitchFamily="49" charset="-122"/>
                <a:ea typeface="楷体_GB2312" pitchFamily="49" charset="-122"/>
              </a:rPr>
              <a:t>◆</a:t>
            </a:r>
            <a:r>
              <a:rPr lang="zh-CN" altLang="en-US" sz="3200" b="1" dirty="0">
                <a:latin typeface="楷体_GB2312" pitchFamily="49" charset="-122"/>
                <a:ea typeface="楷体_GB2312" pitchFamily="49" charset="-122"/>
              </a:rPr>
              <a:t>学习本课程的条件 </a:t>
            </a:r>
          </a:p>
          <a:p>
            <a:pPr marL="342900" indent="-342900">
              <a:lnSpc>
                <a:spcPct val="140000"/>
              </a:lnSpc>
              <a:spcBef>
                <a:spcPct val="20000"/>
              </a:spcBef>
              <a:defRPr/>
            </a:pPr>
            <a:r>
              <a:rPr lang="zh-CN" altLang="en-US" sz="3200" b="1" dirty="0">
                <a:solidFill>
                  <a:srgbClr val="0000CC"/>
                </a:solidFill>
                <a:latin typeface="楷体_GB2312" pitchFamily="49" charset="-122"/>
                <a:ea typeface="楷体_GB2312" pitchFamily="49" charset="-122"/>
              </a:rPr>
              <a:t>◆</a:t>
            </a:r>
            <a:r>
              <a:rPr lang="zh-CN" altLang="en-US" sz="3200" b="1" dirty="0">
                <a:latin typeface="楷体_GB2312" pitchFamily="49" charset="-122"/>
                <a:ea typeface="楷体_GB2312" pitchFamily="49" charset="-122"/>
              </a:rPr>
              <a:t>学习本课程的要求</a:t>
            </a:r>
            <a:r>
              <a:rPr lang="zh-CN" altLang="en-US" sz="3400" dirty="0">
                <a:latin typeface="楷体_GB2312" pitchFamily="49" charset="-122"/>
                <a:ea typeface="楷体_GB2312"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xEl>
                                              <p:pRg st="1" end="1"/>
                                            </p:txEl>
                                          </p:spTgt>
                                        </p:tgtEl>
                                        <p:attrNameLst>
                                          <p:attrName>style.visibility</p:attrName>
                                        </p:attrNameLst>
                                      </p:cBhvr>
                                      <p:to>
                                        <p:strVal val="visible"/>
                                      </p:to>
                                    </p:set>
                                    <p:anim calcmode="lin" valueType="num">
                                      <p:cBhvr additive="base">
                                        <p:cTn id="13" dur="500" fill="hold"/>
                                        <p:tgtEl>
                                          <p:spTgt spid="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xEl>
                                              <p:pRg st="2" end="2"/>
                                            </p:txEl>
                                          </p:spTgt>
                                        </p:tgtEl>
                                        <p:attrNameLst>
                                          <p:attrName>style.visibility</p:attrName>
                                        </p:attrNameLst>
                                      </p:cBhvr>
                                      <p:to>
                                        <p:strVal val="visible"/>
                                      </p:to>
                                    </p:set>
                                    <p:anim calcmode="lin" valueType="num">
                                      <p:cBhvr additive="base">
                                        <p:cTn id="19" dur="500" fill="hold"/>
                                        <p:tgtEl>
                                          <p:spTgt spid="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4" name="Rectangle 104">
            <a:hlinkClick r:id="rId2" action="ppaction://hlinksldjump"/>
          </p:cNvPr>
          <p:cNvSpPr>
            <a:spLocks noChangeArrowheads="1"/>
          </p:cNvSpPr>
          <p:nvPr/>
        </p:nvSpPr>
        <p:spPr bwMode="auto">
          <a:xfrm>
            <a:off x="9984432" y="6453337"/>
            <a:ext cx="415498" cy="252633"/>
          </a:xfrm>
          <a:prstGeom prst="rect">
            <a:avLst/>
          </a:prstGeom>
          <a:noFill/>
          <a:ln w="25400" cap="sq">
            <a:noFill/>
            <a:miter lim="800000"/>
            <a:headEnd/>
            <a:tailEnd/>
          </a:ln>
          <a:effectLst/>
        </p:spPr>
        <p:txBody>
          <a:bodyPr wrap="none">
            <a:spAutoFit/>
          </a:bodyPr>
          <a:lstStyle/>
          <a:p>
            <a:pPr>
              <a:lnSpc>
                <a:spcPct val="50000"/>
              </a:lnSpc>
            </a:pPr>
            <a:r>
              <a:rPr lang="en-US" altLang="zh-CN" dirty="0">
                <a:solidFill>
                  <a:srgbClr val="FF3300"/>
                </a:solidFill>
                <a:effectLst>
                  <a:outerShdw blurRad="38100" dist="38100" dir="2700000" algn="tl">
                    <a:srgbClr val="000000"/>
                  </a:outerShdw>
                </a:effectLst>
              </a:rPr>
              <a:t>▲</a:t>
            </a:r>
          </a:p>
        </p:txBody>
      </p:sp>
      <p:sp>
        <p:nvSpPr>
          <p:cNvPr id="6" name="标题 1"/>
          <p:cNvSpPr>
            <a:spLocks noGrp="1"/>
          </p:cNvSpPr>
          <p:nvPr>
            <p:ph type="title"/>
          </p:nvPr>
        </p:nvSpPr>
        <p:spPr>
          <a:xfrm>
            <a:off x="1866093" y="274638"/>
            <a:ext cx="8229600" cy="1143000"/>
          </a:xfrm>
        </p:spPr>
        <p:txBody>
          <a:bodyPr>
            <a:normAutofit/>
          </a:bodyPr>
          <a:lstStyle/>
          <a:p>
            <a:r>
              <a:rPr lang="zh-CN" altLang="en-US" dirty="0">
                <a:solidFill>
                  <a:srgbClr val="0000CC"/>
                </a:solidFill>
                <a:latin typeface="华文行楷" pitchFamily="2" charset="-122"/>
                <a:ea typeface="华文行楷" pitchFamily="2" charset="-122"/>
              </a:rPr>
              <a:t>软件设计与开发人员</a:t>
            </a:r>
          </a:p>
        </p:txBody>
      </p:sp>
      <p:sp>
        <p:nvSpPr>
          <p:cNvPr id="7" name="Text Box 227"/>
          <p:cNvSpPr txBox="1">
            <a:spLocks noChangeArrowheads="1"/>
          </p:cNvSpPr>
          <p:nvPr/>
        </p:nvSpPr>
        <p:spPr bwMode="auto">
          <a:xfrm>
            <a:off x="1631505" y="1268761"/>
            <a:ext cx="8957901" cy="4590487"/>
          </a:xfrm>
          <a:prstGeom prst="rect">
            <a:avLst/>
          </a:prstGeom>
          <a:noFill/>
          <a:ln w="9525">
            <a:noFill/>
            <a:miter lim="800000"/>
            <a:headEnd/>
            <a:tailEnd/>
          </a:ln>
          <a:effectLst/>
        </p:spPr>
        <p:txBody>
          <a:bodyPr wrap="square">
            <a:spAutoFit/>
          </a:bodyPr>
          <a:lstStyle/>
          <a:p>
            <a:pPr>
              <a:lnSpc>
                <a:spcPct val="185000"/>
              </a:lnSpc>
            </a:pPr>
            <a:r>
              <a:rPr lang="en-US" altLang="zh-CN" dirty="0">
                <a:ea typeface="华文中宋" pitchFamily="2" charset="-122"/>
              </a:rPr>
              <a:t>  </a:t>
            </a:r>
            <a:endParaRPr lang="zh-CN" altLang="en-US" sz="2400" dirty="0"/>
          </a:p>
          <a:p>
            <a:pPr>
              <a:lnSpc>
                <a:spcPct val="185000"/>
              </a:lnSpc>
              <a:buClr>
                <a:srgbClr val="FF3300"/>
              </a:buClr>
              <a:buFont typeface="Wingdings" pitchFamily="2" charset="2"/>
              <a:buChar char="Ø"/>
            </a:pPr>
            <a:r>
              <a:rPr lang="zh-CN" altLang="en-US" sz="2800" dirty="0">
                <a:ea typeface="华文中宋" pitchFamily="2" charset="-122"/>
              </a:rPr>
              <a:t>计算思维能力</a:t>
            </a:r>
            <a:r>
              <a:rPr lang="zh-CN" altLang="zh-CN" sz="2800" dirty="0"/>
              <a:t>。</a:t>
            </a:r>
            <a:endParaRPr lang="en-US" altLang="zh-CN" sz="2800" dirty="0"/>
          </a:p>
          <a:p>
            <a:pPr>
              <a:lnSpc>
                <a:spcPct val="185000"/>
              </a:lnSpc>
              <a:buClr>
                <a:srgbClr val="FF3300"/>
              </a:buClr>
              <a:buFont typeface="Wingdings" pitchFamily="2" charset="2"/>
              <a:buChar char="Ø"/>
            </a:pPr>
            <a:r>
              <a:rPr lang="zh-CN" altLang="en-US" sz="2800" dirty="0">
                <a:ea typeface="华文中宋" pitchFamily="2" charset="-122"/>
              </a:rPr>
              <a:t>数据结构与算法设计能力</a:t>
            </a:r>
            <a:endParaRPr lang="en-US" altLang="zh-CN" sz="2800" dirty="0">
              <a:ea typeface="华文中宋" pitchFamily="2" charset="-122"/>
            </a:endParaRPr>
          </a:p>
          <a:p>
            <a:pPr>
              <a:lnSpc>
                <a:spcPct val="185000"/>
              </a:lnSpc>
              <a:buClr>
                <a:srgbClr val="FF3300"/>
              </a:buClr>
              <a:buFont typeface="Wingdings" pitchFamily="2" charset="2"/>
              <a:buChar char="Ø"/>
            </a:pPr>
            <a:r>
              <a:rPr lang="zh-CN" altLang="en-US" sz="2800" dirty="0">
                <a:ea typeface="华文中宋" pitchFamily="2" charset="-122"/>
              </a:rPr>
              <a:t>程序设计与实现能力</a:t>
            </a:r>
          </a:p>
          <a:p>
            <a:pPr>
              <a:lnSpc>
                <a:spcPct val="185000"/>
              </a:lnSpc>
              <a:buClr>
                <a:srgbClr val="FF3300"/>
              </a:buClr>
              <a:buFont typeface="Wingdings" pitchFamily="2" charset="2"/>
              <a:buChar char="Ø"/>
            </a:pPr>
            <a:r>
              <a:rPr lang="zh-CN" altLang="en-US" sz="2800" dirty="0">
                <a:ea typeface="华文中宋" pitchFamily="2" charset="-122"/>
              </a:rPr>
              <a:t>计算机软、硬件系统的认知、分析、设计和应用能力</a:t>
            </a:r>
            <a:br>
              <a:rPr lang="en-US" altLang="zh-CN" sz="2800" dirty="0">
                <a:ea typeface="华文中宋" pitchFamily="2" charset="-122"/>
              </a:rPr>
            </a:br>
            <a:r>
              <a:rPr lang="zh-CN" altLang="en-US" sz="2800" dirty="0">
                <a:ea typeface="华文中宋" pitchFamily="2" charset="-122"/>
              </a:rPr>
              <a:t> </a:t>
            </a:r>
          </a:p>
        </p:txBody>
      </p:sp>
      <p:sp>
        <p:nvSpPr>
          <p:cNvPr id="8" name="AutoShape 83"/>
          <p:cNvSpPr>
            <a:spLocks/>
          </p:cNvSpPr>
          <p:nvPr/>
        </p:nvSpPr>
        <p:spPr bwMode="auto">
          <a:xfrm flipH="1">
            <a:off x="5936181" y="2983305"/>
            <a:ext cx="216023" cy="1080120"/>
          </a:xfrm>
          <a:prstGeom prst="leftBrace">
            <a:avLst>
              <a:gd name="adj1" fmla="val 50000"/>
              <a:gd name="adj2" fmla="val 50000"/>
            </a:avLst>
          </a:prstGeom>
          <a:noFill/>
          <a:ln w="9525">
            <a:solidFill>
              <a:schemeClr val="tx1"/>
            </a:solidFill>
            <a:round/>
            <a:headEnd/>
            <a:tailEnd/>
          </a:ln>
          <a:effectLst/>
        </p:spPr>
        <p:txBody>
          <a:bodyPr wrap="none" anchor="ctr"/>
          <a:lstStyle/>
          <a:p>
            <a:endParaRPr lang="zh-CN" altLang="en-US" sz="2400" dirty="0"/>
          </a:p>
        </p:txBody>
      </p:sp>
      <p:sp>
        <p:nvSpPr>
          <p:cNvPr id="9" name="TextBox 8"/>
          <p:cNvSpPr txBox="1"/>
          <p:nvPr/>
        </p:nvSpPr>
        <p:spPr>
          <a:xfrm>
            <a:off x="6196917" y="3252172"/>
            <a:ext cx="1872208" cy="523220"/>
          </a:xfrm>
          <a:prstGeom prst="rect">
            <a:avLst/>
          </a:prstGeom>
          <a:noFill/>
        </p:spPr>
        <p:txBody>
          <a:bodyPr wrap="square" rtlCol="0">
            <a:spAutoFit/>
          </a:bodyPr>
          <a:lstStyle/>
          <a:p>
            <a:r>
              <a:rPr lang="zh-CN" altLang="en-US" sz="2800" dirty="0">
                <a:ea typeface="华文中宋" pitchFamily="2" charset="-122"/>
              </a:rPr>
              <a:t>数据结构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wipe(left)">
                                      <p:cBhvr>
                                        <p:cTn id="16" dur="500"/>
                                        <p:tgtEl>
                                          <p:spTgt spid="7">
                                            <p:txEl>
                                              <p:pRg st="2" end="2"/>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wipe(left)">
                                      <p:cBhvr>
                                        <p:cTn id="20" dur="500"/>
                                        <p:tgtEl>
                                          <p:spTgt spid="7">
                                            <p:txEl>
                                              <p:pRg st="3" end="3"/>
                                            </p:txEl>
                                          </p:spTgt>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wipe(left)">
                                      <p:cBhvr>
                                        <p:cTn id="24" dur="500"/>
                                        <p:tgtEl>
                                          <p:spTgt spid="7">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42"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arn(outHorizontal)">
                                      <p:cBhvr>
                                        <p:cTn id="29" dur="500"/>
                                        <p:tgtEl>
                                          <p:spTgt spid="8"/>
                                        </p:tgtEl>
                                      </p:cBhvr>
                                    </p:animEffect>
                                  </p:childTnLst>
                                </p:cTn>
                              </p:par>
                            </p:childTnLst>
                          </p:cTn>
                        </p:par>
                        <p:par>
                          <p:cTn id="30" fill="hold">
                            <p:stCondLst>
                              <p:cond delay="500"/>
                            </p:stCondLst>
                            <p:childTnLst>
                              <p:par>
                                <p:cTn id="31" presetID="2" presetClass="entr" presetSubtype="4"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8" grpId="0" animBg="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46" name="自选图形 45"/>
          <p:cNvSpPr>
            <a:spLocks noChangeArrowheads="1"/>
          </p:cNvSpPr>
          <p:nvPr/>
        </p:nvSpPr>
        <p:spPr bwMode="gray">
          <a:xfrm>
            <a:off x="8447110" y="253384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7" name="自选图形 46"/>
          <p:cNvSpPr>
            <a:spLocks noChangeArrowheads="1"/>
          </p:cNvSpPr>
          <p:nvPr/>
        </p:nvSpPr>
        <p:spPr bwMode="gray">
          <a:xfrm>
            <a:off x="8878910" y="253384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8" name="自选图形 47"/>
          <p:cNvSpPr>
            <a:spLocks noChangeArrowheads="1"/>
          </p:cNvSpPr>
          <p:nvPr/>
        </p:nvSpPr>
        <p:spPr bwMode="gray">
          <a:xfrm>
            <a:off x="9310710" y="253384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23" name="AutoShape 47"/>
          <p:cNvSpPr>
            <a:spLocks/>
          </p:cNvSpPr>
          <p:nvPr/>
        </p:nvSpPr>
        <p:spPr bwMode="auto">
          <a:xfrm>
            <a:off x="5087938" y="1204913"/>
            <a:ext cx="169862" cy="1600200"/>
          </a:xfrm>
          <a:prstGeom prst="leftBrace">
            <a:avLst>
              <a:gd name="adj1" fmla="val 78505"/>
              <a:gd name="adj2" fmla="val 50000"/>
            </a:avLst>
          </a:prstGeom>
          <a:noFill/>
          <a:ln w="12700">
            <a:solidFill>
              <a:schemeClr val="tx1"/>
            </a:solidFill>
            <a:round/>
            <a:headEnd/>
            <a:tailEnd/>
          </a:ln>
          <a:effectLst/>
        </p:spPr>
        <p:txBody>
          <a:bodyPr wrap="none" anchor="ctr"/>
          <a:lstStyle/>
          <a:p>
            <a:endParaRPr lang="zh-CN" altLang="en-US"/>
          </a:p>
        </p:txBody>
      </p:sp>
      <p:grpSp>
        <p:nvGrpSpPr>
          <p:cNvPr id="2" name="Group 74"/>
          <p:cNvGrpSpPr>
            <a:grpSpLocks/>
          </p:cNvGrpSpPr>
          <p:nvPr/>
        </p:nvGrpSpPr>
        <p:grpSpPr bwMode="auto">
          <a:xfrm>
            <a:off x="2032001" y="976313"/>
            <a:ext cx="4640263" cy="2128838"/>
            <a:chOff x="320" y="572"/>
            <a:chExt cx="2923" cy="1341"/>
          </a:xfrm>
        </p:grpSpPr>
        <p:sp>
          <p:nvSpPr>
            <p:cNvPr id="50249" name="AutoShape 73"/>
            <p:cNvSpPr>
              <a:spLocks noChangeArrowheads="1"/>
            </p:cNvSpPr>
            <p:nvPr/>
          </p:nvSpPr>
          <p:spPr bwMode="auto">
            <a:xfrm>
              <a:off x="2336" y="572"/>
              <a:ext cx="907" cy="1270"/>
            </a:xfrm>
            <a:prstGeom prst="wedgeRoundRectCallout">
              <a:avLst>
                <a:gd name="adj1" fmla="val -84398"/>
                <a:gd name="adj2" fmla="val 26458"/>
                <a:gd name="adj3" fmla="val 16667"/>
              </a:avLst>
            </a:prstGeom>
            <a:solidFill>
              <a:srgbClr val="FFFFCC"/>
            </a:solidFill>
            <a:ln w="9525">
              <a:solidFill>
                <a:schemeClr val="tx1"/>
              </a:solidFill>
              <a:miter lim="800000"/>
              <a:headEnd/>
              <a:tailEnd/>
            </a:ln>
            <a:effectLst/>
          </p:spPr>
          <p:txBody>
            <a:bodyPr/>
            <a:lstStyle/>
            <a:p>
              <a:pPr algn="ctr"/>
              <a:endParaRPr kumimoji="1" lang="zh-CN" altLang="zh-CN" sz="3600" b="1">
                <a:latin typeface="Times New Roman" pitchFamily="18" charset="0"/>
              </a:endParaRPr>
            </a:p>
          </p:txBody>
        </p:sp>
        <p:sp>
          <p:nvSpPr>
            <p:cNvPr id="50238" name="Rectangle 62"/>
            <p:cNvSpPr>
              <a:spLocks noChangeArrowheads="1"/>
            </p:cNvSpPr>
            <p:nvPr/>
          </p:nvSpPr>
          <p:spPr bwMode="auto">
            <a:xfrm>
              <a:off x="320" y="1416"/>
              <a:ext cx="1744" cy="497"/>
            </a:xfrm>
            <a:prstGeom prst="rect">
              <a:avLst/>
            </a:prstGeom>
            <a:noFill/>
            <a:ln w="9525">
              <a:noFill/>
              <a:miter lim="800000"/>
              <a:headEnd/>
              <a:tailEnd/>
            </a:ln>
            <a:effectLst/>
          </p:spPr>
          <p:txBody>
            <a:bodyPr>
              <a:spAutoFit/>
            </a:bodyPr>
            <a:lstStyle/>
            <a:p>
              <a:pPr>
                <a:lnSpc>
                  <a:spcPct val="90000"/>
                </a:lnSpc>
                <a:spcBef>
                  <a:spcPct val="50000"/>
                </a:spcBef>
              </a:pPr>
              <a:r>
                <a:rPr kumimoji="1" lang="zh-CN" altLang="en-US" sz="2400" b="1" dirty="0">
                  <a:solidFill>
                    <a:srgbClr val="0000FF"/>
                  </a:solidFill>
                  <a:latin typeface="Times New Roman" pitchFamily="18" charset="0"/>
                  <a:ea typeface="隶书" pitchFamily="49" charset="-122"/>
                </a:rPr>
                <a:t>占据了当今计算机</a:t>
              </a:r>
            </a:p>
            <a:p>
              <a:pPr>
                <a:lnSpc>
                  <a:spcPct val="40000"/>
                </a:lnSpc>
                <a:spcBef>
                  <a:spcPct val="50000"/>
                </a:spcBef>
              </a:pPr>
              <a:r>
                <a:rPr kumimoji="1" lang="zh-CN" altLang="en-US" sz="2400" b="1" dirty="0">
                  <a:solidFill>
                    <a:srgbClr val="0000FF"/>
                  </a:solidFill>
                  <a:latin typeface="Times New Roman" pitchFamily="18" charset="0"/>
                  <a:ea typeface="隶书" pitchFamily="49" charset="-122"/>
                </a:rPr>
                <a:t>应用的绝大多数</a:t>
              </a:r>
              <a:r>
                <a:rPr kumimoji="1" lang="zh-CN" altLang="en-US" sz="2400" b="1" dirty="0">
                  <a:solidFill>
                    <a:srgbClr val="0000FF"/>
                  </a:solidFill>
                  <a:latin typeface="Times New Roman" pitchFamily="18" charset="0"/>
                  <a:ea typeface="华文中宋" pitchFamily="2" charset="-122"/>
                </a:rPr>
                <a:t>。</a:t>
              </a:r>
            </a:p>
          </p:txBody>
        </p:sp>
      </p:grpSp>
      <p:sp>
        <p:nvSpPr>
          <p:cNvPr id="50214" name="Rectangle 38"/>
          <p:cNvSpPr>
            <a:spLocks noChangeArrowheads="1"/>
          </p:cNvSpPr>
          <p:nvPr/>
        </p:nvSpPr>
        <p:spPr bwMode="auto">
          <a:xfrm>
            <a:off x="3416301" y="457201"/>
            <a:ext cx="6494085" cy="461665"/>
          </a:xfrm>
          <a:prstGeom prst="rect">
            <a:avLst/>
          </a:prstGeom>
          <a:noFill/>
          <a:ln w="9525">
            <a:noFill/>
            <a:miter lim="800000"/>
            <a:headEnd/>
            <a:tailEnd/>
          </a:ln>
          <a:effectLst/>
        </p:spPr>
        <p:txBody>
          <a:bodyPr wrap="none">
            <a:spAutoFit/>
          </a:bodyPr>
          <a:lstStyle/>
          <a:p>
            <a:r>
              <a:rPr kumimoji="1" lang="zh-CN" altLang="en-US" sz="2400" b="1" dirty="0">
                <a:latin typeface="Times New Roman" pitchFamily="18" charset="0"/>
                <a:ea typeface="华文中宋" pitchFamily="2" charset="-122"/>
              </a:rPr>
              <a:t>数值计算：加工处理的对象</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纯粹的数值。  </a:t>
            </a:r>
          </a:p>
        </p:txBody>
      </p:sp>
      <p:sp>
        <p:nvSpPr>
          <p:cNvPr id="50215" name="Rectangle 39"/>
          <p:cNvSpPr>
            <a:spLocks noChangeArrowheads="1"/>
          </p:cNvSpPr>
          <p:nvPr/>
        </p:nvSpPr>
        <p:spPr bwMode="auto">
          <a:xfrm>
            <a:off x="3421064" y="1738313"/>
            <a:ext cx="1836737"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ea typeface="华文中宋" pitchFamily="2" charset="-122"/>
              </a:rPr>
              <a:t>非数值计算 </a:t>
            </a:r>
          </a:p>
        </p:txBody>
      </p:sp>
      <p:sp>
        <p:nvSpPr>
          <p:cNvPr id="50216" name="Rectangle 40"/>
          <p:cNvSpPr>
            <a:spLocks noChangeArrowheads="1"/>
          </p:cNvSpPr>
          <p:nvPr/>
        </p:nvSpPr>
        <p:spPr bwMode="auto">
          <a:xfrm>
            <a:off x="1600200" y="1060450"/>
            <a:ext cx="2133600"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ea typeface="华文中宋" pitchFamily="2" charset="-122"/>
              </a:rPr>
              <a:t>计算机应用 </a:t>
            </a:r>
          </a:p>
        </p:txBody>
      </p:sp>
      <p:sp>
        <p:nvSpPr>
          <p:cNvPr id="50217" name="AutoShape 41"/>
          <p:cNvSpPr>
            <a:spLocks/>
          </p:cNvSpPr>
          <p:nvPr/>
        </p:nvSpPr>
        <p:spPr bwMode="auto">
          <a:xfrm>
            <a:off x="3276600" y="685800"/>
            <a:ext cx="152400" cy="1295400"/>
          </a:xfrm>
          <a:prstGeom prst="leftBrace">
            <a:avLst>
              <a:gd name="adj1" fmla="val 70833"/>
              <a:gd name="adj2" fmla="val 50000"/>
            </a:avLst>
          </a:prstGeom>
          <a:noFill/>
          <a:ln w="12700">
            <a:solidFill>
              <a:schemeClr val="tx1"/>
            </a:solidFill>
            <a:round/>
            <a:headEnd/>
            <a:tailEnd/>
          </a:ln>
          <a:effectLst/>
        </p:spPr>
        <p:txBody>
          <a:bodyPr wrap="none" anchor="ctr"/>
          <a:lstStyle/>
          <a:p>
            <a:endParaRPr lang="zh-CN" altLang="en-US"/>
          </a:p>
        </p:txBody>
      </p:sp>
      <p:sp>
        <p:nvSpPr>
          <p:cNvPr id="50218" name="Rectangle 42"/>
          <p:cNvSpPr>
            <a:spLocks noChangeArrowheads="1"/>
          </p:cNvSpPr>
          <p:nvPr/>
        </p:nvSpPr>
        <p:spPr bwMode="auto">
          <a:xfrm>
            <a:off x="5249863" y="976313"/>
            <a:ext cx="14795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工业检测 </a:t>
            </a:r>
          </a:p>
        </p:txBody>
      </p:sp>
      <p:sp>
        <p:nvSpPr>
          <p:cNvPr id="50219" name="Rectangle 43"/>
          <p:cNvSpPr>
            <a:spLocks noChangeArrowheads="1"/>
          </p:cNvSpPr>
          <p:nvPr/>
        </p:nvSpPr>
        <p:spPr bwMode="auto">
          <a:xfrm>
            <a:off x="5257800" y="1357313"/>
            <a:ext cx="14795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过程控制 </a:t>
            </a:r>
          </a:p>
        </p:txBody>
      </p:sp>
      <p:sp>
        <p:nvSpPr>
          <p:cNvPr id="50220" name="Rectangle 44"/>
          <p:cNvSpPr>
            <a:spLocks noChangeArrowheads="1"/>
          </p:cNvSpPr>
          <p:nvPr/>
        </p:nvSpPr>
        <p:spPr bwMode="auto">
          <a:xfrm>
            <a:off x="5257800" y="1738313"/>
            <a:ext cx="14795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管理系统 </a:t>
            </a:r>
          </a:p>
        </p:txBody>
      </p:sp>
      <p:sp>
        <p:nvSpPr>
          <p:cNvPr id="50221" name="Rectangle 45"/>
          <p:cNvSpPr>
            <a:spLocks noChangeArrowheads="1"/>
          </p:cNvSpPr>
          <p:nvPr/>
        </p:nvSpPr>
        <p:spPr bwMode="auto">
          <a:xfrm>
            <a:off x="5257800" y="2119313"/>
            <a:ext cx="14795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数据处理 </a:t>
            </a:r>
          </a:p>
        </p:txBody>
      </p:sp>
      <p:sp>
        <p:nvSpPr>
          <p:cNvPr id="50222" name="Rectangle 46"/>
          <p:cNvSpPr>
            <a:spLocks noChangeArrowheads="1"/>
          </p:cNvSpPr>
          <p:nvPr/>
        </p:nvSpPr>
        <p:spPr bwMode="auto">
          <a:xfrm>
            <a:off x="5257800" y="2500313"/>
            <a:ext cx="869950" cy="457200"/>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ea typeface="华文中宋" pitchFamily="2" charset="-122"/>
              </a:rPr>
              <a:t>…… </a:t>
            </a:r>
          </a:p>
        </p:txBody>
      </p:sp>
      <p:sp>
        <p:nvSpPr>
          <p:cNvPr id="50224" name="AutoShape 48"/>
          <p:cNvSpPr>
            <a:spLocks/>
          </p:cNvSpPr>
          <p:nvPr/>
        </p:nvSpPr>
        <p:spPr bwMode="auto">
          <a:xfrm flipH="1">
            <a:off x="6629400" y="1204913"/>
            <a:ext cx="152400" cy="1600200"/>
          </a:xfrm>
          <a:prstGeom prst="leftBrace">
            <a:avLst>
              <a:gd name="adj1" fmla="val 87500"/>
              <a:gd name="adj2" fmla="val 50000"/>
            </a:avLst>
          </a:prstGeom>
          <a:noFill/>
          <a:ln w="12700">
            <a:solidFill>
              <a:schemeClr val="tx1"/>
            </a:solidFill>
            <a:round/>
            <a:headEnd/>
            <a:tailEnd/>
          </a:ln>
          <a:effectLst/>
        </p:spPr>
        <p:txBody>
          <a:bodyPr wrap="none" anchor="ctr"/>
          <a:lstStyle/>
          <a:p>
            <a:endParaRPr lang="zh-CN" altLang="en-US"/>
          </a:p>
        </p:txBody>
      </p:sp>
      <p:sp>
        <p:nvSpPr>
          <p:cNvPr id="50225" name="Rectangle 49"/>
          <p:cNvSpPr>
            <a:spLocks noChangeArrowheads="1"/>
          </p:cNvSpPr>
          <p:nvPr/>
        </p:nvSpPr>
        <p:spPr bwMode="auto">
          <a:xfrm>
            <a:off x="6705601" y="1738313"/>
            <a:ext cx="2517775"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ea typeface="华文中宋" pitchFamily="2" charset="-122"/>
              </a:rPr>
              <a:t>加工处理的对象 </a:t>
            </a:r>
          </a:p>
        </p:txBody>
      </p:sp>
      <p:sp>
        <p:nvSpPr>
          <p:cNvPr id="50226" name="AutoShape 50"/>
          <p:cNvSpPr>
            <a:spLocks/>
          </p:cNvSpPr>
          <p:nvPr/>
        </p:nvSpPr>
        <p:spPr bwMode="auto">
          <a:xfrm>
            <a:off x="8991600" y="1196975"/>
            <a:ext cx="152400" cy="1600200"/>
          </a:xfrm>
          <a:prstGeom prst="leftBrace">
            <a:avLst>
              <a:gd name="adj1" fmla="val 87500"/>
              <a:gd name="adj2" fmla="val 50000"/>
            </a:avLst>
          </a:prstGeom>
          <a:noFill/>
          <a:ln w="12700">
            <a:solidFill>
              <a:schemeClr val="tx1"/>
            </a:solidFill>
            <a:round/>
            <a:headEnd/>
            <a:tailEnd/>
          </a:ln>
          <a:effectLst/>
        </p:spPr>
        <p:txBody>
          <a:bodyPr wrap="none" anchor="ctr"/>
          <a:lstStyle/>
          <a:p>
            <a:endParaRPr lang="zh-CN" altLang="en-US"/>
          </a:p>
        </p:txBody>
      </p:sp>
      <p:grpSp>
        <p:nvGrpSpPr>
          <p:cNvPr id="3" name="Group 51"/>
          <p:cNvGrpSpPr>
            <a:grpSpLocks/>
          </p:cNvGrpSpPr>
          <p:nvPr/>
        </p:nvGrpSpPr>
        <p:grpSpPr bwMode="auto">
          <a:xfrm>
            <a:off x="9121776" y="976313"/>
            <a:ext cx="892175" cy="1981200"/>
            <a:chOff x="4786" y="1052"/>
            <a:chExt cx="562" cy="1248"/>
          </a:xfrm>
        </p:grpSpPr>
        <p:sp>
          <p:nvSpPr>
            <p:cNvPr id="50228" name="Rectangle 52"/>
            <p:cNvSpPr>
              <a:spLocks noChangeArrowheads="1"/>
            </p:cNvSpPr>
            <p:nvPr/>
          </p:nvSpPr>
          <p:spPr bwMode="auto">
            <a:xfrm>
              <a:off x="4786" y="105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字符 </a:t>
              </a:r>
            </a:p>
          </p:txBody>
        </p:sp>
        <p:sp>
          <p:nvSpPr>
            <p:cNvPr id="50229" name="Rectangle 53"/>
            <p:cNvSpPr>
              <a:spLocks noChangeArrowheads="1"/>
            </p:cNvSpPr>
            <p:nvPr/>
          </p:nvSpPr>
          <p:spPr bwMode="auto">
            <a:xfrm>
              <a:off x="4800" y="129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表格 </a:t>
              </a:r>
            </a:p>
          </p:txBody>
        </p:sp>
        <p:sp>
          <p:nvSpPr>
            <p:cNvPr id="50230" name="Rectangle 54"/>
            <p:cNvSpPr>
              <a:spLocks noChangeArrowheads="1"/>
            </p:cNvSpPr>
            <p:nvPr/>
          </p:nvSpPr>
          <p:spPr bwMode="auto">
            <a:xfrm>
              <a:off x="4800" y="153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图象 </a:t>
              </a:r>
            </a:p>
          </p:txBody>
        </p:sp>
        <p:sp>
          <p:nvSpPr>
            <p:cNvPr id="50231" name="Rectangle 55"/>
            <p:cNvSpPr>
              <a:spLocks noChangeArrowheads="1"/>
            </p:cNvSpPr>
            <p:nvPr/>
          </p:nvSpPr>
          <p:spPr bwMode="auto">
            <a:xfrm>
              <a:off x="4800" y="177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声音 </a:t>
              </a:r>
            </a:p>
          </p:txBody>
        </p:sp>
        <p:sp>
          <p:nvSpPr>
            <p:cNvPr id="50232" name="Rectangle 56"/>
            <p:cNvSpPr>
              <a:spLocks noChangeArrowheads="1"/>
            </p:cNvSpPr>
            <p:nvPr/>
          </p:nvSpPr>
          <p:spPr bwMode="auto">
            <a:xfrm>
              <a:off x="4800" y="2012"/>
              <a:ext cx="548" cy="288"/>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ea typeface="华文中宋" pitchFamily="2" charset="-122"/>
                </a:rPr>
                <a:t>…… </a:t>
              </a:r>
            </a:p>
          </p:txBody>
        </p:sp>
      </p:grpSp>
      <p:sp>
        <p:nvSpPr>
          <p:cNvPr id="50233" name="AutoShape 57"/>
          <p:cNvSpPr>
            <a:spLocks/>
          </p:cNvSpPr>
          <p:nvPr/>
        </p:nvSpPr>
        <p:spPr bwMode="auto">
          <a:xfrm flipH="1">
            <a:off x="9906000" y="1181100"/>
            <a:ext cx="152400" cy="1600200"/>
          </a:xfrm>
          <a:prstGeom prst="leftBrace">
            <a:avLst>
              <a:gd name="adj1" fmla="val 87500"/>
              <a:gd name="adj2" fmla="val 50000"/>
            </a:avLst>
          </a:prstGeom>
          <a:noFill/>
          <a:ln w="12700">
            <a:solidFill>
              <a:schemeClr val="tx1"/>
            </a:solidFill>
            <a:round/>
            <a:headEnd/>
            <a:tailEnd/>
          </a:ln>
          <a:effectLst/>
        </p:spPr>
        <p:txBody>
          <a:bodyPr wrap="none" anchor="ctr"/>
          <a:lstStyle/>
          <a:p>
            <a:endParaRPr lang="zh-CN" altLang="en-US"/>
          </a:p>
        </p:txBody>
      </p:sp>
      <p:sp>
        <p:nvSpPr>
          <p:cNvPr id="50234" name="Line 58"/>
          <p:cNvSpPr>
            <a:spLocks noChangeShapeType="1"/>
          </p:cNvSpPr>
          <p:nvPr/>
        </p:nvSpPr>
        <p:spPr bwMode="auto">
          <a:xfrm>
            <a:off x="10058400" y="1976438"/>
            <a:ext cx="228600" cy="0"/>
          </a:xfrm>
          <a:prstGeom prst="line">
            <a:avLst/>
          </a:prstGeom>
          <a:noFill/>
          <a:ln w="12700">
            <a:solidFill>
              <a:schemeClr val="tx1"/>
            </a:solidFill>
            <a:round/>
            <a:headEnd/>
            <a:tailEnd/>
          </a:ln>
          <a:effectLst/>
        </p:spPr>
        <p:txBody>
          <a:bodyPr/>
          <a:lstStyle/>
          <a:p>
            <a:endParaRPr lang="zh-CN" altLang="en-US"/>
          </a:p>
        </p:txBody>
      </p:sp>
      <p:sp>
        <p:nvSpPr>
          <p:cNvPr id="50235" name="Line 59"/>
          <p:cNvSpPr>
            <a:spLocks noChangeShapeType="1"/>
          </p:cNvSpPr>
          <p:nvPr/>
        </p:nvSpPr>
        <p:spPr bwMode="auto">
          <a:xfrm>
            <a:off x="10287000" y="1976438"/>
            <a:ext cx="0" cy="1524000"/>
          </a:xfrm>
          <a:prstGeom prst="line">
            <a:avLst/>
          </a:prstGeom>
          <a:noFill/>
          <a:ln w="12700">
            <a:solidFill>
              <a:schemeClr val="tx1"/>
            </a:solidFill>
            <a:round/>
            <a:headEnd/>
            <a:tailEnd/>
          </a:ln>
          <a:effectLst/>
        </p:spPr>
        <p:txBody>
          <a:bodyPr/>
          <a:lstStyle/>
          <a:p>
            <a:endParaRPr lang="zh-CN" altLang="en-US"/>
          </a:p>
        </p:txBody>
      </p:sp>
      <p:sp>
        <p:nvSpPr>
          <p:cNvPr id="50236" name="Line 60"/>
          <p:cNvSpPr>
            <a:spLocks noChangeShapeType="1"/>
          </p:cNvSpPr>
          <p:nvPr/>
        </p:nvSpPr>
        <p:spPr bwMode="auto">
          <a:xfrm flipH="1">
            <a:off x="7543800" y="3500438"/>
            <a:ext cx="2743200" cy="0"/>
          </a:xfrm>
          <a:prstGeom prst="line">
            <a:avLst/>
          </a:prstGeom>
          <a:noFill/>
          <a:ln w="12700">
            <a:solidFill>
              <a:schemeClr val="tx1"/>
            </a:solidFill>
            <a:round/>
            <a:headEnd/>
            <a:tailEnd type="triangle" w="med" len="med"/>
          </a:ln>
          <a:effectLst/>
        </p:spPr>
        <p:txBody>
          <a:bodyPr/>
          <a:lstStyle/>
          <a:p>
            <a:endParaRPr lang="zh-CN" altLang="en-US"/>
          </a:p>
        </p:txBody>
      </p:sp>
      <p:sp>
        <p:nvSpPr>
          <p:cNvPr id="50237" name="Rectangle 61"/>
          <p:cNvSpPr>
            <a:spLocks noChangeArrowheads="1"/>
          </p:cNvSpPr>
          <p:nvPr/>
        </p:nvSpPr>
        <p:spPr bwMode="auto">
          <a:xfrm>
            <a:off x="4114800" y="3068638"/>
            <a:ext cx="3625850" cy="641350"/>
          </a:xfrm>
          <a:prstGeom prst="rect">
            <a:avLst/>
          </a:prstGeom>
          <a:noFill/>
          <a:ln w="9525">
            <a:noFill/>
            <a:miter lim="800000"/>
            <a:headEnd/>
            <a:tailEnd/>
          </a:ln>
          <a:effectLst/>
        </p:spPr>
        <p:txBody>
          <a:bodyPr wrap="none">
            <a:spAutoFit/>
          </a:bodyPr>
          <a:lstStyle/>
          <a:p>
            <a:r>
              <a:rPr kumimoji="1" lang="zh-CN" altLang="en-US" sz="3600" b="1">
                <a:solidFill>
                  <a:srgbClr val="FF3300"/>
                </a:solidFill>
                <a:effectLst>
                  <a:outerShdw blurRad="38100" dist="38100" dir="2700000" algn="tl">
                    <a:srgbClr val="000000"/>
                  </a:outerShdw>
                </a:effectLst>
                <a:latin typeface="隶书" pitchFamily="49" charset="-122"/>
                <a:ea typeface="隶书" pitchFamily="49" charset="-122"/>
              </a:rPr>
              <a:t>具有一定的结构 </a:t>
            </a:r>
          </a:p>
        </p:txBody>
      </p:sp>
      <p:sp>
        <p:nvSpPr>
          <p:cNvPr id="50239" name="AutoShape 63"/>
          <p:cNvSpPr>
            <a:spLocks/>
          </p:cNvSpPr>
          <p:nvPr/>
        </p:nvSpPr>
        <p:spPr bwMode="auto">
          <a:xfrm rot="5400000">
            <a:off x="5638800" y="684213"/>
            <a:ext cx="304800" cy="6248400"/>
          </a:xfrm>
          <a:prstGeom prst="leftBrace">
            <a:avLst>
              <a:gd name="adj1" fmla="val 170833"/>
              <a:gd name="adj2" fmla="val 50000"/>
            </a:avLst>
          </a:prstGeom>
          <a:noFill/>
          <a:ln w="12700">
            <a:solidFill>
              <a:schemeClr val="tx1"/>
            </a:solidFill>
            <a:round/>
            <a:headEnd/>
            <a:tailEnd/>
          </a:ln>
          <a:effectLst/>
        </p:spPr>
        <p:txBody>
          <a:bodyPr wrap="none" anchor="ctr"/>
          <a:lstStyle/>
          <a:p>
            <a:endParaRPr lang="zh-CN" altLang="en-US"/>
          </a:p>
        </p:txBody>
      </p:sp>
      <p:sp>
        <p:nvSpPr>
          <p:cNvPr id="50240" name="Rectangle 64"/>
          <p:cNvSpPr>
            <a:spLocks noChangeArrowheads="1"/>
          </p:cNvSpPr>
          <p:nvPr/>
        </p:nvSpPr>
        <p:spPr bwMode="auto">
          <a:xfrm>
            <a:off x="1857375" y="4824413"/>
            <a:ext cx="1797050" cy="519112"/>
          </a:xfrm>
          <a:prstGeom prst="rect">
            <a:avLst/>
          </a:prstGeom>
          <a:solidFill>
            <a:srgbClr val="FFFFCC"/>
          </a:solidFill>
          <a:ln w="9525">
            <a:noFill/>
            <a:miter lim="800000"/>
            <a:headEnd/>
            <a:tailEnd/>
          </a:ln>
          <a:effectLst/>
        </p:spPr>
        <p:txBody>
          <a:bodyPr wrap="none">
            <a:spAutoFit/>
          </a:bodyPr>
          <a:lstStyle/>
          <a:p>
            <a:r>
              <a:rPr kumimoji="1" lang="en-US" altLang="zh-CN" sz="2800" b="1">
                <a:latin typeface="Times New Roman" pitchFamily="18" charset="0"/>
                <a:ea typeface="隶书" pitchFamily="49" charset="-122"/>
              </a:rPr>
              <a:t> </a:t>
            </a:r>
            <a:r>
              <a:rPr kumimoji="1" lang="zh-CN" altLang="en-US" sz="2800" b="1">
                <a:latin typeface="Times New Roman" pitchFamily="18" charset="0"/>
                <a:ea typeface="隶书" pitchFamily="49" charset="-122"/>
              </a:rPr>
              <a:t>逻辑结构 </a:t>
            </a:r>
          </a:p>
        </p:txBody>
      </p:sp>
      <p:sp>
        <p:nvSpPr>
          <p:cNvPr id="50241" name="Rectangle 65"/>
          <p:cNvSpPr>
            <a:spLocks noChangeArrowheads="1"/>
          </p:cNvSpPr>
          <p:nvPr/>
        </p:nvSpPr>
        <p:spPr bwMode="auto">
          <a:xfrm>
            <a:off x="4876800" y="4813301"/>
            <a:ext cx="1797050" cy="519113"/>
          </a:xfrm>
          <a:prstGeom prst="rect">
            <a:avLst/>
          </a:prstGeom>
          <a:solidFill>
            <a:srgbClr val="FFFFCC"/>
          </a:solidFill>
          <a:ln w="9525">
            <a:noFill/>
            <a:miter lim="800000"/>
            <a:headEnd/>
            <a:tailEnd/>
          </a:ln>
          <a:effectLst/>
        </p:spPr>
        <p:txBody>
          <a:bodyPr wrap="none">
            <a:spAutoFit/>
          </a:bodyPr>
          <a:lstStyle/>
          <a:p>
            <a:r>
              <a:rPr kumimoji="1" lang="en-US" altLang="zh-CN" sz="2800" b="1">
                <a:latin typeface="Times New Roman" pitchFamily="18" charset="0"/>
                <a:ea typeface="隶书" pitchFamily="49" charset="-122"/>
              </a:rPr>
              <a:t> </a:t>
            </a:r>
            <a:r>
              <a:rPr kumimoji="1" lang="zh-CN" altLang="en-US" sz="2800" b="1">
                <a:latin typeface="Times New Roman" pitchFamily="18" charset="0"/>
                <a:ea typeface="隶书" pitchFamily="49" charset="-122"/>
              </a:rPr>
              <a:t>存储结构 </a:t>
            </a:r>
          </a:p>
        </p:txBody>
      </p:sp>
      <p:sp>
        <p:nvSpPr>
          <p:cNvPr id="50242" name="Rectangle 66"/>
          <p:cNvSpPr>
            <a:spLocks noChangeArrowheads="1"/>
          </p:cNvSpPr>
          <p:nvPr/>
        </p:nvSpPr>
        <p:spPr bwMode="auto">
          <a:xfrm>
            <a:off x="8382000" y="4768851"/>
            <a:ext cx="1079500" cy="519113"/>
          </a:xfrm>
          <a:prstGeom prst="rect">
            <a:avLst/>
          </a:prstGeom>
          <a:solidFill>
            <a:srgbClr val="FFFFCC"/>
          </a:solidFill>
          <a:ln w="9525">
            <a:noFill/>
            <a:miter lim="800000"/>
            <a:headEnd/>
            <a:tailEnd/>
          </a:ln>
          <a:effectLst/>
        </p:spPr>
        <p:txBody>
          <a:bodyPr wrap="none">
            <a:spAutoFit/>
          </a:bodyPr>
          <a:lstStyle/>
          <a:p>
            <a:r>
              <a:rPr kumimoji="1" lang="en-US" altLang="zh-CN" sz="2800" b="1">
                <a:latin typeface="Times New Roman" pitchFamily="18" charset="0"/>
                <a:ea typeface="隶书" pitchFamily="49" charset="-122"/>
              </a:rPr>
              <a:t> </a:t>
            </a:r>
            <a:r>
              <a:rPr kumimoji="1" lang="zh-CN" altLang="en-US" sz="2800" b="1">
                <a:latin typeface="Times New Roman" pitchFamily="18" charset="0"/>
                <a:ea typeface="隶书" pitchFamily="49" charset="-122"/>
              </a:rPr>
              <a:t>算法 </a:t>
            </a:r>
          </a:p>
        </p:txBody>
      </p:sp>
      <p:sp>
        <p:nvSpPr>
          <p:cNvPr id="50243" name="Rectangle 67"/>
          <p:cNvSpPr>
            <a:spLocks noChangeArrowheads="1"/>
          </p:cNvSpPr>
          <p:nvPr/>
        </p:nvSpPr>
        <p:spPr bwMode="auto">
          <a:xfrm>
            <a:off x="4921251" y="3884614"/>
            <a:ext cx="1800493" cy="830997"/>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有效地组织 </a:t>
            </a:r>
          </a:p>
          <a:p>
            <a:r>
              <a:rPr kumimoji="1" lang="zh-CN" altLang="en-US" sz="2400" b="1">
                <a:latin typeface="Times New Roman" pitchFamily="18" charset="0"/>
                <a:ea typeface="华文中宋" pitchFamily="2" charset="-122"/>
              </a:rPr>
              <a:t>计算机存贮 </a:t>
            </a:r>
          </a:p>
        </p:txBody>
      </p:sp>
      <p:sp>
        <p:nvSpPr>
          <p:cNvPr id="50244" name="Rectangle 68"/>
          <p:cNvSpPr>
            <a:spLocks noChangeArrowheads="1"/>
          </p:cNvSpPr>
          <p:nvPr/>
        </p:nvSpPr>
        <p:spPr bwMode="auto">
          <a:xfrm>
            <a:off x="1644651" y="3884614"/>
            <a:ext cx="2723823" cy="830997"/>
          </a:xfrm>
          <a:prstGeom prst="rect">
            <a:avLst/>
          </a:prstGeom>
          <a:noFill/>
          <a:ln w="9525">
            <a:noFill/>
            <a:miter lim="800000"/>
            <a:headEnd/>
            <a:tailEnd/>
          </a:ln>
          <a:effectLst/>
        </p:spPr>
        <p:txBody>
          <a:bodyPr wrap="none">
            <a:spAutoFit/>
          </a:bodyPr>
          <a:lstStyle/>
          <a:p>
            <a:r>
              <a:rPr kumimoji="1" lang="zh-CN" altLang="en-US" sz="2400" b="1" dirty="0">
                <a:latin typeface="Times New Roman" pitchFamily="18" charset="0"/>
                <a:ea typeface="华文中宋" pitchFamily="2" charset="-122"/>
              </a:rPr>
              <a:t>研究对象的特性及 </a:t>
            </a:r>
          </a:p>
          <a:p>
            <a:r>
              <a:rPr kumimoji="1" lang="zh-CN" altLang="en-US" sz="2400" b="1" dirty="0">
                <a:latin typeface="Times New Roman" pitchFamily="18" charset="0"/>
                <a:ea typeface="华文中宋" pitchFamily="2" charset="-122"/>
              </a:rPr>
              <a:t>其相互之间的关系 </a:t>
            </a:r>
          </a:p>
        </p:txBody>
      </p:sp>
      <p:sp>
        <p:nvSpPr>
          <p:cNvPr id="50245" name="Rectangle 69"/>
          <p:cNvSpPr>
            <a:spLocks noChangeArrowheads="1"/>
          </p:cNvSpPr>
          <p:nvPr/>
        </p:nvSpPr>
        <p:spPr bwMode="auto">
          <a:xfrm>
            <a:off x="7464152" y="3897313"/>
            <a:ext cx="3024336" cy="793102"/>
          </a:xfrm>
          <a:prstGeom prst="rect">
            <a:avLst/>
          </a:prstGeom>
          <a:noFill/>
          <a:ln w="9525">
            <a:noFill/>
            <a:miter lim="800000"/>
            <a:headEnd/>
            <a:tailEnd/>
          </a:ln>
          <a:effectLst/>
        </p:spPr>
        <p:txBody>
          <a:bodyPr wrap="square">
            <a:spAutoFit/>
          </a:bodyPr>
          <a:lstStyle/>
          <a:p>
            <a:pPr>
              <a:lnSpc>
                <a:spcPct val="90000"/>
              </a:lnSpc>
              <a:spcBef>
                <a:spcPct val="50000"/>
              </a:spcBef>
              <a:buSzPct val="90000"/>
            </a:pPr>
            <a:r>
              <a:rPr kumimoji="1" lang="zh-CN" altLang="en-US" sz="2400" b="1" dirty="0">
                <a:latin typeface="Times New Roman" pitchFamily="18" charset="0"/>
                <a:ea typeface="华文中宋" pitchFamily="2" charset="-122"/>
              </a:rPr>
              <a:t>有效地实现对象之 </a:t>
            </a:r>
          </a:p>
          <a:p>
            <a:pPr>
              <a:lnSpc>
                <a:spcPct val="40000"/>
              </a:lnSpc>
              <a:spcBef>
                <a:spcPct val="50000"/>
              </a:spcBef>
              <a:buSzPct val="90000"/>
            </a:pPr>
            <a:r>
              <a:rPr kumimoji="1" lang="zh-CN" altLang="en-US" sz="2400" b="1" dirty="0">
                <a:latin typeface="Times New Roman" pitchFamily="18" charset="0"/>
                <a:ea typeface="华文中宋" pitchFamily="2" charset="-122"/>
              </a:rPr>
              <a:t>间的  “运算”  关系 </a:t>
            </a:r>
          </a:p>
        </p:txBody>
      </p:sp>
      <p:sp>
        <p:nvSpPr>
          <p:cNvPr id="50246" name="AutoShape 70"/>
          <p:cNvSpPr>
            <a:spLocks/>
          </p:cNvSpPr>
          <p:nvPr/>
        </p:nvSpPr>
        <p:spPr bwMode="auto">
          <a:xfrm rot="16200000" flipV="1">
            <a:off x="5638800" y="2436813"/>
            <a:ext cx="304800" cy="6248400"/>
          </a:xfrm>
          <a:prstGeom prst="leftBrace">
            <a:avLst>
              <a:gd name="adj1" fmla="val 170833"/>
              <a:gd name="adj2" fmla="val 50000"/>
            </a:avLst>
          </a:prstGeom>
          <a:noFill/>
          <a:ln w="12700">
            <a:solidFill>
              <a:schemeClr val="tx1"/>
            </a:solidFill>
            <a:round/>
            <a:headEnd/>
            <a:tailEnd/>
          </a:ln>
          <a:effectLst/>
        </p:spPr>
        <p:txBody>
          <a:bodyPr wrap="none" anchor="ctr"/>
          <a:lstStyle/>
          <a:p>
            <a:endParaRPr lang="zh-CN" altLang="en-US"/>
          </a:p>
        </p:txBody>
      </p:sp>
      <p:sp>
        <p:nvSpPr>
          <p:cNvPr id="50247" name="Rectangle 71"/>
          <p:cNvSpPr>
            <a:spLocks noChangeArrowheads="1"/>
          </p:cNvSpPr>
          <p:nvPr/>
        </p:nvSpPr>
        <p:spPr bwMode="auto">
          <a:xfrm>
            <a:off x="2438401" y="5622926"/>
            <a:ext cx="6342063" cy="701675"/>
          </a:xfrm>
          <a:prstGeom prst="rect">
            <a:avLst/>
          </a:prstGeom>
          <a:noFill/>
          <a:ln w="9525">
            <a:noFill/>
            <a:miter lim="800000"/>
            <a:headEnd/>
            <a:tailEnd/>
          </a:ln>
          <a:effectLst/>
        </p:spPr>
        <p:txBody>
          <a:bodyPr wrap="none">
            <a:spAutoFit/>
          </a:bodyPr>
          <a:lstStyle/>
          <a:p>
            <a:r>
              <a:rPr kumimoji="1" lang="en-US" altLang="zh-CN" sz="4000" b="1">
                <a:effectLst>
                  <a:outerShdw blurRad="38100" dist="38100" dir="2700000" algn="tl">
                    <a:srgbClr val="FFFFFF"/>
                  </a:outerShdw>
                </a:effectLst>
                <a:latin typeface="隶书" pitchFamily="49" charset="-122"/>
                <a:ea typeface="隶书" pitchFamily="49" charset="-122"/>
              </a:rPr>
              <a:t> </a:t>
            </a:r>
            <a:r>
              <a:rPr kumimoji="1" lang="en-US" altLang="zh-CN" sz="4000" b="1">
                <a:solidFill>
                  <a:srgbClr val="FF3300"/>
                </a:solidFill>
                <a:effectLst>
                  <a:outerShdw blurRad="38100" dist="38100" dir="2700000" algn="tl">
                    <a:srgbClr val="000000"/>
                  </a:outerShdw>
                </a:effectLst>
                <a:latin typeface="隶书" pitchFamily="49" charset="-122"/>
                <a:ea typeface="隶书" pitchFamily="49" charset="-122"/>
              </a:rPr>
              <a:t>《</a:t>
            </a:r>
            <a:r>
              <a:rPr kumimoji="1" lang="zh-CN" altLang="en-US" sz="4000" b="1">
                <a:solidFill>
                  <a:srgbClr val="FF3300"/>
                </a:solidFill>
                <a:effectLst>
                  <a:outerShdw blurRad="38100" dist="38100" dir="2700000" algn="tl">
                    <a:srgbClr val="000000"/>
                  </a:outerShdw>
                </a:effectLst>
                <a:latin typeface="隶书" pitchFamily="49" charset="-122"/>
                <a:ea typeface="隶书" pitchFamily="49" charset="-122"/>
              </a:rPr>
              <a:t>数据结构</a:t>
            </a:r>
            <a:r>
              <a:rPr kumimoji="1" lang="en-US" altLang="zh-CN" sz="4000" b="1">
                <a:solidFill>
                  <a:srgbClr val="FF3300"/>
                </a:solidFill>
                <a:effectLst>
                  <a:outerShdw blurRad="38100" dist="38100" dir="2700000" algn="tl">
                    <a:srgbClr val="000000"/>
                  </a:outerShdw>
                </a:effectLst>
                <a:latin typeface="隶书" pitchFamily="49" charset="-122"/>
                <a:ea typeface="隶书" pitchFamily="49" charset="-122"/>
              </a:rPr>
              <a:t>》</a:t>
            </a:r>
            <a:r>
              <a:rPr kumimoji="1" lang="zh-CN" altLang="en-US" sz="4000" b="1">
                <a:solidFill>
                  <a:srgbClr val="FF3300"/>
                </a:solidFill>
                <a:effectLst>
                  <a:outerShdw blurRad="38100" dist="38100" dir="2700000" algn="tl">
                    <a:srgbClr val="000000"/>
                  </a:outerShdw>
                </a:effectLst>
                <a:latin typeface="隶书" pitchFamily="49" charset="-122"/>
                <a:ea typeface="隶书" pitchFamily="49" charset="-122"/>
              </a:rPr>
              <a:t>的研究内容</a:t>
            </a:r>
            <a:r>
              <a:rPr kumimoji="1" lang="zh-CN" altLang="en-US" sz="4000" b="1">
                <a:effectLst>
                  <a:outerShdw blurRad="38100" dist="38100" dir="2700000" algn="tl">
                    <a:srgbClr val="FFFFFF"/>
                  </a:outerShdw>
                </a:effectLst>
                <a:latin typeface="隶书" pitchFamily="49" charset="-122"/>
                <a:ea typeface="隶书" pitchFamily="49" charset="-122"/>
              </a:rPr>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216"/>
                                        </p:tgtEl>
                                        <p:attrNameLst>
                                          <p:attrName>style.visibility</p:attrName>
                                        </p:attrNameLst>
                                      </p:cBhvr>
                                      <p:to>
                                        <p:strVal val="visible"/>
                                      </p:to>
                                    </p:set>
                                    <p:animEffect transition="in" filter="wipe(left)">
                                      <p:cBhvr>
                                        <p:cTn id="7" dur="2000"/>
                                        <p:tgtEl>
                                          <p:spTgt spid="5021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0217"/>
                                        </p:tgtEl>
                                        <p:attrNameLst>
                                          <p:attrName>style.visibility</p:attrName>
                                        </p:attrNameLst>
                                      </p:cBhvr>
                                      <p:to>
                                        <p:strVal val="visible"/>
                                      </p:to>
                                    </p:set>
                                    <p:animEffect transition="in" filter="barn(outHorizontal)">
                                      <p:cBhvr>
                                        <p:cTn id="12" dur="500"/>
                                        <p:tgtEl>
                                          <p:spTgt spid="502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214"/>
                                        </p:tgtEl>
                                        <p:attrNameLst>
                                          <p:attrName>style.visibility</p:attrName>
                                        </p:attrNameLst>
                                      </p:cBhvr>
                                      <p:to>
                                        <p:strVal val="visible"/>
                                      </p:to>
                                    </p:set>
                                    <p:animEffect transition="in" filter="wipe(left)">
                                      <p:cBhvr>
                                        <p:cTn id="17" dur="500"/>
                                        <p:tgtEl>
                                          <p:spTgt spid="502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215"/>
                                        </p:tgtEl>
                                        <p:attrNameLst>
                                          <p:attrName>style.visibility</p:attrName>
                                        </p:attrNameLst>
                                      </p:cBhvr>
                                      <p:to>
                                        <p:strVal val="visible"/>
                                      </p:to>
                                    </p:set>
                                    <p:animEffect transition="in" filter="wipe(left)">
                                      <p:cBhvr>
                                        <p:cTn id="22" dur="500"/>
                                        <p:tgtEl>
                                          <p:spTgt spid="5021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50223"/>
                                        </p:tgtEl>
                                        <p:attrNameLst>
                                          <p:attrName>style.visibility</p:attrName>
                                        </p:attrNameLst>
                                      </p:cBhvr>
                                      <p:to>
                                        <p:strVal val="visible"/>
                                      </p:to>
                                    </p:set>
                                    <p:animEffect transition="in" filter="barn(outHorizontal)">
                                      <p:cBhvr>
                                        <p:cTn id="27" dur="500"/>
                                        <p:tgtEl>
                                          <p:spTgt spid="502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0218"/>
                                        </p:tgtEl>
                                        <p:attrNameLst>
                                          <p:attrName>style.visibility</p:attrName>
                                        </p:attrNameLst>
                                      </p:cBhvr>
                                      <p:to>
                                        <p:strVal val="visible"/>
                                      </p:to>
                                    </p:set>
                                    <p:animEffect transition="in" filter="wipe(left)">
                                      <p:cBhvr>
                                        <p:cTn id="32" dur="500"/>
                                        <p:tgtEl>
                                          <p:spTgt spid="502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0219"/>
                                        </p:tgtEl>
                                        <p:attrNameLst>
                                          <p:attrName>style.visibility</p:attrName>
                                        </p:attrNameLst>
                                      </p:cBhvr>
                                      <p:to>
                                        <p:strVal val="visible"/>
                                      </p:to>
                                    </p:set>
                                    <p:animEffect transition="in" filter="wipe(left)">
                                      <p:cBhvr>
                                        <p:cTn id="37" dur="500"/>
                                        <p:tgtEl>
                                          <p:spTgt spid="502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0220"/>
                                        </p:tgtEl>
                                        <p:attrNameLst>
                                          <p:attrName>style.visibility</p:attrName>
                                        </p:attrNameLst>
                                      </p:cBhvr>
                                      <p:to>
                                        <p:strVal val="visible"/>
                                      </p:to>
                                    </p:set>
                                    <p:animEffect transition="in" filter="wipe(left)">
                                      <p:cBhvr>
                                        <p:cTn id="42" dur="500"/>
                                        <p:tgtEl>
                                          <p:spTgt spid="502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0221"/>
                                        </p:tgtEl>
                                        <p:attrNameLst>
                                          <p:attrName>style.visibility</p:attrName>
                                        </p:attrNameLst>
                                      </p:cBhvr>
                                      <p:to>
                                        <p:strVal val="visible"/>
                                      </p:to>
                                    </p:set>
                                    <p:animEffect transition="in" filter="wipe(left)">
                                      <p:cBhvr>
                                        <p:cTn id="47" dur="500"/>
                                        <p:tgtEl>
                                          <p:spTgt spid="5022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0222"/>
                                        </p:tgtEl>
                                        <p:attrNameLst>
                                          <p:attrName>style.visibility</p:attrName>
                                        </p:attrNameLst>
                                      </p:cBhvr>
                                      <p:to>
                                        <p:strVal val="visible"/>
                                      </p:to>
                                    </p:set>
                                    <p:animEffect transition="in" filter="wipe(left)">
                                      <p:cBhvr>
                                        <p:cTn id="52" dur="500"/>
                                        <p:tgtEl>
                                          <p:spTgt spid="5022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wipe(up)">
                                      <p:cBhvr>
                                        <p:cTn id="5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16" presetClass="entr" presetSubtype="42" fill="hold" grpId="0" nodeType="clickEffect">
                                  <p:stCondLst>
                                    <p:cond delay="0"/>
                                  </p:stCondLst>
                                  <p:childTnLst>
                                    <p:set>
                                      <p:cBhvr>
                                        <p:cTn id="61" dur="1" fill="hold">
                                          <p:stCondLst>
                                            <p:cond delay="0"/>
                                          </p:stCondLst>
                                        </p:cTn>
                                        <p:tgtEl>
                                          <p:spTgt spid="50224"/>
                                        </p:tgtEl>
                                        <p:attrNameLst>
                                          <p:attrName>style.visibility</p:attrName>
                                        </p:attrNameLst>
                                      </p:cBhvr>
                                      <p:to>
                                        <p:strVal val="visible"/>
                                      </p:to>
                                    </p:set>
                                    <p:animEffect transition="in" filter="barn(outHorizontal)">
                                      <p:cBhvr>
                                        <p:cTn id="62" dur="500"/>
                                        <p:tgtEl>
                                          <p:spTgt spid="5022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0225"/>
                                        </p:tgtEl>
                                        <p:attrNameLst>
                                          <p:attrName>style.visibility</p:attrName>
                                        </p:attrNameLst>
                                      </p:cBhvr>
                                      <p:to>
                                        <p:strVal val="visible"/>
                                      </p:to>
                                    </p:set>
                                    <p:animEffect transition="in" filter="wipe(left)">
                                      <p:cBhvr>
                                        <p:cTn id="67" dur="500"/>
                                        <p:tgtEl>
                                          <p:spTgt spid="50225"/>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42" fill="hold" grpId="0" nodeType="clickEffect">
                                  <p:stCondLst>
                                    <p:cond delay="0"/>
                                  </p:stCondLst>
                                  <p:childTnLst>
                                    <p:set>
                                      <p:cBhvr>
                                        <p:cTn id="71" dur="1" fill="hold">
                                          <p:stCondLst>
                                            <p:cond delay="0"/>
                                          </p:stCondLst>
                                        </p:cTn>
                                        <p:tgtEl>
                                          <p:spTgt spid="50226"/>
                                        </p:tgtEl>
                                        <p:attrNameLst>
                                          <p:attrName>style.visibility</p:attrName>
                                        </p:attrNameLst>
                                      </p:cBhvr>
                                      <p:to>
                                        <p:strVal val="visible"/>
                                      </p:to>
                                    </p:set>
                                    <p:animEffect transition="in" filter="barn(outHorizontal)">
                                      <p:cBhvr>
                                        <p:cTn id="72" dur="500"/>
                                        <p:tgtEl>
                                          <p:spTgt spid="5022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wipe(left)">
                                      <p:cBhvr>
                                        <p:cTn id="77" dur="500"/>
                                        <p:tgtEl>
                                          <p:spTgt spid="3"/>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42" fill="hold" grpId="0" nodeType="clickEffect">
                                  <p:stCondLst>
                                    <p:cond delay="0"/>
                                  </p:stCondLst>
                                  <p:childTnLst>
                                    <p:set>
                                      <p:cBhvr>
                                        <p:cTn id="81" dur="1" fill="hold">
                                          <p:stCondLst>
                                            <p:cond delay="0"/>
                                          </p:stCondLst>
                                        </p:cTn>
                                        <p:tgtEl>
                                          <p:spTgt spid="50233"/>
                                        </p:tgtEl>
                                        <p:attrNameLst>
                                          <p:attrName>style.visibility</p:attrName>
                                        </p:attrNameLst>
                                      </p:cBhvr>
                                      <p:to>
                                        <p:strVal val="visible"/>
                                      </p:to>
                                    </p:set>
                                    <p:animEffect transition="in" filter="barn(outHorizontal)">
                                      <p:cBhvr>
                                        <p:cTn id="82" dur="500"/>
                                        <p:tgtEl>
                                          <p:spTgt spid="50233"/>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50234"/>
                                        </p:tgtEl>
                                        <p:attrNameLst>
                                          <p:attrName>style.visibility</p:attrName>
                                        </p:attrNameLst>
                                      </p:cBhvr>
                                      <p:to>
                                        <p:strVal val="visible"/>
                                      </p:to>
                                    </p:set>
                                    <p:animEffect transition="in" filter="wipe(left)">
                                      <p:cBhvr>
                                        <p:cTn id="86" dur="500"/>
                                        <p:tgtEl>
                                          <p:spTgt spid="50234"/>
                                        </p:tgtEl>
                                      </p:cBhvr>
                                    </p:animEffect>
                                  </p:childTnLst>
                                </p:cTn>
                              </p:par>
                            </p:childTnLst>
                          </p:cTn>
                        </p:par>
                        <p:par>
                          <p:cTn id="87" fill="hold">
                            <p:stCondLst>
                              <p:cond delay="1000"/>
                            </p:stCondLst>
                            <p:childTnLst>
                              <p:par>
                                <p:cTn id="88" presetID="22" presetClass="entr" presetSubtype="1" fill="hold" grpId="0" nodeType="afterEffect">
                                  <p:stCondLst>
                                    <p:cond delay="0"/>
                                  </p:stCondLst>
                                  <p:childTnLst>
                                    <p:set>
                                      <p:cBhvr>
                                        <p:cTn id="89" dur="1" fill="hold">
                                          <p:stCondLst>
                                            <p:cond delay="0"/>
                                          </p:stCondLst>
                                        </p:cTn>
                                        <p:tgtEl>
                                          <p:spTgt spid="50235"/>
                                        </p:tgtEl>
                                        <p:attrNameLst>
                                          <p:attrName>style.visibility</p:attrName>
                                        </p:attrNameLst>
                                      </p:cBhvr>
                                      <p:to>
                                        <p:strVal val="visible"/>
                                      </p:to>
                                    </p:set>
                                    <p:animEffect transition="in" filter="wipe(up)">
                                      <p:cBhvr>
                                        <p:cTn id="90" dur="500"/>
                                        <p:tgtEl>
                                          <p:spTgt spid="50235"/>
                                        </p:tgtEl>
                                      </p:cBhvr>
                                    </p:animEffect>
                                  </p:childTnLst>
                                </p:cTn>
                              </p:par>
                            </p:childTnLst>
                          </p:cTn>
                        </p:par>
                        <p:par>
                          <p:cTn id="91" fill="hold">
                            <p:stCondLst>
                              <p:cond delay="1500"/>
                            </p:stCondLst>
                            <p:childTnLst>
                              <p:par>
                                <p:cTn id="92" presetID="22" presetClass="entr" presetSubtype="2" fill="hold" grpId="0" nodeType="afterEffect">
                                  <p:stCondLst>
                                    <p:cond delay="0"/>
                                  </p:stCondLst>
                                  <p:childTnLst>
                                    <p:set>
                                      <p:cBhvr>
                                        <p:cTn id="93" dur="1" fill="hold">
                                          <p:stCondLst>
                                            <p:cond delay="0"/>
                                          </p:stCondLst>
                                        </p:cTn>
                                        <p:tgtEl>
                                          <p:spTgt spid="50236"/>
                                        </p:tgtEl>
                                        <p:attrNameLst>
                                          <p:attrName>style.visibility</p:attrName>
                                        </p:attrNameLst>
                                      </p:cBhvr>
                                      <p:to>
                                        <p:strVal val="visible"/>
                                      </p:to>
                                    </p:set>
                                    <p:animEffect transition="in" filter="wipe(right)">
                                      <p:cBhvr>
                                        <p:cTn id="94" dur="500"/>
                                        <p:tgtEl>
                                          <p:spTgt spid="50236"/>
                                        </p:tgtEl>
                                      </p:cBhvr>
                                    </p:animEffect>
                                  </p:childTnLst>
                                </p:cTn>
                              </p:par>
                            </p:childTnLst>
                          </p:cTn>
                        </p:par>
                        <p:par>
                          <p:cTn id="95" fill="hold">
                            <p:stCondLst>
                              <p:cond delay="2000"/>
                            </p:stCondLst>
                            <p:childTnLst>
                              <p:par>
                                <p:cTn id="96" presetID="17" presetClass="entr" presetSubtype="10" fill="hold" grpId="0" nodeType="afterEffect">
                                  <p:stCondLst>
                                    <p:cond delay="0"/>
                                  </p:stCondLst>
                                  <p:childTnLst>
                                    <p:set>
                                      <p:cBhvr>
                                        <p:cTn id="97" dur="1" fill="hold">
                                          <p:stCondLst>
                                            <p:cond delay="0"/>
                                          </p:stCondLst>
                                        </p:cTn>
                                        <p:tgtEl>
                                          <p:spTgt spid="50237"/>
                                        </p:tgtEl>
                                        <p:attrNameLst>
                                          <p:attrName>style.visibility</p:attrName>
                                        </p:attrNameLst>
                                      </p:cBhvr>
                                      <p:to>
                                        <p:strVal val="visible"/>
                                      </p:to>
                                    </p:set>
                                    <p:anim calcmode="lin" valueType="num">
                                      <p:cBhvr>
                                        <p:cTn id="98" dur="2000" fill="hold"/>
                                        <p:tgtEl>
                                          <p:spTgt spid="50237"/>
                                        </p:tgtEl>
                                        <p:attrNameLst>
                                          <p:attrName>ppt_w</p:attrName>
                                        </p:attrNameLst>
                                      </p:cBhvr>
                                      <p:tavLst>
                                        <p:tav tm="0">
                                          <p:val>
                                            <p:fltVal val="0"/>
                                          </p:val>
                                        </p:tav>
                                        <p:tav tm="100000">
                                          <p:val>
                                            <p:strVal val="#ppt_w"/>
                                          </p:val>
                                        </p:tav>
                                      </p:tavLst>
                                    </p:anim>
                                    <p:anim calcmode="lin" valueType="num">
                                      <p:cBhvr>
                                        <p:cTn id="99" dur="2000" fill="hold"/>
                                        <p:tgtEl>
                                          <p:spTgt spid="50237"/>
                                        </p:tgtEl>
                                        <p:attrNameLst>
                                          <p:attrName>ppt_h</p:attrName>
                                        </p:attrNameLst>
                                      </p:cBhvr>
                                      <p:tavLst>
                                        <p:tav tm="0">
                                          <p:val>
                                            <p:strVal val="#ppt_h"/>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16" presetClass="entr" presetSubtype="37" fill="hold" grpId="0" nodeType="clickEffect">
                                  <p:stCondLst>
                                    <p:cond delay="0"/>
                                  </p:stCondLst>
                                  <p:childTnLst>
                                    <p:set>
                                      <p:cBhvr>
                                        <p:cTn id="103" dur="1" fill="hold">
                                          <p:stCondLst>
                                            <p:cond delay="0"/>
                                          </p:stCondLst>
                                        </p:cTn>
                                        <p:tgtEl>
                                          <p:spTgt spid="50239"/>
                                        </p:tgtEl>
                                        <p:attrNameLst>
                                          <p:attrName>style.visibility</p:attrName>
                                        </p:attrNameLst>
                                      </p:cBhvr>
                                      <p:to>
                                        <p:strVal val="visible"/>
                                      </p:to>
                                    </p:set>
                                    <p:animEffect transition="in" filter="barn(outVertical)">
                                      <p:cBhvr>
                                        <p:cTn id="104" dur="500"/>
                                        <p:tgtEl>
                                          <p:spTgt spid="50239"/>
                                        </p:tgtEl>
                                      </p:cBhvr>
                                    </p:animEffect>
                                  </p:childTnLst>
                                </p:cTn>
                              </p:par>
                            </p:childTnLst>
                          </p:cTn>
                        </p:par>
                      </p:childTnLst>
                    </p:cTn>
                  </p:par>
                  <p:par>
                    <p:cTn id="105" fill="hold">
                      <p:stCondLst>
                        <p:cond delay="indefinite"/>
                      </p:stCondLst>
                      <p:childTnLst>
                        <p:par>
                          <p:cTn id="106" fill="hold">
                            <p:stCondLst>
                              <p:cond delay="0"/>
                            </p:stCondLst>
                            <p:childTnLst>
                              <p:par>
                                <p:cTn id="107" presetID="17" presetClass="entr" presetSubtype="10" fill="hold" grpId="0" nodeType="clickEffect">
                                  <p:stCondLst>
                                    <p:cond delay="0"/>
                                  </p:stCondLst>
                                  <p:childTnLst>
                                    <p:set>
                                      <p:cBhvr>
                                        <p:cTn id="108" dur="1" fill="hold">
                                          <p:stCondLst>
                                            <p:cond delay="0"/>
                                          </p:stCondLst>
                                        </p:cTn>
                                        <p:tgtEl>
                                          <p:spTgt spid="50244"/>
                                        </p:tgtEl>
                                        <p:attrNameLst>
                                          <p:attrName>style.visibility</p:attrName>
                                        </p:attrNameLst>
                                      </p:cBhvr>
                                      <p:to>
                                        <p:strVal val="visible"/>
                                      </p:to>
                                    </p:set>
                                    <p:anim calcmode="lin" valueType="num">
                                      <p:cBhvr>
                                        <p:cTn id="109" dur="500" fill="hold"/>
                                        <p:tgtEl>
                                          <p:spTgt spid="50244"/>
                                        </p:tgtEl>
                                        <p:attrNameLst>
                                          <p:attrName>ppt_w</p:attrName>
                                        </p:attrNameLst>
                                      </p:cBhvr>
                                      <p:tavLst>
                                        <p:tav tm="0">
                                          <p:val>
                                            <p:fltVal val="0"/>
                                          </p:val>
                                        </p:tav>
                                        <p:tav tm="100000">
                                          <p:val>
                                            <p:strVal val="#ppt_w"/>
                                          </p:val>
                                        </p:tav>
                                      </p:tavLst>
                                    </p:anim>
                                    <p:anim calcmode="lin" valueType="num">
                                      <p:cBhvr>
                                        <p:cTn id="110" dur="500" fill="hold"/>
                                        <p:tgtEl>
                                          <p:spTgt spid="50244"/>
                                        </p:tgtEl>
                                        <p:attrNameLst>
                                          <p:attrName>ppt_h</p:attrName>
                                        </p:attrNameLst>
                                      </p:cBhvr>
                                      <p:tavLst>
                                        <p:tav tm="0">
                                          <p:val>
                                            <p:strVal val="#ppt_h"/>
                                          </p:val>
                                        </p:tav>
                                        <p:tav tm="100000">
                                          <p:val>
                                            <p:strVal val="#ppt_h"/>
                                          </p:val>
                                        </p:tav>
                                      </p:tavLst>
                                    </p:anim>
                                  </p:childTnLst>
                                </p:cTn>
                              </p:par>
                            </p:childTnLst>
                          </p:cTn>
                        </p:par>
                      </p:childTnLst>
                    </p:cTn>
                  </p:par>
                  <p:par>
                    <p:cTn id="111" fill="hold">
                      <p:stCondLst>
                        <p:cond delay="indefinite"/>
                      </p:stCondLst>
                      <p:childTnLst>
                        <p:par>
                          <p:cTn id="112" fill="hold">
                            <p:stCondLst>
                              <p:cond delay="0"/>
                            </p:stCondLst>
                            <p:childTnLst>
                              <p:par>
                                <p:cTn id="113" presetID="16" presetClass="entr" presetSubtype="37" fill="hold" grpId="0" nodeType="clickEffect">
                                  <p:stCondLst>
                                    <p:cond delay="0"/>
                                  </p:stCondLst>
                                  <p:childTnLst>
                                    <p:set>
                                      <p:cBhvr>
                                        <p:cTn id="114" dur="1" fill="hold">
                                          <p:stCondLst>
                                            <p:cond delay="0"/>
                                          </p:stCondLst>
                                        </p:cTn>
                                        <p:tgtEl>
                                          <p:spTgt spid="50240"/>
                                        </p:tgtEl>
                                        <p:attrNameLst>
                                          <p:attrName>style.visibility</p:attrName>
                                        </p:attrNameLst>
                                      </p:cBhvr>
                                      <p:to>
                                        <p:strVal val="visible"/>
                                      </p:to>
                                    </p:set>
                                    <p:animEffect transition="in" filter="barn(outVertical)">
                                      <p:cBhvr>
                                        <p:cTn id="115" dur="500"/>
                                        <p:tgtEl>
                                          <p:spTgt spid="50240"/>
                                        </p:tgtEl>
                                      </p:cBhvr>
                                    </p:animEffect>
                                  </p:childTnLst>
                                </p:cTn>
                              </p:par>
                            </p:childTnLst>
                          </p:cTn>
                        </p:par>
                      </p:childTnLst>
                    </p:cTn>
                  </p:par>
                  <p:par>
                    <p:cTn id="116" fill="hold">
                      <p:stCondLst>
                        <p:cond delay="indefinite"/>
                      </p:stCondLst>
                      <p:childTnLst>
                        <p:par>
                          <p:cTn id="117" fill="hold">
                            <p:stCondLst>
                              <p:cond delay="0"/>
                            </p:stCondLst>
                            <p:childTnLst>
                              <p:par>
                                <p:cTn id="118" presetID="17" presetClass="entr" presetSubtype="10" fill="hold" grpId="0" nodeType="clickEffect">
                                  <p:stCondLst>
                                    <p:cond delay="0"/>
                                  </p:stCondLst>
                                  <p:childTnLst>
                                    <p:set>
                                      <p:cBhvr>
                                        <p:cTn id="119" dur="1" fill="hold">
                                          <p:stCondLst>
                                            <p:cond delay="0"/>
                                          </p:stCondLst>
                                        </p:cTn>
                                        <p:tgtEl>
                                          <p:spTgt spid="50243"/>
                                        </p:tgtEl>
                                        <p:attrNameLst>
                                          <p:attrName>style.visibility</p:attrName>
                                        </p:attrNameLst>
                                      </p:cBhvr>
                                      <p:to>
                                        <p:strVal val="visible"/>
                                      </p:to>
                                    </p:set>
                                    <p:anim calcmode="lin" valueType="num">
                                      <p:cBhvr>
                                        <p:cTn id="120" dur="500" fill="hold"/>
                                        <p:tgtEl>
                                          <p:spTgt spid="50243"/>
                                        </p:tgtEl>
                                        <p:attrNameLst>
                                          <p:attrName>ppt_w</p:attrName>
                                        </p:attrNameLst>
                                      </p:cBhvr>
                                      <p:tavLst>
                                        <p:tav tm="0">
                                          <p:val>
                                            <p:fltVal val="0"/>
                                          </p:val>
                                        </p:tav>
                                        <p:tav tm="100000">
                                          <p:val>
                                            <p:strVal val="#ppt_w"/>
                                          </p:val>
                                        </p:tav>
                                      </p:tavLst>
                                    </p:anim>
                                    <p:anim calcmode="lin" valueType="num">
                                      <p:cBhvr>
                                        <p:cTn id="121" dur="500" fill="hold"/>
                                        <p:tgtEl>
                                          <p:spTgt spid="50243"/>
                                        </p:tgtEl>
                                        <p:attrNameLst>
                                          <p:attrName>ppt_h</p:attrName>
                                        </p:attrNameLst>
                                      </p:cBhvr>
                                      <p:tavLst>
                                        <p:tav tm="0">
                                          <p:val>
                                            <p:strVal val="#ppt_h"/>
                                          </p:val>
                                        </p:tav>
                                        <p:tav tm="100000">
                                          <p:val>
                                            <p:strVal val="#ppt_h"/>
                                          </p:val>
                                        </p:tav>
                                      </p:tavLst>
                                    </p:anim>
                                  </p:childTnLst>
                                </p:cTn>
                              </p:par>
                            </p:childTnLst>
                          </p:cTn>
                        </p:par>
                      </p:childTnLst>
                    </p:cTn>
                  </p:par>
                  <p:par>
                    <p:cTn id="122" fill="hold">
                      <p:stCondLst>
                        <p:cond delay="indefinite"/>
                      </p:stCondLst>
                      <p:childTnLst>
                        <p:par>
                          <p:cTn id="123" fill="hold">
                            <p:stCondLst>
                              <p:cond delay="0"/>
                            </p:stCondLst>
                            <p:childTnLst>
                              <p:par>
                                <p:cTn id="124" presetID="16" presetClass="entr" presetSubtype="37" fill="hold" grpId="0" nodeType="clickEffect">
                                  <p:stCondLst>
                                    <p:cond delay="0"/>
                                  </p:stCondLst>
                                  <p:childTnLst>
                                    <p:set>
                                      <p:cBhvr>
                                        <p:cTn id="125" dur="1" fill="hold">
                                          <p:stCondLst>
                                            <p:cond delay="0"/>
                                          </p:stCondLst>
                                        </p:cTn>
                                        <p:tgtEl>
                                          <p:spTgt spid="50241"/>
                                        </p:tgtEl>
                                        <p:attrNameLst>
                                          <p:attrName>style.visibility</p:attrName>
                                        </p:attrNameLst>
                                      </p:cBhvr>
                                      <p:to>
                                        <p:strVal val="visible"/>
                                      </p:to>
                                    </p:set>
                                    <p:animEffect transition="in" filter="barn(outVertical)">
                                      <p:cBhvr>
                                        <p:cTn id="126" dur="500"/>
                                        <p:tgtEl>
                                          <p:spTgt spid="50241"/>
                                        </p:tgtEl>
                                      </p:cBhvr>
                                    </p:animEffect>
                                  </p:childTnLst>
                                </p:cTn>
                              </p:par>
                            </p:childTnLst>
                          </p:cTn>
                        </p:par>
                      </p:childTnLst>
                    </p:cTn>
                  </p:par>
                  <p:par>
                    <p:cTn id="127" fill="hold">
                      <p:stCondLst>
                        <p:cond delay="indefinite"/>
                      </p:stCondLst>
                      <p:childTnLst>
                        <p:par>
                          <p:cTn id="128" fill="hold">
                            <p:stCondLst>
                              <p:cond delay="0"/>
                            </p:stCondLst>
                            <p:childTnLst>
                              <p:par>
                                <p:cTn id="129" presetID="17" presetClass="entr" presetSubtype="10" fill="hold" grpId="0" nodeType="clickEffect">
                                  <p:stCondLst>
                                    <p:cond delay="0"/>
                                  </p:stCondLst>
                                  <p:childTnLst>
                                    <p:set>
                                      <p:cBhvr>
                                        <p:cTn id="130" dur="1" fill="hold">
                                          <p:stCondLst>
                                            <p:cond delay="0"/>
                                          </p:stCondLst>
                                        </p:cTn>
                                        <p:tgtEl>
                                          <p:spTgt spid="50245"/>
                                        </p:tgtEl>
                                        <p:attrNameLst>
                                          <p:attrName>style.visibility</p:attrName>
                                        </p:attrNameLst>
                                      </p:cBhvr>
                                      <p:to>
                                        <p:strVal val="visible"/>
                                      </p:to>
                                    </p:set>
                                    <p:anim calcmode="lin" valueType="num">
                                      <p:cBhvr>
                                        <p:cTn id="131" dur="500" fill="hold"/>
                                        <p:tgtEl>
                                          <p:spTgt spid="50245"/>
                                        </p:tgtEl>
                                        <p:attrNameLst>
                                          <p:attrName>ppt_w</p:attrName>
                                        </p:attrNameLst>
                                      </p:cBhvr>
                                      <p:tavLst>
                                        <p:tav tm="0">
                                          <p:val>
                                            <p:fltVal val="0"/>
                                          </p:val>
                                        </p:tav>
                                        <p:tav tm="100000">
                                          <p:val>
                                            <p:strVal val="#ppt_w"/>
                                          </p:val>
                                        </p:tav>
                                      </p:tavLst>
                                    </p:anim>
                                    <p:anim calcmode="lin" valueType="num">
                                      <p:cBhvr>
                                        <p:cTn id="132" dur="500" fill="hold"/>
                                        <p:tgtEl>
                                          <p:spTgt spid="50245"/>
                                        </p:tgtEl>
                                        <p:attrNameLst>
                                          <p:attrName>ppt_h</p:attrName>
                                        </p:attrNameLst>
                                      </p:cBhvr>
                                      <p:tavLst>
                                        <p:tav tm="0">
                                          <p:val>
                                            <p:strVal val="#ppt_h"/>
                                          </p:val>
                                        </p:tav>
                                        <p:tav tm="100000">
                                          <p:val>
                                            <p:strVal val="#ppt_h"/>
                                          </p:val>
                                        </p:tav>
                                      </p:tavLst>
                                    </p:anim>
                                  </p:childTnLst>
                                </p:cTn>
                              </p:par>
                            </p:childTnLst>
                          </p:cTn>
                        </p:par>
                      </p:childTnLst>
                    </p:cTn>
                  </p:par>
                  <p:par>
                    <p:cTn id="133" fill="hold">
                      <p:stCondLst>
                        <p:cond delay="indefinite"/>
                      </p:stCondLst>
                      <p:childTnLst>
                        <p:par>
                          <p:cTn id="134" fill="hold">
                            <p:stCondLst>
                              <p:cond delay="0"/>
                            </p:stCondLst>
                            <p:childTnLst>
                              <p:par>
                                <p:cTn id="135" presetID="16" presetClass="entr" presetSubtype="37" fill="hold" grpId="0" nodeType="clickEffect">
                                  <p:stCondLst>
                                    <p:cond delay="0"/>
                                  </p:stCondLst>
                                  <p:childTnLst>
                                    <p:set>
                                      <p:cBhvr>
                                        <p:cTn id="136" dur="1" fill="hold">
                                          <p:stCondLst>
                                            <p:cond delay="0"/>
                                          </p:stCondLst>
                                        </p:cTn>
                                        <p:tgtEl>
                                          <p:spTgt spid="50242"/>
                                        </p:tgtEl>
                                        <p:attrNameLst>
                                          <p:attrName>style.visibility</p:attrName>
                                        </p:attrNameLst>
                                      </p:cBhvr>
                                      <p:to>
                                        <p:strVal val="visible"/>
                                      </p:to>
                                    </p:set>
                                    <p:animEffect transition="in" filter="barn(outVertical)">
                                      <p:cBhvr>
                                        <p:cTn id="137" dur="500"/>
                                        <p:tgtEl>
                                          <p:spTgt spid="50242"/>
                                        </p:tgtEl>
                                      </p:cBhvr>
                                    </p:animEffect>
                                  </p:childTnLst>
                                </p:cTn>
                              </p:par>
                            </p:childTnLst>
                          </p:cTn>
                        </p:par>
                      </p:childTnLst>
                    </p:cTn>
                  </p:par>
                  <p:par>
                    <p:cTn id="138" fill="hold">
                      <p:stCondLst>
                        <p:cond delay="indefinite"/>
                      </p:stCondLst>
                      <p:childTnLst>
                        <p:par>
                          <p:cTn id="139" fill="hold">
                            <p:stCondLst>
                              <p:cond delay="0"/>
                            </p:stCondLst>
                            <p:childTnLst>
                              <p:par>
                                <p:cTn id="140" presetID="16" presetClass="entr" presetSubtype="37" fill="hold" grpId="0" nodeType="clickEffect">
                                  <p:stCondLst>
                                    <p:cond delay="0"/>
                                  </p:stCondLst>
                                  <p:childTnLst>
                                    <p:set>
                                      <p:cBhvr>
                                        <p:cTn id="141" dur="1" fill="hold">
                                          <p:stCondLst>
                                            <p:cond delay="0"/>
                                          </p:stCondLst>
                                        </p:cTn>
                                        <p:tgtEl>
                                          <p:spTgt spid="50246"/>
                                        </p:tgtEl>
                                        <p:attrNameLst>
                                          <p:attrName>style.visibility</p:attrName>
                                        </p:attrNameLst>
                                      </p:cBhvr>
                                      <p:to>
                                        <p:strVal val="visible"/>
                                      </p:to>
                                    </p:set>
                                    <p:animEffect transition="in" filter="barn(outVertical)">
                                      <p:cBhvr>
                                        <p:cTn id="142" dur="500"/>
                                        <p:tgtEl>
                                          <p:spTgt spid="50246"/>
                                        </p:tgtEl>
                                      </p:cBhvr>
                                    </p:animEffect>
                                  </p:childTnLst>
                                </p:cTn>
                              </p:par>
                            </p:childTnLst>
                          </p:cTn>
                        </p:par>
                      </p:childTnLst>
                    </p:cTn>
                  </p:par>
                  <p:par>
                    <p:cTn id="143" fill="hold">
                      <p:stCondLst>
                        <p:cond delay="indefinite"/>
                      </p:stCondLst>
                      <p:childTnLst>
                        <p:par>
                          <p:cTn id="144" fill="hold">
                            <p:stCondLst>
                              <p:cond delay="0"/>
                            </p:stCondLst>
                            <p:childTnLst>
                              <p:par>
                                <p:cTn id="145" presetID="17" presetClass="entr" presetSubtype="10" fill="hold" grpId="0" nodeType="clickEffect">
                                  <p:stCondLst>
                                    <p:cond delay="0"/>
                                  </p:stCondLst>
                                  <p:childTnLst>
                                    <p:set>
                                      <p:cBhvr>
                                        <p:cTn id="146" dur="1" fill="hold">
                                          <p:stCondLst>
                                            <p:cond delay="0"/>
                                          </p:stCondLst>
                                        </p:cTn>
                                        <p:tgtEl>
                                          <p:spTgt spid="50247"/>
                                        </p:tgtEl>
                                        <p:attrNameLst>
                                          <p:attrName>style.visibility</p:attrName>
                                        </p:attrNameLst>
                                      </p:cBhvr>
                                      <p:to>
                                        <p:strVal val="visible"/>
                                      </p:to>
                                    </p:set>
                                    <p:anim calcmode="lin" valueType="num">
                                      <p:cBhvr>
                                        <p:cTn id="147" dur="2000" fill="hold"/>
                                        <p:tgtEl>
                                          <p:spTgt spid="50247"/>
                                        </p:tgtEl>
                                        <p:attrNameLst>
                                          <p:attrName>ppt_w</p:attrName>
                                        </p:attrNameLst>
                                      </p:cBhvr>
                                      <p:tavLst>
                                        <p:tav tm="0">
                                          <p:val>
                                            <p:fltVal val="0"/>
                                          </p:val>
                                        </p:tav>
                                        <p:tav tm="100000">
                                          <p:val>
                                            <p:strVal val="#ppt_w"/>
                                          </p:val>
                                        </p:tav>
                                      </p:tavLst>
                                    </p:anim>
                                    <p:anim calcmode="lin" valueType="num">
                                      <p:cBhvr>
                                        <p:cTn id="148" dur="2000" fill="hold"/>
                                        <p:tgtEl>
                                          <p:spTgt spid="5024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23" grpId="0" animBg="1"/>
      <p:bldP spid="50214" grpId="0" autoUpdateAnimBg="0"/>
      <p:bldP spid="50215" grpId="0" autoUpdateAnimBg="0"/>
      <p:bldP spid="50216" grpId="0" autoUpdateAnimBg="0"/>
      <p:bldP spid="50217" grpId="0" animBg="1"/>
      <p:bldP spid="50218" grpId="0" autoUpdateAnimBg="0"/>
      <p:bldP spid="50219" grpId="0" autoUpdateAnimBg="0"/>
      <p:bldP spid="50220" grpId="0" autoUpdateAnimBg="0"/>
      <p:bldP spid="50221" grpId="0" autoUpdateAnimBg="0"/>
      <p:bldP spid="50222" grpId="0" autoUpdateAnimBg="0"/>
      <p:bldP spid="50224" grpId="0" animBg="1"/>
      <p:bldP spid="50225" grpId="0" autoUpdateAnimBg="0"/>
      <p:bldP spid="50226" grpId="0" animBg="1"/>
      <p:bldP spid="50233" grpId="0" animBg="1"/>
      <p:bldP spid="50234" grpId="0" animBg="1"/>
      <p:bldP spid="50235" grpId="0" animBg="1"/>
      <p:bldP spid="50236" grpId="0" animBg="1"/>
      <p:bldP spid="50237" grpId="0" autoUpdateAnimBg="0"/>
      <p:bldP spid="50239" grpId="0" animBg="1"/>
      <p:bldP spid="50240" grpId="0" animBg="1" autoUpdateAnimBg="0"/>
      <p:bldP spid="50241" grpId="0" animBg="1" autoUpdateAnimBg="0"/>
      <p:bldP spid="50242" grpId="0" animBg="1" autoUpdateAnimBg="0"/>
      <p:bldP spid="50243" grpId="0" autoUpdateAnimBg="0"/>
      <p:bldP spid="50244" grpId="0" autoUpdateAnimBg="0"/>
      <p:bldP spid="50245" grpId="0" autoUpdateAnimBg="0"/>
      <p:bldP spid="50246" grpId="0" animBg="1"/>
      <p:bldP spid="5024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ChangeArrowheads="1"/>
          </p:cNvSpPr>
          <p:nvPr/>
        </p:nvSpPr>
        <p:spPr bwMode="auto">
          <a:xfrm>
            <a:off x="3978275" y="1459086"/>
            <a:ext cx="2101850" cy="457200"/>
          </a:xfrm>
          <a:prstGeom prst="rect">
            <a:avLst/>
          </a:prstGeom>
          <a:noFill/>
          <a:ln w="9525">
            <a:noFill/>
            <a:miter lim="800000"/>
            <a:headEnd/>
            <a:tailEnd/>
          </a:ln>
          <a:effectLst/>
        </p:spPr>
        <p:txBody>
          <a:bodyPr wrap="none">
            <a:spAutoFit/>
          </a:bodyPr>
          <a:lstStyle/>
          <a:p>
            <a:r>
              <a:rPr kumimoji="1" lang="zh-CN" altLang="en-US" sz="2400" b="1" dirty="0">
                <a:solidFill>
                  <a:srgbClr val="000000"/>
                </a:solidFill>
                <a:latin typeface="Tahoma" pitchFamily="34" charset="0"/>
                <a:ea typeface="华文中宋" pitchFamily="2" charset="-122"/>
              </a:rPr>
              <a:t>抽象数学模型 </a:t>
            </a:r>
          </a:p>
        </p:txBody>
      </p:sp>
      <p:sp>
        <p:nvSpPr>
          <p:cNvPr id="26630" name="Rectangle 6"/>
          <p:cNvSpPr>
            <a:spLocks noChangeArrowheads="1"/>
          </p:cNvSpPr>
          <p:nvPr/>
        </p:nvSpPr>
        <p:spPr bwMode="auto">
          <a:xfrm>
            <a:off x="1524000" y="2813372"/>
            <a:ext cx="2590800" cy="457200"/>
          </a:xfrm>
          <a:prstGeom prst="rect">
            <a:avLst/>
          </a:prstGeom>
          <a:noFill/>
          <a:ln w="9525">
            <a:noFill/>
            <a:miter lim="800000"/>
            <a:headEnd/>
            <a:tailEnd/>
          </a:ln>
          <a:effectLst/>
        </p:spPr>
        <p:txBody>
          <a:bodyPr>
            <a:spAutoFit/>
          </a:bodyPr>
          <a:lstStyle/>
          <a:p>
            <a:r>
              <a:rPr kumimoji="1" lang="zh-CN" altLang="en-US" sz="2400" b="1" dirty="0">
                <a:latin typeface="Times New Roman" pitchFamily="18" charset="0"/>
                <a:ea typeface="华文中宋" pitchFamily="2" charset="-122"/>
              </a:rPr>
              <a:t>计算机解题步骤 </a:t>
            </a:r>
          </a:p>
        </p:txBody>
      </p:sp>
      <p:sp>
        <p:nvSpPr>
          <p:cNvPr id="26631" name="AutoShape 7"/>
          <p:cNvSpPr>
            <a:spLocks/>
          </p:cNvSpPr>
          <p:nvPr/>
        </p:nvSpPr>
        <p:spPr bwMode="auto">
          <a:xfrm>
            <a:off x="3806826" y="1674986"/>
            <a:ext cx="236537" cy="2808288"/>
          </a:xfrm>
          <a:prstGeom prst="leftBrace">
            <a:avLst>
              <a:gd name="adj1" fmla="val 98938"/>
              <a:gd name="adj2" fmla="val 50000"/>
            </a:avLst>
          </a:prstGeom>
          <a:noFill/>
          <a:ln w="12700">
            <a:solidFill>
              <a:schemeClr val="tx1"/>
            </a:solidFill>
            <a:round/>
            <a:headEnd/>
            <a:tailEnd/>
          </a:ln>
          <a:effectLst/>
        </p:spPr>
        <p:txBody>
          <a:bodyPr wrap="none" anchor="ctr"/>
          <a:lstStyle/>
          <a:p>
            <a:endParaRPr lang="zh-CN" altLang="en-US"/>
          </a:p>
        </p:txBody>
      </p:sp>
      <p:sp>
        <p:nvSpPr>
          <p:cNvPr id="26662" name="Rectangle 38"/>
          <p:cNvSpPr>
            <a:spLocks noChangeArrowheads="1"/>
          </p:cNvSpPr>
          <p:nvPr/>
        </p:nvSpPr>
        <p:spPr bwMode="auto">
          <a:xfrm>
            <a:off x="3984625" y="2875137"/>
            <a:ext cx="1515158" cy="461665"/>
          </a:xfrm>
          <a:prstGeom prst="rect">
            <a:avLst/>
          </a:prstGeom>
          <a:noFill/>
          <a:ln w="9525">
            <a:noFill/>
            <a:miter lim="800000"/>
            <a:headEnd/>
            <a:tailEnd/>
          </a:ln>
          <a:effectLst/>
        </p:spPr>
        <p:txBody>
          <a:bodyPr wrap="none">
            <a:spAutoFit/>
          </a:bodyPr>
          <a:lstStyle/>
          <a:p>
            <a:r>
              <a:rPr kumimoji="1" lang="zh-CN" altLang="en-US" sz="2400" b="1" dirty="0">
                <a:solidFill>
                  <a:srgbClr val="000000"/>
                </a:solidFill>
                <a:latin typeface="华文中宋" pitchFamily="2" charset="-122"/>
                <a:ea typeface="华文中宋" pitchFamily="2" charset="-122"/>
              </a:rPr>
              <a:t>设计算法 </a:t>
            </a:r>
          </a:p>
        </p:txBody>
      </p:sp>
      <p:sp>
        <p:nvSpPr>
          <p:cNvPr id="26663" name="Rectangle 39"/>
          <p:cNvSpPr>
            <a:spLocks noChangeArrowheads="1"/>
          </p:cNvSpPr>
          <p:nvPr/>
        </p:nvSpPr>
        <p:spPr bwMode="auto">
          <a:xfrm>
            <a:off x="4008437" y="4195936"/>
            <a:ext cx="2711450" cy="457200"/>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Tahoma" pitchFamily="34" charset="0"/>
                <a:ea typeface="华文中宋" pitchFamily="2" charset="-122"/>
              </a:rPr>
              <a:t>编程、调试、运行 </a:t>
            </a:r>
          </a:p>
        </p:txBody>
      </p:sp>
      <p:sp>
        <p:nvSpPr>
          <p:cNvPr id="26665" name="AutoShape 41"/>
          <p:cNvSpPr>
            <a:spLocks/>
          </p:cNvSpPr>
          <p:nvPr/>
        </p:nvSpPr>
        <p:spPr bwMode="auto">
          <a:xfrm>
            <a:off x="6019800" y="398636"/>
            <a:ext cx="215900" cy="2573338"/>
          </a:xfrm>
          <a:prstGeom prst="leftBrace">
            <a:avLst>
              <a:gd name="adj1" fmla="val 99326"/>
              <a:gd name="adj2" fmla="val 50000"/>
            </a:avLst>
          </a:prstGeom>
          <a:noFill/>
          <a:ln w="12700">
            <a:solidFill>
              <a:schemeClr val="tx1"/>
            </a:solidFill>
            <a:round/>
            <a:headEnd/>
            <a:tailEnd/>
          </a:ln>
          <a:effectLst/>
        </p:spPr>
        <p:txBody>
          <a:bodyPr wrap="none" anchor="ctr"/>
          <a:lstStyle/>
          <a:p>
            <a:endParaRPr lang="zh-CN" altLang="en-US"/>
          </a:p>
        </p:txBody>
      </p:sp>
      <p:sp>
        <p:nvSpPr>
          <p:cNvPr id="26666" name="Rectangle 42"/>
          <p:cNvSpPr>
            <a:spLocks noChangeArrowheads="1"/>
          </p:cNvSpPr>
          <p:nvPr/>
        </p:nvSpPr>
        <p:spPr bwMode="auto">
          <a:xfrm>
            <a:off x="6191251" y="246236"/>
            <a:ext cx="1501775" cy="457200"/>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华文中宋" pitchFamily="2" charset="-122"/>
                <a:ea typeface="华文中宋" pitchFamily="2" charset="-122"/>
              </a:rPr>
              <a:t>分析问题 </a:t>
            </a:r>
          </a:p>
        </p:txBody>
      </p:sp>
      <p:sp>
        <p:nvSpPr>
          <p:cNvPr id="26667" name="Rectangle 43"/>
          <p:cNvSpPr>
            <a:spLocks noChangeArrowheads="1"/>
          </p:cNvSpPr>
          <p:nvPr/>
        </p:nvSpPr>
        <p:spPr bwMode="auto">
          <a:xfrm>
            <a:off x="6196013" y="1027287"/>
            <a:ext cx="2130711" cy="461665"/>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华文中宋" pitchFamily="2" charset="-122"/>
                <a:ea typeface="华文中宋" pitchFamily="2" charset="-122"/>
              </a:rPr>
              <a:t>提取操作对象 </a:t>
            </a:r>
          </a:p>
        </p:txBody>
      </p:sp>
      <p:sp>
        <p:nvSpPr>
          <p:cNvPr id="26668" name="Rectangle 44"/>
          <p:cNvSpPr>
            <a:spLocks noChangeArrowheads="1"/>
          </p:cNvSpPr>
          <p:nvPr/>
        </p:nvSpPr>
        <p:spPr bwMode="auto">
          <a:xfrm>
            <a:off x="6172201" y="1795637"/>
            <a:ext cx="3633787" cy="470129"/>
          </a:xfrm>
          <a:prstGeom prst="rect">
            <a:avLst/>
          </a:prstGeom>
          <a:noFill/>
          <a:ln w="9525">
            <a:noFill/>
            <a:miter lim="800000"/>
            <a:headEnd/>
            <a:tailEnd/>
          </a:ln>
          <a:effectLst/>
        </p:spPr>
        <p:txBody>
          <a:bodyPr>
            <a:spAutoFit/>
          </a:bodyPr>
          <a:lstStyle/>
          <a:p>
            <a:pPr>
              <a:lnSpc>
                <a:spcPct val="110000"/>
              </a:lnSpc>
            </a:pPr>
            <a:r>
              <a:rPr kumimoji="1" lang="zh-CN" altLang="en-US" sz="2400" b="1">
                <a:solidFill>
                  <a:srgbClr val="000000"/>
                </a:solidFill>
                <a:latin typeface="华文中宋" pitchFamily="2" charset="-122"/>
                <a:ea typeface="华文中宋" pitchFamily="2" charset="-122"/>
              </a:rPr>
              <a:t>找出操作对象之间的关系 </a:t>
            </a:r>
          </a:p>
        </p:txBody>
      </p:sp>
      <p:sp>
        <p:nvSpPr>
          <p:cNvPr id="26669" name="Rectangle 45"/>
          <p:cNvSpPr>
            <a:spLocks noChangeArrowheads="1"/>
          </p:cNvSpPr>
          <p:nvPr/>
        </p:nvSpPr>
        <p:spPr bwMode="auto">
          <a:xfrm>
            <a:off x="6172201" y="2608436"/>
            <a:ext cx="2416175" cy="457200"/>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华文中宋" pitchFamily="2" charset="-122"/>
                <a:ea typeface="华文中宋" pitchFamily="2" charset="-122"/>
              </a:rPr>
              <a:t>用数学语言描述 </a:t>
            </a:r>
          </a:p>
        </p:txBody>
      </p:sp>
      <p:sp>
        <p:nvSpPr>
          <p:cNvPr id="26670" name="Rectangle 46"/>
          <p:cNvSpPr>
            <a:spLocks noChangeArrowheads="1"/>
          </p:cNvSpPr>
          <p:nvPr/>
        </p:nvSpPr>
        <p:spPr bwMode="auto">
          <a:xfrm>
            <a:off x="8458201" y="2610025"/>
            <a:ext cx="1901825" cy="420687"/>
          </a:xfrm>
          <a:prstGeom prst="rect">
            <a:avLst/>
          </a:prstGeom>
          <a:noFill/>
          <a:ln w="9525">
            <a:noFill/>
            <a:miter lim="800000"/>
            <a:headEnd/>
            <a:tailEnd/>
          </a:ln>
          <a:effectLst/>
        </p:spPr>
        <p:txBody>
          <a:bodyPr wrap="none">
            <a:spAutoFit/>
          </a:bodyPr>
          <a:lstStyle/>
          <a:p>
            <a:pPr>
              <a:lnSpc>
                <a:spcPct val="90000"/>
              </a:lnSpc>
            </a:pPr>
            <a:r>
              <a:rPr kumimoji="1" lang="en-US" altLang="zh-CN" sz="2400" b="1" dirty="0">
                <a:solidFill>
                  <a:srgbClr val="000000"/>
                </a:solidFill>
                <a:latin typeface="华文中宋" pitchFamily="2" charset="-122"/>
                <a:ea typeface="华文中宋" pitchFamily="2" charset="-122"/>
                <a:sym typeface="Symbol" pitchFamily="18" charset="2"/>
              </a:rPr>
              <a:t></a:t>
            </a:r>
            <a:r>
              <a:rPr kumimoji="1" lang="en-US" altLang="zh-CN" sz="2400" b="1" dirty="0">
                <a:solidFill>
                  <a:srgbClr val="000000"/>
                </a:solidFill>
                <a:latin typeface="华文中宋" pitchFamily="2" charset="-122"/>
                <a:ea typeface="华文中宋" pitchFamily="2" charset="-122"/>
              </a:rPr>
              <a:t> </a:t>
            </a:r>
            <a:r>
              <a:rPr kumimoji="1" lang="zh-CN" altLang="en-US" sz="2400" b="1" dirty="0">
                <a:solidFill>
                  <a:srgbClr val="0000FF"/>
                </a:solidFill>
                <a:latin typeface="华文中宋" pitchFamily="2" charset="-122"/>
                <a:ea typeface="华文中宋" pitchFamily="2" charset="-122"/>
              </a:rPr>
              <a:t>数据结构</a:t>
            </a:r>
            <a:r>
              <a:rPr kumimoji="1" lang="zh-CN" altLang="en-US" sz="2400" b="1" dirty="0">
                <a:solidFill>
                  <a:srgbClr val="000000"/>
                </a:solidFill>
                <a:latin typeface="华文中宋" pitchFamily="2" charset="-122"/>
                <a:ea typeface="华文中宋" pitchFamily="2" charset="-122"/>
              </a:rPr>
              <a:t> </a:t>
            </a:r>
          </a:p>
        </p:txBody>
      </p:sp>
      <p:sp>
        <p:nvSpPr>
          <p:cNvPr id="15" name="Text Box 8"/>
          <p:cNvSpPr txBox="1">
            <a:spLocks noChangeArrowheads="1"/>
          </p:cNvSpPr>
          <p:nvPr/>
        </p:nvSpPr>
        <p:spPr bwMode="auto">
          <a:xfrm>
            <a:off x="2006601" y="5085185"/>
            <a:ext cx="8263801" cy="1070101"/>
          </a:xfrm>
          <a:prstGeom prst="rect">
            <a:avLst/>
          </a:prstGeom>
          <a:noFill/>
          <a:ln w="9525">
            <a:noFill/>
            <a:miter lim="800000"/>
            <a:headEnd/>
            <a:tailEnd/>
          </a:ln>
          <a:effectLst/>
        </p:spPr>
        <p:txBody>
          <a:bodyPr wrap="none">
            <a:spAutoFit/>
          </a:bodyPr>
          <a:lstStyle/>
          <a:p>
            <a:pPr>
              <a:lnSpc>
                <a:spcPct val="140000"/>
              </a:lnSpc>
            </a:pPr>
            <a:r>
              <a:rPr kumimoji="1" lang="en-US" altLang="zh-CN" sz="2400" b="1" dirty="0">
                <a:solidFill>
                  <a:srgbClr val="000000"/>
                </a:solidFill>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数据结构</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是一门研究非数值计算的程序设计问题中 </a:t>
            </a:r>
          </a:p>
          <a:p>
            <a:pPr>
              <a:lnSpc>
                <a:spcPct val="140000"/>
              </a:lnSpc>
            </a:pPr>
            <a:r>
              <a:rPr kumimoji="1" lang="zh-CN" altLang="en-US" sz="2400" b="1" dirty="0">
                <a:latin typeface="Times New Roman" pitchFamily="18" charset="0"/>
                <a:ea typeface="华文中宋" pitchFamily="2" charset="-122"/>
              </a:rPr>
              <a:t>计算机的</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操作对象</a:t>
            </a:r>
            <a:r>
              <a:rPr kumimoji="1" lang="zh-CN" altLang="en-US" sz="2400" b="1" dirty="0">
                <a:solidFill>
                  <a:srgbClr val="000000"/>
                </a:solidFill>
                <a:latin typeface="Times New Roman" pitchFamily="18" charset="0"/>
                <a:ea typeface="华文中宋" pitchFamily="2" charset="-122"/>
              </a:rPr>
              <a:t>以及它们之间的</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关系</a:t>
            </a:r>
            <a:r>
              <a:rPr kumimoji="1" lang="zh-CN" altLang="en-US" sz="2400" b="1" dirty="0">
                <a:solidFill>
                  <a:srgbClr val="000000"/>
                </a:solidFill>
                <a:latin typeface="Times New Roman" pitchFamily="18" charset="0"/>
                <a:ea typeface="华文中宋" pitchFamily="2" charset="-122"/>
              </a:rPr>
              <a:t>和</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操作</a:t>
            </a:r>
            <a:r>
              <a:rPr kumimoji="1" lang="zh-CN" altLang="en-US" sz="2400" b="1" dirty="0">
                <a:solidFill>
                  <a:srgbClr val="000000"/>
                </a:solidFill>
                <a:latin typeface="Times New Roman" pitchFamily="18" charset="0"/>
                <a:ea typeface="华文中宋" pitchFamily="2" charset="-122"/>
              </a:rPr>
              <a:t>的一门学科。</a:t>
            </a:r>
            <a:endParaRPr kumimoji="1" lang="zh-CN" altLang="en-US" sz="2400" b="1" dirty="0">
              <a:latin typeface="Times New Roman" pitchFamily="18" charset="0"/>
              <a:ea typeface="华文中宋"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30"/>
                                        </p:tgtEl>
                                        <p:attrNameLst>
                                          <p:attrName>style.visibility</p:attrName>
                                        </p:attrNameLst>
                                      </p:cBhvr>
                                      <p:to>
                                        <p:strVal val="visible"/>
                                      </p:to>
                                    </p:set>
                                    <p:animEffect transition="in" filter="wipe(left)">
                                      <p:cBhvr>
                                        <p:cTn id="7" dur="500"/>
                                        <p:tgtEl>
                                          <p:spTgt spid="2663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6631"/>
                                        </p:tgtEl>
                                        <p:attrNameLst>
                                          <p:attrName>style.visibility</p:attrName>
                                        </p:attrNameLst>
                                      </p:cBhvr>
                                      <p:to>
                                        <p:strVal val="visible"/>
                                      </p:to>
                                    </p:set>
                                    <p:animEffect transition="in" filter="barn(outHorizontal)">
                                      <p:cBhvr>
                                        <p:cTn id="12" dur="500"/>
                                        <p:tgtEl>
                                          <p:spTgt spid="266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8"/>
                                        </p:tgtEl>
                                        <p:attrNameLst>
                                          <p:attrName>style.visibility</p:attrName>
                                        </p:attrNameLst>
                                      </p:cBhvr>
                                      <p:to>
                                        <p:strVal val="visible"/>
                                      </p:to>
                                    </p:set>
                                    <p:animEffect transition="in" filter="wipe(left)">
                                      <p:cBhvr>
                                        <p:cTn id="17" dur="500"/>
                                        <p:tgtEl>
                                          <p:spTgt spid="266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662"/>
                                        </p:tgtEl>
                                        <p:attrNameLst>
                                          <p:attrName>style.visibility</p:attrName>
                                        </p:attrNameLst>
                                      </p:cBhvr>
                                      <p:to>
                                        <p:strVal val="visible"/>
                                      </p:to>
                                    </p:set>
                                    <p:animEffect transition="in" filter="wipe(left)">
                                      <p:cBhvr>
                                        <p:cTn id="22" dur="500"/>
                                        <p:tgtEl>
                                          <p:spTgt spid="2666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663"/>
                                        </p:tgtEl>
                                        <p:attrNameLst>
                                          <p:attrName>style.visibility</p:attrName>
                                        </p:attrNameLst>
                                      </p:cBhvr>
                                      <p:to>
                                        <p:strVal val="visible"/>
                                      </p:to>
                                    </p:set>
                                    <p:animEffect transition="in" filter="wipe(left)">
                                      <p:cBhvr>
                                        <p:cTn id="27" dur="500"/>
                                        <p:tgtEl>
                                          <p:spTgt spid="2666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26665"/>
                                        </p:tgtEl>
                                        <p:attrNameLst>
                                          <p:attrName>style.visibility</p:attrName>
                                        </p:attrNameLst>
                                      </p:cBhvr>
                                      <p:to>
                                        <p:strVal val="visible"/>
                                      </p:to>
                                    </p:set>
                                    <p:animEffect transition="in" filter="barn(outHorizontal)">
                                      <p:cBhvr>
                                        <p:cTn id="32" dur="500"/>
                                        <p:tgtEl>
                                          <p:spTgt spid="2666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666"/>
                                        </p:tgtEl>
                                        <p:attrNameLst>
                                          <p:attrName>style.visibility</p:attrName>
                                        </p:attrNameLst>
                                      </p:cBhvr>
                                      <p:to>
                                        <p:strVal val="visible"/>
                                      </p:to>
                                    </p:set>
                                    <p:animEffect transition="in" filter="wipe(left)">
                                      <p:cBhvr>
                                        <p:cTn id="37" dur="500"/>
                                        <p:tgtEl>
                                          <p:spTgt spid="2666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667"/>
                                        </p:tgtEl>
                                        <p:attrNameLst>
                                          <p:attrName>style.visibility</p:attrName>
                                        </p:attrNameLst>
                                      </p:cBhvr>
                                      <p:to>
                                        <p:strVal val="visible"/>
                                      </p:to>
                                    </p:set>
                                    <p:animEffect transition="in" filter="wipe(left)">
                                      <p:cBhvr>
                                        <p:cTn id="42" dur="500"/>
                                        <p:tgtEl>
                                          <p:spTgt spid="2666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6668"/>
                                        </p:tgtEl>
                                        <p:attrNameLst>
                                          <p:attrName>style.visibility</p:attrName>
                                        </p:attrNameLst>
                                      </p:cBhvr>
                                      <p:to>
                                        <p:strVal val="visible"/>
                                      </p:to>
                                    </p:set>
                                    <p:animEffect transition="in" filter="wipe(left)">
                                      <p:cBhvr>
                                        <p:cTn id="47" dur="500"/>
                                        <p:tgtEl>
                                          <p:spTgt spid="2666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669"/>
                                        </p:tgtEl>
                                        <p:attrNameLst>
                                          <p:attrName>style.visibility</p:attrName>
                                        </p:attrNameLst>
                                      </p:cBhvr>
                                      <p:to>
                                        <p:strVal val="visible"/>
                                      </p:to>
                                    </p:set>
                                    <p:animEffect transition="in" filter="wipe(left)">
                                      <p:cBhvr>
                                        <p:cTn id="52" dur="500"/>
                                        <p:tgtEl>
                                          <p:spTgt spid="2666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6670"/>
                                        </p:tgtEl>
                                        <p:attrNameLst>
                                          <p:attrName>style.visibility</p:attrName>
                                        </p:attrNameLst>
                                      </p:cBhvr>
                                      <p:to>
                                        <p:strVal val="visible"/>
                                      </p:to>
                                    </p:set>
                                    <p:animEffect transition="in" filter="wipe(left)">
                                      <p:cBhvr>
                                        <p:cTn id="57" dur="500"/>
                                        <p:tgtEl>
                                          <p:spTgt spid="26670"/>
                                        </p:tgtEl>
                                      </p:cBhvr>
                                    </p:animEffect>
                                  </p:childTnLst>
                                </p:cTn>
                              </p:par>
                            </p:childTnLst>
                          </p:cTn>
                        </p:par>
                      </p:childTnLst>
                    </p:cTn>
                  </p:par>
                  <p:par>
                    <p:cTn id="58" fill="hold">
                      <p:stCondLst>
                        <p:cond delay="indefinite"/>
                      </p:stCondLst>
                      <p:childTnLst>
                        <p:par>
                          <p:cTn id="59" fill="hold">
                            <p:stCondLst>
                              <p:cond delay="0"/>
                            </p:stCondLst>
                            <p:childTnLst>
                              <p:par>
                                <p:cTn id="60" presetID="17" presetClass="entr" presetSubtype="1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p:cTn id="62" dur="500" fill="hold"/>
                                        <p:tgtEl>
                                          <p:spTgt spid="15"/>
                                        </p:tgtEl>
                                        <p:attrNameLst>
                                          <p:attrName>ppt_w</p:attrName>
                                        </p:attrNameLst>
                                      </p:cBhvr>
                                      <p:tavLst>
                                        <p:tav tm="0">
                                          <p:val>
                                            <p:fltVal val="0"/>
                                          </p:val>
                                        </p:tav>
                                        <p:tav tm="100000">
                                          <p:val>
                                            <p:strVal val="#ppt_w"/>
                                          </p:val>
                                        </p:tav>
                                      </p:tavLst>
                                    </p:anim>
                                    <p:anim calcmode="lin" valueType="num">
                                      <p:cBhvr>
                                        <p:cTn id="63" dur="5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utoUpdateAnimBg="0"/>
      <p:bldP spid="26630" grpId="0" autoUpdateAnimBg="0"/>
      <p:bldP spid="26631" grpId="0" animBg="1"/>
      <p:bldP spid="26662" grpId="0" autoUpdateAnimBg="0"/>
      <p:bldP spid="26663" grpId="0" autoUpdateAnimBg="0"/>
      <p:bldP spid="26665" grpId="0" animBg="1"/>
      <p:bldP spid="26666" grpId="0" autoUpdateAnimBg="0"/>
      <p:bldP spid="26667" grpId="0" autoUpdateAnimBg="0"/>
      <p:bldP spid="26668" grpId="0" autoUpdateAnimBg="0"/>
      <p:bldP spid="26669" grpId="0" autoUpdateAnimBg="0"/>
      <p:bldP spid="26670" grpId="0" autoUpdateAnimBg="0"/>
      <p:bldP spid="15"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3413</TotalTime>
  <Words>2812</Words>
  <Application>Microsoft Office PowerPoint</Application>
  <PresentationFormat>宽屏</PresentationFormat>
  <Paragraphs>481</Paragraphs>
  <Slides>47</Slides>
  <Notes>19</Notes>
  <HiddenSlides>1</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47</vt:i4>
      </vt:variant>
    </vt:vector>
  </HeadingPairs>
  <TitlesOfParts>
    <vt:vector size="65" baseType="lpstr">
      <vt:lpstr>华文仿宋</vt:lpstr>
      <vt:lpstr>华文行楷</vt:lpstr>
      <vt:lpstr>华文新魏</vt:lpstr>
      <vt:lpstr>华文中宋</vt:lpstr>
      <vt:lpstr>楷体_GB2312</vt:lpstr>
      <vt:lpstr>隶书</vt:lpstr>
      <vt:lpstr>宋体</vt:lpstr>
      <vt:lpstr>Arial</vt:lpstr>
      <vt:lpstr>Calibri</vt:lpstr>
      <vt:lpstr>Cambria Math</vt:lpstr>
      <vt:lpstr>Symbol</vt:lpstr>
      <vt:lpstr>Tahoma</vt:lpstr>
      <vt:lpstr>Times New Roman</vt:lpstr>
      <vt:lpstr>Wingdings</vt:lpstr>
      <vt:lpstr>Office 主题</vt:lpstr>
      <vt:lpstr>Visio</vt:lpstr>
      <vt:lpstr>公式</vt:lpstr>
      <vt:lpstr>VISIO</vt:lpstr>
      <vt:lpstr>PowerPoint 演示文稿</vt:lpstr>
      <vt:lpstr>PowerPoint 演示文稿</vt:lpstr>
      <vt:lpstr>PowerPoint 演示文稿</vt:lpstr>
      <vt:lpstr>课程安排及要求</vt:lpstr>
      <vt:lpstr>课程安排及要求（续）</vt:lpstr>
      <vt:lpstr>软件设计与开发人员</vt:lpstr>
      <vt:lpstr>PowerPoint 演示文稿</vt:lpstr>
      <vt:lpstr>PowerPoint 演示文稿</vt:lpstr>
      <vt:lpstr>PowerPoint 演示文稿</vt:lpstr>
      <vt:lpstr>本课程组织结构</vt:lpstr>
      <vt:lpstr>PowerPoint 演示文稿</vt:lpstr>
      <vt:lpstr>基本概念和术语</vt:lpstr>
      <vt:lpstr>基本概念和术语</vt:lpstr>
      <vt:lpstr>PowerPoint 演示文稿</vt:lpstr>
      <vt:lpstr>关系、关联的表示--用序偶表示</vt:lpstr>
      <vt:lpstr>基本概念和术语(续)</vt:lpstr>
      <vt:lpstr>基本概念和术语(续)</vt:lpstr>
      <vt:lpstr>基本概念和术语(续)</vt:lpstr>
      <vt:lpstr>PowerPoint 演示文稿</vt:lpstr>
      <vt:lpstr>PowerPoint 演示文稿</vt:lpstr>
      <vt:lpstr>ADT的定义</vt:lpstr>
      <vt:lpstr>一个例子---二元组的定义</vt:lpstr>
      <vt:lpstr>类C语言简介</vt:lpstr>
      <vt:lpstr>抽象数据类型的表示</vt:lpstr>
      <vt:lpstr>抽象数据类型的实现</vt:lpstr>
      <vt:lpstr>思考</vt:lpstr>
      <vt:lpstr>抽象数据类型矩形的定义</vt:lpstr>
      <vt:lpstr>矩形抽象数据类型的表示   </vt:lpstr>
      <vt:lpstr>矩形ADT的实现</vt:lpstr>
      <vt:lpstr>ADT小结</vt:lpstr>
      <vt:lpstr>PowerPoint 演示文稿</vt:lpstr>
      <vt:lpstr>算法---是对特定问题求解步骤的一种描述，它是指令的有限序列，其中每一条指令表示一个或多个操作。</vt:lpstr>
      <vt:lpstr>PowerPoint 演示文稿</vt:lpstr>
      <vt:lpstr>算法的表现形式</vt:lpstr>
      <vt:lpstr>算法效率的度量</vt:lpstr>
      <vt:lpstr>PowerPoint 演示文稿</vt:lpstr>
      <vt:lpstr>PowerPoint 演示文稿</vt:lpstr>
      <vt:lpstr>f(n)的求法</vt:lpstr>
      <vt:lpstr>PowerPoint 演示文稿</vt:lpstr>
      <vt:lpstr>常见函数的增长率</vt:lpstr>
      <vt:lpstr>时间复杂度的三种具体情况</vt:lpstr>
      <vt:lpstr>PowerPoint 演示文稿</vt:lpstr>
      <vt:lpstr>PowerPoint 演示文稿</vt:lpstr>
      <vt:lpstr>PowerPoint 演示文稿</vt:lpstr>
      <vt:lpstr>PowerPoint 演示文稿</vt:lpstr>
      <vt:lpstr>小结</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863255386@qq.com</cp:lastModifiedBy>
  <cp:revision>339</cp:revision>
  <dcterms:created xsi:type="dcterms:W3CDTF">2010-01-05T06:25:07Z</dcterms:created>
  <dcterms:modified xsi:type="dcterms:W3CDTF">2018-09-09T06:34:07Z</dcterms:modified>
</cp:coreProperties>
</file>