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9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86" d="100"/>
          <a:sy n="86" d="100"/>
        </p:scale>
        <p:origin x="114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86A58-6CB0-46DD-8213-F75D75170A7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658706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639617" y="1412777"/>
            <a:ext cx="5259773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774826" y="593725"/>
            <a:ext cx="520382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ListLength( 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760539" y="4171951"/>
            <a:ext cx="85248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NextElem( L, cur_e, &amp;next_e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cur_e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774826" y="2133601"/>
            <a:ext cx="8570913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690689" y="620689"/>
            <a:ext cx="7297895" cy="149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711326" y="2234258"/>
            <a:ext cx="84439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31504" y="4196864"/>
            <a:ext cx="7488832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157413" y="955675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375275" y="874713"/>
            <a:ext cx="4298950" cy="104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57414" y="1520826"/>
            <a:ext cx="48974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ClearList( &amp;L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35560" y="4077072"/>
            <a:ext cx="7002302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ClearList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(L) 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PutElem(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ListInsert(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ListDelete( &amp;L, i,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925639" y="708744"/>
            <a:ext cx="6530955" cy="412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br>
              <a:rPr lang="zh-CN" altLang="en-US" dirty="0"/>
            </a:br>
            <a:r>
              <a:rPr lang="en-US" altLang="zh-CN" sz="2400" dirty="0"/>
              <a:t>1</a:t>
            </a:r>
            <a:r>
              <a:rPr lang="zh-CN" altLang="en-US" sz="2400" dirty="0"/>
              <a:t>．从 </a:t>
            </a:r>
            <a:r>
              <a:rPr lang="en-US" altLang="zh-CN" sz="2400" dirty="0"/>
              <a:t>Lb 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400" dirty="0"/>
              <a:t>一个数据元素；   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．依次在 </a:t>
            </a:r>
            <a:r>
              <a:rPr lang="en-US" altLang="zh-CN" sz="2400" dirty="0"/>
              <a:t>La </a:t>
            </a:r>
            <a:r>
              <a:rPr lang="zh-CN" altLang="en-US" sz="2400" dirty="0"/>
              <a:t>中进行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400" dirty="0"/>
              <a:t>； </a:t>
            </a:r>
            <a:br>
              <a:rPr lang="zh-CN" altLang="en-US" sz="2400" dirty="0"/>
            </a:br>
            <a:r>
              <a:rPr lang="en-US" altLang="zh-CN" sz="2400" dirty="0"/>
              <a:t>3.   </a:t>
            </a:r>
            <a:r>
              <a:rPr lang="zh-CN" altLang="en-US" sz="2400" dirty="0"/>
              <a:t>若不存在，则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4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400" dirty="0">
                <a:ea typeface="华文中宋" pitchFamily="2" charset="-122"/>
              </a:rPr>
              <a:t>重复上述三步直至 </a:t>
            </a:r>
            <a:r>
              <a:rPr lang="en-US" altLang="zh-CN" sz="2400" dirty="0">
                <a:ea typeface="华文中宋" pitchFamily="2" charset="-122"/>
              </a:rPr>
              <a:t>Lb </a:t>
            </a:r>
            <a:r>
              <a:rPr lang="zh-CN" altLang="en-US" sz="2400" dirty="0">
                <a:ea typeface="华文中宋" pitchFamily="2" charset="-122"/>
              </a:rPr>
              <a:t>中的数据元素取完为止。</a:t>
            </a:r>
            <a:r>
              <a:rPr lang="zh-CN" altLang="en-US" sz="24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6312025" y="3373392"/>
            <a:ext cx="2548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ListInsert</a:t>
            </a:r>
            <a:r>
              <a:rPr lang="en-US" altLang="zh-CN" dirty="0"/>
              <a:t> ( &amp;La, </a:t>
            </a:r>
            <a:r>
              <a:rPr lang="en-US" altLang="zh-CN" i="1" dirty="0"/>
              <a:t>n </a:t>
            </a:r>
            <a:r>
              <a:rPr lang="en-US" altLang="zh-CN" dirty="0"/>
              <a:t>+ 1, 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318250" y="1543144"/>
            <a:ext cx="2153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GetElem</a:t>
            </a:r>
            <a:r>
              <a:rPr lang="en-US" altLang="zh-CN" dirty="0"/>
              <a:t> ( 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6299076" y="2492896"/>
            <a:ext cx="2819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LocateElem</a:t>
            </a:r>
            <a:r>
              <a:rPr lang="en-US" altLang="zh-CN" dirty="0"/>
              <a:t> ( La,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equal()</a:t>
            </a:r>
            <a:r>
              <a:rPr lang="en-US" altLang="zh-CN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568524" y="5157192"/>
            <a:ext cx="7407797" cy="91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324600" y="1924144"/>
            <a:ext cx="233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ListDelete</a:t>
            </a:r>
            <a:r>
              <a:rPr lang="en-US" altLang="zh-CN" dirty="0"/>
              <a:t> (&amp;Lb,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{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// La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589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67091" y="2132856"/>
            <a:ext cx="2839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24563" y="4275138"/>
            <a:ext cx="2608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90726" y="5949280"/>
            <a:ext cx="5402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b="1" i="1" dirty="0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653088" y="525463"/>
            <a:ext cx="1127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算法 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2.1 </a:t>
            </a:r>
            <a:r>
              <a:rPr lang="en-US" altLang="zh-CN" b="1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751264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时间复杂度：</a:t>
            </a:r>
            <a:r>
              <a:rPr lang="en-US" altLang="zh-CN" sz="2800" i="1" dirty="0">
                <a:ea typeface="华文中宋" pitchFamily="2" charset="-122"/>
              </a:rPr>
              <a:t>O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(La)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ea typeface="华文中宋" pitchFamily="2" charset="-122"/>
              </a:rPr>
              <a:t> 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19700" y="523875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算法 </a:t>
            </a:r>
            <a:r>
              <a:rPr lang="en-US" altLang="zh-CN">
                <a:ea typeface="华文中宋" pitchFamily="2" charset="-122"/>
              </a:rPr>
              <a:t>2.2 </a:t>
            </a:r>
            <a:r>
              <a:rPr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03512" y="4581128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插入一个新结点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插入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itchFamily="34" charset="0"/>
              </a:rPr>
              <a:t>L.listsize</a:t>
            </a:r>
            <a:r>
              <a:rPr lang="en-US" altLang="zh-CN" sz="2200" b="1" dirty="0">
                <a:latin typeface="Arial" pitchFamily="34" charset="0"/>
              </a:rPr>
              <a:t>+= LISTINCREMENT;</a:t>
            </a:r>
            <a:endParaRPr lang="en-US" altLang="zh-CN" sz="2200" b="1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itchFamily="34" charset="0"/>
              </a:rPr>
              <a:t>=&amp;(</a:t>
            </a:r>
            <a:r>
              <a:rPr lang="en-US" altLang="zh-CN" sz="2200" b="1" dirty="0" err="1">
                <a:latin typeface="Arial" pitchFamily="34" charset="0"/>
              </a:rPr>
              <a:t>L.elem</a:t>
            </a:r>
            <a:r>
              <a:rPr lang="en-US" altLang="zh-CN" sz="2200" b="1" dirty="0">
                <a:latin typeface="Arial" pitchFamily="34" charset="0"/>
              </a:rPr>
              <a:t>[L.length-1]) ;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算法 </a:t>
            </a:r>
            <a:r>
              <a:rPr lang="en-US" altLang="zh-CN" sz="2800" dirty="0">
                <a:ea typeface="华文中宋" pitchFamily="2" charset="-122"/>
              </a:rPr>
              <a:t>2.4 </a:t>
            </a:r>
            <a:r>
              <a:rPr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lang="zh-CN" altLang="en-US" sz="2400" dirty="0">
                <a:ea typeface="华文中宋" pitchFamily="2" charset="-122"/>
              </a:rPr>
              <a:t>是表的长度，设它的值为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itchFamily="2" charset="-122"/>
              </a:rPr>
              <a:t>for </a:t>
            </a:r>
            <a:r>
              <a:rPr lang="zh-CN" altLang="en-US" sz="2400" dirty="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语句的循环次数为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–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+1)</a:t>
            </a:r>
            <a:r>
              <a:rPr lang="zh-CN" altLang="en-US" sz="2400" dirty="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当插入位置在表尾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=</a:t>
            </a:r>
            <a:r>
              <a:rPr lang="en-US" altLang="zh-CN" sz="2400" i="1" dirty="0">
                <a:ea typeface="华文中宋" pitchFamily="2" charset="-122"/>
              </a:rPr>
              <a:t>n </a:t>
            </a:r>
            <a:r>
              <a:rPr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itchFamily="2" charset="-122"/>
              </a:rPr>
              <a:t>O</a:t>
            </a:r>
            <a:r>
              <a:rPr lang="en-US" altLang="zh-CN" sz="2400" dirty="0">
                <a:ea typeface="华文中宋" pitchFamily="2" charset="-122"/>
              </a:rPr>
              <a:t>(1)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当插入位置在表头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 1) </a:t>
            </a:r>
            <a:r>
              <a:rPr lang="zh-CN" altLang="en-US" sz="2400" dirty="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语句执行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itchFamily="2" charset="-122"/>
              </a:rPr>
              <a:t>O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公式" r:id="rId5" imgW="1320480" imgH="431640" progId="Equation.3">
                  <p:embed/>
                </p:oleObj>
              </mc:Choice>
              <mc:Fallback>
                <p:oleObj name="公式" r:id="rId5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公式" r:id="rId7" imgW="660240" imgH="406080" progId="Equation.3">
                  <p:embed/>
                </p:oleObj>
              </mc:Choice>
              <mc:Fallback>
                <p:oleObj name="公式" r:id="rId7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个结点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算法 </a:t>
            </a:r>
            <a:r>
              <a:rPr lang="en-US" altLang="zh-CN" sz="2800" dirty="0">
                <a:ea typeface="华文中宋" pitchFamily="2" charset="-122"/>
              </a:rPr>
              <a:t>2.5 </a:t>
            </a:r>
            <a:r>
              <a:rPr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for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–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=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= 1)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-1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-1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00200" y="1484785"/>
            <a:ext cx="8892178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用一组物理位置任意的存储单元来存放线性表的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数据元素。 这组存储单元既可以是连续的，也可以是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不连续的，甚至是零散分布在内存中的任意位置上的。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itchFamily="2" charset="-122"/>
              </a:rPr>
              <a:t>单链表在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736844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 dirty="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 dirty="0">
                <a:ea typeface="华文新魏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 dirty="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 dirty="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1</a:t>
            </a:r>
            <a:r>
              <a:rPr lang="zh-CN" altLang="en-US" sz="2200" dirty="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>
                <a:ea typeface="华文中宋" pitchFamily="2" charset="-122"/>
              </a:rPr>
              <a:t>按序号查找（</a:t>
            </a:r>
            <a:r>
              <a:rPr lang="en-US" altLang="zh-CN" sz="2200" dirty="0" err="1">
                <a:ea typeface="华文中宋" pitchFamily="2" charset="-122"/>
              </a:rPr>
              <a:t>GetElem</a:t>
            </a:r>
            <a:r>
              <a:rPr lang="en-US" altLang="zh-CN" sz="2200" dirty="0">
                <a:ea typeface="华文中宋" pitchFamily="2" charset="-122"/>
              </a:rPr>
              <a:t>(L,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itchFamily="2" charset="-122"/>
                </a:rPr>
                <a:t>Status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(</a:t>
              </a:r>
              <a:r>
                <a:rPr lang="en-US" altLang="zh-CN" sz="2200" dirty="0" err="1">
                  <a:ea typeface="华文中宋" pitchFamily="2" charset="-122"/>
                </a:rPr>
                <a:t>LinkList</a:t>
              </a:r>
              <a:r>
                <a:rPr lang="en-US" altLang="zh-CN" sz="2200" dirty="0">
                  <a:ea typeface="华文中宋" pitchFamily="2" charset="-122"/>
                </a:rPr>
                <a:t> L, </a:t>
              </a:r>
              <a:r>
                <a:rPr lang="en-US" altLang="zh-CN" sz="2200" dirty="0" err="1">
                  <a:ea typeface="华文中宋" pitchFamily="2" charset="-122"/>
                </a:rPr>
                <a:t>int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, </a:t>
              </a:r>
              <a:r>
                <a:rPr lang="en-US" altLang="zh-CN" sz="2200" dirty="0" err="1">
                  <a:ea typeface="华文中宋" pitchFamily="2" charset="-122"/>
                </a:rPr>
                <a:t>ElemType</a:t>
              </a:r>
              <a:r>
                <a:rPr lang="en-US" altLang="zh-CN" sz="2200" dirty="0">
                  <a:ea typeface="华文中宋" pitchFamily="2" charset="-122"/>
                </a:rPr>
                <a:t> &amp;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) {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p = L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 dirty="0">
                  <a:ea typeface="华文中宋" pitchFamily="2" charset="-122"/>
                </a:rPr>
                <a:t> next; </a:t>
              </a:r>
              <a:r>
                <a:rPr lang="en-US" altLang="zh-CN" sz="2200" i="1" dirty="0">
                  <a:ea typeface="华文中宋" pitchFamily="2" charset="-122"/>
                </a:rPr>
                <a:t>j</a:t>
              </a:r>
              <a:r>
                <a:rPr lang="en-US" altLang="zh-CN" sz="2200" dirty="0">
                  <a:ea typeface="华文中宋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while ( p &amp;&amp;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&lt;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i="1" dirty="0">
                  <a:ea typeface="华文中宋" pitchFamily="2" charset="-122"/>
                </a:rPr>
                <a:t> </a:t>
              </a:r>
              <a:r>
                <a:rPr lang="en-US" altLang="zh-CN" sz="2200" dirty="0">
                  <a:ea typeface="华文中宋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 dirty="0">
                  <a:ea typeface="华文中宋" pitchFamily="2" charset="-122"/>
                </a:rPr>
                <a:t>}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if ( !p ||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&gt;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 = p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ea typeface="华文中宋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dirty="0">
                  <a:ea typeface="华文中宋" pitchFamily="2" charset="-122"/>
                </a:rPr>
                <a:t>return OK;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} //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itchFamily="2" charset="-122"/>
                </a:rPr>
                <a:t>算法 </a:t>
              </a:r>
              <a:r>
                <a:rPr lang="en-US" altLang="zh-CN" sz="2200" dirty="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按值查找（</a:t>
            </a:r>
            <a:r>
              <a:rPr lang="en-US" altLang="zh-CN" sz="2200" dirty="0" err="1">
                <a:ea typeface="华文中宋" pitchFamily="2" charset="-122"/>
              </a:rPr>
              <a:t>LocateElem</a:t>
            </a:r>
            <a:r>
              <a:rPr lang="en-US" altLang="zh-CN" sz="2200" dirty="0">
                <a:ea typeface="华文中宋" pitchFamily="2" charset="-122"/>
              </a:rPr>
              <a:t>( L, e) 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Status GetElem_L1(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L1,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key) </a:t>
            </a:r>
          </a:p>
          <a:p>
            <a:r>
              <a:rPr lang="en-US" altLang="zh-CN" sz="2200" dirty="0">
                <a:ea typeface="华文中宋" pitchFamily="2" charset="-122"/>
              </a:rPr>
              <a:t>{ </a:t>
            </a:r>
          </a:p>
          <a:p>
            <a:r>
              <a:rPr lang="en-US" altLang="zh-CN" sz="2200" dirty="0">
                <a:ea typeface="华文中宋" pitchFamily="2" charset="-122"/>
              </a:rPr>
              <a:t>   p = L1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itchFamily="2" charset="-122"/>
              </a:rPr>
              <a:t>   while ( </a:t>
            </a:r>
            <a:r>
              <a:rPr lang="en-US" altLang="zh-CN" sz="2200" dirty="0">
                <a:ea typeface="宋体" pitchFamily="2" charset="-122"/>
              </a:rPr>
              <a:t>p &amp;&amp;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data!=key</a:t>
            </a:r>
            <a:r>
              <a:rPr lang="en-US" altLang="zh-CN" sz="2200" dirty="0">
                <a:ea typeface="华文中宋" pitchFamily="2" charset="-122"/>
              </a:rPr>
              <a:t>)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return p;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ListInsert_L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p = L;  </a:t>
            </a:r>
            <a:r>
              <a:rPr lang="en-US" altLang="zh-CN" sz="2200" i="1" dirty="0">
                <a:ea typeface="华文中宋" pitchFamily="2" charset="-122"/>
              </a:rPr>
              <a:t>j </a:t>
            </a:r>
            <a:r>
              <a:rPr lang="en-US" altLang="zh-CN" sz="2200" dirty="0">
                <a:ea typeface="华文中宋" pitchFamily="2" charset="-122"/>
              </a:rPr>
              <a:t>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while ( p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 dirty="0">
                <a:ea typeface="华文中宋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itchFamily="2" charset="-122"/>
              </a:rPr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if (!p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-1) return ERROR;     //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 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data =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LinstInsert_L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算法 </a:t>
            </a:r>
            <a:r>
              <a:rPr lang="en-US" altLang="zh-CN" sz="2800">
                <a:ea typeface="华文中宋" pitchFamily="2" charset="-122"/>
              </a:rPr>
              <a:t>2.9 </a:t>
            </a:r>
            <a:r>
              <a:rPr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3</a:t>
            </a:r>
            <a:r>
              <a:rPr lang="zh-CN" altLang="en-US" sz="2400" dirty="0">
                <a:ea typeface="华文中宋" pitchFamily="2" charset="-122"/>
              </a:rPr>
              <a:t>、删除运算（</a:t>
            </a:r>
            <a:r>
              <a:rPr lang="en-US" altLang="zh-CN" sz="2400" dirty="0" err="1">
                <a:ea typeface="华文中宋" pitchFamily="2" charset="-122"/>
              </a:rPr>
              <a:t>ListDelete</a:t>
            </a:r>
            <a:r>
              <a:rPr lang="en-US" altLang="zh-CN" sz="2400" dirty="0">
                <a:ea typeface="华文中宋" pitchFamily="2" charset="-122"/>
              </a:rPr>
              <a:t>(&amp;L,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, &amp;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565526" y="5564189"/>
            <a:ext cx="37105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544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3595600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 next </a:t>
            </a:r>
            <a:r>
              <a:rPr lang="zh-CN" altLang="en-US" sz="2200" dirty="0"/>
              <a:t>指向 </a:t>
            </a:r>
            <a:r>
              <a:rPr lang="en-US" altLang="zh-CN" sz="2200" i="1" dirty="0"/>
              <a:t>a</a:t>
            </a:r>
            <a:r>
              <a:rPr lang="en-US" altLang="zh-CN" sz="2200" i="1" baseline="-25000" dirty="0"/>
              <a:t>i</a:t>
            </a:r>
            <a:r>
              <a:rPr lang="en-US" altLang="zh-CN" sz="2200" baseline="-25000" dirty="0"/>
              <a:t>+1 </a:t>
            </a:r>
            <a:r>
              <a:rPr lang="zh-CN" altLang="en-US" sz="2200" dirty="0"/>
              <a:t>。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3320140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 dirty="0">
                <a:ea typeface="华文行楷" pitchFamily="2" charset="-122"/>
              </a:rPr>
              <a:t> </a:t>
            </a:r>
            <a:r>
              <a:rPr lang="zh-CN" altLang="en-US" sz="2400" dirty="0">
                <a:ea typeface="华文行楷" pitchFamily="2" charset="-122"/>
              </a:rPr>
              <a:t>由 </a:t>
            </a:r>
            <a:r>
              <a:rPr lang="en-US" altLang="zh-CN" sz="2400" dirty="0">
                <a:ea typeface="华文行楷" pitchFamily="2" charset="-122"/>
              </a:rPr>
              <a:t>5 </a:t>
            </a:r>
            <a:r>
              <a:rPr lang="zh-CN" altLang="en-US" sz="2400" dirty="0">
                <a:ea typeface="华文行楷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 dirty="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p = L;  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while (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 dirty="0">
                <a:ea typeface="华文中宋" pitchFamily="2" charset="-122"/>
              </a:rPr>
              <a:t>}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if (!(p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next)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dirty="0">
                <a:ea typeface="华文中宋" pitchFamily="2" charset="-122"/>
              </a:rPr>
              <a:t>q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  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data;    free(q);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算法 </a:t>
            </a:r>
            <a:r>
              <a:rPr lang="en-US" altLang="zh-CN" sz="2800">
                <a:ea typeface="华文中宋" pitchFamily="2" charset="-122"/>
              </a:rPr>
              <a:t>2.10 </a:t>
            </a:r>
            <a:r>
              <a:rPr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 dirty="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itchFamily="2" charset="-122"/>
              </a:rPr>
              <a:t>        </a:t>
            </a:r>
            <a:r>
              <a:rPr lang="zh-CN" altLang="en-US" sz="2800" dirty="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4</a:t>
            </a:r>
            <a:r>
              <a:rPr lang="zh-CN" altLang="en-US" sz="2200" dirty="0">
                <a:ea typeface="华文中宋" pitchFamily="2" charset="-122"/>
              </a:rPr>
              <a:t>、</a:t>
            </a:r>
            <a:r>
              <a:rPr lang="zh-CN" altLang="en-US" sz="2200" dirty="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lang="zh-CN" altLang="en-US" sz="2200" dirty="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 dirty="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void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L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for (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=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&gt; 0; --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) {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dirty="0">
                <a:ea typeface="华文中宋" pitchFamily="2" charset="-122"/>
              </a:rPr>
              <a:t>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 err="1">
                <a:ea typeface="华文中宋" pitchFamily="2" charset="-122"/>
              </a:rPr>
              <a:t>scanf</a:t>
            </a:r>
            <a:r>
              <a:rPr lang="en-US" altLang="zh-CN" sz="2200" dirty="0">
                <a:ea typeface="华文中宋" pitchFamily="2" charset="-122"/>
              </a:rPr>
              <a:t>(&amp;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}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146676" y="5876925"/>
            <a:ext cx="2956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算法 </a:t>
            </a:r>
            <a:r>
              <a:rPr lang="en-US" altLang="zh-CN">
                <a:ea typeface="华文中宋" pitchFamily="2" charset="-122"/>
              </a:rPr>
              <a:t>2.11 </a:t>
            </a:r>
            <a:r>
              <a:rPr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1</a:t>
            </a:r>
            <a:r>
              <a:rPr lang="zh-CN" altLang="en-US" sz="2200" dirty="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(A) </a:t>
            </a:r>
            <a:r>
              <a:rPr lang="zh-CN" altLang="en-US" sz="2200" dirty="0">
                <a:ea typeface="华文中宋" pitchFamily="2" charset="-122"/>
              </a:rPr>
              <a:t>必须是连续的              </a:t>
            </a:r>
            <a:r>
              <a:rPr lang="en-US" altLang="zh-CN" sz="2200" dirty="0">
                <a:ea typeface="华文中宋" pitchFamily="2" charset="-122"/>
              </a:rPr>
              <a:t>(B) </a:t>
            </a:r>
            <a:r>
              <a:rPr lang="zh-CN" altLang="en-US" sz="2200" dirty="0">
                <a:ea typeface="华文中宋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(C) </a:t>
            </a:r>
            <a:r>
              <a:rPr lang="zh-CN" altLang="en-US" sz="2200" dirty="0">
                <a:ea typeface="华文中宋" pitchFamily="2" charset="-122"/>
              </a:rPr>
              <a:t>一定是不连续的          </a:t>
            </a:r>
            <a:r>
              <a:rPr lang="en-US" altLang="zh-CN" sz="2200" dirty="0">
                <a:ea typeface="华文中宋" pitchFamily="2" charset="-122"/>
              </a:rPr>
              <a:t>(D) </a:t>
            </a:r>
            <a:r>
              <a:rPr lang="zh-CN" altLang="en-US" sz="2200" dirty="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2</a:t>
            </a:r>
            <a:r>
              <a:rPr lang="zh-CN" altLang="en-US" sz="2200" dirty="0">
                <a:ea typeface="华文中宋" pitchFamily="2" charset="-122"/>
              </a:rPr>
              <a:t>、在一个单链表中，在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之后插入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zh-CN" altLang="en-US" sz="2200" dirty="0">
                <a:ea typeface="华文中宋" pitchFamily="2" charset="-122"/>
              </a:rPr>
              <a:t>所指结点，则执行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   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</a:t>
            </a:r>
            <a:r>
              <a:rPr lang="en-US" altLang="zh-CN" sz="2200" dirty="0" err="1">
                <a:ea typeface="华文中宋" pitchFamily="2" charset="-122"/>
              </a:rPr>
              <a:t>p;p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 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</a:t>
            </a:r>
            <a:r>
              <a:rPr lang="en-US" altLang="zh-CN" sz="2200" dirty="0" err="1">
                <a:ea typeface="华文中宋" pitchFamily="2" charset="-122"/>
              </a:rPr>
              <a:t>s;s</a:t>
            </a:r>
            <a:r>
              <a:rPr lang="en-US" altLang="zh-CN" sz="2200" dirty="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3</a:t>
            </a:r>
            <a:r>
              <a:rPr lang="zh-CN" altLang="en-US" sz="2200" dirty="0">
                <a:ea typeface="华文中宋" pitchFamily="2" charset="-122"/>
              </a:rPr>
              <a:t>、在一个单链表中，若删除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所指结点的后续结点，则执行 </a:t>
            </a:r>
            <a:r>
              <a:rPr lang="en-US" altLang="zh-CN" sz="2200" dirty="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#define MAXSIZE 1000      / /</a:t>
            </a:r>
            <a:r>
              <a:rPr lang="zh-CN" altLang="en-US" dirty="0">
                <a:latin typeface="Times New Roman" pitchFamily="18" charset="0"/>
              </a:rPr>
              <a:t>链表的最大长度</a:t>
            </a:r>
            <a:endParaRPr lang="en-US" altLang="zh-CN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endParaRPr lang="zh-CN" altLang="en-US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ElemType</a:t>
            </a:r>
            <a:r>
              <a:rPr lang="en-US" altLang="zh-CN" dirty="0">
                <a:latin typeface="Times New Roman" pitchFamily="18" charset="0"/>
              </a:rPr>
              <a:t> data</a:t>
            </a:r>
            <a:r>
              <a:rPr lang="zh-CN" altLang="en-US" dirty="0">
                <a:latin typeface="Times New Roman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cur</a:t>
            </a:r>
            <a:r>
              <a:rPr lang="zh-CN" altLang="en-US" dirty="0">
                <a:latin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}component,  </a:t>
            </a:r>
            <a:r>
              <a:rPr lang="en-US" altLang="zh-CN" dirty="0" err="1">
                <a:latin typeface="Times New Roman" pitchFamily="18" charset="0"/>
              </a:rPr>
              <a:t>SLinkList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958976" y="4622801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由于循环链表中没有 </a:t>
            </a:r>
            <a:r>
              <a:rPr lang="en-US" altLang="zh-CN" sz="2200" dirty="0">
                <a:ea typeface="华文中宋" pitchFamily="2" charset="-122"/>
              </a:rPr>
              <a:t>NULL </a:t>
            </a:r>
            <a:r>
              <a:rPr lang="zh-CN" altLang="en-US" sz="2200" dirty="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 dirty="0">
                <a:ea typeface="华文中宋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 dirty="0">
                <a:ea typeface="华文中宋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 dirty="0">
                <a:ea typeface="华文中宋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2855640" y="6093297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ea typeface="华文中宋" pitchFamily="2" charset="-122"/>
              </a:rPr>
              <a:t>O</a:t>
            </a:r>
            <a:r>
              <a:rPr lang="en-US" altLang="zh-CN" sz="2200" dirty="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0610" y="4422776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40014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VISIO" r:id="rId3" imgW="3823560" imgH="787320" progId="Visio.Drawing.11">
                  <p:embed/>
                </p:oleObj>
              </mc:Choice>
              <mc:Fallback>
                <p:oleObj name="VISIO" r:id="rId3" imgW="3823560" imgH="7873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24113" y="1071563"/>
          <a:ext cx="79930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VISIO" r:id="rId3" imgW="2777040" imgH="1145160" progId="Visio.Drawing.11">
                  <p:embed/>
                </p:oleObj>
              </mc:Choice>
              <mc:Fallback>
                <p:oleObj name="VISIO" r:id="rId3" imgW="2777040" imgH="114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071563"/>
                        <a:ext cx="7993062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1952625" y="214313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847528" y="1196752"/>
            <a:ext cx="86868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{</a:t>
            </a:r>
            <a:r>
              <a:rPr lang="zh-CN" altLang="en-US" dirty="0"/>
              <a:t>顺序、链式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zh-CN" altLang="en-US" dirty="0"/>
              <a:t>静态、动态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元素之间的关系采用这些元素所在的节点的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插、删不需要移动节点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25614" y="1196752"/>
            <a:ext cx="8402637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latin typeface="楷体_GB2312" pitchFamily="49" charset="-122"/>
              </a:rPr>
              <a:t>节点空间可动态申请追加。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动态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4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solidFill>
                  <a:srgbClr val="0000FF"/>
                </a:solidFill>
              </a:rPr>
              <a:t>结点空间</a:t>
            </a:r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400" dirty="0"/>
              <a:t>；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400" dirty="0">
                <a:latin typeface="楷体_GB2312" pitchFamily="49" charset="-122"/>
              </a:rPr>
              <a:t>。 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775496" y="548681"/>
            <a:ext cx="640873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400" dirty="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814" y="5559426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917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917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一个一元多项式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zh-CN" altLang="en-US" sz="2200" dirty="0">
                <a:ea typeface="华文中宋" pitchFamily="2" charset="-122"/>
              </a:rPr>
              <a:t>可以表示为 ：   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)=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0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1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2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baseline="30000" dirty="0">
                <a:ea typeface="华文中宋" pitchFamily="2" charset="-122"/>
              </a:rPr>
              <a:t>2</a:t>
            </a:r>
            <a:r>
              <a:rPr lang="en-US" altLang="zh-CN" sz="2200" dirty="0">
                <a:ea typeface="华文中宋" pitchFamily="2" charset="-122"/>
              </a:rPr>
              <a:t>+…+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i="1" dirty="0" err="1">
                <a:ea typeface="华文中宋" pitchFamily="2" charset="-122"/>
              </a:rPr>
              <a:t>x</a:t>
            </a:r>
            <a:r>
              <a:rPr lang="en-US" altLang="zh-CN" sz="2200" i="1" baseline="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    (</a:t>
            </a:r>
            <a:r>
              <a:rPr lang="zh-CN" altLang="en-US" sz="2200" dirty="0">
                <a:ea typeface="华文中宋" pitchFamily="2" charset="-122"/>
              </a:rPr>
              <a:t>最多有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+1 </a:t>
            </a:r>
            <a:r>
              <a:rPr lang="zh-CN" altLang="en-US" sz="2200" dirty="0">
                <a:ea typeface="华文中宋" pitchFamily="2" charset="-122"/>
              </a:rPr>
              <a:t>项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 dirty="0">
                <a:ea typeface="华文中宋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endParaRPr lang="zh-CN" altLang="en-US" baseline="-30000" dirty="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itchFamily="2" charset="-122"/>
              </a:rPr>
              <a:t>      </a:t>
            </a:r>
            <a:r>
              <a:rPr lang="zh-CN" altLang="en-US" sz="2300" dirty="0">
                <a:ea typeface="华文中宋" pitchFamily="2" charset="-122"/>
              </a:rPr>
              <a:t>若 </a:t>
            </a:r>
            <a:r>
              <a:rPr lang="en-US" altLang="zh-CN" sz="2300" i="1" dirty="0">
                <a:ea typeface="华文中宋" pitchFamily="2" charset="-122"/>
              </a:rPr>
              <a:t>m </a:t>
            </a:r>
            <a:r>
              <a:rPr lang="en-US" altLang="zh-CN" sz="2300" dirty="0">
                <a:ea typeface="华文中宋" pitchFamily="2" charset="-122"/>
              </a:rPr>
              <a:t>&lt; </a:t>
            </a:r>
            <a:r>
              <a:rPr lang="en-US" altLang="zh-CN" sz="2300" i="1" dirty="0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itchFamily="2" charset="-122"/>
              </a:rPr>
              <a:t>R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)=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可用线性表 </a:t>
            </a:r>
            <a:r>
              <a:rPr lang="en-US" altLang="zh-CN" sz="2300" i="1" dirty="0">
                <a:ea typeface="华文中宋" pitchFamily="2" charset="-122"/>
              </a:rPr>
              <a:t>R</a:t>
            </a:r>
            <a:r>
              <a:rPr lang="en-US" altLang="zh-CN" sz="2300" dirty="0">
                <a:ea typeface="华文中宋" pitchFamily="2" charset="-122"/>
              </a:rPr>
              <a:t> </a:t>
            </a:r>
            <a:r>
              <a:rPr lang="zh-CN" altLang="en-US" sz="2300" dirty="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                   </a:t>
            </a:r>
            <a:r>
              <a:rPr lang="en-US" altLang="zh-CN" sz="2300" i="1" dirty="0">
                <a:ea typeface="华文中宋" pitchFamily="2" charset="-122"/>
              </a:rPr>
              <a:t>R </a:t>
            </a:r>
            <a:r>
              <a:rPr lang="en-US" altLang="zh-CN" sz="2300" dirty="0">
                <a:ea typeface="华文中宋" pitchFamily="2" charset="-122"/>
              </a:rPr>
              <a:t>= (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+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baseline="-30000" dirty="0">
                <a:ea typeface="华文中宋" pitchFamily="2" charset="-122"/>
              </a:rPr>
              <a:t>+1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例如：        </a:t>
            </a:r>
            <a:r>
              <a:rPr lang="en-US" altLang="zh-CN" sz="2400" i="1" dirty="0">
                <a:ea typeface="华文中宋" pitchFamily="2" charset="-122"/>
              </a:rPr>
              <a:t>S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dirty="0">
                <a:ea typeface="华文中宋" pitchFamily="2" charset="-122"/>
              </a:rPr>
              <a:t>) = 1 + 3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10000</a:t>
            </a:r>
            <a:r>
              <a:rPr lang="en-US" altLang="zh-CN" sz="2400" dirty="0">
                <a:ea typeface="华文中宋" pitchFamily="2" charset="-122"/>
              </a:rPr>
              <a:t> + 2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20000    </a:t>
            </a:r>
            <a:endParaRPr lang="en-US" altLang="zh-CN" sz="2400" dirty="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itchFamily="2" charset="-122"/>
              </a:rPr>
              <a:t>        </a:t>
            </a:r>
            <a:r>
              <a:rPr lang="zh-CN" altLang="en-US" sz="2500" dirty="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一般一元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次多项式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只表示非零系数项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可写成： </a:t>
            </a:r>
            <a:endParaRPr lang="zh-CN" altLang="en-US" sz="2400" i="1" baseline="30000" dirty="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公式" r:id="rId4" imgW="2184120" imgH="253800" progId="Equation.3">
                  <p:embed/>
                </p:oleObj>
              </mc:Choice>
              <mc:Fallback>
                <p:oleObj name="公式" r:id="rId4" imgW="2184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itchFamily="2" charset="-122"/>
              </a:rPr>
              <a:t>其中</a:t>
            </a: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p</a:t>
            </a:r>
            <a:r>
              <a:rPr lang="en-US" altLang="zh-CN" sz="2400" i="1" baseline="-30000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≠0 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=1, 2, …,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= </a:t>
            </a:r>
            <a:r>
              <a:rPr lang="en-US" altLang="zh-CN" sz="2400" i="1" dirty="0" err="1">
                <a:ea typeface="华文中宋" pitchFamily="2" charset="-122"/>
              </a:rPr>
              <a:t>e</a:t>
            </a:r>
            <a:r>
              <a:rPr lang="en-US" altLang="zh-CN" sz="2400" i="1" baseline="-30000" dirty="0" err="1">
                <a:ea typeface="华文中宋" pitchFamily="2" charset="-122"/>
              </a:rPr>
              <a:t>m</a:t>
            </a:r>
            <a:r>
              <a:rPr lang="en-US" altLang="zh-CN" sz="2400" i="1" baseline="-300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i="1" baseline="-30000" dirty="0">
                <a:ea typeface="华文中宋" pitchFamily="2" charset="-122"/>
              </a:rPr>
              <a:t>m</a:t>
            </a:r>
            <a:r>
              <a:rPr lang="en-US" altLang="zh-CN" sz="2400" baseline="-30000" dirty="0">
                <a:ea typeface="华文中宋" pitchFamily="2" charset="-122"/>
              </a:rPr>
              <a:t>-1 </a:t>
            </a:r>
            <a:r>
              <a:rPr lang="en-US" altLang="zh-CN" sz="2400" dirty="0">
                <a:ea typeface="华文中宋" pitchFamily="2" charset="-122"/>
              </a:rPr>
              <a:t>&gt; … 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baseline="-30000" dirty="0">
                <a:ea typeface="华文中宋" pitchFamily="2" charset="-122"/>
              </a:rPr>
              <a:t>1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 dirty="0">
                  <a:ea typeface="宋体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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exp;  //</a:t>
            </a:r>
            <a:r>
              <a:rPr lang="zh-CN" altLang="en-US" sz="2800" dirty="0"/>
              <a:t>指数</a:t>
            </a:r>
            <a:r>
              <a:rPr lang="en-US" altLang="zh-CN" sz="2800" dirty="0"/>
              <a:t>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设置头节点的数据元素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生成节点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节点插在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节点之前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hlink"/>
                </a:solidFill>
              </a:rPr>
              <a:t>数据对象</a:t>
            </a:r>
            <a:r>
              <a:rPr lang="zh-CN" altLang="en-US" sz="2400" dirty="0">
                <a:solidFill>
                  <a:schemeClr val="hlink"/>
                </a:solidFill>
              </a:rPr>
              <a:t>：</a:t>
            </a:r>
            <a:r>
              <a:rPr lang="en-US" altLang="zh-CN" sz="2400" dirty="0"/>
              <a:t>D</a:t>
            </a:r>
            <a:r>
              <a:rPr lang="zh-CN" altLang="en-US" sz="2400" dirty="0"/>
              <a:t>＝</a:t>
            </a:r>
            <a:r>
              <a:rPr lang="en-US" altLang="zh-CN" sz="2400" dirty="0"/>
              <a:t>{ </a:t>
            </a:r>
            <a:r>
              <a:rPr lang="en-US" altLang="zh-CN" sz="2400" dirty="0" err="1"/>
              <a:t>ai</a:t>
            </a:r>
            <a:r>
              <a:rPr lang="en-US" altLang="zh-CN" sz="2400" dirty="0"/>
              <a:t> | </a:t>
            </a:r>
            <a:r>
              <a:rPr lang="en-US" altLang="zh-CN" sz="2400" dirty="0" err="1"/>
              <a:t>ai</a:t>
            </a:r>
            <a:r>
              <a:rPr lang="en-US" altLang="zh-CN" sz="2400" dirty="0"/>
              <a:t> ∈</a:t>
            </a:r>
            <a:r>
              <a:rPr lang="en-US" altLang="zh-CN" sz="2400" dirty="0" err="1"/>
              <a:t>ElemSet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数据关系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/>
              <a:t>R1</a:t>
            </a:r>
            <a:r>
              <a:rPr lang="zh-CN" altLang="en-US" sz="2400" dirty="0"/>
              <a:t>＝</a:t>
            </a:r>
            <a:r>
              <a:rPr lang="en-US" altLang="zh-CN" sz="2400" dirty="0"/>
              <a:t>{ &lt;ai-1 ,</a:t>
            </a:r>
            <a:r>
              <a:rPr lang="en-US" altLang="zh-CN" sz="2400" dirty="0" err="1"/>
              <a:t>ai</a:t>
            </a:r>
            <a:r>
              <a:rPr lang="en-US" altLang="zh-CN" sz="2400" dirty="0"/>
              <a:t> &gt;|ai-1 ,</a:t>
            </a:r>
            <a:r>
              <a:rPr lang="en-US" altLang="zh-CN" sz="2400" dirty="0" err="1"/>
              <a:t>ai∈D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24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dirty="0"/>
              <a:t>                      加工型操作</a:t>
            </a:r>
            <a:r>
              <a:rPr lang="zh-CN" altLang="en-US" sz="24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b="1" dirty="0"/>
              <a:t>}</a:t>
            </a:r>
            <a:r>
              <a:rPr lang="en-US" altLang="zh-CN" sz="3200" b="1" dirty="0"/>
              <a:t> ADT</a:t>
            </a:r>
            <a:r>
              <a:rPr lang="en-US" altLang="zh-CN" sz="3200" dirty="0"/>
              <a:t>  </a:t>
            </a:r>
            <a:r>
              <a:rPr lang="en-US" altLang="zh-CN" sz="32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6288901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  <a:sym typeface="Wingdings" pitchFamily="2" charset="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2400" b="1" dirty="0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522290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5583</Words>
  <Application>Microsoft Office PowerPoint</Application>
  <PresentationFormat>宽屏</PresentationFormat>
  <Paragraphs>921</Paragraphs>
  <Slides>77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 </cp:lastModifiedBy>
  <cp:revision>405</cp:revision>
  <dcterms:created xsi:type="dcterms:W3CDTF">2010-01-05T06:25:07Z</dcterms:created>
  <dcterms:modified xsi:type="dcterms:W3CDTF">2018-08-23T09:07:59Z</dcterms:modified>
</cp:coreProperties>
</file>