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301" r:id="rId2"/>
    <p:sldId id="317" r:id="rId3"/>
    <p:sldId id="326" r:id="rId4"/>
    <p:sldId id="327" r:id="rId5"/>
    <p:sldId id="311" r:id="rId6"/>
    <p:sldId id="323" r:id="rId7"/>
    <p:sldId id="302" r:id="rId8"/>
    <p:sldId id="280" r:id="rId9"/>
    <p:sldId id="281" r:id="rId10"/>
    <p:sldId id="307" r:id="rId11"/>
    <p:sldId id="282" r:id="rId12"/>
    <p:sldId id="283" r:id="rId13"/>
    <p:sldId id="308" r:id="rId14"/>
    <p:sldId id="257" r:id="rId15"/>
    <p:sldId id="318" r:id="rId16"/>
    <p:sldId id="328" r:id="rId17"/>
    <p:sldId id="262" r:id="rId18"/>
    <p:sldId id="263" r:id="rId19"/>
    <p:sldId id="265" r:id="rId20"/>
    <p:sldId id="309" r:id="rId21"/>
    <p:sldId id="264" r:id="rId22"/>
    <p:sldId id="267" r:id="rId23"/>
    <p:sldId id="310" r:id="rId24"/>
    <p:sldId id="268" r:id="rId25"/>
    <p:sldId id="329" r:id="rId26"/>
    <p:sldId id="312" r:id="rId27"/>
    <p:sldId id="269" r:id="rId28"/>
    <p:sldId id="324" r:id="rId29"/>
    <p:sldId id="345" r:id="rId30"/>
    <p:sldId id="314" r:id="rId31"/>
    <p:sldId id="315" r:id="rId32"/>
    <p:sldId id="319" r:id="rId33"/>
    <p:sldId id="320" r:id="rId34"/>
    <p:sldId id="321" r:id="rId35"/>
    <p:sldId id="322" r:id="rId36"/>
    <p:sldId id="272" r:id="rId37"/>
    <p:sldId id="330" r:id="rId38"/>
    <p:sldId id="304" r:id="rId39"/>
    <p:sldId id="303" r:id="rId40"/>
    <p:sldId id="273" r:id="rId41"/>
    <p:sldId id="325" r:id="rId42"/>
    <p:sldId id="331" r:id="rId43"/>
    <p:sldId id="274" r:id="rId44"/>
    <p:sldId id="313" r:id="rId45"/>
    <p:sldId id="275" r:id="rId46"/>
    <p:sldId id="276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339" r:id="rId55"/>
    <p:sldId id="348" r:id="rId56"/>
    <p:sldId id="340" r:id="rId57"/>
    <p:sldId id="341" r:id="rId58"/>
    <p:sldId id="342" r:id="rId59"/>
    <p:sldId id="346" r:id="rId60"/>
    <p:sldId id="347" r:id="rId61"/>
    <p:sldId id="343" r:id="rId62"/>
    <p:sldId id="344" r:id="rId6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FF00"/>
    <a:srgbClr val="FF66FF"/>
    <a:srgbClr val="CC00FF"/>
    <a:srgbClr val="0066FF"/>
    <a:srgbClr val="00FF00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8" autoAdjust="0"/>
    <p:restoredTop sz="94625" autoAdjust="0"/>
  </p:normalViewPr>
  <p:slideViewPr>
    <p:cSldViewPr>
      <p:cViewPr varScale="1">
        <p:scale>
          <a:sx n="81" d="100"/>
          <a:sy n="81" d="100"/>
        </p:scale>
        <p:origin x="426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6A50F4A3-4F1E-4CD8-934E-4E5E9A0772A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F75110-4BAA-4880-8D5B-E9575D5FE338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6A74C-DC84-4D07-AB43-61F56292BEC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E2EF64-10EE-4DA6-BB89-A1402D52E68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3007DD-DB5A-47FB-B95E-AC77B62B8EE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C152EF-2726-4AA3-83B7-DFC3451023B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61C8A7-9B58-4140-9BE8-2E5C4F2FDCFA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CA4505-3B73-404C-ACCA-A34D8152EF35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E4202B-C0D9-4A87-B1E5-6644FFF051A3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DBE3AE-40EB-4E05-A2A6-C58DCD46C155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FEDF14-B9DE-419A-9A3A-0E6EACDC911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AD678-CD8C-465E-B3D6-CDCFF73BB96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9C8E8-490F-4269-9C27-4392E8D5CAF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70E321-2E73-4A4B-A319-325BBA703977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D9D926-3823-4858-8D95-2D31251A303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3EE21C-DA88-4807-9C29-D6DC2D3AF94F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9EF405-B57D-4C77-9130-9C0944A5AFD1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9E9F16-DF5B-498B-9DC8-DC7FB4A33395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4C8602-DE0E-4B0C-860C-CCFEE5A98F7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CA4BA-86F2-4D50-B5A6-E53D29B2519B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6659C-3EE8-43B2-9D27-A1FEF9CD5A83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01EFCF-FA61-4ACD-A9AA-8B7AF511DC0E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7EBCB-EF18-4516-BB1D-2509DEE832B6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0474F-6A6D-4021-B872-F05D7FD5C82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79C6FB-5A4C-4954-AE4B-625B1133C4FC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A10782-3B3D-4564-B7FA-300B4DBD7C8C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E50529-73DC-43C3-BA3A-C3462C9AD26C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140F66-32EE-4434-9F88-86C600302D9F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16772A-628A-4F86-9C56-AF22BC043B93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45769-EC9C-4242-8DDE-75F3009AC11F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FCB8ED-1B3C-4522-B29B-BC7B35E3C5C4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2FDC4E-8EE5-4C82-8D0F-F8590F8B7E72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DCFD49-8318-4FCB-A73B-3978EACC7A1B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E9E393-EB77-4FFE-94FC-14C86CCCA541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D304D-8D19-492F-952C-04B2CA5F8F8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AA671-914E-416B-A405-08168674C8DA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E7A773-BD5F-4BF5-B7B9-524DA566519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FD59DC-18B0-4093-8049-DAFCE5FD5A97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9DABD9-8D9E-46C5-81B7-268222EF57F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DC0186-BB4C-47D8-B51C-4D5BAFCD268E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15FD0-4085-4251-A627-93E37000683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 userDrawn="1"/>
        </p:nvSpPr>
        <p:spPr bwMode="auto">
          <a:xfrm>
            <a:off x="0" y="0"/>
            <a:ext cx="12192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 sz="2400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 sz="2400">
                <a:ea typeface="隶书" pitchFamily="49" charset="-122"/>
              </a:rPr>
              <a:t>                                                                                   </a:t>
            </a:r>
            <a:r>
              <a:rPr lang="zh-CN" altLang="en-US" sz="2400">
                <a:solidFill>
                  <a:srgbClr val="FF3300"/>
                </a:solidFill>
                <a:ea typeface="隶书" pitchFamily="49" charset="-122"/>
              </a:rPr>
              <a:t>第四章  串 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12192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dirty="0"/>
              <a:t>河北师范大学软件学院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511825" y="2996952"/>
            <a:ext cx="244849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CN" altLang="en-US" sz="3600" dirty="0"/>
              <a:t>串</a:t>
            </a:r>
            <a:r>
              <a:rPr kumimoji="0" lang="en-US" altLang="zh-CN" sz="3600" dirty="0"/>
              <a:t>-- String</a:t>
            </a:r>
            <a:endParaRPr kumimoji="0" lang="en-US" altLang="zh-CN" sz="3600" i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583734" y="2196154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DS—</a:t>
            </a:r>
            <a:r>
              <a:rPr lang="zh-CN" altLang="en-US" sz="3200" dirty="0">
                <a:solidFill>
                  <a:srgbClr val="0000CC"/>
                </a:solidFill>
              </a:rPr>
              <a:t>第四章</a:t>
            </a: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2671764" y="550864"/>
            <a:ext cx="6016625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DestroyString (&amp;S)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被销毁。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StrEmpty (S)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 </a:t>
            </a:r>
            <a:r>
              <a:rPr lang="en-US" altLang="zh-CN"/>
              <a:t>S </a:t>
            </a:r>
            <a:r>
              <a:rPr lang="zh-CN" altLang="en-US"/>
              <a:t>为空串，则返回 </a:t>
            </a:r>
            <a:r>
              <a:rPr lang="en-US" altLang="zh-CN"/>
              <a:t>TRUE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否则返回 </a:t>
            </a:r>
            <a:r>
              <a:rPr lang="en-US" altLang="zh-CN"/>
              <a:t>FALSE</a:t>
            </a:r>
            <a:r>
              <a:rPr lang="zh-CN" altLang="en-US"/>
              <a:t>。 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StrCompare (S, T)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存在。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若 </a:t>
            </a:r>
            <a:r>
              <a:rPr lang="en-US" altLang="zh-CN"/>
              <a:t>S &gt; T</a:t>
            </a:r>
            <a:r>
              <a:rPr lang="zh-CN" altLang="en-US"/>
              <a:t>，则返回值 </a:t>
            </a:r>
            <a:r>
              <a:rPr lang="en-US" altLang="zh-CN"/>
              <a:t>&gt; 0</a:t>
            </a:r>
            <a:r>
              <a:rPr lang="zh-CN" altLang="en-US"/>
              <a:t>；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若 </a:t>
            </a:r>
            <a:r>
              <a:rPr lang="en-US" altLang="zh-CN"/>
              <a:t>S = T</a:t>
            </a:r>
            <a:r>
              <a:rPr lang="zh-CN" altLang="en-US"/>
              <a:t>，则返回值 </a:t>
            </a:r>
            <a:r>
              <a:rPr lang="en-US" altLang="zh-CN"/>
              <a:t>= 0</a:t>
            </a:r>
            <a:r>
              <a:rPr lang="zh-CN" altLang="en-US"/>
              <a:t>；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若 </a:t>
            </a:r>
            <a:r>
              <a:rPr lang="en-US" altLang="zh-CN"/>
              <a:t>S &lt; T</a:t>
            </a:r>
            <a:r>
              <a:rPr lang="zh-CN" altLang="en-US"/>
              <a:t>，则返回值 </a:t>
            </a:r>
            <a:r>
              <a:rPr lang="en-US" altLang="zh-CN"/>
              <a:t>&lt; 0</a:t>
            </a:r>
            <a:r>
              <a:rPr lang="zh-CN" altLang="en-US"/>
              <a:t>。  </a:t>
            </a:r>
          </a:p>
        </p:txBody>
      </p:sp>
      <p:sp>
        <p:nvSpPr>
          <p:cNvPr id="65543" name="AutoShape 7"/>
          <p:cNvSpPr>
            <a:spLocks noChangeArrowheads="1"/>
          </p:cNvSpPr>
          <p:nvPr/>
        </p:nvSpPr>
        <p:spPr bwMode="auto">
          <a:xfrm>
            <a:off x="5159375" y="692150"/>
            <a:ext cx="4681538" cy="2376488"/>
          </a:xfrm>
          <a:prstGeom prst="wedgeRoundRectCallout">
            <a:avLst>
              <a:gd name="adj1" fmla="val -56611"/>
              <a:gd name="adj2" fmla="val 9175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/>
              <a:t>  “</a:t>
            </a:r>
            <a:r>
              <a:rPr lang="zh-CN" altLang="en-US"/>
              <a:t>串值大小” 是按 “词典次序”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进行比较的，如：</a:t>
            </a:r>
            <a:br>
              <a:rPr lang="zh-CN" altLang="en-US"/>
            </a:br>
            <a:r>
              <a:rPr lang="en-US" altLang="zh-CN"/>
              <a:t>StrCompare(“</a:t>
            </a:r>
            <a:r>
              <a:rPr lang="en-US" altLang="zh-CN">
                <a:solidFill>
                  <a:srgbClr val="FF3300"/>
                </a:solidFill>
              </a:rPr>
              <a:t>d</a:t>
            </a:r>
            <a:r>
              <a:rPr lang="en-US" altLang="zh-CN"/>
              <a:t>ata”, “</a:t>
            </a:r>
            <a:r>
              <a:rPr lang="en-US" altLang="zh-CN">
                <a:solidFill>
                  <a:srgbClr val="0000FF"/>
                </a:solidFill>
              </a:rPr>
              <a:t>s</a:t>
            </a:r>
            <a:r>
              <a:rPr lang="en-US" altLang="zh-CN"/>
              <a:t>tru”)&lt;0 </a:t>
            </a:r>
            <a:br>
              <a:rPr lang="en-US" altLang="zh-CN"/>
            </a:br>
            <a:r>
              <a:rPr lang="en-US" altLang="zh-CN"/>
              <a:t>StrCompare(“ca</a:t>
            </a:r>
            <a:r>
              <a:rPr lang="en-US" altLang="zh-CN">
                <a:solidFill>
                  <a:srgbClr val="0000FF"/>
                </a:solidFill>
              </a:rPr>
              <a:t>t</a:t>
            </a:r>
            <a:r>
              <a:rPr lang="en-US" altLang="zh-CN"/>
              <a:t>”, “ca</a:t>
            </a:r>
            <a:r>
              <a:rPr lang="en-US" altLang="zh-CN">
                <a:solidFill>
                  <a:srgbClr val="FF3300"/>
                </a:solidFill>
              </a:rPr>
              <a:t>s</a:t>
            </a:r>
            <a:r>
              <a:rPr lang="en-US" altLang="zh-CN"/>
              <a:t>e”)&gt;0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5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55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55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55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uiExpand="1" build="p"/>
      <p:bldP spid="655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7" name="Text Box 95"/>
          <p:cNvSpPr txBox="1">
            <a:spLocks noChangeArrowheads="1"/>
          </p:cNvSpPr>
          <p:nvPr/>
        </p:nvSpPr>
        <p:spPr bwMode="auto">
          <a:xfrm>
            <a:off x="2552701" y="522288"/>
            <a:ext cx="730091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StrLength (S)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返回 </a:t>
            </a:r>
            <a:r>
              <a:rPr lang="en-US" altLang="zh-CN"/>
              <a:t>S </a:t>
            </a:r>
            <a:r>
              <a:rPr lang="zh-CN" altLang="en-US"/>
              <a:t>的元素个数，称为串的长度。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Concat (&amp;T, S1, S2)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S1 </a:t>
            </a:r>
            <a:r>
              <a:rPr lang="zh-CN" altLang="en-US"/>
              <a:t>和 </a:t>
            </a:r>
            <a:r>
              <a:rPr lang="en-US" altLang="zh-CN"/>
              <a:t>S2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T </a:t>
            </a:r>
            <a:r>
              <a:rPr lang="zh-CN" altLang="en-US"/>
              <a:t>返回由 </a:t>
            </a:r>
            <a:r>
              <a:rPr lang="en-US" altLang="zh-CN"/>
              <a:t>S1 </a:t>
            </a:r>
            <a:r>
              <a:rPr lang="zh-CN" altLang="en-US"/>
              <a:t>和 </a:t>
            </a:r>
            <a:r>
              <a:rPr lang="en-US" altLang="zh-CN"/>
              <a:t>S2 </a:t>
            </a:r>
            <a:r>
              <a:rPr lang="zh-CN" altLang="en-US"/>
              <a:t>联接而成的新串。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SubString (&amp;Sub, S, pos, len)</a:t>
            </a: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存在，</a:t>
            </a:r>
            <a:r>
              <a:rPr lang="en-US" altLang="zh-CN">
                <a:ea typeface="华文中宋" pitchFamily="2" charset="-122"/>
              </a:rPr>
              <a:t>1≤pos≤StrLength(S)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                 </a:t>
            </a:r>
            <a:r>
              <a:rPr lang="zh-CN" altLang="en-US"/>
              <a:t>且</a:t>
            </a:r>
            <a:r>
              <a:rPr lang="zh-CN" altLang="en-US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0≤len≤StrLength(S) – pos + 1</a:t>
            </a:r>
            <a:r>
              <a:rPr lang="zh-CN" altLang="en-US">
                <a:ea typeface="华文中宋" pitchFamily="2" charset="-122"/>
              </a:rPr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Sub </a:t>
            </a:r>
            <a:r>
              <a:rPr lang="zh-CN" altLang="en-US"/>
              <a:t>返回串 </a:t>
            </a:r>
            <a:r>
              <a:rPr lang="en-US" altLang="zh-CN"/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个字符起长度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                    为 </a:t>
            </a:r>
            <a:r>
              <a:rPr lang="en-US" altLang="zh-CN"/>
              <a:t>len </a:t>
            </a:r>
            <a:r>
              <a:rPr lang="zh-CN" altLang="en-US"/>
              <a:t>的子串。 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7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7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7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7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6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2422525" y="523875"/>
            <a:ext cx="7850188" cy="5566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Index (S, T, pos)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 dirty="0"/>
              <a:t>串 </a:t>
            </a:r>
            <a:r>
              <a:rPr lang="en-US" altLang="zh-CN" dirty="0"/>
              <a:t>S </a:t>
            </a:r>
            <a:r>
              <a:rPr lang="zh-CN" altLang="en-US" dirty="0"/>
              <a:t>和 </a:t>
            </a:r>
            <a:r>
              <a:rPr lang="en-US" altLang="zh-CN" dirty="0"/>
              <a:t>T </a:t>
            </a:r>
            <a:r>
              <a:rPr lang="zh-CN" altLang="en-US" dirty="0"/>
              <a:t>存在，</a:t>
            </a:r>
            <a:r>
              <a:rPr lang="en-US" altLang="zh-CN" dirty="0"/>
              <a:t>T </a:t>
            </a:r>
            <a:r>
              <a:rPr lang="zh-CN" altLang="en-US" dirty="0"/>
              <a:t>是非空串，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                 </a:t>
            </a:r>
            <a:r>
              <a:rPr lang="en-US" altLang="zh-CN" dirty="0"/>
              <a:t>1≤pos≤StrLength(S)</a:t>
            </a:r>
            <a:r>
              <a:rPr lang="zh-CN" altLang="en-US" dirty="0"/>
              <a:t>。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 dirty="0"/>
              <a:t>若主串 </a:t>
            </a:r>
            <a:r>
              <a:rPr lang="en-US" altLang="zh-CN" dirty="0"/>
              <a:t>S </a:t>
            </a:r>
            <a:r>
              <a:rPr lang="zh-CN" altLang="en-US" dirty="0"/>
              <a:t>中存在和串 </a:t>
            </a:r>
            <a:r>
              <a:rPr lang="en-US" altLang="zh-CN" dirty="0"/>
              <a:t>T </a:t>
            </a:r>
            <a:r>
              <a:rPr lang="zh-CN" altLang="en-US" dirty="0"/>
              <a:t>值相同的子串，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                则返回它在主串 </a:t>
            </a:r>
            <a:r>
              <a:rPr lang="en-US" altLang="zh-CN" dirty="0"/>
              <a:t>S </a:t>
            </a:r>
            <a:r>
              <a:rPr lang="zh-CN" altLang="en-US" dirty="0"/>
              <a:t>中第 </a:t>
            </a:r>
            <a:r>
              <a:rPr lang="en-US" altLang="zh-CN" dirty="0"/>
              <a:t>pos  </a:t>
            </a:r>
            <a:r>
              <a:rPr lang="zh-CN" altLang="en-US" dirty="0"/>
              <a:t>个字符之后</a:t>
            </a:r>
            <a:r>
              <a:rPr lang="zh-CN" altLang="en-US" dirty="0">
                <a:solidFill>
                  <a:srgbClr val="FF0000"/>
                </a:solidFill>
              </a:rPr>
              <a:t>（包括</a:t>
            </a:r>
            <a:r>
              <a:rPr lang="en-US" altLang="zh-CN" dirty="0">
                <a:solidFill>
                  <a:srgbClr val="FF0000"/>
                </a:solidFill>
              </a:rPr>
              <a:t>pos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第一次出现的位置；否则函数值为 </a:t>
            </a:r>
            <a:r>
              <a:rPr lang="en-US" altLang="zh-CN" dirty="0"/>
              <a:t>0</a:t>
            </a:r>
            <a:r>
              <a:rPr lang="zh-CN" altLang="en-US" dirty="0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Replace (&amp;S, T, V)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 dirty="0"/>
              <a:t>串 </a:t>
            </a:r>
            <a:r>
              <a:rPr lang="en-US" altLang="zh-CN" dirty="0"/>
              <a:t>S</a:t>
            </a:r>
            <a:r>
              <a:rPr lang="zh-CN" altLang="en-US" dirty="0"/>
              <a:t>、</a:t>
            </a:r>
            <a:r>
              <a:rPr lang="en-US" altLang="zh-CN" dirty="0"/>
              <a:t>T </a:t>
            </a:r>
            <a:r>
              <a:rPr lang="zh-CN" altLang="en-US" dirty="0"/>
              <a:t>和 </a:t>
            </a:r>
            <a:r>
              <a:rPr lang="en-US" altLang="zh-CN" dirty="0"/>
              <a:t>V </a:t>
            </a:r>
            <a:r>
              <a:rPr lang="zh-CN" altLang="en-US" dirty="0"/>
              <a:t>存在，</a:t>
            </a:r>
            <a:r>
              <a:rPr lang="en-US" altLang="zh-CN" dirty="0"/>
              <a:t>T </a:t>
            </a:r>
            <a:r>
              <a:rPr lang="zh-CN" altLang="en-US" dirty="0"/>
              <a:t>是非空串。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 dirty="0"/>
              <a:t>用 </a:t>
            </a:r>
            <a:r>
              <a:rPr lang="en-US" altLang="zh-CN" dirty="0"/>
              <a:t>V </a:t>
            </a:r>
            <a:r>
              <a:rPr lang="zh-CN" altLang="en-US" dirty="0"/>
              <a:t>替换主串 </a:t>
            </a:r>
            <a:r>
              <a:rPr lang="en-US" altLang="zh-CN" dirty="0"/>
              <a:t>S </a:t>
            </a:r>
            <a:r>
              <a:rPr lang="zh-CN" altLang="en-US" dirty="0"/>
              <a:t>中出现的所有与 </a:t>
            </a:r>
            <a:r>
              <a:rPr lang="en-US" altLang="zh-CN" dirty="0"/>
              <a:t>T </a:t>
            </a:r>
            <a:r>
              <a:rPr lang="zh-CN" altLang="en-US" dirty="0"/>
              <a:t>相等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                的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不重叠</a:t>
            </a:r>
            <a:r>
              <a:rPr lang="zh-CN" altLang="en-US" dirty="0"/>
              <a:t>的子串。 </a:t>
            </a:r>
          </a:p>
        </p:txBody>
      </p:sp>
      <p:sp>
        <p:nvSpPr>
          <p:cNvPr id="29723" name="AutoShape 27"/>
          <p:cNvSpPr>
            <a:spLocks noChangeArrowheads="1"/>
          </p:cNvSpPr>
          <p:nvPr/>
        </p:nvSpPr>
        <p:spPr bwMode="auto">
          <a:xfrm>
            <a:off x="5446714" y="693739"/>
            <a:ext cx="3241675" cy="3743325"/>
          </a:xfrm>
          <a:prstGeom prst="wedgeRoundRectCallout">
            <a:avLst>
              <a:gd name="adj1" fmla="val -55926"/>
              <a:gd name="adj2" fmla="val 8155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/>
              <a:t> </a:t>
            </a:r>
            <a:r>
              <a:rPr lang="zh-CN" altLang="en-US"/>
              <a:t>假设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</a:t>
            </a:r>
            <a:r>
              <a:rPr lang="en-US" altLang="zh-CN"/>
              <a:t>S=“abcacabcaca”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</a:t>
            </a:r>
            <a:r>
              <a:rPr lang="en-US" altLang="zh-CN"/>
              <a:t>T=“abca” 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V=“ab”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则置换之后的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</a:t>
            </a:r>
            <a:r>
              <a:rPr lang="en-US" altLang="zh-CN"/>
              <a:t>S=“abcabca”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而不是 “</a:t>
            </a:r>
            <a:r>
              <a:rPr lang="en-US" altLang="zh-CN"/>
              <a:t>abbcaca”</a:t>
            </a:r>
            <a:r>
              <a:rPr lang="zh-CN" altLang="en-US"/>
              <a:t>。  </a:t>
            </a:r>
            <a:br>
              <a:rPr lang="zh-CN" altLang="en-US"/>
            </a:br>
            <a:r>
              <a:rPr lang="zh-CN" altLang="en-US"/>
              <a:t>　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2" grpId="0" uiExpand="1" build="p"/>
      <p:bldP spid="297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2198688" y="520700"/>
            <a:ext cx="8001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StrInsert (&amp;S, pos, T)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br>
              <a:rPr lang="en-US" altLang="zh-CN"/>
            </a:br>
            <a:r>
              <a:rPr lang="en-US" altLang="zh-CN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存在，</a:t>
            </a:r>
            <a:r>
              <a:rPr lang="en-US" altLang="zh-CN"/>
              <a:t>1≤pos≤StrLength(S)+1</a:t>
            </a:r>
            <a:r>
              <a:rPr lang="zh-CN" altLang="en-US"/>
              <a:t>。 </a:t>
            </a:r>
            <a:br>
              <a:rPr lang="zh-CN" altLang="en-US"/>
            </a:br>
            <a:r>
              <a:rPr lang="zh-CN" altLang="en-US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在串 </a:t>
            </a:r>
            <a:r>
              <a:rPr lang="en-US" altLang="zh-CN"/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个字符之前插入串 </a:t>
            </a:r>
            <a:r>
              <a:rPr lang="en-US" altLang="zh-CN"/>
              <a:t>T</a:t>
            </a:r>
            <a:r>
              <a:rPr lang="zh-CN" altLang="en-US"/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StrDelete (&amp;S, pos, len) </a:t>
            </a:r>
            <a:b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存在，</a:t>
            </a:r>
            <a:r>
              <a:rPr lang="en-US" altLang="zh-CN"/>
              <a:t>1≤pos≤StrLength(S)-len+1</a:t>
            </a:r>
            <a:r>
              <a:rPr lang="zh-CN" altLang="en-US"/>
              <a:t>。 </a:t>
            </a:r>
            <a:br>
              <a:rPr lang="zh-CN" altLang="en-US"/>
            </a:br>
            <a:r>
              <a:rPr lang="zh-CN" altLang="en-US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从串 </a:t>
            </a:r>
            <a:r>
              <a:rPr lang="en-US" altLang="zh-CN"/>
              <a:t>S </a:t>
            </a:r>
            <a:r>
              <a:rPr lang="zh-CN" altLang="en-US"/>
              <a:t>中删除第 </a:t>
            </a:r>
            <a:r>
              <a:rPr lang="en-US" altLang="zh-CN"/>
              <a:t>pos </a:t>
            </a:r>
            <a:r>
              <a:rPr lang="zh-CN" altLang="en-US"/>
              <a:t>个字符起长度为 </a:t>
            </a:r>
            <a:r>
              <a:rPr lang="en-US" altLang="zh-CN"/>
              <a:t>len 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                          </a:t>
            </a:r>
            <a:r>
              <a:rPr lang="zh-CN" altLang="en-US"/>
              <a:t>的子串。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ClearString (&amp;S)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将 </a:t>
            </a:r>
            <a:r>
              <a:rPr lang="en-US" altLang="zh-CN"/>
              <a:t>S </a:t>
            </a:r>
            <a:r>
              <a:rPr lang="zh-CN" altLang="en-US"/>
              <a:t>清为空串。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} ADT String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6167438" y="490538"/>
            <a:ext cx="2876550" cy="356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串赋值 </a:t>
            </a:r>
            <a:r>
              <a:rPr lang="en-US" altLang="zh-CN">
                <a:ea typeface="华文中宋" pitchFamily="2" charset="-122"/>
              </a:rPr>
              <a:t>StrAssign 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求串长 </a:t>
            </a:r>
            <a:r>
              <a:rPr lang="en-US" altLang="zh-CN">
                <a:ea typeface="华文中宋" pitchFamily="2" charset="-122"/>
              </a:rPr>
              <a:t>StrLength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串比较 </a:t>
            </a:r>
            <a:r>
              <a:rPr lang="en-US" altLang="zh-CN">
                <a:ea typeface="华文中宋" pitchFamily="2" charset="-122"/>
              </a:rPr>
              <a:t>StrCompare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 </a:t>
            </a: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2554288" y="4471989"/>
            <a:ext cx="7032694" cy="126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/>
              <a:t>        </a:t>
            </a:r>
            <a:r>
              <a:rPr lang="zh-CN" altLang="en-US"/>
              <a:t>例如，可利用</a:t>
            </a:r>
            <a:r>
              <a:rPr lang="zh-CN" altLang="en-US">
                <a:solidFill>
                  <a:srgbClr val="0000FF"/>
                </a:solidFill>
              </a:rPr>
              <a:t>求串长</a:t>
            </a:r>
            <a:r>
              <a:rPr lang="zh-CN" altLang="en-US"/>
              <a:t>、</a:t>
            </a:r>
            <a:r>
              <a:rPr lang="zh-CN" altLang="en-US">
                <a:solidFill>
                  <a:srgbClr val="0000FF"/>
                </a:solidFill>
              </a:rPr>
              <a:t>求子串</a:t>
            </a:r>
            <a:r>
              <a:rPr lang="zh-CN" altLang="en-US"/>
              <a:t>和</a:t>
            </a:r>
            <a:r>
              <a:rPr lang="zh-CN" altLang="en-US">
                <a:solidFill>
                  <a:srgbClr val="0000FF"/>
                </a:solidFill>
              </a:rPr>
              <a:t>串比较</a:t>
            </a:r>
            <a:r>
              <a:rPr lang="zh-CN" altLang="en-US"/>
              <a:t>等操作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实现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定位函数</a:t>
            </a:r>
            <a:r>
              <a:rPr lang="zh-CN" altLang="en-US"/>
              <a:t> </a:t>
            </a:r>
            <a:r>
              <a:rPr lang="en-US" altLang="zh-CN"/>
              <a:t>Index(S, T, pos) </a:t>
            </a:r>
            <a:r>
              <a:rPr lang="zh-CN" altLang="en-US"/>
              <a:t>。 </a:t>
            </a:r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2566989" y="2132013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串类型的最小操作子集 </a:t>
            </a:r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2566989" y="2605089"/>
            <a:ext cx="3017837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这些操作不可能利用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其他串操作来实现</a:t>
            </a:r>
            <a:r>
              <a:rPr lang="zh-CN" altLang="en-US"/>
              <a:t>。 </a:t>
            </a:r>
          </a:p>
        </p:txBody>
      </p:sp>
      <p:sp>
        <p:nvSpPr>
          <p:cNvPr id="3097" name="AutoShape 25"/>
          <p:cNvSpPr>
            <a:spLocks/>
          </p:cNvSpPr>
          <p:nvPr/>
        </p:nvSpPr>
        <p:spPr bwMode="auto">
          <a:xfrm>
            <a:off x="5880100" y="981075"/>
            <a:ext cx="215900" cy="2808288"/>
          </a:xfrm>
          <a:prstGeom prst="leftBrace">
            <a:avLst>
              <a:gd name="adj1" fmla="val 1083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2466976" y="708026"/>
            <a:ext cx="7516813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int Index (String S, String T, int pos)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{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if (pos &gt; 0)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   { n = StrLength(S);    m = StrLength(T);  // </a:t>
            </a:r>
            <a:r>
              <a:rPr lang="zh-CN" altLang="en-US"/>
              <a:t>求串长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</a:t>
            </a:r>
            <a:r>
              <a:rPr lang="en-US" altLang="zh-CN"/>
              <a:t>i = pos;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</a:t>
            </a:r>
            <a:r>
              <a:rPr lang="zh-CN" altLang="en-US"/>
              <a:t>　　</a:t>
            </a:r>
            <a:r>
              <a:rPr lang="en-US" altLang="zh-CN"/>
              <a:t>while ( i &lt;= n-m+1)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        { SubString (sub, S, i, m); 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　</a:t>
            </a:r>
            <a:r>
              <a:rPr lang="en-US" altLang="zh-CN"/>
              <a:t>if (StrCompare(sub,T) != 0) ++i ;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　</a:t>
            </a:r>
            <a:r>
              <a:rPr lang="en-US" altLang="zh-CN"/>
              <a:t>else return i ;</a:t>
            </a:r>
            <a:r>
              <a:rPr lang="zh-CN" altLang="en-US"/>
              <a:t>　  </a:t>
            </a:r>
            <a:r>
              <a:rPr lang="en-US" altLang="zh-CN"/>
              <a:t>//  </a:t>
            </a:r>
            <a:r>
              <a:rPr lang="zh-CN" altLang="en-US"/>
              <a:t>找到和 </a:t>
            </a:r>
            <a:r>
              <a:rPr lang="en-US" altLang="zh-CN"/>
              <a:t>T </a:t>
            </a:r>
            <a:r>
              <a:rPr lang="zh-CN" altLang="en-US"/>
              <a:t>相等的子串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  　　　</a:t>
            </a:r>
            <a:r>
              <a:rPr lang="en-US" altLang="zh-CN"/>
              <a:t>} // while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</a:t>
            </a:r>
            <a:r>
              <a:rPr lang="zh-CN" altLang="en-US"/>
              <a:t>　</a:t>
            </a:r>
            <a:r>
              <a:rPr lang="en-US" altLang="zh-CN"/>
              <a:t>} // if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    </a:t>
            </a:r>
            <a:r>
              <a:rPr lang="en-US" altLang="zh-CN"/>
              <a:t>return 0;</a:t>
            </a:r>
            <a:r>
              <a:rPr lang="zh-CN" altLang="en-US"/>
              <a:t>　 　　　　</a:t>
            </a:r>
            <a:r>
              <a:rPr lang="en-US" altLang="zh-CN"/>
              <a:t>// S </a:t>
            </a:r>
            <a:r>
              <a:rPr lang="zh-CN" altLang="en-US"/>
              <a:t>中不存在满足条件的子串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} // Index </a:t>
            </a: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7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7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7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78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8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78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504758" y="25061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936558" y="25061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9368358" y="25061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自选图形 3">
            <a:extLst>
              <a:ext uri="{FF2B5EF4-FFF2-40B4-BE49-F238E27FC236}">
                <a16:creationId xmlns:a16="http://schemas.microsoft.com/office/drawing/2014/main" id="{140EA3A0-D45A-4945-A297-D39A8569CA58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0" name="自选图形 4">
            <a:extLst>
              <a:ext uri="{FF2B5EF4-FFF2-40B4-BE49-F238E27FC236}">
                <a16:creationId xmlns:a16="http://schemas.microsoft.com/office/drawing/2014/main" id="{0AD912AB-A14F-4CAD-BB2E-47DAD925868E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420425" y="1810839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5">
            <a:extLst>
              <a:ext uri="{FF2B5EF4-FFF2-40B4-BE49-F238E27FC236}">
                <a16:creationId xmlns:a16="http://schemas.microsoft.com/office/drawing/2014/main" id="{7F2AE422-D336-4352-A928-F88CCDCDB30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串的模式匹配算法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2" name="自选图形 6">
            <a:extLst>
              <a:ext uri="{FF2B5EF4-FFF2-40B4-BE49-F238E27FC236}">
                <a16:creationId xmlns:a16="http://schemas.microsoft.com/office/drawing/2014/main" id="{14111C36-E86D-422F-8093-6A3B57F1369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3" name="自选图形 7">
            <a:extLst>
              <a:ext uri="{FF2B5EF4-FFF2-40B4-BE49-F238E27FC236}">
                <a16:creationId xmlns:a16="http://schemas.microsoft.com/office/drawing/2014/main" id="{1B6E368D-1339-4476-89FF-CCF98AF65AB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串的堆分配表示、基本操作实现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4" name="自选图形 8">
            <a:extLst>
              <a:ext uri="{FF2B5EF4-FFF2-40B4-BE49-F238E27FC236}">
                <a16:creationId xmlns:a16="http://schemas.microsoft.com/office/drawing/2014/main" id="{19E582AB-9B90-4B72-B9AD-B9BFB386431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串的定长表示、基本操作实现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自选图形 9">
            <a:extLst>
              <a:ext uri="{FF2B5EF4-FFF2-40B4-BE49-F238E27FC236}">
                <a16:creationId xmlns:a16="http://schemas.microsoft.com/office/drawing/2014/main" id="{7677195E-A25B-4642-8199-A6C82C9118C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串的概念、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56" name="组合 10">
            <a:extLst>
              <a:ext uri="{FF2B5EF4-FFF2-40B4-BE49-F238E27FC236}">
                <a16:creationId xmlns:a16="http://schemas.microsoft.com/office/drawing/2014/main" id="{3FE53B81-9EEF-4915-A1D1-3A1D1F295D76}"/>
              </a:ext>
            </a:extLst>
          </p:cNvPr>
          <p:cNvGrpSpPr>
            <a:grpSpLocks/>
          </p:cNvGrpSpPr>
          <p:nvPr/>
        </p:nvGrpSpPr>
        <p:grpSpPr bwMode="auto">
          <a:xfrm>
            <a:off x="2945983" y="1777453"/>
            <a:ext cx="381000" cy="381000"/>
            <a:chOff x="2078" y="1680"/>
            <a:chExt cx="1615" cy="1615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8F7B37AA-150E-4F73-B860-22DAF72BD73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E536D3E8-3379-4FD9-9785-CE2813ADFBC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A8F1D1EC-D78C-47C9-82AA-3643AD3ADE3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C81D22F4-8418-4CB5-B963-81800191DCB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9DFD550B-1E87-4E68-A2F3-AEFE1B2C304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F1C64373-A0E4-41C5-BC78-C5E88ACD859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3" name="组合 17">
            <a:extLst>
              <a:ext uri="{FF2B5EF4-FFF2-40B4-BE49-F238E27FC236}">
                <a16:creationId xmlns:a16="http://schemas.microsoft.com/office/drawing/2014/main" id="{85023236-26AD-4B97-95F6-49CB5548CC88}"/>
              </a:ext>
            </a:extLst>
          </p:cNvPr>
          <p:cNvGrpSpPr>
            <a:grpSpLocks/>
          </p:cNvGrpSpPr>
          <p:nvPr/>
        </p:nvGrpSpPr>
        <p:grpSpPr bwMode="auto">
          <a:xfrm>
            <a:off x="3456211" y="2550712"/>
            <a:ext cx="381000" cy="381000"/>
            <a:chOff x="2078" y="1680"/>
            <a:chExt cx="1615" cy="1615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5DD006F8-20F3-427B-B4AC-CADB71BA17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EFBB1332-C26D-451C-AE36-F489552910F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FBA173AB-E13F-45A3-8F22-D8871DCB03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6AD237BC-34EC-42A1-A30B-FF5640FEE87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9E9A975E-B6AF-4369-927A-27ED838DD39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2281EAF1-DDE6-4E18-A847-9DCF9461D4C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0" name="组合 24">
            <a:extLst>
              <a:ext uri="{FF2B5EF4-FFF2-40B4-BE49-F238E27FC236}">
                <a16:creationId xmlns:a16="http://schemas.microsoft.com/office/drawing/2014/main" id="{5E5A83FA-EBC3-4CDA-9FB3-84C441768FDD}"/>
              </a:ext>
            </a:extLst>
          </p:cNvPr>
          <p:cNvGrpSpPr>
            <a:grpSpLocks/>
          </p:cNvGrpSpPr>
          <p:nvPr/>
        </p:nvGrpSpPr>
        <p:grpSpPr bwMode="auto">
          <a:xfrm>
            <a:off x="3615726" y="3416546"/>
            <a:ext cx="381000" cy="381000"/>
            <a:chOff x="2078" y="1680"/>
            <a:chExt cx="1615" cy="1615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21746F1E-2F62-4159-A8D5-F068EF9FB35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58D63F91-9663-4200-BCB1-9C336B49AD7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BD7BC1EA-F7C3-44DC-8BC7-A364AC1B321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A002FB4F-3E78-48C9-8539-789BB24544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0151518B-EFDD-4AB6-A7D2-B7A7D3C7F90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64B0654E-C4E6-43D9-82C3-4A5563ED0F7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7" name="组合 31">
            <a:extLst>
              <a:ext uri="{FF2B5EF4-FFF2-40B4-BE49-F238E27FC236}">
                <a16:creationId xmlns:a16="http://schemas.microsoft.com/office/drawing/2014/main" id="{92DDAB46-ABDE-49B5-BB34-13499B9A6183}"/>
              </a:ext>
            </a:extLst>
          </p:cNvPr>
          <p:cNvGrpSpPr>
            <a:grpSpLocks/>
          </p:cNvGrpSpPr>
          <p:nvPr/>
        </p:nvGrpSpPr>
        <p:grpSpPr bwMode="auto">
          <a:xfrm>
            <a:off x="3463196" y="4215901"/>
            <a:ext cx="381000" cy="381000"/>
            <a:chOff x="2078" y="1680"/>
            <a:chExt cx="1615" cy="1615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F9346BD1-051B-4317-8A81-E5688130CD8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32803A0D-647B-4D02-9A34-87E344B9A37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EFA16CCA-184F-4771-964D-7EC21A6B7F5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F11343A7-9B4D-4343-8CAA-AF94E4BFFEC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7E17348-B332-4142-A7DC-2D865E83B1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A6E87FF9-8E05-457D-9D8B-D0401FC8D71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4" name="组合 38">
            <a:extLst>
              <a:ext uri="{FF2B5EF4-FFF2-40B4-BE49-F238E27FC236}">
                <a16:creationId xmlns:a16="http://schemas.microsoft.com/office/drawing/2014/main" id="{2FE17290-6B3E-4BAC-BC99-3BBECB28FDA5}"/>
              </a:ext>
            </a:extLst>
          </p:cNvPr>
          <p:cNvGrpSpPr>
            <a:grpSpLocks/>
          </p:cNvGrpSpPr>
          <p:nvPr/>
        </p:nvGrpSpPr>
        <p:grpSpPr bwMode="auto">
          <a:xfrm>
            <a:off x="3028631" y="5036311"/>
            <a:ext cx="355600" cy="381000"/>
            <a:chOff x="2078" y="1680"/>
            <a:chExt cx="1615" cy="1615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B0E5682B-856B-425E-8137-3BF848BE2E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5BB10D30-4BEE-4B8B-BC1A-409F4C7B6E6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B3DBD566-76AF-46B7-8B4B-38B66793760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B3B3F55E-B639-4E46-8A03-F7D47DC9CB6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76FA74B1-7D66-4CF5-821C-EF7D3A18668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376F8095-C1A7-498B-A2DD-DB6D66FDF9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2209800" y="871266"/>
            <a:ext cx="7648248" cy="1328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kumimoji="0" lang="en-US" altLang="zh-CN">
                <a:ea typeface="华文中宋" pitchFamily="2" charset="-122"/>
              </a:rPr>
              <a:t>        </a:t>
            </a:r>
            <a:r>
              <a:rPr kumimoji="0" lang="zh-CN" altLang="en-US">
                <a:ea typeface="华文中宋" pitchFamily="2" charset="-122"/>
              </a:rPr>
              <a:t>因为串是特殊的线性表，故其存储结构与线性表的 </a:t>
            </a:r>
          </a:p>
          <a:p>
            <a:pPr>
              <a:lnSpc>
                <a:spcPct val="180000"/>
              </a:lnSpc>
            </a:pPr>
            <a:r>
              <a:rPr kumimoji="0" lang="zh-CN" altLang="en-US">
                <a:ea typeface="华文中宋" pitchFamily="2" charset="-122"/>
              </a:rPr>
              <a:t>存储结构类似，只不过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组成串的结点是单个字符</a:t>
            </a:r>
            <a:r>
              <a:rPr kumimoji="0"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2247900" y="2252390"/>
            <a:ext cx="3592650" cy="663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4.2.1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 </a:t>
            </a:r>
          </a:p>
        </p:txBody>
      </p:sp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2247900" y="2949303"/>
            <a:ext cx="7956024" cy="1328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kumimoji="0" lang="en-US" altLang="zh-CN">
                <a:ea typeface="华文中宋" pitchFamily="2" charset="-122"/>
              </a:rPr>
              <a:t>        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定长顺序存储表示</a:t>
            </a:r>
            <a:r>
              <a:rPr kumimoji="0" lang="zh-CN" altLang="en-US">
                <a:ea typeface="华文中宋" pitchFamily="2" charset="-122"/>
              </a:rPr>
              <a:t>，也称为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静态存储分配的顺序串</a:t>
            </a:r>
            <a:r>
              <a:rPr kumimoji="0" lang="zh-CN" altLang="en-US">
                <a:ea typeface="华文中宋" pitchFamily="2" charset="-122"/>
              </a:rPr>
              <a:t>。 </a:t>
            </a:r>
          </a:p>
          <a:p>
            <a:pPr>
              <a:lnSpc>
                <a:spcPct val="180000"/>
              </a:lnSpc>
            </a:pPr>
            <a:r>
              <a:rPr kumimoji="0" lang="zh-CN" altLang="en-US">
                <a:ea typeface="华文中宋" pitchFamily="2" charset="-122"/>
              </a:rPr>
              <a:t>即用一组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地址连续</a:t>
            </a:r>
            <a:r>
              <a:rPr kumimoji="0" lang="zh-CN" altLang="en-US">
                <a:ea typeface="华文中宋" pitchFamily="2" charset="-122"/>
              </a:rPr>
              <a:t>的存储单元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依次存放</a:t>
            </a:r>
            <a:r>
              <a:rPr kumimoji="0" lang="zh-CN" altLang="en-US">
                <a:ea typeface="华文中宋" pitchFamily="2" charset="-122"/>
              </a:rPr>
              <a:t>串中的字符序列。</a:t>
            </a:r>
          </a:p>
        </p:txBody>
      </p: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2247900" y="4355827"/>
            <a:ext cx="8109912" cy="12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      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“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定长”、“静态”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的意思可简单地理解为一个确定的 </a:t>
            </a:r>
          </a:p>
          <a:p>
            <a:pPr>
              <a:lnSpc>
                <a:spcPct val="170000"/>
              </a:lnSpc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存储空间，它的长度是不变的。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7" grpId="0" autoUpdateAnimBg="0"/>
      <p:bldP spid="8222" grpId="0" autoUpdateAnimBg="0"/>
      <p:bldP spid="8223" grpId="0" autoUpdateAnimBg="0"/>
      <p:bldP spid="822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5" name="Rectangle 159"/>
          <p:cNvSpPr>
            <a:spLocks noChangeArrowheads="1"/>
          </p:cNvSpPr>
          <p:nvPr/>
        </p:nvSpPr>
        <p:spPr bwMode="auto">
          <a:xfrm>
            <a:off x="2247900" y="679451"/>
            <a:ext cx="7670690" cy="139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可直接使用定长的字符数组来定义一个串，</a:t>
            </a: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数组的 </a:t>
            </a:r>
          </a:p>
          <a:p>
            <a:pPr>
              <a:lnSpc>
                <a:spcPct val="190000"/>
              </a:lnSpc>
            </a:pP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上界预先给出：</a:t>
            </a:r>
            <a:r>
              <a:rPr lang="zh-CN" altLang="en-US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  <p:sp>
        <p:nvSpPr>
          <p:cNvPr id="9377" name="Text Box 161"/>
          <p:cNvSpPr txBox="1">
            <a:spLocks noChangeArrowheads="1"/>
          </p:cNvSpPr>
          <p:nvPr/>
        </p:nvSpPr>
        <p:spPr bwMode="auto">
          <a:xfrm>
            <a:off x="2247901" y="2097089"/>
            <a:ext cx="7802563" cy="231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#define </a:t>
            </a:r>
            <a:r>
              <a:rPr kumimoji="0" lang="en-US" altLang="zh-CN" dirty="0" err="1">
                <a:ea typeface="华文中宋" pitchFamily="2" charset="-122"/>
              </a:rPr>
              <a:t>maxstrlen</a:t>
            </a:r>
            <a:r>
              <a:rPr kumimoji="0" lang="en-US" altLang="zh-CN" dirty="0">
                <a:ea typeface="华文中宋" pitchFamily="2" charset="-122"/>
              </a:rPr>
              <a:t> 255      // </a:t>
            </a:r>
            <a:r>
              <a:rPr kumimoji="0" lang="zh-CN" altLang="en-US" dirty="0"/>
              <a:t>可在 </a:t>
            </a:r>
            <a:r>
              <a:rPr kumimoji="0" lang="en-US" altLang="zh-CN" dirty="0"/>
              <a:t>255 </a:t>
            </a:r>
            <a:r>
              <a:rPr kumimoji="0" lang="zh-CN" altLang="en-US" dirty="0"/>
              <a:t>以内定义最大串长。</a:t>
            </a:r>
            <a:r>
              <a:rPr kumimoji="0" lang="zh-CN" altLang="en-US" dirty="0">
                <a:ea typeface="华文中宋" pitchFamily="2" charset="-122"/>
              </a:rPr>
              <a:t>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typedef unsigned char </a:t>
            </a:r>
            <a:r>
              <a:rPr kumimoji="0" lang="en-US" altLang="zh-CN" dirty="0" err="1">
                <a:ea typeface="华文中宋" pitchFamily="2" charset="-122"/>
              </a:rPr>
              <a:t>SString</a:t>
            </a:r>
            <a:r>
              <a:rPr kumimoji="0" lang="en-US" altLang="zh-CN" dirty="0">
                <a:ea typeface="华文中宋" pitchFamily="2" charset="-122"/>
              </a:rPr>
              <a:t>[maxstrlen+1];    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                                    // </a:t>
            </a:r>
            <a:r>
              <a:rPr kumimoji="0" lang="en-US" altLang="zh-CN" dirty="0"/>
              <a:t>0 </a:t>
            </a:r>
            <a:r>
              <a:rPr kumimoji="0" lang="zh-CN" altLang="en-US" dirty="0"/>
              <a:t>号单元存放串的长度。 </a:t>
            </a:r>
          </a:p>
        </p:txBody>
      </p:sp>
      <p:sp>
        <p:nvSpPr>
          <p:cNvPr id="9378" name="Text Box 162"/>
          <p:cNvSpPr txBox="1">
            <a:spLocks noChangeArrowheads="1"/>
          </p:cNvSpPr>
          <p:nvPr/>
        </p:nvSpPr>
        <p:spPr bwMode="auto">
          <a:xfrm>
            <a:off x="2247900" y="4397376"/>
            <a:ext cx="7880350" cy="139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zh-CN" altLang="en-US" dirty="0">
                <a:ea typeface="华文中宋" pitchFamily="2" charset="-122"/>
              </a:rPr>
              <a:t>串的实际长度可在这个预定义长度的范围内随意设 </a:t>
            </a:r>
          </a:p>
          <a:p>
            <a:pPr>
              <a:lnSpc>
                <a:spcPct val="190000"/>
              </a:lnSpc>
            </a:pPr>
            <a:r>
              <a:rPr lang="zh-CN" altLang="en-US" dirty="0">
                <a:ea typeface="华文中宋" pitchFamily="2" charset="-122"/>
              </a:rPr>
              <a:t>定，超过预定义长度的串值则被舍去，称之为“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截断</a:t>
            </a:r>
            <a:r>
              <a:rPr lang="zh-CN" altLang="en-US" dirty="0">
                <a:ea typeface="华文中宋" pitchFamily="2" charset="-122"/>
              </a:rPr>
              <a:t>”。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A4539C-4B26-4B92-BA10-E2A5FFC634B3}"/>
              </a:ext>
            </a:extLst>
          </p:cNvPr>
          <p:cNvSpPr txBox="1"/>
          <p:nvPr/>
        </p:nvSpPr>
        <p:spPr>
          <a:xfrm>
            <a:off x="47328" y="3573016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SString</a:t>
            </a:r>
            <a:r>
              <a:rPr lang="en-US" altLang="zh-CN" dirty="0">
                <a:solidFill>
                  <a:srgbClr val="FF0000"/>
                </a:solidFill>
              </a:rPr>
              <a:t> a </a:t>
            </a:r>
            <a:r>
              <a:rPr lang="zh-CN" altLang="en-US" dirty="0">
                <a:solidFill>
                  <a:srgbClr val="FF0000"/>
                </a:solidFill>
              </a:rPr>
              <a:t>等价于 </a:t>
            </a:r>
            <a:r>
              <a:rPr lang="en-US" altLang="zh-CN" dirty="0">
                <a:solidFill>
                  <a:srgbClr val="FF0000"/>
                </a:solidFill>
              </a:rPr>
              <a:t>unsigned char a[</a:t>
            </a:r>
            <a:r>
              <a:rPr kumimoji="0" lang="en-US" altLang="zh-CN" dirty="0">
                <a:solidFill>
                  <a:srgbClr val="FF0000"/>
                </a:solidFill>
                <a:ea typeface="华文中宋" pitchFamily="2" charset="-122"/>
              </a:rPr>
              <a:t>maxstrlen+1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5" grpId="0" autoUpdateAnimBg="0"/>
      <p:bldP spid="9377" grpId="0" autoUpdateAnimBg="0"/>
      <p:bldP spid="9378" grpId="0" autoUpdateAnimBg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0" name="Text Box 86"/>
          <p:cNvSpPr txBox="1">
            <a:spLocks noChangeArrowheads="1"/>
          </p:cNvSpPr>
          <p:nvPr/>
        </p:nvSpPr>
        <p:spPr bwMode="auto">
          <a:xfrm>
            <a:off x="2624139" y="3322639"/>
            <a:ext cx="6375463" cy="55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串 “</a:t>
            </a:r>
            <a:r>
              <a:rPr lang="en-US" altLang="zh-CN"/>
              <a:t>This is a dog.” </a:t>
            </a:r>
            <a:r>
              <a:rPr lang="zh-CN" altLang="en-US"/>
              <a:t>的长度的表示方法：  </a:t>
            </a:r>
          </a:p>
        </p:txBody>
      </p:sp>
      <p:grpSp>
        <p:nvGrpSpPr>
          <p:cNvPr id="11409" name="Group 145"/>
          <p:cNvGrpSpPr>
            <a:grpSpLocks/>
          </p:cNvGrpSpPr>
          <p:nvPr/>
        </p:nvGrpSpPr>
        <p:grpSpPr bwMode="auto">
          <a:xfrm>
            <a:off x="3282951" y="5043488"/>
            <a:ext cx="5332413" cy="762000"/>
            <a:chOff x="961" y="816"/>
            <a:chExt cx="3359" cy="480"/>
          </a:xfrm>
        </p:grpSpPr>
        <p:sp>
          <p:nvSpPr>
            <p:cNvPr id="11365" name="Line 101"/>
            <p:cNvSpPr>
              <a:spLocks noChangeShapeType="1"/>
            </p:cNvSpPr>
            <p:nvPr/>
          </p:nvSpPr>
          <p:spPr bwMode="auto">
            <a:xfrm>
              <a:off x="961" y="100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" name="Line 102"/>
            <p:cNvSpPr>
              <a:spLocks noChangeShapeType="1"/>
            </p:cNvSpPr>
            <p:nvPr/>
          </p:nvSpPr>
          <p:spPr bwMode="auto">
            <a:xfrm>
              <a:off x="961" y="1296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" name="Line 104"/>
            <p:cNvSpPr>
              <a:spLocks noChangeShapeType="1"/>
            </p:cNvSpPr>
            <p:nvPr/>
          </p:nvSpPr>
          <p:spPr bwMode="auto">
            <a:xfrm>
              <a:off x="96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" name="Line 105"/>
            <p:cNvSpPr>
              <a:spLocks noChangeShapeType="1"/>
            </p:cNvSpPr>
            <p:nvPr/>
          </p:nvSpPr>
          <p:spPr bwMode="auto">
            <a:xfrm>
              <a:off x="134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" name="Line 106"/>
            <p:cNvSpPr>
              <a:spLocks noChangeShapeType="1"/>
            </p:cNvSpPr>
            <p:nvPr/>
          </p:nvSpPr>
          <p:spPr bwMode="auto">
            <a:xfrm>
              <a:off x="153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1" name="Text Box 107"/>
            <p:cNvSpPr txBox="1">
              <a:spLocks noChangeArrowheads="1"/>
            </p:cNvSpPr>
            <p:nvPr/>
          </p:nvSpPr>
          <p:spPr bwMode="auto">
            <a:xfrm>
              <a:off x="1057" y="986"/>
              <a:ext cx="32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… T  h  i   s       i  s      a      d  o  g   .  \0 </a:t>
              </a:r>
            </a:p>
          </p:txBody>
        </p:sp>
        <p:sp>
          <p:nvSpPr>
            <p:cNvPr id="11372" name="Line 108"/>
            <p:cNvSpPr>
              <a:spLocks noChangeShapeType="1"/>
            </p:cNvSpPr>
            <p:nvPr/>
          </p:nvSpPr>
          <p:spPr bwMode="auto">
            <a:xfrm>
              <a:off x="172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" name="Line 109"/>
            <p:cNvSpPr>
              <a:spLocks noChangeShapeType="1"/>
            </p:cNvSpPr>
            <p:nvPr/>
          </p:nvSpPr>
          <p:spPr bwMode="auto">
            <a:xfrm>
              <a:off x="192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4" name="Line 110"/>
            <p:cNvSpPr>
              <a:spLocks noChangeShapeType="1"/>
            </p:cNvSpPr>
            <p:nvPr/>
          </p:nvSpPr>
          <p:spPr bwMode="auto">
            <a:xfrm>
              <a:off x="211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5" name="Line 111"/>
            <p:cNvSpPr>
              <a:spLocks noChangeShapeType="1"/>
            </p:cNvSpPr>
            <p:nvPr/>
          </p:nvSpPr>
          <p:spPr bwMode="auto">
            <a:xfrm>
              <a:off x="230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6" name="Line 112"/>
            <p:cNvSpPr>
              <a:spLocks noChangeShapeType="1"/>
            </p:cNvSpPr>
            <p:nvPr/>
          </p:nvSpPr>
          <p:spPr bwMode="auto">
            <a:xfrm>
              <a:off x="249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" name="Line 113"/>
            <p:cNvSpPr>
              <a:spLocks noChangeShapeType="1"/>
            </p:cNvSpPr>
            <p:nvPr/>
          </p:nvSpPr>
          <p:spPr bwMode="auto">
            <a:xfrm>
              <a:off x="268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" name="Line 114"/>
            <p:cNvSpPr>
              <a:spLocks noChangeShapeType="1"/>
            </p:cNvSpPr>
            <p:nvPr/>
          </p:nvSpPr>
          <p:spPr bwMode="auto">
            <a:xfrm>
              <a:off x="288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" name="Line 115"/>
            <p:cNvSpPr>
              <a:spLocks noChangeShapeType="1"/>
            </p:cNvSpPr>
            <p:nvPr/>
          </p:nvSpPr>
          <p:spPr bwMode="auto">
            <a:xfrm>
              <a:off x="307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0" name="Line 116"/>
            <p:cNvSpPr>
              <a:spLocks noChangeShapeType="1"/>
            </p:cNvSpPr>
            <p:nvPr/>
          </p:nvSpPr>
          <p:spPr bwMode="auto">
            <a:xfrm>
              <a:off x="326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1" name="Line 117"/>
            <p:cNvSpPr>
              <a:spLocks noChangeShapeType="1"/>
            </p:cNvSpPr>
            <p:nvPr/>
          </p:nvSpPr>
          <p:spPr bwMode="auto">
            <a:xfrm>
              <a:off x="345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2" name="Line 118"/>
            <p:cNvSpPr>
              <a:spLocks noChangeShapeType="1"/>
            </p:cNvSpPr>
            <p:nvPr/>
          </p:nvSpPr>
          <p:spPr bwMode="auto">
            <a:xfrm>
              <a:off x="364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3" name="Line 119"/>
            <p:cNvSpPr>
              <a:spLocks noChangeShapeType="1"/>
            </p:cNvSpPr>
            <p:nvPr/>
          </p:nvSpPr>
          <p:spPr bwMode="auto">
            <a:xfrm>
              <a:off x="384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4" name="Line 120"/>
            <p:cNvSpPr>
              <a:spLocks noChangeShapeType="1"/>
            </p:cNvSpPr>
            <p:nvPr/>
          </p:nvSpPr>
          <p:spPr bwMode="auto">
            <a:xfrm>
              <a:off x="403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5" name="Line 121"/>
            <p:cNvSpPr>
              <a:spLocks noChangeShapeType="1"/>
            </p:cNvSpPr>
            <p:nvPr/>
          </p:nvSpPr>
          <p:spPr bwMode="auto">
            <a:xfrm>
              <a:off x="427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6" name="Line 122"/>
            <p:cNvSpPr>
              <a:spLocks noChangeShapeType="1"/>
            </p:cNvSpPr>
            <p:nvPr/>
          </p:nvSpPr>
          <p:spPr bwMode="auto">
            <a:xfrm>
              <a:off x="1440" y="8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410" name="Group 146"/>
          <p:cNvGrpSpPr>
            <a:grpSpLocks/>
          </p:cNvGrpSpPr>
          <p:nvPr/>
        </p:nvGrpSpPr>
        <p:grpSpPr bwMode="auto">
          <a:xfrm>
            <a:off x="3282951" y="4033838"/>
            <a:ext cx="5934075" cy="762000"/>
            <a:chOff x="961" y="1392"/>
            <a:chExt cx="3738" cy="480"/>
          </a:xfrm>
        </p:grpSpPr>
        <p:sp>
          <p:nvSpPr>
            <p:cNvPr id="11387" name="Line 123"/>
            <p:cNvSpPr>
              <a:spLocks noChangeShapeType="1"/>
            </p:cNvSpPr>
            <p:nvPr/>
          </p:nvSpPr>
          <p:spPr bwMode="auto">
            <a:xfrm>
              <a:off x="961" y="1584"/>
              <a:ext cx="36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8" name="Line 124"/>
            <p:cNvSpPr>
              <a:spLocks noChangeShapeType="1"/>
            </p:cNvSpPr>
            <p:nvPr/>
          </p:nvSpPr>
          <p:spPr bwMode="auto">
            <a:xfrm>
              <a:off x="961" y="1872"/>
              <a:ext cx="36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9" name="Line 125"/>
            <p:cNvSpPr>
              <a:spLocks noChangeShapeType="1"/>
            </p:cNvSpPr>
            <p:nvPr/>
          </p:nvSpPr>
          <p:spPr bwMode="auto">
            <a:xfrm>
              <a:off x="961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0" name="Line 126"/>
            <p:cNvSpPr>
              <a:spLocks noChangeShapeType="1"/>
            </p:cNvSpPr>
            <p:nvPr/>
          </p:nvSpPr>
          <p:spPr bwMode="auto">
            <a:xfrm>
              <a:off x="1345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1" name="Line 127"/>
            <p:cNvSpPr>
              <a:spLocks noChangeShapeType="1"/>
            </p:cNvSpPr>
            <p:nvPr/>
          </p:nvSpPr>
          <p:spPr bwMode="auto">
            <a:xfrm>
              <a:off x="158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2" name="Text Box 128"/>
            <p:cNvSpPr txBox="1">
              <a:spLocks noChangeArrowheads="1"/>
            </p:cNvSpPr>
            <p:nvPr/>
          </p:nvSpPr>
          <p:spPr bwMode="auto">
            <a:xfrm>
              <a:off x="1057" y="1562"/>
              <a:ext cx="36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… 14 T  h  i   s       i  s      a      d  o  g   .   …  </a:t>
              </a:r>
            </a:p>
          </p:txBody>
        </p:sp>
        <p:sp>
          <p:nvSpPr>
            <p:cNvPr id="11393" name="Line 129"/>
            <p:cNvSpPr>
              <a:spLocks noChangeShapeType="1"/>
            </p:cNvSpPr>
            <p:nvPr/>
          </p:nvSpPr>
          <p:spPr bwMode="auto">
            <a:xfrm>
              <a:off x="177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4" name="Line 130"/>
            <p:cNvSpPr>
              <a:spLocks noChangeShapeType="1"/>
            </p:cNvSpPr>
            <p:nvPr/>
          </p:nvSpPr>
          <p:spPr bwMode="auto">
            <a:xfrm>
              <a:off x="196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5" name="Line 131"/>
            <p:cNvSpPr>
              <a:spLocks noChangeShapeType="1"/>
            </p:cNvSpPr>
            <p:nvPr/>
          </p:nvSpPr>
          <p:spPr bwMode="auto">
            <a:xfrm>
              <a:off x="216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6" name="Line 132"/>
            <p:cNvSpPr>
              <a:spLocks noChangeShapeType="1"/>
            </p:cNvSpPr>
            <p:nvPr/>
          </p:nvSpPr>
          <p:spPr bwMode="auto">
            <a:xfrm>
              <a:off x="235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7" name="Line 133"/>
            <p:cNvSpPr>
              <a:spLocks noChangeShapeType="1"/>
            </p:cNvSpPr>
            <p:nvPr/>
          </p:nvSpPr>
          <p:spPr bwMode="auto">
            <a:xfrm>
              <a:off x="254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8" name="Line 134"/>
            <p:cNvSpPr>
              <a:spLocks noChangeShapeType="1"/>
            </p:cNvSpPr>
            <p:nvPr/>
          </p:nvSpPr>
          <p:spPr bwMode="auto">
            <a:xfrm>
              <a:off x="273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9" name="Line 135"/>
            <p:cNvSpPr>
              <a:spLocks noChangeShapeType="1"/>
            </p:cNvSpPr>
            <p:nvPr/>
          </p:nvSpPr>
          <p:spPr bwMode="auto">
            <a:xfrm>
              <a:off x="292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0" name="Line 136"/>
            <p:cNvSpPr>
              <a:spLocks noChangeShapeType="1"/>
            </p:cNvSpPr>
            <p:nvPr/>
          </p:nvSpPr>
          <p:spPr bwMode="auto">
            <a:xfrm>
              <a:off x="312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1" name="Line 137"/>
            <p:cNvSpPr>
              <a:spLocks noChangeShapeType="1"/>
            </p:cNvSpPr>
            <p:nvPr/>
          </p:nvSpPr>
          <p:spPr bwMode="auto">
            <a:xfrm>
              <a:off x="331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2" name="Line 138"/>
            <p:cNvSpPr>
              <a:spLocks noChangeShapeType="1"/>
            </p:cNvSpPr>
            <p:nvPr/>
          </p:nvSpPr>
          <p:spPr bwMode="auto">
            <a:xfrm>
              <a:off x="350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3" name="Line 139"/>
            <p:cNvSpPr>
              <a:spLocks noChangeShapeType="1"/>
            </p:cNvSpPr>
            <p:nvPr/>
          </p:nvSpPr>
          <p:spPr bwMode="auto">
            <a:xfrm>
              <a:off x="369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4" name="Line 140"/>
            <p:cNvSpPr>
              <a:spLocks noChangeShapeType="1"/>
            </p:cNvSpPr>
            <p:nvPr/>
          </p:nvSpPr>
          <p:spPr bwMode="auto">
            <a:xfrm>
              <a:off x="388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5" name="Line 141"/>
            <p:cNvSpPr>
              <a:spLocks noChangeShapeType="1"/>
            </p:cNvSpPr>
            <p:nvPr/>
          </p:nvSpPr>
          <p:spPr bwMode="auto">
            <a:xfrm>
              <a:off x="408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6" name="Line 142"/>
            <p:cNvSpPr>
              <a:spLocks noChangeShapeType="1"/>
            </p:cNvSpPr>
            <p:nvPr/>
          </p:nvSpPr>
          <p:spPr bwMode="auto">
            <a:xfrm>
              <a:off x="427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7" name="Line 143"/>
            <p:cNvSpPr>
              <a:spLocks noChangeShapeType="1"/>
            </p:cNvSpPr>
            <p:nvPr/>
          </p:nvSpPr>
          <p:spPr bwMode="auto">
            <a:xfrm>
              <a:off x="1440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8" name="Line 144"/>
            <p:cNvSpPr>
              <a:spLocks noChangeShapeType="1"/>
            </p:cNvSpPr>
            <p:nvPr/>
          </p:nvSpPr>
          <p:spPr bwMode="auto">
            <a:xfrm>
              <a:off x="465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2566988" y="1601789"/>
            <a:ext cx="2416046" cy="55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串长</a:t>
            </a:r>
            <a:r>
              <a:rPr lang="zh-CN" altLang="en-US">
                <a:ea typeface="华文中宋" pitchFamily="2" charset="-122"/>
              </a:rPr>
              <a:t>的表示方法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3" name="Text Box 159"/>
          <p:cNvSpPr txBox="1">
            <a:spLocks noChangeArrowheads="1"/>
          </p:cNvSpPr>
          <p:nvPr/>
        </p:nvSpPr>
        <p:spPr bwMode="auto">
          <a:xfrm>
            <a:off x="6073776" y="836614"/>
            <a:ext cx="332422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在串的存贮区首地址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显式地</a:t>
            </a:r>
            <a:r>
              <a:rPr lang="zh-CN" altLang="en-US"/>
              <a:t>记录串的长度。 </a:t>
            </a:r>
          </a:p>
        </p:txBody>
      </p:sp>
      <p:sp>
        <p:nvSpPr>
          <p:cNvPr id="11424" name="Text Box 160"/>
          <p:cNvSpPr txBox="1">
            <a:spLocks noChangeArrowheads="1"/>
          </p:cNvSpPr>
          <p:nvPr/>
        </p:nvSpPr>
        <p:spPr bwMode="auto">
          <a:xfrm>
            <a:off x="6069013" y="2357438"/>
            <a:ext cx="334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</a:rPr>
              <a:t>在串之后加结束标志。  </a:t>
            </a:r>
            <a:endParaRPr lang="zh-CN" altLang="en-US" sz="3600">
              <a:latin typeface="楷体_GB2312" pitchFamily="49" charset="-122"/>
            </a:endParaRPr>
          </a:p>
        </p:txBody>
      </p:sp>
      <p:sp>
        <p:nvSpPr>
          <p:cNvPr id="11425" name="Rectangle 161"/>
          <p:cNvSpPr>
            <a:spLocks noChangeArrowheads="1"/>
          </p:cNvSpPr>
          <p:nvPr/>
        </p:nvSpPr>
        <p:spPr bwMode="auto">
          <a:xfrm>
            <a:off x="6069014" y="1819275"/>
            <a:ext cx="3081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>
                <a:ea typeface="华文新魏" pitchFamily="2" charset="-122"/>
              </a:rPr>
              <a:t>如：</a:t>
            </a:r>
            <a:r>
              <a:rPr lang="en-US" altLang="zh-CN">
                <a:ea typeface="华文新魏" pitchFamily="2" charset="-122"/>
              </a:rPr>
              <a:t>PASCAL </a:t>
            </a:r>
            <a:r>
              <a:rPr lang="zh-CN" altLang="en-US">
                <a:ea typeface="华文新魏" pitchFamily="2" charset="-122"/>
              </a:rPr>
              <a:t>语言。 </a:t>
            </a:r>
          </a:p>
        </p:txBody>
      </p:sp>
      <p:sp>
        <p:nvSpPr>
          <p:cNvPr id="11426" name="Text Box 162"/>
          <p:cNvSpPr txBox="1">
            <a:spLocks noChangeArrowheads="1"/>
          </p:cNvSpPr>
          <p:nvPr/>
        </p:nvSpPr>
        <p:spPr bwMode="auto">
          <a:xfrm>
            <a:off x="6069014" y="2790826"/>
            <a:ext cx="2877711" cy="479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a typeface="华文新魏" pitchFamily="2" charset="-122"/>
              </a:rPr>
              <a:t>如：</a:t>
            </a:r>
            <a:r>
              <a:rPr lang="en-US" altLang="zh-CN">
                <a:ea typeface="华文新魏" pitchFamily="2" charset="-122"/>
              </a:rPr>
              <a:t>C </a:t>
            </a:r>
            <a:r>
              <a:rPr lang="zh-CN" altLang="en-US">
                <a:ea typeface="华文新魏" pitchFamily="2" charset="-122"/>
              </a:rPr>
              <a:t>使用 “</a:t>
            </a:r>
            <a:r>
              <a:rPr lang="en-US" altLang="zh-CN">
                <a:ea typeface="华文新魏" pitchFamily="2" charset="-122"/>
              </a:rPr>
              <a:t>\0”</a:t>
            </a:r>
            <a:r>
              <a:rPr lang="zh-CN" altLang="en-US">
                <a:ea typeface="华文新魏" pitchFamily="2" charset="-122"/>
              </a:rPr>
              <a:t>。 </a:t>
            </a:r>
            <a:endParaRPr lang="zh-CN" altLang="en-US" sz="3600">
              <a:ea typeface="华文新魏" pitchFamily="2" charset="-122"/>
            </a:endParaRPr>
          </a:p>
        </p:txBody>
      </p:sp>
      <p:sp>
        <p:nvSpPr>
          <p:cNvPr id="11427" name="Text Box 163"/>
          <p:cNvSpPr txBox="1">
            <a:spLocks noChangeArrowheads="1"/>
          </p:cNvSpPr>
          <p:nvPr/>
        </p:nvSpPr>
        <p:spPr bwMode="auto">
          <a:xfrm>
            <a:off x="5151438" y="112395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显式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8" name="Text Box 164"/>
          <p:cNvSpPr txBox="1">
            <a:spLocks noChangeArrowheads="1"/>
          </p:cNvSpPr>
          <p:nvPr/>
        </p:nvSpPr>
        <p:spPr bwMode="auto">
          <a:xfrm>
            <a:off x="5151438" y="2347913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隐式 </a:t>
            </a:r>
            <a:endParaRPr lang="zh-CN" altLang="en-US" sz="3600"/>
          </a:p>
        </p:txBody>
      </p:sp>
      <p:sp>
        <p:nvSpPr>
          <p:cNvPr id="11429" name="AutoShape 165"/>
          <p:cNvSpPr>
            <a:spLocks/>
          </p:cNvSpPr>
          <p:nvPr/>
        </p:nvSpPr>
        <p:spPr bwMode="auto">
          <a:xfrm>
            <a:off x="4960938" y="1339850"/>
            <a:ext cx="215900" cy="1296988"/>
          </a:xfrm>
          <a:prstGeom prst="leftBrace">
            <a:avLst>
              <a:gd name="adj1" fmla="val 500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1000"/>
                                        <p:tgtEl>
                                          <p:spTgt spid="1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1000"/>
                                        <p:tgtEl>
                                          <p:spTgt spid="1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0" grpId="0"/>
      <p:bldP spid="11422" grpId="0" autoUpdateAnimBg="0"/>
      <p:bldP spid="11423" grpId="0" autoUpdateAnimBg="0"/>
      <p:bldP spid="11424" grpId="0" autoUpdateAnimBg="0"/>
      <p:bldP spid="11425" grpId="0"/>
      <p:bldP spid="11426" grpId="0" autoUpdateAnimBg="0"/>
      <p:bldP spid="11427" grpId="0" autoUpdateAnimBg="0"/>
      <p:bldP spid="11428" grpId="0" autoUpdateAnimBg="0"/>
      <p:bldP spid="114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4583832" y="622430"/>
            <a:ext cx="21788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华文中宋" pitchFamily="2" charset="-122"/>
                <a:ea typeface="华文中宋" pitchFamily="2" charset="-122"/>
              </a:rPr>
              <a:t>内容回顾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927648" y="1628800"/>
            <a:ext cx="6336704" cy="4114800"/>
          </a:xfrm>
          <a:prstGeom prst="rect">
            <a:avLst/>
          </a:prstGeom>
        </p:spPr>
        <p:txBody>
          <a:bodyPr/>
          <a:lstStyle/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0" kern="0" dirty="0">
                <a:latin typeface="+mn-lt"/>
                <a:ea typeface="+mn-ea"/>
              </a:rPr>
              <a:t>栈的定义、</a:t>
            </a:r>
            <a:r>
              <a:rPr lang="en-US" altLang="zh-CN" sz="3200" b="0" kern="0" dirty="0">
                <a:latin typeface="+mn-lt"/>
                <a:ea typeface="+mn-ea"/>
              </a:rPr>
              <a:t>ADT</a:t>
            </a:r>
            <a:r>
              <a:rPr lang="zh-CN" altLang="en-US" sz="3200" b="0" kern="0" dirty="0">
                <a:latin typeface="+mn-lt"/>
                <a:ea typeface="+mn-ea"/>
              </a:rPr>
              <a:t>定义、特点</a:t>
            </a:r>
            <a:endParaRPr lang="en-US" altLang="zh-CN" sz="3200" b="0" kern="0" dirty="0">
              <a:latin typeface="+mn-lt"/>
              <a:ea typeface="+mn-ea"/>
            </a:endParaRP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0" kern="0" dirty="0">
                <a:latin typeface="+mn-lt"/>
                <a:ea typeface="+mn-ea"/>
              </a:rPr>
              <a:t>栈的表示和实现</a:t>
            </a: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0" kern="0" dirty="0">
                <a:latin typeface="+mn-lt"/>
                <a:ea typeface="+mn-ea"/>
              </a:rPr>
              <a:t>栈的应用</a:t>
            </a: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0" kern="0" dirty="0">
                <a:latin typeface="+mn-lt"/>
                <a:ea typeface="+mn-ea"/>
              </a:rPr>
              <a:t>栈和递归的关系</a:t>
            </a: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0" kern="0" dirty="0">
                <a:latin typeface="+mn-lt"/>
                <a:ea typeface="+mn-ea"/>
              </a:rPr>
              <a:t>队列的定义、</a:t>
            </a:r>
            <a:r>
              <a:rPr lang="en-US" altLang="zh-CN" sz="3200" b="0" kern="0" dirty="0">
                <a:latin typeface="+mn-lt"/>
                <a:ea typeface="+mn-ea"/>
              </a:rPr>
              <a:t>ADT</a:t>
            </a:r>
            <a:r>
              <a:rPr lang="zh-CN" altLang="en-US" sz="3200" b="0" kern="0" dirty="0">
                <a:latin typeface="+mn-lt"/>
                <a:ea typeface="+mn-ea"/>
              </a:rPr>
              <a:t>定义、特点</a:t>
            </a: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0" kern="0" dirty="0">
                <a:latin typeface="+mn-lt"/>
                <a:ea typeface="+mn-ea"/>
              </a:rPr>
              <a:t>队列的表示和实现</a:t>
            </a:r>
            <a:endParaRPr lang="en-US" altLang="zh-CN" sz="3200" b="0" kern="0" dirty="0">
              <a:latin typeface="+mn-lt"/>
              <a:ea typeface="+mn-ea"/>
            </a:endParaRP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0" kern="0" dirty="0">
                <a:latin typeface="+mn-lt"/>
                <a:ea typeface="+mn-ea"/>
              </a:rPr>
              <a:t>队列的应用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CN" sz="3200" b="0" kern="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2208213" y="666750"/>
            <a:ext cx="567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定长顺序存储表示时串的操作的实现 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2208214" y="1303338"/>
            <a:ext cx="424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、串联接 </a:t>
            </a:r>
            <a:r>
              <a:rPr lang="en-US" altLang="zh-CN">
                <a:ea typeface="华文中宋" pitchFamily="2" charset="-122"/>
              </a:rPr>
              <a:t>Concat(&amp;T, S1, S2) 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2208214" y="1808164"/>
            <a:ext cx="7723653" cy="126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/>
              <a:t>        </a:t>
            </a:r>
            <a:r>
              <a:rPr lang="zh-CN" altLang="en-US"/>
              <a:t>假设串 </a:t>
            </a:r>
            <a:r>
              <a:rPr lang="en-US" altLang="zh-CN"/>
              <a:t>T </a:t>
            </a:r>
            <a:r>
              <a:rPr lang="zh-CN" altLang="en-US"/>
              <a:t>是由串 </a:t>
            </a:r>
            <a:r>
              <a:rPr lang="en-US" altLang="zh-CN"/>
              <a:t>S1 </a:t>
            </a:r>
            <a:r>
              <a:rPr lang="zh-CN" altLang="en-US"/>
              <a:t>联结串 </a:t>
            </a:r>
            <a:r>
              <a:rPr lang="en-US" altLang="zh-CN"/>
              <a:t>S2 </a:t>
            </a:r>
            <a:r>
              <a:rPr lang="zh-CN" altLang="en-US"/>
              <a:t>得到的，则只要进行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相应的“串值复制”操作即可，需要时进行“截断”。 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2208213" y="4437063"/>
            <a:ext cx="122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 </a:t>
            </a:r>
            <a:r>
              <a:rPr lang="en-US" altLang="zh-CN">
                <a:ea typeface="华文中宋" pitchFamily="2" charset="-122"/>
              </a:rPr>
              <a:t>T </a:t>
            </a:r>
            <a:r>
              <a:rPr lang="zh-CN" altLang="en-US">
                <a:ea typeface="华文中宋" pitchFamily="2" charset="-122"/>
              </a:rPr>
              <a:t>值 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3573464" y="3473450"/>
            <a:ext cx="4059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S1[0]+S2[0]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>
                <a:ea typeface="华文中宋" pitchFamily="2" charset="-122"/>
              </a:rPr>
              <a:t> MAXSTRLEN 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3579814" y="4075113"/>
            <a:ext cx="4179349" cy="10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S1[0]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&lt;</a:t>
            </a:r>
            <a:r>
              <a:rPr lang="en-US" altLang="zh-CN">
                <a:ea typeface="华文中宋" pitchFamily="2" charset="-122"/>
              </a:rPr>
              <a:t> MAXSTRLEN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S1[0]+S2[0] &gt; MAXSTRLEN  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3579813" y="5492750"/>
            <a:ext cx="321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S1[0]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=</a:t>
            </a:r>
            <a:r>
              <a:rPr lang="en-US" altLang="zh-CN">
                <a:ea typeface="华文中宋" pitchFamily="2" charset="-122"/>
              </a:rPr>
              <a:t> MAXSTRLEN </a:t>
            </a:r>
          </a:p>
        </p:txBody>
      </p:sp>
      <p:sp>
        <p:nvSpPr>
          <p:cNvPr id="68619" name="AutoShape 11"/>
          <p:cNvSpPr>
            <a:spLocks/>
          </p:cNvSpPr>
          <p:nvPr/>
        </p:nvSpPr>
        <p:spPr bwMode="auto">
          <a:xfrm>
            <a:off x="3370264" y="3644901"/>
            <a:ext cx="180975" cy="2036763"/>
          </a:xfrm>
          <a:prstGeom prst="leftBrace">
            <a:avLst>
              <a:gd name="adj1" fmla="val 9378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7618413" y="3443288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结果正确 </a:t>
            </a:r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7583489" y="4365626"/>
            <a:ext cx="29722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S2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被“截断”  </a:t>
            </a:r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7596188" y="549275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T=S1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autoUpdateAnimBg="0"/>
      <p:bldP spid="68614" grpId="0" autoUpdateAnimBg="0"/>
      <p:bldP spid="68615" grpId="0" autoUpdateAnimBg="0"/>
      <p:bldP spid="68616" grpId="0" autoUpdateAnimBg="0"/>
      <p:bldP spid="68617" grpId="0" autoUpdateAnimBg="0"/>
      <p:bldP spid="68618" grpId="0" autoUpdateAnimBg="0"/>
      <p:bldP spid="68619" grpId="0" animBg="1"/>
      <p:bldP spid="68620" grpId="0" autoUpdateAnimBg="0"/>
      <p:bldP spid="68621" grpId="0" autoUpdateAnimBg="0"/>
      <p:bldP spid="6862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2" name="Text Box 162"/>
          <p:cNvSpPr txBox="1">
            <a:spLocks noChangeArrowheads="1"/>
          </p:cNvSpPr>
          <p:nvPr/>
        </p:nvSpPr>
        <p:spPr bwMode="auto">
          <a:xfrm>
            <a:off x="2095500" y="962026"/>
            <a:ext cx="802640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lang="en-US" altLang="zh-CN" sz="2000"/>
              <a:t>Status Concat(SString &amp;T, SString S1, SString S2) {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if (S1[0]+S2[0] &lt;= MAXSTRLEN)</a:t>
            </a:r>
            <a:r>
              <a:rPr lang="en-US" altLang="zh-CN" sz="2000">
                <a:solidFill>
                  <a:srgbClr val="FF0000"/>
                </a:solidFill>
              </a:rPr>
              <a:t>       </a:t>
            </a:r>
            <a:r>
              <a:rPr lang="en-US" altLang="zh-CN" sz="2000"/>
              <a:t>// </a:t>
            </a:r>
            <a:r>
              <a:rPr lang="zh-CN" altLang="en-US" sz="2000">
                <a:solidFill>
                  <a:srgbClr val="0000FF"/>
                </a:solidFill>
              </a:rPr>
              <a:t>未截断 </a:t>
            </a:r>
            <a:endParaRPr lang="zh-CN" altLang="en-US" sz="2000">
              <a:solidFill>
                <a:srgbClr val="FF0000"/>
              </a:solidFill>
            </a:endParaRPr>
          </a:p>
          <a:p>
            <a:pPr marL="457200" indent="-457200"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   </a:t>
            </a:r>
            <a:r>
              <a:rPr lang="en-US" altLang="zh-CN" sz="2000"/>
              <a:t>{ T[1...S1[0]] = S1[1...S1[0]];   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T[S1[0]+1...S1[0]+S2[0]] = S2[1...S2[0]];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T[0] = S1[0]+S2[0];     uncut = TRUE; }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else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if (S1[0] &lt; MAXSTRSIZE)</a:t>
            </a:r>
            <a:r>
              <a:rPr lang="en-US" altLang="zh-CN" sz="2000">
                <a:solidFill>
                  <a:srgbClr val="FF0000"/>
                </a:solidFill>
              </a:rPr>
              <a:t>      </a:t>
            </a:r>
            <a:r>
              <a:rPr lang="en-US" altLang="zh-CN" sz="2000"/>
              <a:t>//</a:t>
            </a:r>
            <a:r>
              <a:rPr lang="en-US" altLang="zh-CN" sz="2000">
                <a:solidFill>
                  <a:srgbClr val="0000FF"/>
                </a:solidFill>
              </a:rPr>
              <a:t> </a:t>
            </a:r>
            <a:r>
              <a:rPr lang="zh-CN" altLang="en-US" sz="2000">
                <a:solidFill>
                  <a:srgbClr val="0000FF"/>
                </a:solidFill>
              </a:rPr>
              <a:t>截断 </a:t>
            </a:r>
            <a:endParaRPr lang="zh-CN" altLang="en-US" sz="2000">
              <a:solidFill>
                <a:srgbClr val="FF0000"/>
              </a:solidFill>
            </a:endParaRPr>
          </a:p>
          <a:p>
            <a:pPr marL="457200" indent="-457200"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       </a:t>
            </a:r>
            <a:r>
              <a:rPr lang="zh-CN" altLang="en-US" sz="2000"/>
              <a:t> </a:t>
            </a:r>
            <a:r>
              <a:rPr lang="en-US" altLang="zh-CN" sz="2000"/>
              <a:t>{ T[1...S1[0]] = S1[1...S1[0]];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T[S1[0]+1...MAXSTRLEN] = S2[1...MAXSTRLEN</a:t>
            </a:r>
            <a:r>
              <a:rPr lang="zh-CN" altLang="en-US" sz="2000"/>
              <a:t>－</a:t>
            </a:r>
            <a:r>
              <a:rPr lang="en-US" altLang="zh-CN" sz="2000"/>
              <a:t>S1[0]];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T[0] = MAXSTRLEN;      uncut = FALSE; }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       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else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2000"/>
              <a:t>     // </a:t>
            </a:r>
            <a:r>
              <a:rPr lang="zh-CN" altLang="en-US" sz="2000">
                <a:solidFill>
                  <a:srgbClr val="0000FF"/>
                </a:solidFill>
              </a:rPr>
              <a:t>截断</a:t>
            </a:r>
            <a:r>
              <a:rPr lang="en-US" altLang="zh-CN" sz="2000">
                <a:solidFill>
                  <a:srgbClr val="0000FF"/>
                </a:solidFill>
              </a:rPr>
              <a:t>(</a:t>
            </a:r>
            <a:r>
              <a:rPr lang="zh-CN" altLang="en-US" sz="2000">
                <a:solidFill>
                  <a:srgbClr val="0000FF"/>
                </a:solidFill>
              </a:rPr>
              <a:t>仅取</a:t>
            </a:r>
            <a:r>
              <a:rPr lang="en-US" altLang="zh-CN" sz="2000">
                <a:solidFill>
                  <a:srgbClr val="0000FF"/>
                </a:solidFill>
              </a:rPr>
              <a:t>S1)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{ T[0...MAXSTRLEN] = S1[0...MAXSTRLEN];  uncut = FALSE; }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return uncut;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} // Concat </a:t>
            </a:r>
          </a:p>
        </p:txBody>
      </p:sp>
      <p:sp>
        <p:nvSpPr>
          <p:cNvPr id="10403" name="Rectangle 163"/>
          <p:cNvSpPr>
            <a:spLocks noChangeArrowheads="1"/>
          </p:cNvSpPr>
          <p:nvPr/>
        </p:nvSpPr>
        <p:spPr bwMode="auto">
          <a:xfrm>
            <a:off x="2063751" y="457200"/>
            <a:ext cx="347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4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2339975" y="865188"/>
            <a:ext cx="545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、求子串 </a:t>
            </a:r>
            <a:r>
              <a:rPr lang="en-US" altLang="zh-CN">
                <a:ea typeface="华文中宋" pitchFamily="2" charset="-122"/>
              </a:rPr>
              <a:t>SubString(&amp;Sub, S, pos, len) 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2362201" y="1301750"/>
            <a:ext cx="7358105" cy="2602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>
                <a:ea typeface="华文中宋" pitchFamily="2" charset="-122"/>
              </a:rPr>
              <a:t>         </a:t>
            </a:r>
            <a:r>
              <a:rPr lang="zh-CN" altLang="en-US">
                <a:ea typeface="华文中宋" pitchFamily="2" charset="-122"/>
              </a:rPr>
              <a:t>求子串的过程即为复制字符序列的过程，将串 </a:t>
            </a:r>
            <a:r>
              <a:rPr lang="en-US" altLang="zh-CN">
                <a:ea typeface="华文中宋" pitchFamily="2" charset="-122"/>
              </a:rPr>
              <a:t>S </a:t>
            </a:r>
          </a:p>
          <a:p>
            <a:pPr>
              <a:lnSpc>
                <a:spcPct val="240000"/>
              </a:lnSpc>
            </a:pPr>
            <a:r>
              <a:rPr lang="zh-CN" altLang="en-US">
                <a:ea typeface="华文中宋" pitchFamily="2" charset="-122"/>
              </a:rPr>
              <a:t>中的第 </a:t>
            </a:r>
            <a:r>
              <a:rPr lang="en-US" altLang="zh-CN">
                <a:ea typeface="华文中宋" pitchFamily="2" charset="-122"/>
              </a:rPr>
              <a:t>pos </a:t>
            </a:r>
            <a:r>
              <a:rPr lang="zh-CN" altLang="en-US">
                <a:ea typeface="华文中宋" pitchFamily="2" charset="-122"/>
              </a:rPr>
              <a:t>个字符开始的长度为 </a:t>
            </a:r>
            <a:r>
              <a:rPr lang="en-US" altLang="zh-CN">
                <a:ea typeface="华文中宋" pitchFamily="2" charset="-122"/>
              </a:rPr>
              <a:t>len </a:t>
            </a:r>
            <a:r>
              <a:rPr lang="zh-CN" altLang="en-US">
                <a:ea typeface="华文中宋" pitchFamily="2" charset="-122"/>
              </a:rPr>
              <a:t>的字符串复制到 </a:t>
            </a:r>
          </a:p>
          <a:p>
            <a:pPr>
              <a:lnSpc>
                <a:spcPct val="240000"/>
              </a:lnSpc>
            </a:pPr>
            <a:r>
              <a:rPr lang="zh-CN" altLang="en-US">
                <a:ea typeface="华文中宋" pitchFamily="2" charset="-122"/>
              </a:rPr>
              <a:t>串 </a:t>
            </a:r>
            <a:r>
              <a:rPr lang="en-US" altLang="zh-CN">
                <a:ea typeface="华文中宋" pitchFamily="2" charset="-122"/>
              </a:rPr>
              <a:t>Sub </a:t>
            </a:r>
            <a:r>
              <a:rPr lang="zh-CN" altLang="en-US">
                <a:ea typeface="华文中宋" pitchFamily="2" charset="-122"/>
              </a:rPr>
              <a:t>中。 </a:t>
            </a:r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2339976" y="3889375"/>
            <a:ext cx="8170827" cy="1716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4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en-US" altLang="zh-CN">
                <a:ea typeface="华文中宋" pitchFamily="2" charset="-122"/>
              </a:rPr>
              <a:t>1)</a:t>
            </a:r>
            <a:r>
              <a:rPr lang="zh-CN" altLang="en-US">
                <a:ea typeface="华文中宋" pitchFamily="2" charset="-122"/>
              </a:rPr>
              <a:t>、不会出现“截断”的情况。 </a:t>
            </a:r>
          </a:p>
          <a:p>
            <a:pPr>
              <a:lnSpc>
                <a:spcPct val="240000"/>
              </a:lnSpc>
            </a:pPr>
            <a:r>
              <a:rPr lang="zh-CN" altLang="en-US">
                <a:ea typeface="华文中宋" pitchFamily="2" charset="-122"/>
              </a:rPr>
              <a:t>        </a:t>
            </a:r>
            <a:r>
              <a:rPr lang="en-US" altLang="zh-CN">
                <a:ea typeface="华文中宋" pitchFamily="2" charset="-122"/>
              </a:rPr>
              <a:t>2)</a:t>
            </a:r>
            <a:r>
              <a:rPr lang="zh-CN" altLang="en-US">
                <a:ea typeface="华文中宋" pitchFamily="2" charset="-122"/>
              </a:rPr>
              <a:t>、可能出现“参数非法”的情况，应返回 </a:t>
            </a:r>
            <a:r>
              <a:rPr lang="en-US" altLang="zh-CN">
                <a:ea typeface="华文中宋" pitchFamily="2" charset="-122"/>
              </a:rPr>
              <a:t>ERROR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autoUpdateAnimBg="0"/>
      <p:bldP spid="1334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2249488" y="1184275"/>
            <a:ext cx="7878762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dirty="0">
                <a:ea typeface="华文中宋" pitchFamily="2" charset="-122"/>
              </a:rPr>
              <a:t>Status </a:t>
            </a:r>
            <a:r>
              <a:rPr lang="en-US" altLang="zh-CN" dirty="0" err="1">
                <a:ea typeface="华文中宋" pitchFamily="2" charset="-122"/>
              </a:rPr>
              <a:t>SubString</a:t>
            </a:r>
            <a:r>
              <a:rPr lang="en-US" altLang="zh-CN" dirty="0">
                <a:ea typeface="华文中宋" pitchFamily="2" charset="-122"/>
              </a:rPr>
              <a:t>(</a:t>
            </a:r>
            <a:r>
              <a:rPr lang="en-US" altLang="zh-CN" dirty="0" err="1">
                <a:ea typeface="华文中宋" pitchFamily="2" charset="-122"/>
              </a:rPr>
              <a:t>SString</a:t>
            </a:r>
            <a:r>
              <a:rPr lang="en-US" altLang="zh-CN" dirty="0">
                <a:ea typeface="华文中宋" pitchFamily="2" charset="-122"/>
              </a:rPr>
              <a:t> &amp;Sub, </a:t>
            </a:r>
            <a:r>
              <a:rPr lang="en-US" altLang="zh-CN" dirty="0" err="1">
                <a:ea typeface="华文中宋" pitchFamily="2" charset="-122"/>
              </a:rPr>
              <a:t>SString</a:t>
            </a:r>
            <a:r>
              <a:rPr lang="en-US" altLang="zh-CN" dirty="0">
                <a:ea typeface="华文中宋" pitchFamily="2" charset="-122"/>
              </a:rPr>
              <a:t> S, </a:t>
            </a:r>
            <a:r>
              <a:rPr lang="en-US" altLang="zh-CN" dirty="0" err="1">
                <a:ea typeface="华文中宋" pitchFamily="2" charset="-122"/>
              </a:rPr>
              <a:t>int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pos</a:t>
            </a:r>
            <a:r>
              <a:rPr lang="en-US" altLang="zh-CN" dirty="0">
                <a:ea typeface="华文中宋" pitchFamily="2" charset="-122"/>
              </a:rPr>
              <a:t>, </a:t>
            </a:r>
            <a:r>
              <a:rPr lang="en-US" altLang="zh-CN" dirty="0" err="1">
                <a:ea typeface="华文中宋" pitchFamily="2" charset="-122"/>
              </a:rPr>
              <a:t>int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len</a:t>
            </a:r>
            <a:r>
              <a:rPr lang="en-US" altLang="zh-CN" dirty="0">
                <a:ea typeface="华文中宋" pitchFamily="2" charset="-122"/>
              </a:rPr>
              <a:t>) </a:t>
            </a:r>
          </a:p>
          <a:p>
            <a:pPr>
              <a:lnSpc>
                <a:spcPct val="180000"/>
              </a:lnSpc>
            </a:pPr>
            <a:r>
              <a:rPr lang="en-US" altLang="zh-CN" dirty="0">
                <a:ea typeface="华文中宋" pitchFamily="2" charset="-122"/>
              </a:rPr>
              <a:t>{ if (</a:t>
            </a:r>
            <a:r>
              <a:rPr lang="en-US" altLang="zh-CN" dirty="0" err="1">
                <a:ea typeface="华文中宋" pitchFamily="2" charset="-122"/>
              </a:rPr>
              <a:t>pos</a:t>
            </a:r>
            <a:r>
              <a:rPr lang="en-US" altLang="zh-CN" dirty="0">
                <a:ea typeface="华文中宋" pitchFamily="2" charset="-122"/>
              </a:rPr>
              <a:t> &lt; 1 || </a:t>
            </a:r>
            <a:r>
              <a:rPr lang="en-US" altLang="zh-CN" dirty="0" err="1">
                <a:ea typeface="华文中宋" pitchFamily="2" charset="-122"/>
              </a:rPr>
              <a:t>pos</a:t>
            </a:r>
            <a:r>
              <a:rPr lang="en-US" altLang="zh-CN" dirty="0">
                <a:ea typeface="华文中宋" pitchFamily="2" charset="-122"/>
              </a:rPr>
              <a:t> &gt; S[0] || </a:t>
            </a:r>
            <a:r>
              <a:rPr lang="en-US" altLang="zh-CN" dirty="0" err="1">
                <a:ea typeface="华文中宋" pitchFamily="2" charset="-122"/>
              </a:rPr>
              <a:t>len</a:t>
            </a:r>
            <a:r>
              <a:rPr lang="en-US" altLang="zh-CN" dirty="0">
                <a:ea typeface="华文中宋" pitchFamily="2" charset="-122"/>
              </a:rPr>
              <a:t> &lt; 0 || </a:t>
            </a:r>
            <a:r>
              <a:rPr lang="en-US" altLang="zh-CN" dirty="0" err="1">
                <a:ea typeface="华文中宋" pitchFamily="2" charset="-122"/>
              </a:rPr>
              <a:t>len</a:t>
            </a:r>
            <a:r>
              <a:rPr lang="en-US" altLang="zh-CN" dirty="0">
                <a:ea typeface="华文中宋" pitchFamily="2" charset="-122"/>
              </a:rPr>
              <a:t> &gt; S[0]-pos+1) </a:t>
            </a:r>
          </a:p>
          <a:p>
            <a:pPr>
              <a:lnSpc>
                <a:spcPct val="180000"/>
              </a:lnSpc>
            </a:pPr>
            <a:r>
              <a:rPr lang="en-US" altLang="zh-CN" dirty="0">
                <a:ea typeface="华文中宋" pitchFamily="2" charset="-122"/>
              </a:rPr>
              <a:t>      return ERROR; </a:t>
            </a:r>
          </a:p>
          <a:p>
            <a:pPr>
              <a:lnSpc>
                <a:spcPct val="180000"/>
              </a:lnSpc>
            </a:pPr>
            <a:r>
              <a:rPr lang="en-US" altLang="zh-CN" dirty="0">
                <a:ea typeface="华文中宋" pitchFamily="2" charset="-122"/>
              </a:rPr>
              <a:t>   Sub[1…</a:t>
            </a:r>
            <a:r>
              <a:rPr lang="en-US" altLang="zh-CN" dirty="0" err="1">
                <a:ea typeface="华文中宋" pitchFamily="2" charset="-122"/>
              </a:rPr>
              <a:t>len</a:t>
            </a:r>
            <a:r>
              <a:rPr lang="en-US" altLang="zh-CN" dirty="0">
                <a:ea typeface="华文中宋" pitchFamily="2" charset="-122"/>
              </a:rPr>
              <a:t>] = S[</a:t>
            </a:r>
            <a:r>
              <a:rPr lang="en-US" altLang="zh-CN" dirty="0" err="1">
                <a:ea typeface="华文中宋" pitchFamily="2" charset="-122"/>
              </a:rPr>
              <a:t>pos</a:t>
            </a:r>
            <a:r>
              <a:rPr lang="en-US" altLang="zh-CN" dirty="0">
                <a:ea typeface="华文中宋" pitchFamily="2" charset="-122"/>
              </a:rPr>
              <a:t>…pos+len-1]; </a:t>
            </a:r>
          </a:p>
          <a:p>
            <a:pPr>
              <a:lnSpc>
                <a:spcPct val="180000"/>
              </a:lnSpc>
            </a:pPr>
            <a:r>
              <a:rPr lang="en-US" altLang="zh-CN" dirty="0">
                <a:ea typeface="华文中宋" pitchFamily="2" charset="-122"/>
              </a:rPr>
              <a:t>   Sub[0]=</a:t>
            </a:r>
            <a:r>
              <a:rPr lang="en-US" altLang="zh-CN" dirty="0" err="1">
                <a:ea typeface="华文中宋" pitchFamily="2" charset="-122"/>
              </a:rPr>
              <a:t>len</a:t>
            </a:r>
            <a:r>
              <a:rPr lang="en-US" altLang="zh-CN" dirty="0">
                <a:ea typeface="华文中宋" pitchFamily="2" charset="-122"/>
              </a:rPr>
              <a:t>; </a:t>
            </a:r>
          </a:p>
          <a:p>
            <a:pPr>
              <a:lnSpc>
                <a:spcPct val="180000"/>
              </a:lnSpc>
            </a:pPr>
            <a:r>
              <a:rPr lang="en-US" altLang="zh-CN" dirty="0">
                <a:ea typeface="华文中宋" pitchFamily="2" charset="-122"/>
              </a:rPr>
              <a:t>   return OK; </a:t>
            </a:r>
          </a:p>
          <a:p>
            <a:pPr>
              <a:lnSpc>
                <a:spcPct val="180000"/>
              </a:lnSpc>
            </a:pPr>
            <a:r>
              <a:rPr lang="en-US" altLang="zh-CN" dirty="0">
                <a:ea typeface="华文中宋" pitchFamily="2" charset="-122"/>
              </a:rPr>
              <a:t>} // </a:t>
            </a:r>
            <a:r>
              <a:rPr lang="en-US" altLang="zh-CN" dirty="0" err="1">
                <a:ea typeface="华文中宋" pitchFamily="2" charset="-122"/>
              </a:rPr>
              <a:t>SubString</a:t>
            </a:r>
            <a:r>
              <a:rPr lang="en-US" altLang="zh-CN" dirty="0">
                <a:ea typeface="华文中宋" pitchFamily="2" charset="-122"/>
              </a:rPr>
              <a:t> </a:t>
            </a: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2246314" y="668338"/>
            <a:ext cx="386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9" grpId="0" uiExpand="1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2927351" y="692150"/>
            <a:ext cx="5267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定长顺序存储表示时串操作的缺点 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2927351" y="1225550"/>
            <a:ext cx="8713265" cy="580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华文中宋" pitchFamily="2" charset="-122"/>
              </a:rPr>
              <a:t>1</a:t>
            </a:r>
            <a:r>
              <a:rPr lang="zh-CN" altLang="en-US" dirty="0">
                <a:ea typeface="华文中宋" pitchFamily="2" charset="-122"/>
              </a:rPr>
              <a:t>、需事先预定义串的最大长度，这在程序运行前是很难估计的。 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2939005" y="1834540"/>
            <a:ext cx="8713264" cy="113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华文中宋" pitchFamily="2" charset="-122"/>
              </a:rPr>
              <a:t>2</a:t>
            </a:r>
            <a:r>
              <a:rPr lang="zh-CN" altLang="en-US" dirty="0">
                <a:ea typeface="华文中宋" pitchFamily="2" charset="-122"/>
              </a:rPr>
              <a:t>、由于定义了串的最大长度，使得串的某些操作受限（截尾），如串的联接、插入、置换等运算。  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948585" y="3011160"/>
            <a:ext cx="6109365" cy="113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克服办法：</a:t>
            </a:r>
            <a:r>
              <a:rPr lang="zh-CN" altLang="en-US" dirty="0">
                <a:ea typeface="华文中宋" pitchFamily="2" charset="-122"/>
              </a:rPr>
              <a:t>不限定最大长度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华文中宋" pitchFamily="2" charset="-122"/>
              </a:rPr>
              <a:t>                    </a:t>
            </a:r>
            <a:r>
              <a:rPr lang="en-US" altLang="zh-CN" dirty="0">
                <a:ea typeface="华文中宋" pitchFamily="2" charset="-122"/>
              </a:rPr>
              <a:t>——</a:t>
            </a:r>
            <a:r>
              <a:rPr lang="zh-CN" altLang="en-US" dirty="0">
                <a:ea typeface="华文中宋" pitchFamily="2" charset="-122"/>
              </a:rPr>
              <a:t>动态分配串值的存储空间。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2" grpId="0" autoUpdateAnimBg="0"/>
      <p:bldP spid="14363" grpId="0" autoUpdateAnimBg="0"/>
      <p:bldP spid="1436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648774" y="338528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9080574" y="338528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9512374" y="338528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自选图形 3">
            <a:extLst>
              <a:ext uri="{FF2B5EF4-FFF2-40B4-BE49-F238E27FC236}">
                <a16:creationId xmlns:a16="http://schemas.microsoft.com/office/drawing/2014/main" id="{09F48BD7-6D81-4ED3-B4BB-327C5A18F2EB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0" name="自选图形 4">
            <a:extLst>
              <a:ext uri="{FF2B5EF4-FFF2-40B4-BE49-F238E27FC236}">
                <a16:creationId xmlns:a16="http://schemas.microsoft.com/office/drawing/2014/main" id="{EB3D5A96-95CB-47A3-B13D-D591BA606153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420425" y="1810839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5">
            <a:extLst>
              <a:ext uri="{FF2B5EF4-FFF2-40B4-BE49-F238E27FC236}">
                <a16:creationId xmlns:a16="http://schemas.microsoft.com/office/drawing/2014/main" id="{00595876-591E-466A-9C98-CAA0B4CBB8D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串的模式匹配算法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2" name="自选图形 6">
            <a:extLst>
              <a:ext uri="{FF2B5EF4-FFF2-40B4-BE49-F238E27FC236}">
                <a16:creationId xmlns:a16="http://schemas.microsoft.com/office/drawing/2014/main" id="{90C10EDD-3593-41DC-9203-2A211420019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3" name="自选图形 7">
            <a:extLst>
              <a:ext uri="{FF2B5EF4-FFF2-40B4-BE49-F238E27FC236}">
                <a16:creationId xmlns:a16="http://schemas.microsoft.com/office/drawing/2014/main" id="{EEA9BBE5-4B40-4F12-8270-A53B1C0C9AC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串的堆分配表示、基本操作实现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4" name="自选图形 8">
            <a:extLst>
              <a:ext uri="{FF2B5EF4-FFF2-40B4-BE49-F238E27FC236}">
                <a16:creationId xmlns:a16="http://schemas.microsoft.com/office/drawing/2014/main" id="{C1CF1F2A-2092-40DF-8B35-DFEE6589BB2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串的定长表示、基本操作实现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自选图形 9">
            <a:extLst>
              <a:ext uri="{FF2B5EF4-FFF2-40B4-BE49-F238E27FC236}">
                <a16:creationId xmlns:a16="http://schemas.microsoft.com/office/drawing/2014/main" id="{3A1D8F91-F847-4B54-8776-E9514334B48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串的概念、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56" name="组合 10">
            <a:extLst>
              <a:ext uri="{FF2B5EF4-FFF2-40B4-BE49-F238E27FC236}">
                <a16:creationId xmlns:a16="http://schemas.microsoft.com/office/drawing/2014/main" id="{CBD6B20D-E2FB-4AC0-98EE-12518D9C6C78}"/>
              </a:ext>
            </a:extLst>
          </p:cNvPr>
          <p:cNvGrpSpPr>
            <a:grpSpLocks/>
          </p:cNvGrpSpPr>
          <p:nvPr/>
        </p:nvGrpSpPr>
        <p:grpSpPr bwMode="auto">
          <a:xfrm>
            <a:off x="2945983" y="1777453"/>
            <a:ext cx="381000" cy="381000"/>
            <a:chOff x="2078" y="1680"/>
            <a:chExt cx="1615" cy="1615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98CB9272-598D-40BA-B3AA-F487AEB44B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29D2E868-16D3-4D56-B412-78F912F38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095EEBE1-BA9B-42E1-B176-1DF4451133B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DB353D85-027A-48C3-878B-1CB11C31D00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1839D215-494C-4405-8B35-5C43EEA01AE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F51F4266-D5E8-4CE9-934E-BE354DAC44D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3" name="组合 17">
            <a:extLst>
              <a:ext uri="{FF2B5EF4-FFF2-40B4-BE49-F238E27FC236}">
                <a16:creationId xmlns:a16="http://schemas.microsoft.com/office/drawing/2014/main" id="{9543629E-CA33-4084-8DD3-FAA8E8651221}"/>
              </a:ext>
            </a:extLst>
          </p:cNvPr>
          <p:cNvGrpSpPr>
            <a:grpSpLocks/>
          </p:cNvGrpSpPr>
          <p:nvPr/>
        </p:nvGrpSpPr>
        <p:grpSpPr bwMode="auto">
          <a:xfrm>
            <a:off x="3456211" y="2550712"/>
            <a:ext cx="381000" cy="381000"/>
            <a:chOff x="2078" y="1680"/>
            <a:chExt cx="1615" cy="1615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AAA4634-1EF4-4CD2-B984-C085C33D6E7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5836EE78-3FA9-412C-A2B3-F185966C5C8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D9F83B78-9AAD-4CF6-BD70-8ED52F7AADE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E7DD60C3-B6BB-4F19-921C-C9FF27DB86D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8690B5AE-94A1-48EF-8F26-3B6F34A1111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63537BDB-A68D-47F8-908F-10483731F9C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0" name="组合 24">
            <a:extLst>
              <a:ext uri="{FF2B5EF4-FFF2-40B4-BE49-F238E27FC236}">
                <a16:creationId xmlns:a16="http://schemas.microsoft.com/office/drawing/2014/main" id="{E343E3C2-BD31-4FD9-8DEF-2B719F390240}"/>
              </a:ext>
            </a:extLst>
          </p:cNvPr>
          <p:cNvGrpSpPr>
            <a:grpSpLocks/>
          </p:cNvGrpSpPr>
          <p:nvPr/>
        </p:nvGrpSpPr>
        <p:grpSpPr bwMode="auto">
          <a:xfrm>
            <a:off x="3615726" y="3416546"/>
            <a:ext cx="381000" cy="381000"/>
            <a:chOff x="2078" y="1680"/>
            <a:chExt cx="1615" cy="1615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85844E6A-93FE-437B-B220-0A62517BF18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9A10CAF6-9554-47E5-B85D-DADFA2437BA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7B279A48-40C0-485E-927E-D2A3D65DD2A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30CDE4E4-2D18-4D78-B4CC-2E96EA0E7CC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514F5213-F0FB-4485-B982-E7ADDABD8D5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20DBA74A-F185-4D71-A510-C33B2884857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7" name="组合 31">
            <a:extLst>
              <a:ext uri="{FF2B5EF4-FFF2-40B4-BE49-F238E27FC236}">
                <a16:creationId xmlns:a16="http://schemas.microsoft.com/office/drawing/2014/main" id="{9B629249-22F8-4846-A77B-9814BB52DF64}"/>
              </a:ext>
            </a:extLst>
          </p:cNvPr>
          <p:cNvGrpSpPr>
            <a:grpSpLocks/>
          </p:cNvGrpSpPr>
          <p:nvPr/>
        </p:nvGrpSpPr>
        <p:grpSpPr bwMode="auto">
          <a:xfrm>
            <a:off x="3463196" y="4215901"/>
            <a:ext cx="381000" cy="381000"/>
            <a:chOff x="2078" y="1680"/>
            <a:chExt cx="1615" cy="1615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A8A43167-E8B9-405B-919C-805D740443F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3EC0215E-685D-4FF9-A460-09A62D4EC26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7C8FB11F-A0E2-48FF-9E3D-775EA931BEE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58781275-3C3E-4334-9E3A-3A23E1AD2F0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8BC1839-FA0D-4545-89BC-6B7E6AAA881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D24AF925-202F-4B26-A457-69D662E1E7C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4" name="组合 38">
            <a:extLst>
              <a:ext uri="{FF2B5EF4-FFF2-40B4-BE49-F238E27FC236}">
                <a16:creationId xmlns:a16="http://schemas.microsoft.com/office/drawing/2014/main" id="{02CE6542-9507-4BAB-AA62-7DA53DF02845}"/>
              </a:ext>
            </a:extLst>
          </p:cNvPr>
          <p:cNvGrpSpPr>
            <a:grpSpLocks/>
          </p:cNvGrpSpPr>
          <p:nvPr/>
        </p:nvGrpSpPr>
        <p:grpSpPr bwMode="auto">
          <a:xfrm>
            <a:off x="3028631" y="5036311"/>
            <a:ext cx="355600" cy="381000"/>
            <a:chOff x="2078" y="1680"/>
            <a:chExt cx="1615" cy="1615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D2D5F6EE-792F-40FF-A230-17DB8737CA2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8E49F120-55C2-444E-9F40-F0BB0B1F3BB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ACD232F9-4252-406A-AD44-E445A98435A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B40DD223-CBC7-4C0B-99D4-0E1D71732B1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E12D07B6-2EA8-4783-AD88-567CF022496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F632A361-4A5C-4741-AEB7-820EBFBC674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247900" y="633413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4.2.2  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堆分配存储表示  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2297113" y="1187451"/>
            <a:ext cx="761365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堆存储结构的特点：</a:t>
            </a:r>
            <a:r>
              <a:rPr lang="zh-CN" altLang="en-US"/>
              <a:t>仍以一组空间足够大的、</a:t>
            </a:r>
            <a:r>
              <a:rPr lang="zh-CN" altLang="en-US">
                <a:solidFill>
                  <a:srgbClr val="0000FF"/>
                </a:solidFill>
              </a:rPr>
              <a:t>地址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</a:rPr>
              <a:t>连续</a:t>
            </a:r>
            <a:r>
              <a:rPr lang="zh-CN" altLang="en-US"/>
              <a:t>的存储单元</a:t>
            </a:r>
            <a:r>
              <a:rPr lang="zh-CN" altLang="en-US">
                <a:solidFill>
                  <a:srgbClr val="0000FF"/>
                </a:solidFill>
              </a:rPr>
              <a:t>依次存放</a:t>
            </a:r>
            <a:r>
              <a:rPr lang="zh-CN" altLang="en-US"/>
              <a:t>串值字符序列，但它们的存储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空间是在程序执行过程中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动态分配</a:t>
            </a:r>
            <a:r>
              <a:rPr lang="zh-CN" altLang="en-US"/>
              <a:t>的。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2279650" y="3079751"/>
            <a:ext cx="7956024" cy="2972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en-US" altLang="zh-CN"/>
              <a:t>        </a:t>
            </a:r>
            <a:r>
              <a:rPr lang="zh-CN" altLang="en-US"/>
              <a:t>通常，</a:t>
            </a:r>
            <a:r>
              <a:rPr lang="en-US" altLang="zh-CN"/>
              <a:t>C </a:t>
            </a:r>
            <a:r>
              <a:rPr lang="zh-CN" altLang="en-US"/>
              <a:t>语言中提供的串类型就是以这种存储方式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实现的。由动态分配函数 </a:t>
            </a:r>
            <a:r>
              <a:rPr lang="en-US" altLang="zh-CN"/>
              <a:t>malloc() </a:t>
            </a:r>
            <a:r>
              <a:rPr lang="zh-CN" altLang="en-US"/>
              <a:t>分配一块实际串长所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需要的存储空间（“堆”），如果分配成功，则返回此空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间的起始地址，作为串的基址。由 </a:t>
            </a:r>
            <a:r>
              <a:rPr lang="en-US" altLang="zh-CN"/>
              <a:t>free( ) </a:t>
            </a:r>
            <a:r>
              <a:rPr lang="zh-CN" altLang="en-US"/>
              <a:t>释放串不再需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要的空间。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utoUpdateAnimBg="0"/>
      <p:bldP spid="71685" grpId="0" autoUpdateAnimBg="0"/>
      <p:bldP spid="7168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5" name="Text Box 75"/>
          <p:cNvSpPr txBox="1">
            <a:spLocks noChangeArrowheads="1"/>
          </p:cNvSpPr>
          <p:nvPr/>
        </p:nvSpPr>
        <p:spPr bwMode="auto">
          <a:xfrm>
            <a:off x="2606676" y="765175"/>
            <a:ext cx="6729413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210000"/>
              </a:lnSpc>
            </a:pPr>
            <a:r>
              <a:rPr lang="zh-CN" altLang="en-US">
                <a:ea typeface="华文中宋" pitchFamily="2" charset="-122"/>
              </a:rPr>
              <a:t>用堆存放字符串时，其结构用 </a:t>
            </a:r>
            <a:r>
              <a:rPr lang="en-US" altLang="zh-CN">
                <a:ea typeface="华文中宋" pitchFamily="2" charset="-122"/>
              </a:rPr>
              <a:t>C </a:t>
            </a:r>
            <a:r>
              <a:rPr lang="zh-CN" altLang="en-US">
                <a:ea typeface="华文中宋" pitchFamily="2" charset="-122"/>
              </a:rPr>
              <a:t>语言定义如下：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typedef struct {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      char *ch;     // </a:t>
            </a:r>
            <a:r>
              <a:rPr lang="zh-CN" altLang="en-US"/>
              <a:t>若非空则按串长分配存储区， </a:t>
            </a:r>
          </a:p>
          <a:p>
            <a:pPr eaLnBrk="0" hangingPunct="0">
              <a:lnSpc>
                <a:spcPct val="210000"/>
              </a:lnSpc>
            </a:pPr>
            <a:r>
              <a:rPr lang="zh-CN" altLang="en-US"/>
              <a:t>                           </a:t>
            </a:r>
            <a:r>
              <a:rPr lang="en-US" altLang="zh-CN"/>
              <a:t>// </a:t>
            </a:r>
            <a:r>
              <a:rPr lang="zh-CN" altLang="en-US"/>
              <a:t>否则 </a:t>
            </a:r>
            <a:r>
              <a:rPr lang="en-US" altLang="zh-CN"/>
              <a:t>ch </a:t>
            </a:r>
            <a:r>
              <a:rPr lang="zh-CN" altLang="en-US"/>
              <a:t>为 </a:t>
            </a:r>
            <a:r>
              <a:rPr lang="en-US" altLang="zh-CN"/>
              <a:t>NULL</a:t>
            </a:r>
            <a:r>
              <a:rPr lang="en-US" altLang="zh-CN">
                <a:ea typeface="华文中宋" pitchFamily="2" charset="-122"/>
              </a:rPr>
              <a:t>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      int length;    //</a:t>
            </a:r>
            <a:r>
              <a:rPr lang="zh-CN" altLang="en-US"/>
              <a:t>串长度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} HString;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2424113" y="692150"/>
            <a:ext cx="5562600" cy="217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这类串操作的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实现算法</a:t>
            </a:r>
            <a:r>
              <a:rPr lang="zh-CN" altLang="en-US">
                <a:ea typeface="华文中宋" pitchFamily="2" charset="-122"/>
              </a:rPr>
              <a:t>为：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 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</a:t>
            </a:r>
            <a:r>
              <a:rPr lang="zh-CN" altLang="en-US"/>
              <a:t>为新生成的串分配一个存储空间；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  </a:t>
            </a: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、</a:t>
            </a:r>
            <a:r>
              <a:rPr lang="zh-CN" altLang="en-US"/>
              <a:t>进行串值的复制。</a:t>
            </a: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2436814" y="3086101"/>
            <a:ext cx="7546975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串插入操作 </a:t>
            </a:r>
            <a:r>
              <a:rPr lang="en-US" altLang="zh-CN">
                <a:ea typeface="华文中宋" pitchFamily="2" charset="-122"/>
              </a:rPr>
              <a:t>StrInsert(&amp;S, pos, T) </a:t>
            </a:r>
            <a:r>
              <a:rPr lang="zh-CN" altLang="en-US">
                <a:ea typeface="华文中宋" pitchFamily="2" charset="-122"/>
              </a:rPr>
              <a:t>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实现算法</a:t>
            </a:r>
            <a:r>
              <a:rPr lang="zh-CN" altLang="en-US">
                <a:ea typeface="华文中宋" pitchFamily="2" charset="-122"/>
              </a:rPr>
              <a:t>为：</a:t>
            </a:r>
          </a:p>
          <a:p>
            <a:pPr>
              <a:lnSpc>
                <a:spcPct val="180000"/>
              </a:lnSpc>
            </a:pPr>
            <a:r>
              <a:rPr lang="zh-CN" altLang="en-US">
                <a:ea typeface="华文中宋" pitchFamily="2" charset="-122"/>
              </a:rPr>
              <a:t> 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</a:t>
            </a:r>
            <a:r>
              <a:rPr lang="zh-CN" altLang="en-US"/>
              <a:t>为串 </a:t>
            </a:r>
            <a:r>
              <a:rPr lang="en-US" altLang="zh-CN"/>
              <a:t>S </a:t>
            </a:r>
            <a:r>
              <a:rPr lang="zh-CN" altLang="en-US"/>
              <a:t>重新分配大小等于串 </a:t>
            </a:r>
            <a:r>
              <a:rPr lang="en-US" altLang="zh-CN"/>
              <a:t>S </a:t>
            </a:r>
            <a:r>
              <a:rPr lang="zh-CN" altLang="en-US"/>
              <a:t>和串 </a:t>
            </a:r>
            <a:r>
              <a:rPr lang="en-US" altLang="zh-CN"/>
              <a:t>T </a:t>
            </a:r>
            <a:r>
              <a:rPr lang="zh-CN" altLang="en-US"/>
              <a:t>长度之和 </a:t>
            </a:r>
          </a:p>
          <a:p>
            <a:pPr>
              <a:lnSpc>
                <a:spcPct val="180000"/>
              </a:lnSpc>
            </a:pPr>
            <a:r>
              <a:rPr lang="zh-CN" altLang="en-US"/>
              <a:t>        的存储空间； </a:t>
            </a:r>
          </a:p>
          <a:p>
            <a:pPr>
              <a:lnSpc>
                <a:spcPct val="180000"/>
              </a:lnSpc>
            </a:pPr>
            <a:r>
              <a:rPr lang="zh-CN" altLang="en-US"/>
              <a:t>  </a:t>
            </a:r>
            <a:r>
              <a:rPr lang="en-US" altLang="zh-CN"/>
              <a:t>2</a:t>
            </a:r>
            <a:r>
              <a:rPr lang="zh-CN" altLang="en-US"/>
              <a:t>、进行串值的复制。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 autoUpdateAnimBg="0"/>
      <p:bldP spid="12800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3" name="Rectangle 155"/>
          <p:cNvSpPr>
            <a:spLocks noChangeArrowheads="1"/>
          </p:cNvSpPr>
          <p:nvPr/>
        </p:nvSpPr>
        <p:spPr bwMode="auto">
          <a:xfrm>
            <a:off x="2767013" y="3148013"/>
            <a:ext cx="55626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2" name="Rectangle 154"/>
          <p:cNvSpPr>
            <a:spLocks noChangeArrowheads="1"/>
          </p:cNvSpPr>
          <p:nvPr/>
        </p:nvSpPr>
        <p:spPr bwMode="auto">
          <a:xfrm>
            <a:off x="2995613" y="2767013"/>
            <a:ext cx="27432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1" name="Rectangle 153"/>
          <p:cNvSpPr>
            <a:spLocks noChangeArrowheads="1"/>
          </p:cNvSpPr>
          <p:nvPr/>
        </p:nvSpPr>
        <p:spPr bwMode="auto">
          <a:xfrm>
            <a:off x="4672013" y="2386013"/>
            <a:ext cx="1066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6" name="Rectangle 148"/>
          <p:cNvSpPr>
            <a:spLocks noChangeArrowheads="1"/>
          </p:cNvSpPr>
          <p:nvPr/>
        </p:nvSpPr>
        <p:spPr bwMode="auto">
          <a:xfrm>
            <a:off x="5738813" y="2386013"/>
            <a:ext cx="304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7" name="Rectangle 139"/>
          <p:cNvSpPr>
            <a:spLocks noChangeArrowheads="1"/>
          </p:cNvSpPr>
          <p:nvPr/>
        </p:nvSpPr>
        <p:spPr bwMode="auto">
          <a:xfrm>
            <a:off x="2995613" y="2767013"/>
            <a:ext cx="27432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6" name="Rectangle 138"/>
          <p:cNvSpPr>
            <a:spLocks noChangeArrowheads="1"/>
          </p:cNvSpPr>
          <p:nvPr/>
        </p:nvSpPr>
        <p:spPr bwMode="auto">
          <a:xfrm>
            <a:off x="4672013" y="2386013"/>
            <a:ext cx="1066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1" name="Rectangle 133"/>
          <p:cNvSpPr>
            <a:spLocks noChangeArrowheads="1"/>
          </p:cNvSpPr>
          <p:nvPr/>
        </p:nvSpPr>
        <p:spPr bwMode="auto">
          <a:xfrm>
            <a:off x="3224213" y="2386013"/>
            <a:ext cx="13716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4" name="Rectangle 106"/>
          <p:cNvSpPr>
            <a:spLocks noChangeArrowheads="1"/>
          </p:cNvSpPr>
          <p:nvPr/>
        </p:nvSpPr>
        <p:spPr bwMode="auto">
          <a:xfrm>
            <a:off x="3224213" y="1677988"/>
            <a:ext cx="6400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2314575" y="404813"/>
            <a:ext cx="7788286" cy="498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/>
              <a:t>Status </a:t>
            </a:r>
            <a:r>
              <a:rPr lang="en-US" altLang="zh-CN" sz="2000" dirty="0" err="1"/>
              <a:t>StrInsert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Hstring</a:t>
            </a:r>
            <a:r>
              <a:rPr lang="en-US" altLang="zh-CN" sz="2000" dirty="0"/>
              <a:t> &amp;S,  int pos,  </a:t>
            </a:r>
            <a:r>
              <a:rPr lang="en-US" altLang="zh-CN" sz="2000" dirty="0" err="1"/>
              <a:t>HString</a:t>
            </a:r>
            <a:r>
              <a:rPr lang="en-US" altLang="zh-CN" sz="2000" dirty="0"/>
              <a:t> T) 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/>
              <a:t>//</a:t>
            </a:r>
            <a:r>
              <a:rPr lang="zh-CN" altLang="en-US" sz="2000" dirty="0"/>
              <a:t>在串</a:t>
            </a:r>
            <a:r>
              <a:rPr lang="en-US" altLang="zh-CN" sz="2000" dirty="0"/>
              <a:t>s</a:t>
            </a:r>
            <a:r>
              <a:rPr lang="zh-CN" altLang="en-US" sz="2000" dirty="0"/>
              <a:t>的第</a:t>
            </a:r>
            <a:r>
              <a:rPr lang="en-US" altLang="zh-CN" sz="2000" dirty="0"/>
              <a:t>pos</a:t>
            </a:r>
            <a:r>
              <a:rPr lang="zh-CN" altLang="en-US" sz="2000" dirty="0"/>
              <a:t>个字符之前插入串</a:t>
            </a:r>
            <a:r>
              <a:rPr lang="en-US" altLang="zh-CN" sz="2000"/>
              <a:t>T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dirty="0"/>
              <a:t>{ if (pos&lt;1|| pos &gt; </a:t>
            </a:r>
            <a:r>
              <a:rPr lang="en-US" altLang="zh-CN" sz="2000" dirty="0" err="1"/>
              <a:t>S.length</a:t>
            </a:r>
            <a:r>
              <a:rPr lang="en-US" altLang="zh-CN" sz="2000" dirty="0"/>
              <a:t> +1)  return ERROR;  // </a:t>
            </a:r>
            <a:r>
              <a:rPr lang="zh-CN" altLang="en-US" sz="2000" dirty="0"/>
              <a:t>插入位置不合法 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   </a:t>
            </a:r>
            <a:r>
              <a:rPr lang="en-US" altLang="zh-CN" sz="2000" dirty="0"/>
              <a:t>if (</a:t>
            </a:r>
            <a:r>
              <a:rPr lang="en-US" altLang="zh-CN" sz="2000" dirty="0" err="1"/>
              <a:t>T.length</a:t>
            </a:r>
            <a:r>
              <a:rPr lang="en-US" altLang="zh-CN" sz="2000" dirty="0"/>
              <a:t>)   // T </a:t>
            </a:r>
            <a:r>
              <a:rPr lang="zh-CN" altLang="en-US" sz="2000" dirty="0"/>
              <a:t>非空，则为 </a:t>
            </a:r>
            <a:r>
              <a:rPr lang="en-US" altLang="zh-CN" sz="2000" dirty="0"/>
              <a:t>S </a:t>
            </a:r>
            <a:r>
              <a:rPr lang="zh-CN" altLang="en-US" sz="2000" dirty="0"/>
              <a:t>重新分配空间并插入 </a:t>
            </a:r>
            <a:r>
              <a:rPr lang="en-US" altLang="zh-CN" sz="2000" dirty="0"/>
              <a:t>T 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{  if (!(S.ch=(char *) </a:t>
            </a:r>
            <a:r>
              <a:rPr lang="en-US" altLang="zh-CN" sz="2000" dirty="0" err="1"/>
              <a:t>realloc</a:t>
            </a:r>
            <a:r>
              <a:rPr lang="en-US" altLang="zh-CN" sz="2000" dirty="0"/>
              <a:t>(S.ch,(</a:t>
            </a:r>
            <a:r>
              <a:rPr lang="en-US" altLang="zh-CN" sz="2000" dirty="0" err="1"/>
              <a:t>S.length+T.length</a:t>
            </a:r>
            <a:r>
              <a:rPr lang="en-US" altLang="zh-CN" sz="2000" dirty="0"/>
              <a:t>)*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(char)))) 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      exit(OVERFLOW);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  for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=S.length-1;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&gt;=pos-1; --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   //</a:t>
            </a:r>
            <a:r>
              <a:rPr lang="zh-CN" altLang="en-US" sz="2000" dirty="0"/>
              <a:t>为插入 </a:t>
            </a:r>
            <a:r>
              <a:rPr lang="en-US" altLang="zh-CN" sz="2000" dirty="0"/>
              <a:t>T </a:t>
            </a:r>
            <a:r>
              <a:rPr lang="zh-CN" altLang="en-US" sz="2000" dirty="0"/>
              <a:t>而腾出位置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          </a:t>
            </a:r>
            <a:r>
              <a:rPr lang="en-US" altLang="zh-CN" sz="2000" dirty="0"/>
              <a:t>S.ch[</a:t>
            </a:r>
            <a:r>
              <a:rPr lang="en-US" altLang="zh-CN" sz="2000" dirty="0" err="1"/>
              <a:t>i+T.length</a:t>
            </a:r>
            <a:r>
              <a:rPr lang="en-US" altLang="zh-CN" sz="2000" dirty="0"/>
              <a:t>]=S.ch[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];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  S.ch[pos-1…pos+T.length-2]=T.ch[0…T.length-1];  //</a:t>
            </a:r>
            <a:r>
              <a:rPr lang="zh-CN" altLang="en-US" sz="2000" dirty="0"/>
              <a:t>插入 </a:t>
            </a:r>
            <a:r>
              <a:rPr lang="en-US" altLang="zh-CN" sz="2000" dirty="0"/>
              <a:t>T 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S.length</a:t>
            </a:r>
            <a:r>
              <a:rPr lang="en-US" altLang="zh-CN" sz="2000" dirty="0"/>
              <a:t>+=</a:t>
            </a:r>
            <a:r>
              <a:rPr lang="en-US" altLang="zh-CN" sz="2000" dirty="0" err="1"/>
              <a:t>T.length</a:t>
            </a:r>
            <a:r>
              <a:rPr lang="en-US" altLang="zh-CN" sz="2000" dirty="0"/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}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return OK;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}//</a:t>
            </a:r>
            <a:r>
              <a:rPr lang="en-US" altLang="zh-CN" sz="2000" dirty="0" err="1"/>
              <a:t>StrInsert</a:t>
            </a:r>
            <a:endParaRPr lang="en-US" altLang="zh-CN" sz="2000" dirty="0"/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4138614" y="4198939"/>
            <a:ext cx="3273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例：</a:t>
            </a:r>
            <a:r>
              <a:rPr lang="en-US" altLang="zh-CN" sz="2000">
                <a:solidFill>
                  <a:srgbClr val="0000FF"/>
                </a:solidFill>
              </a:rPr>
              <a:t>S=‘ABCDE’    T=‘XY’  </a:t>
            </a:r>
          </a:p>
          <a:p>
            <a:r>
              <a:rPr lang="en-US" altLang="zh-CN" sz="2000">
                <a:solidFill>
                  <a:srgbClr val="0000FF"/>
                </a:solidFill>
              </a:rPr>
              <a:t>        pos=4 </a:t>
            </a:r>
          </a:p>
        </p:txBody>
      </p:sp>
      <p:graphicFrame>
        <p:nvGraphicFramePr>
          <p:cNvPr id="17485" name="Group 77"/>
          <p:cNvGraphicFramePr>
            <a:graphicFrameLocks noGrp="1"/>
          </p:cNvGraphicFramePr>
          <p:nvPr/>
        </p:nvGraphicFramePr>
        <p:xfrm>
          <a:off x="2462213" y="5011738"/>
          <a:ext cx="1905000" cy="457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479" name="Text Box 71"/>
          <p:cNvSpPr txBox="1">
            <a:spLocks noChangeArrowheads="1"/>
          </p:cNvSpPr>
          <p:nvPr/>
        </p:nvSpPr>
        <p:spPr bwMode="auto">
          <a:xfrm>
            <a:off x="2462214" y="5011738"/>
            <a:ext cx="1938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A  B  C  D  E </a:t>
            </a:r>
          </a:p>
        </p:txBody>
      </p:sp>
      <p:graphicFrame>
        <p:nvGraphicFramePr>
          <p:cNvPr id="17512" name="Group 104"/>
          <p:cNvGraphicFramePr>
            <a:graphicFrameLocks noGrp="1"/>
          </p:cNvGraphicFramePr>
          <p:nvPr/>
        </p:nvGraphicFramePr>
        <p:xfrm>
          <a:off x="2462213" y="5740400"/>
          <a:ext cx="762000" cy="457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35" name="Group 127"/>
          <p:cNvGraphicFramePr>
            <a:graphicFrameLocks noGrp="1"/>
          </p:cNvGraphicFramePr>
          <p:nvPr/>
        </p:nvGraphicFramePr>
        <p:xfrm>
          <a:off x="4681538" y="5011738"/>
          <a:ext cx="2667000" cy="457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538" name="Text Box 130"/>
          <p:cNvSpPr txBox="1">
            <a:spLocks noChangeArrowheads="1"/>
          </p:cNvSpPr>
          <p:nvPr/>
        </p:nvSpPr>
        <p:spPr bwMode="auto">
          <a:xfrm>
            <a:off x="4681539" y="5011738"/>
            <a:ext cx="1938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A  B  C  D  E </a:t>
            </a:r>
          </a:p>
        </p:txBody>
      </p:sp>
      <p:sp>
        <p:nvSpPr>
          <p:cNvPr id="17539" name="Text Box 131"/>
          <p:cNvSpPr txBox="1">
            <a:spLocks noChangeArrowheads="1"/>
          </p:cNvSpPr>
          <p:nvPr/>
        </p:nvSpPr>
        <p:spPr bwMode="auto">
          <a:xfrm>
            <a:off x="4519613" y="5815013"/>
            <a:ext cx="811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S.ch </a:t>
            </a:r>
          </a:p>
        </p:txBody>
      </p:sp>
      <p:sp>
        <p:nvSpPr>
          <p:cNvPr id="17540" name="Line 132"/>
          <p:cNvSpPr>
            <a:spLocks noChangeShapeType="1"/>
          </p:cNvSpPr>
          <p:nvPr/>
        </p:nvSpPr>
        <p:spPr bwMode="auto">
          <a:xfrm flipV="1">
            <a:off x="4824413" y="55102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7554" name="Group 146"/>
          <p:cNvGrpSpPr>
            <a:grpSpLocks/>
          </p:cNvGrpSpPr>
          <p:nvPr/>
        </p:nvGrpSpPr>
        <p:grpSpPr bwMode="auto">
          <a:xfrm>
            <a:off x="6272214" y="5510213"/>
            <a:ext cx="344487" cy="762000"/>
            <a:chOff x="2544" y="3552"/>
            <a:chExt cx="217" cy="480"/>
          </a:xfrm>
        </p:grpSpPr>
        <p:sp>
          <p:nvSpPr>
            <p:cNvPr id="17542" name="Text Box 134"/>
            <p:cNvSpPr txBox="1">
              <a:spLocks noChangeArrowheads="1"/>
            </p:cNvSpPr>
            <p:nvPr/>
          </p:nvSpPr>
          <p:spPr bwMode="auto">
            <a:xfrm>
              <a:off x="2544" y="3744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i </a:t>
              </a:r>
            </a:p>
          </p:txBody>
        </p:sp>
        <p:sp>
          <p:nvSpPr>
            <p:cNvPr id="17543" name="Line 135"/>
            <p:cNvSpPr>
              <a:spLocks noChangeShapeType="1"/>
            </p:cNvSpPr>
            <p:nvPr/>
          </p:nvSpPr>
          <p:spPr bwMode="auto">
            <a:xfrm flipV="1">
              <a:off x="2609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55" name="Group 147"/>
          <p:cNvGrpSpPr>
            <a:grpSpLocks/>
          </p:cNvGrpSpPr>
          <p:nvPr/>
        </p:nvGrpSpPr>
        <p:grpSpPr bwMode="auto">
          <a:xfrm>
            <a:off x="5586413" y="5510213"/>
            <a:ext cx="1047750" cy="1143000"/>
            <a:chOff x="2112" y="3552"/>
            <a:chExt cx="660" cy="720"/>
          </a:xfrm>
        </p:grpSpPr>
        <p:sp>
          <p:nvSpPr>
            <p:cNvPr id="17544" name="Text Box 136"/>
            <p:cNvSpPr txBox="1">
              <a:spLocks noChangeArrowheads="1"/>
            </p:cNvSpPr>
            <p:nvPr/>
          </p:nvSpPr>
          <p:spPr bwMode="auto">
            <a:xfrm>
              <a:off x="2112" y="3984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Pos -1 </a:t>
              </a:r>
            </a:p>
          </p:txBody>
        </p:sp>
        <p:sp>
          <p:nvSpPr>
            <p:cNvPr id="17545" name="Line 137"/>
            <p:cNvSpPr>
              <a:spLocks noChangeShapeType="1"/>
            </p:cNvSpPr>
            <p:nvPr/>
          </p:nvSpPr>
          <p:spPr bwMode="auto">
            <a:xfrm flipV="1">
              <a:off x="2304" y="355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548" name="Text Box 140"/>
          <p:cNvSpPr txBox="1">
            <a:spLocks noChangeArrowheads="1"/>
          </p:cNvSpPr>
          <p:nvPr/>
        </p:nvSpPr>
        <p:spPr bwMode="auto">
          <a:xfrm>
            <a:off x="6951663" y="5011738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E </a:t>
            </a:r>
          </a:p>
        </p:txBody>
      </p:sp>
      <p:sp>
        <p:nvSpPr>
          <p:cNvPr id="17549" name="Text Box 141"/>
          <p:cNvSpPr txBox="1">
            <a:spLocks noChangeArrowheads="1"/>
          </p:cNvSpPr>
          <p:nvPr/>
        </p:nvSpPr>
        <p:spPr bwMode="auto">
          <a:xfrm>
            <a:off x="6586538" y="5011738"/>
            <a:ext cx="481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D </a:t>
            </a:r>
          </a:p>
        </p:txBody>
      </p:sp>
      <p:sp>
        <p:nvSpPr>
          <p:cNvPr id="17550" name="Rectangle 142"/>
          <p:cNvSpPr>
            <a:spLocks noChangeArrowheads="1"/>
          </p:cNvSpPr>
          <p:nvPr/>
        </p:nvSpPr>
        <p:spPr bwMode="auto">
          <a:xfrm>
            <a:off x="6243638" y="5087938"/>
            <a:ext cx="228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1" name="Rectangle 143"/>
          <p:cNvSpPr>
            <a:spLocks noChangeArrowheads="1"/>
          </p:cNvSpPr>
          <p:nvPr/>
        </p:nvSpPr>
        <p:spPr bwMode="auto">
          <a:xfrm>
            <a:off x="5881688" y="5087938"/>
            <a:ext cx="228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3" name="Text Box 145"/>
          <p:cNvSpPr txBox="1">
            <a:spLocks noChangeArrowheads="1"/>
          </p:cNvSpPr>
          <p:nvPr/>
        </p:nvSpPr>
        <p:spPr bwMode="auto">
          <a:xfrm>
            <a:off x="7813675" y="4214814"/>
            <a:ext cx="2184400" cy="18446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typedef struct{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  char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*ch;</a:t>
            </a: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  int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length;  </a:t>
            </a:r>
            <a:endParaRPr lang="en-US" altLang="zh-CN">
              <a:solidFill>
                <a:schemeClr val="bg1"/>
              </a:solidFill>
              <a:ea typeface="华文中宋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}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HString;</a:t>
            </a:r>
          </a:p>
        </p:txBody>
      </p:sp>
      <p:grpSp>
        <p:nvGrpSpPr>
          <p:cNvPr id="17557" name="Group 149"/>
          <p:cNvGrpSpPr>
            <a:grpSpLocks/>
          </p:cNvGrpSpPr>
          <p:nvPr/>
        </p:nvGrpSpPr>
        <p:grpSpPr bwMode="auto">
          <a:xfrm>
            <a:off x="5967414" y="5510213"/>
            <a:ext cx="344487" cy="762000"/>
            <a:chOff x="2544" y="3552"/>
            <a:chExt cx="217" cy="480"/>
          </a:xfrm>
        </p:grpSpPr>
        <p:sp>
          <p:nvSpPr>
            <p:cNvPr id="17558" name="Text Box 150"/>
            <p:cNvSpPr txBox="1">
              <a:spLocks noChangeArrowheads="1"/>
            </p:cNvSpPr>
            <p:nvPr/>
          </p:nvSpPr>
          <p:spPr bwMode="auto">
            <a:xfrm>
              <a:off x="2544" y="3744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i </a:t>
              </a:r>
            </a:p>
          </p:txBody>
        </p:sp>
        <p:sp>
          <p:nvSpPr>
            <p:cNvPr id="17559" name="Line 151"/>
            <p:cNvSpPr>
              <a:spLocks noChangeShapeType="1"/>
            </p:cNvSpPr>
            <p:nvPr/>
          </p:nvSpPr>
          <p:spPr bwMode="auto">
            <a:xfrm flipV="1">
              <a:off x="2609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7560" name="Rectangle 152"/>
          <p:cNvSpPr>
            <a:spLocks noChangeArrowheads="1"/>
          </p:cNvSpPr>
          <p:nvPr/>
        </p:nvSpPr>
        <p:spPr bwMode="auto">
          <a:xfrm>
            <a:off x="6272213" y="5503863"/>
            <a:ext cx="2286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3" name="Text Box 105"/>
          <p:cNvSpPr txBox="1">
            <a:spLocks noChangeArrowheads="1"/>
          </p:cNvSpPr>
          <p:nvPr/>
        </p:nvSpPr>
        <p:spPr bwMode="auto">
          <a:xfrm>
            <a:off x="2484439" y="5738813"/>
            <a:ext cx="854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X  Y </a:t>
            </a:r>
          </a:p>
        </p:txBody>
      </p:sp>
      <p:sp>
        <p:nvSpPr>
          <p:cNvPr id="17566" name="Text Box 158"/>
          <p:cNvSpPr txBox="1">
            <a:spLocks noChangeArrowheads="1"/>
          </p:cNvSpPr>
          <p:nvPr/>
        </p:nvSpPr>
        <p:spPr bwMode="auto">
          <a:xfrm>
            <a:off x="2484439" y="5732463"/>
            <a:ext cx="854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X  Y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1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1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5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5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7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75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7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175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0.27565 -0.10463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175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76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63" grpId="0" animBg="1"/>
      <p:bldP spid="17562" grpId="0" animBg="1"/>
      <p:bldP spid="17561" grpId="0" animBg="1"/>
      <p:bldP spid="17556" grpId="0" animBg="1"/>
      <p:bldP spid="17547" grpId="0" animBg="1"/>
      <p:bldP spid="17546" grpId="0" animBg="1"/>
      <p:bldP spid="17541" grpId="0" animBg="1"/>
      <p:bldP spid="17514" grpId="0" animBg="1"/>
      <p:bldP spid="17442" grpId="0" autoUpdateAnimBg="0"/>
      <p:bldP spid="17479" grpId="0" autoUpdateAnimBg="0"/>
      <p:bldP spid="17538" grpId="0" autoUpdateAnimBg="0"/>
      <p:bldP spid="17539" grpId="0" autoUpdateAnimBg="0"/>
      <p:bldP spid="17540" grpId="0" animBg="1"/>
      <p:bldP spid="17548" grpId="0" autoUpdateAnimBg="0"/>
      <p:bldP spid="17549" grpId="0" autoUpdateAnimBg="0"/>
      <p:bldP spid="17550" grpId="0" animBg="1"/>
      <p:bldP spid="17551" grpId="0" animBg="1"/>
      <p:bldP spid="17560" grpId="0" animBg="1"/>
      <p:bldP spid="17513" grpId="0" autoUpdateAnimBg="0"/>
      <p:bldP spid="17566" grpId="0"/>
      <p:bldP spid="1756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20425" y="1810839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串的模式匹配算法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串的堆分配表示、基本操作实现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串的定长表示、基本操作实现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串的概念、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46" name="组合 10">
            <a:extLst>
              <a:ext uri="{FF2B5EF4-FFF2-40B4-BE49-F238E27FC236}">
                <a16:creationId xmlns:a16="http://schemas.microsoft.com/office/drawing/2014/main" id="{BAD1FF4C-F3D9-4301-AEBB-75D2D4CCC4B7}"/>
              </a:ext>
            </a:extLst>
          </p:cNvPr>
          <p:cNvGrpSpPr>
            <a:grpSpLocks/>
          </p:cNvGrpSpPr>
          <p:nvPr/>
        </p:nvGrpSpPr>
        <p:grpSpPr bwMode="auto">
          <a:xfrm>
            <a:off x="2945983" y="1777453"/>
            <a:ext cx="381000" cy="381000"/>
            <a:chOff x="2078" y="1680"/>
            <a:chExt cx="1615" cy="1615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9884F861-AFD2-46B4-802D-5F8B4885F7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6FF0078D-DD2C-45B9-A3EE-02C14FD407A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DE24AE13-7D46-4B0E-ACCD-EBCDF0779F2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EECF92E8-86B0-4442-BBF3-14C71C420DA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C6EF13E0-3F4D-4724-8BE9-2FF5BCE6283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9B5E0C31-6FDE-46E9-ABC5-73E5C2FB2B0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3" name="组合 17">
            <a:extLst>
              <a:ext uri="{FF2B5EF4-FFF2-40B4-BE49-F238E27FC236}">
                <a16:creationId xmlns:a16="http://schemas.microsoft.com/office/drawing/2014/main" id="{9FB267E8-BD83-43E9-9890-F2574CAC4F12}"/>
              </a:ext>
            </a:extLst>
          </p:cNvPr>
          <p:cNvGrpSpPr>
            <a:grpSpLocks/>
          </p:cNvGrpSpPr>
          <p:nvPr/>
        </p:nvGrpSpPr>
        <p:grpSpPr bwMode="auto">
          <a:xfrm>
            <a:off x="3456211" y="2550712"/>
            <a:ext cx="381000" cy="381000"/>
            <a:chOff x="2078" y="1680"/>
            <a:chExt cx="1615" cy="1615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E51BDD70-D4F4-4AF5-A4CF-EC3CC451F4D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BFFF8DE6-2C6B-4F12-8DCF-0E39B5F71BE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A1F102DB-4670-4CCA-9220-25E35416ED5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E169C198-7378-42DB-A919-21253257961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E1CA8FEE-64B1-4763-B411-6E9DABE362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3C0D381A-E9AE-4347-B8E4-E05E4782C10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0" name="组合 24">
            <a:extLst>
              <a:ext uri="{FF2B5EF4-FFF2-40B4-BE49-F238E27FC236}">
                <a16:creationId xmlns:a16="http://schemas.microsoft.com/office/drawing/2014/main" id="{D9D9AEE0-4E06-417C-BDB1-4968DFEC2778}"/>
              </a:ext>
            </a:extLst>
          </p:cNvPr>
          <p:cNvGrpSpPr>
            <a:grpSpLocks/>
          </p:cNvGrpSpPr>
          <p:nvPr/>
        </p:nvGrpSpPr>
        <p:grpSpPr bwMode="auto">
          <a:xfrm>
            <a:off x="3615726" y="3416546"/>
            <a:ext cx="381000" cy="381000"/>
            <a:chOff x="2078" y="1680"/>
            <a:chExt cx="1615" cy="1615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B55F436E-2473-4EB9-9C93-41501B84AD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CDB64E44-05E0-46D2-81E7-9B2223586A2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ECD55368-39D3-41C2-A07D-95D3C769F9D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A658D064-228C-4FC1-B903-224E931DDDD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8488B9F5-8096-4BCC-92B3-23CBAA5857C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9C1810F5-0E17-4602-AF29-C268FFD5A2A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7" name="组合 31">
            <a:extLst>
              <a:ext uri="{FF2B5EF4-FFF2-40B4-BE49-F238E27FC236}">
                <a16:creationId xmlns:a16="http://schemas.microsoft.com/office/drawing/2014/main" id="{0EC1DC35-951E-4437-8380-D4225D696454}"/>
              </a:ext>
            </a:extLst>
          </p:cNvPr>
          <p:cNvGrpSpPr>
            <a:grpSpLocks/>
          </p:cNvGrpSpPr>
          <p:nvPr/>
        </p:nvGrpSpPr>
        <p:grpSpPr bwMode="auto">
          <a:xfrm>
            <a:off x="3463196" y="4215901"/>
            <a:ext cx="381000" cy="381000"/>
            <a:chOff x="2078" y="1680"/>
            <a:chExt cx="1615" cy="1615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AB81E9CB-C786-4887-9163-F73E72BFACE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F0A110D2-5030-4956-B353-D892A9F71A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E9337118-3708-42C8-8D6B-7BB001BEAF7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2EAF179F-91BF-4B0C-9805-3E2CFD6282D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AD734631-8B1B-4270-A90C-8CF82DBDB96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7A16CD8B-AB01-4A56-B4DD-5485C778C81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4" name="组合 38">
            <a:extLst>
              <a:ext uri="{FF2B5EF4-FFF2-40B4-BE49-F238E27FC236}">
                <a16:creationId xmlns:a16="http://schemas.microsoft.com/office/drawing/2014/main" id="{921BDFCE-9F52-4DC6-A5B2-27016D8E8B78}"/>
              </a:ext>
            </a:extLst>
          </p:cNvPr>
          <p:cNvGrpSpPr>
            <a:grpSpLocks/>
          </p:cNvGrpSpPr>
          <p:nvPr/>
        </p:nvGrpSpPr>
        <p:grpSpPr bwMode="auto">
          <a:xfrm>
            <a:off x="3028631" y="5036311"/>
            <a:ext cx="355600" cy="381000"/>
            <a:chOff x="2078" y="1680"/>
            <a:chExt cx="1615" cy="1615"/>
          </a:xfrm>
        </p:grpSpPr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91D4B6F4-B7D2-4FC1-8FCC-45B864DAFBD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3149A45F-9B9F-430C-8B58-90A43E39D08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10D7D6E-D0B5-437E-8B5D-83CA7C6A57F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7CCE4107-55A0-40C7-ADBF-7736DA0EF32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CF76C661-572E-48F8-93ED-27F2B0D24DB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DA3A1FBA-35C5-4DE9-A894-E86A1C3B012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2135188" y="1071564"/>
            <a:ext cx="80645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Concat</a:t>
            </a:r>
            <a:r>
              <a:rPr lang="en-US" altLang="zh-CN" dirty="0"/>
              <a:t>(</a:t>
            </a:r>
            <a:r>
              <a:rPr lang="en-US" altLang="zh-CN" dirty="0" err="1"/>
              <a:t>HString</a:t>
            </a:r>
            <a:r>
              <a:rPr lang="en-US" altLang="zh-CN" dirty="0"/>
              <a:t> &amp;T, </a:t>
            </a:r>
            <a:r>
              <a:rPr lang="en-US" altLang="zh-CN" dirty="0" err="1"/>
              <a:t>HString</a:t>
            </a:r>
            <a:r>
              <a:rPr lang="en-US" altLang="zh-CN" dirty="0"/>
              <a:t> S1, </a:t>
            </a:r>
            <a:r>
              <a:rPr lang="en-US" altLang="zh-CN" dirty="0" err="1"/>
              <a:t>HString</a:t>
            </a:r>
            <a:r>
              <a:rPr lang="en-US" altLang="zh-CN" dirty="0"/>
              <a:t> S2)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 if (T.ch)  free(T.ch);        // </a:t>
            </a:r>
            <a:r>
              <a:rPr lang="zh-CN" altLang="en-US" dirty="0"/>
              <a:t>释放旧空间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</a:t>
            </a:r>
            <a:r>
              <a:rPr lang="en-US" altLang="zh-CN" dirty="0"/>
              <a:t>T.ch = (char*) </a:t>
            </a:r>
            <a:r>
              <a:rPr lang="en-US" altLang="zh-CN" dirty="0" err="1"/>
              <a:t>malloc</a:t>
            </a:r>
            <a:r>
              <a:rPr lang="en-US" altLang="zh-CN" dirty="0"/>
              <a:t> ((S1.length+S2.length)*</a:t>
            </a:r>
            <a:r>
              <a:rPr lang="en-US" altLang="zh-CN" dirty="0" err="1"/>
              <a:t>sizeof</a:t>
            </a:r>
            <a:r>
              <a:rPr lang="en-US" altLang="zh-CN" dirty="0"/>
              <a:t>(char))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if (!T.ch)  exit (OVERFLOW);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T.ch[0…S1.length-1] = S1.ch[0…S1.length-1];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T.length</a:t>
            </a:r>
            <a:r>
              <a:rPr lang="en-US" altLang="zh-CN" dirty="0"/>
              <a:t> = S1.length + S2.length;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T.ch[S1.length…T.length-1] = S2.ch[0…S2.length-1];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return OK;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} // </a:t>
            </a:r>
            <a:r>
              <a:rPr lang="en-US" altLang="zh-CN" dirty="0" err="1"/>
              <a:t>Concat</a:t>
            </a:r>
            <a:r>
              <a:rPr lang="en-US" altLang="zh-CN" dirty="0"/>
              <a:t> 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2084388" y="568325"/>
            <a:ext cx="347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uiExpand="1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2135188" y="1068388"/>
            <a:ext cx="8210550" cy="531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Status SubString(HString &amp;Sub, HString S, int pos, int len) 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{ if (pos &lt; 1 || pos &gt; S.length || len &lt; 0 || len &gt; S.length-pos+1)  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 return ERROR;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if (Sub.ch)  free (Sub.ch);             // </a:t>
            </a:r>
            <a:r>
              <a:rPr lang="zh-CN" altLang="en-US"/>
              <a:t>释放旧空间 </a:t>
            </a:r>
            <a:endParaRPr lang="zh-CN" altLang="en-US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if (!len) 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{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Sub.ch = NULL;  Sub.length = 0;</a:t>
            </a:r>
            <a:r>
              <a:rPr lang="en-US" altLang="zh-CN">
                <a:ea typeface="宋体" pitchFamily="2" charset="-122"/>
              </a:rPr>
              <a:t> } // </a:t>
            </a:r>
            <a:r>
              <a:rPr lang="zh-CN" altLang="en-US"/>
              <a:t>空子串 </a:t>
            </a: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else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{ </a:t>
            </a:r>
            <a:r>
              <a:rPr lang="en-US" altLang="zh-CN">
                <a:solidFill>
                  <a:srgbClr val="0000FF"/>
                </a:solidFill>
              </a:rPr>
              <a:t>Sub.ch = (char *)malloc(len*sizeof(char));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</a:rPr>
              <a:t>         Sub.ch[0…len-1] = S[pos-1…pos+len-2];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</a:rPr>
              <a:t>         Sub.length = len;</a:t>
            </a:r>
            <a:r>
              <a:rPr lang="en-US" altLang="zh-CN"/>
              <a:t> </a:t>
            </a:r>
            <a:r>
              <a:rPr lang="en-US" altLang="zh-CN">
                <a:ea typeface="宋体" pitchFamily="2" charset="-12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}       //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完整子串 </a:t>
            </a:r>
            <a:endParaRPr lang="zh-CN" altLang="en-US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return OK;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} // SubString 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2154239" y="549275"/>
            <a:ext cx="386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4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4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2744789" y="1196975"/>
            <a:ext cx="6015037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130175">
              <a:lnSpc>
                <a:spcPct val="13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Strcopy</a:t>
            </a:r>
            <a:r>
              <a:rPr lang="en-US" altLang="zh-CN" dirty="0"/>
              <a:t>(</a:t>
            </a:r>
            <a:r>
              <a:rPr lang="en-US" altLang="zh-CN" dirty="0" err="1"/>
              <a:t>HString</a:t>
            </a:r>
            <a:r>
              <a:rPr lang="en-US" altLang="zh-CN" dirty="0"/>
              <a:t>  &amp;T, </a:t>
            </a:r>
            <a:r>
              <a:rPr lang="en-US" altLang="zh-CN" dirty="0" err="1"/>
              <a:t>HString</a:t>
            </a:r>
            <a:r>
              <a:rPr lang="en-US" altLang="zh-CN" dirty="0"/>
              <a:t>  S)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{  if (T.ch)  free(T.ch);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n=</a:t>
            </a:r>
            <a:r>
              <a:rPr lang="en-US" altLang="zh-CN" dirty="0" err="1"/>
              <a:t>S.length</a:t>
            </a:r>
            <a:r>
              <a:rPr lang="en-US" altLang="zh-CN" dirty="0"/>
              <a:t>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if (n!=0)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  { T.ch=(char *)</a:t>
            </a:r>
            <a:r>
              <a:rPr lang="en-US" altLang="zh-CN" dirty="0" err="1"/>
              <a:t>malloc</a:t>
            </a:r>
            <a:r>
              <a:rPr lang="en-US" altLang="zh-CN" dirty="0"/>
              <a:t>(n*</a:t>
            </a:r>
            <a:r>
              <a:rPr lang="en-US" altLang="zh-CN" dirty="0" err="1"/>
              <a:t>sizeof</a:t>
            </a:r>
            <a:r>
              <a:rPr lang="en-US" altLang="zh-CN" dirty="0"/>
              <a:t>(char))); 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    T.ch[0..n-1]=S.ch[0..n-1];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    T. length=</a:t>
            </a:r>
            <a:r>
              <a:rPr lang="en-US" altLang="zh-CN" dirty="0" err="1"/>
              <a:t>S.length</a:t>
            </a:r>
            <a:r>
              <a:rPr lang="en-US" altLang="zh-CN" dirty="0"/>
              <a:t>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  }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return OK;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} </a:t>
            </a:r>
            <a:r>
              <a:rPr lang="en-US" altLang="zh-CN" dirty="0" err="1"/>
              <a:t>Strcopy</a:t>
            </a:r>
            <a:r>
              <a:rPr lang="en-US" altLang="zh-CN" dirty="0"/>
              <a:t> 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2803525" y="569913"/>
            <a:ext cx="386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串复制 </a:t>
            </a:r>
            <a:r>
              <a:rPr lang="en-US" altLang="zh-CN">
                <a:ea typeface="华文中宋" pitchFamily="2" charset="-122"/>
              </a:rPr>
              <a:t>Strcopy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9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9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2332039" y="969990"/>
            <a:ext cx="7919989" cy="537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130175">
              <a:lnSpc>
                <a:spcPct val="120000"/>
              </a:lnSpc>
            </a:pPr>
            <a:r>
              <a:rPr lang="en-US" altLang="zh-CN" dirty="0"/>
              <a:t>status  </a:t>
            </a:r>
            <a:r>
              <a:rPr lang="en-US" altLang="zh-CN" dirty="0" err="1"/>
              <a:t>StrAssign</a:t>
            </a:r>
            <a:r>
              <a:rPr lang="en-US" altLang="zh-CN" dirty="0"/>
              <a:t>(</a:t>
            </a:r>
            <a:r>
              <a:rPr lang="en-US" altLang="zh-CN" dirty="0" err="1"/>
              <a:t>HString</a:t>
            </a:r>
            <a:r>
              <a:rPr lang="en-US" altLang="zh-CN" dirty="0"/>
              <a:t>  &amp;T,  char *chars) </a:t>
            </a:r>
          </a:p>
          <a:p>
            <a:pPr indent="130175">
              <a:lnSpc>
                <a:spcPct val="120000"/>
              </a:lnSpc>
            </a:pPr>
            <a:r>
              <a:rPr lang="en-US" altLang="zh-CN" dirty="0"/>
              <a:t>{  if (T.ch)  free(T.ch);    //</a:t>
            </a:r>
            <a:r>
              <a:rPr lang="zh-CN" altLang="en-US" dirty="0"/>
              <a:t>释放 </a:t>
            </a:r>
            <a:r>
              <a:rPr lang="en-US" altLang="zh-CN" dirty="0"/>
              <a:t>T </a:t>
            </a:r>
            <a:r>
              <a:rPr lang="zh-CN" altLang="en-US" dirty="0"/>
              <a:t>原有的空间 </a:t>
            </a:r>
          </a:p>
          <a:p>
            <a:pPr indent="130175">
              <a:lnSpc>
                <a:spcPct val="120000"/>
              </a:lnSpc>
            </a:pPr>
            <a:r>
              <a:rPr lang="zh-CN" altLang="en-US" dirty="0"/>
              <a:t>    </a:t>
            </a:r>
            <a:r>
              <a:rPr lang="en-US" altLang="zh-CN" dirty="0"/>
              <a:t>for (</a:t>
            </a:r>
            <a:r>
              <a:rPr lang="en-US" altLang="zh-CN" dirty="0" err="1"/>
              <a:t>i</a:t>
            </a:r>
            <a:r>
              <a:rPr lang="en-US" altLang="zh-CN" dirty="0"/>
              <a:t>=0</a:t>
            </a:r>
            <a:r>
              <a:rPr lang="zh-CN" altLang="en-US" dirty="0"/>
              <a:t>，</a:t>
            </a:r>
            <a:r>
              <a:rPr lang="en-US" altLang="zh-CN" dirty="0"/>
              <a:t>c=chars;  </a:t>
            </a:r>
            <a:r>
              <a:rPr lang="zh-CN" altLang="en-US" dirty="0"/>
              <a:t>*</a:t>
            </a:r>
            <a:r>
              <a:rPr lang="en-US" altLang="zh-CN" dirty="0"/>
              <a:t>c; ++</a:t>
            </a:r>
            <a:r>
              <a:rPr lang="en-US" altLang="zh-CN" dirty="0" err="1"/>
              <a:t>i</a:t>
            </a:r>
            <a:r>
              <a:rPr lang="en-US" altLang="zh-CN" dirty="0"/>
              <a:t>, ++c);  //</a:t>
            </a:r>
            <a:r>
              <a:rPr lang="zh-CN" altLang="en-US" dirty="0"/>
              <a:t>求 </a:t>
            </a:r>
            <a:r>
              <a:rPr lang="en-US" altLang="zh-CN" dirty="0"/>
              <a:t>chars </a:t>
            </a:r>
            <a:r>
              <a:rPr lang="zh-CN" altLang="en-US" dirty="0"/>
              <a:t>的长度 </a:t>
            </a:r>
            <a:r>
              <a:rPr lang="en-US" altLang="zh-CN" dirty="0" err="1"/>
              <a:t>i</a:t>
            </a:r>
            <a:r>
              <a:rPr lang="en-US" altLang="zh-CN" dirty="0"/>
              <a:t>      </a:t>
            </a:r>
          </a:p>
          <a:p>
            <a:pPr indent="130175">
              <a:lnSpc>
                <a:spcPct val="120000"/>
              </a:lnSpc>
            </a:pPr>
            <a:r>
              <a:rPr lang="en-US" altLang="zh-CN" dirty="0"/>
              <a:t>    if (!</a:t>
            </a:r>
            <a:r>
              <a:rPr lang="en-US" altLang="zh-CN" dirty="0" err="1"/>
              <a:t>i</a:t>
            </a:r>
            <a:r>
              <a:rPr lang="en-US" altLang="zh-CN" dirty="0"/>
              <a:t>)  {T.ch=NULL;  </a:t>
            </a:r>
            <a:r>
              <a:rPr lang="en-US" altLang="zh-CN" dirty="0" err="1"/>
              <a:t>T.length</a:t>
            </a:r>
            <a:r>
              <a:rPr lang="en-US" altLang="zh-CN" dirty="0"/>
              <a:t>=0; } </a:t>
            </a:r>
          </a:p>
          <a:p>
            <a:pPr indent="130175">
              <a:lnSpc>
                <a:spcPct val="120000"/>
              </a:lnSpc>
            </a:pPr>
            <a:r>
              <a:rPr lang="en-US" altLang="zh-CN" dirty="0"/>
              <a:t>    else </a:t>
            </a:r>
          </a:p>
          <a:p>
            <a:pPr indent="130175">
              <a:lnSpc>
                <a:spcPct val="120000"/>
              </a:lnSpc>
            </a:pPr>
            <a:r>
              <a:rPr lang="en-US" altLang="zh-CN" dirty="0"/>
              <a:t>       { if (!(T.ch=(char*)malloc(</a:t>
            </a:r>
            <a:r>
              <a:rPr lang="en-US" altLang="zh-CN" dirty="0" err="1"/>
              <a:t>i</a:t>
            </a:r>
            <a:r>
              <a:rPr lang="en-US" altLang="zh-CN" dirty="0"/>
              <a:t>*</a:t>
            </a:r>
            <a:r>
              <a:rPr lang="en-US" altLang="zh-CN" dirty="0" err="1"/>
              <a:t>sizeof</a:t>
            </a:r>
            <a:r>
              <a:rPr lang="en-US" altLang="zh-CN" dirty="0"/>
              <a:t>(char))))  </a:t>
            </a:r>
          </a:p>
          <a:p>
            <a:pPr indent="130175">
              <a:lnSpc>
                <a:spcPct val="120000"/>
              </a:lnSpc>
            </a:pPr>
            <a:r>
              <a:rPr lang="en-US" altLang="zh-CN" dirty="0"/>
              <a:t>             exit (OVERFLOW);  </a:t>
            </a:r>
          </a:p>
          <a:p>
            <a:pPr indent="130175">
              <a:lnSpc>
                <a:spcPct val="120000"/>
              </a:lnSpc>
            </a:pPr>
            <a:r>
              <a:rPr lang="en-US" altLang="zh-CN" dirty="0"/>
              <a:t>         T.ch[0..i-1]=chars[0..i-1];</a:t>
            </a:r>
          </a:p>
          <a:p>
            <a:pPr indent="130175">
              <a:lnSpc>
                <a:spcPct val="120000"/>
              </a:lnSpc>
            </a:pPr>
            <a:r>
              <a:rPr lang="en-US" altLang="zh-CN" dirty="0"/>
              <a:t>         </a:t>
            </a:r>
            <a:r>
              <a:rPr lang="en-US" altLang="zh-CN" dirty="0" err="1"/>
              <a:t>T.length</a:t>
            </a:r>
            <a:r>
              <a:rPr lang="en-US" altLang="zh-CN" dirty="0"/>
              <a:t>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indent="130175">
              <a:lnSpc>
                <a:spcPct val="120000"/>
              </a:lnSpc>
            </a:pPr>
            <a:r>
              <a:rPr lang="en-US" altLang="zh-CN" dirty="0"/>
              <a:t>       }</a:t>
            </a:r>
          </a:p>
          <a:p>
            <a:pPr indent="130175">
              <a:lnSpc>
                <a:spcPct val="120000"/>
              </a:lnSpc>
            </a:pPr>
            <a:r>
              <a:rPr lang="en-US" altLang="zh-CN" dirty="0"/>
              <a:t>    return OK; </a:t>
            </a:r>
          </a:p>
          <a:p>
            <a:pPr indent="130175">
              <a:lnSpc>
                <a:spcPct val="120000"/>
              </a:lnSpc>
            </a:pPr>
            <a:r>
              <a:rPr lang="en-US" altLang="zh-CN" dirty="0"/>
              <a:t> } </a:t>
            </a:r>
            <a:r>
              <a:rPr lang="en-US" altLang="zh-CN" dirty="0" err="1"/>
              <a:t>StrAssign</a:t>
            </a:r>
            <a:endParaRPr lang="en-US" altLang="zh-CN" dirty="0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2279650" y="476250"/>
            <a:ext cx="4122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串赋值 </a:t>
            </a:r>
            <a:r>
              <a:rPr lang="en-US" altLang="zh-CN">
                <a:ea typeface="华文中宋" pitchFamily="2" charset="-122"/>
              </a:rPr>
              <a:t>StrAssign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07BEE9-5AE2-4834-B278-FD7DF4814515}"/>
              </a:ext>
            </a:extLst>
          </p:cNvPr>
          <p:cNvSpPr/>
          <p:nvPr/>
        </p:nvSpPr>
        <p:spPr bwMode="auto">
          <a:xfrm>
            <a:off x="5303912" y="1988840"/>
            <a:ext cx="432048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5A399F1-94EC-4474-9ED1-9CEF3B3D036C}"/>
              </a:ext>
            </a:extLst>
          </p:cNvPr>
          <p:cNvSpPr/>
          <p:nvPr/>
        </p:nvSpPr>
        <p:spPr bwMode="auto">
          <a:xfrm>
            <a:off x="9120336" y="1124744"/>
            <a:ext cx="2880320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*</a:t>
            </a:r>
            <a:r>
              <a:rPr kumimoji="1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c!=</a:t>
            </a:r>
            <a:r>
              <a:rPr lang="en-US" altLang="zh-CN" dirty="0"/>
              <a:t>0</a:t>
            </a:r>
            <a:r>
              <a:rPr lang="zh-CN" altLang="en-US" dirty="0"/>
              <a:t>（</a:t>
            </a:r>
            <a:r>
              <a:rPr lang="en-US" altLang="zh-CN" dirty="0"/>
              <a:t>’\0’</a:t>
            </a:r>
            <a:r>
              <a:rPr lang="zh-CN" altLang="en-US" dirty="0"/>
              <a:t>的</a:t>
            </a:r>
            <a:r>
              <a:rPr lang="en-US" altLang="zh-CN" dirty="0" err="1"/>
              <a:t>asc</a:t>
            </a:r>
            <a:r>
              <a:rPr lang="zh-CN" altLang="en-US" dirty="0"/>
              <a:t>码）</a:t>
            </a:r>
            <a:endParaRPr kumimoji="1" lang="zh-CN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809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809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uiExpand="1" build="p"/>
      <p:bldP spid="2" grpId="0" animBg="1"/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2351088" y="1365250"/>
            <a:ext cx="7104062" cy="465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76225">
              <a:lnSpc>
                <a:spcPct val="250000"/>
              </a:lnSpc>
            </a:pPr>
            <a:r>
              <a:rPr lang="en-US" altLang="zh-CN"/>
              <a:t>int  StrCompare(HString S, HString T)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{   for (i=0;  i&lt;S.length &amp;&amp; i&lt;T.length;  ++i)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          if (S.ch[i]!=T.ch[i])  return  S.ch[i]-T.ch[i];   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     return  S.length-T.length;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}// StrCompare 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2555875" y="836613"/>
            <a:ext cx="447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串比较 </a:t>
            </a:r>
            <a:r>
              <a:rPr lang="en-US" altLang="zh-CN">
                <a:ea typeface="华文中宋" pitchFamily="2" charset="-122"/>
              </a:rPr>
              <a:t>StrCompare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3276600" y="1346201"/>
            <a:ext cx="577215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/>
              <a:t>status  ClearString(HString  &amp;S) </a:t>
            </a:r>
          </a:p>
          <a:p>
            <a:pPr>
              <a:lnSpc>
                <a:spcPct val="200000"/>
              </a:lnSpc>
            </a:pPr>
            <a:r>
              <a:rPr lang="en-US" altLang="zh-CN"/>
              <a:t>{     //</a:t>
            </a:r>
            <a:r>
              <a:rPr lang="zh-CN" altLang="en-US"/>
              <a:t>将串 </a:t>
            </a:r>
            <a:r>
              <a:rPr lang="en-US" altLang="zh-CN"/>
              <a:t>S </a:t>
            </a:r>
            <a:r>
              <a:rPr lang="zh-CN" altLang="en-US"/>
              <a:t>清为空串 </a:t>
            </a:r>
          </a:p>
          <a:p>
            <a:pPr>
              <a:lnSpc>
                <a:spcPct val="200000"/>
              </a:lnSpc>
            </a:pPr>
            <a:r>
              <a:rPr lang="zh-CN" altLang="en-US"/>
              <a:t>       </a:t>
            </a:r>
            <a:r>
              <a:rPr lang="en-US" altLang="zh-CN"/>
              <a:t>if (S.ch) { free(S.ch);    S.ch=NULL; }   </a:t>
            </a:r>
          </a:p>
          <a:p>
            <a:pPr>
              <a:lnSpc>
                <a:spcPct val="200000"/>
              </a:lnSpc>
            </a:pPr>
            <a:r>
              <a:rPr lang="en-US" altLang="zh-CN"/>
              <a:t>       S.length=0; </a:t>
            </a:r>
          </a:p>
          <a:p>
            <a:pPr>
              <a:lnSpc>
                <a:spcPct val="200000"/>
              </a:lnSpc>
            </a:pPr>
            <a:r>
              <a:rPr lang="en-US" altLang="zh-CN"/>
              <a:t>       Return OK; </a:t>
            </a:r>
          </a:p>
          <a:p>
            <a:pPr>
              <a:lnSpc>
                <a:spcPct val="200000"/>
              </a:lnSpc>
            </a:pPr>
            <a:r>
              <a:rPr lang="en-US" altLang="zh-CN"/>
              <a:t>} ClearString 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3216276" y="785813"/>
            <a:ext cx="439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清空串 </a:t>
            </a:r>
            <a:r>
              <a:rPr lang="en-US" altLang="zh-CN">
                <a:ea typeface="华文中宋" pitchFamily="2" charset="-122"/>
              </a:rPr>
              <a:t>ClearString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2551114" y="620714"/>
            <a:ext cx="7000875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2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堆存储结构的优点：</a:t>
            </a:r>
            <a:r>
              <a:rPr lang="zh-CN" altLang="en-US"/>
              <a:t>堆存储结构既有顺序存储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/>
              <a:t>结构的特点，处理（随机取子串）方便，操作中对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/>
              <a:t>串长又没有任何限制，更显灵活，因此在串处理的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/>
              <a:t>应用程序中常被采用。 </a:t>
            </a:r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2551113" y="4035426"/>
            <a:ext cx="7055136" cy="1651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定长顺序存储表示和堆分配存储表示通常为高 </a:t>
            </a:r>
          </a:p>
          <a:p>
            <a:pPr>
              <a:lnSpc>
                <a:spcPct val="23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级程序设计语言所采用。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5" grpId="0" autoUpdateAnimBg="0"/>
      <p:bldP spid="1846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648774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9080574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9512374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自选图形 3">
            <a:extLst>
              <a:ext uri="{FF2B5EF4-FFF2-40B4-BE49-F238E27FC236}">
                <a16:creationId xmlns:a16="http://schemas.microsoft.com/office/drawing/2014/main" id="{BDA8BD2A-3C33-4CF7-BC36-369E42437595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0" name="自选图形 4">
            <a:extLst>
              <a:ext uri="{FF2B5EF4-FFF2-40B4-BE49-F238E27FC236}">
                <a16:creationId xmlns:a16="http://schemas.microsoft.com/office/drawing/2014/main" id="{31BE89EF-0897-468A-A8B5-91EEBB9F83C4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420425" y="1810839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5">
            <a:extLst>
              <a:ext uri="{FF2B5EF4-FFF2-40B4-BE49-F238E27FC236}">
                <a16:creationId xmlns:a16="http://schemas.microsoft.com/office/drawing/2014/main" id="{3CB84CF7-4049-4049-97B1-47D0B8E3D63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串的模式匹配算法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2" name="自选图形 6">
            <a:extLst>
              <a:ext uri="{FF2B5EF4-FFF2-40B4-BE49-F238E27FC236}">
                <a16:creationId xmlns:a16="http://schemas.microsoft.com/office/drawing/2014/main" id="{C90FDA7D-FECB-4F06-9371-C51E3A5D227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3" name="自选图形 7">
            <a:extLst>
              <a:ext uri="{FF2B5EF4-FFF2-40B4-BE49-F238E27FC236}">
                <a16:creationId xmlns:a16="http://schemas.microsoft.com/office/drawing/2014/main" id="{55D3F3C8-A604-4A03-BCAF-D85E44E85F7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串的堆分配表示、基本操作实现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4" name="自选图形 8">
            <a:extLst>
              <a:ext uri="{FF2B5EF4-FFF2-40B4-BE49-F238E27FC236}">
                <a16:creationId xmlns:a16="http://schemas.microsoft.com/office/drawing/2014/main" id="{3F757118-6C7A-45FA-A852-86B64A342B4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串的定长表示、基本操作实现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自选图形 9">
            <a:extLst>
              <a:ext uri="{FF2B5EF4-FFF2-40B4-BE49-F238E27FC236}">
                <a16:creationId xmlns:a16="http://schemas.microsoft.com/office/drawing/2014/main" id="{7741178E-07A0-4013-9B3D-8E75A3244E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串的概念、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56" name="组合 10">
            <a:extLst>
              <a:ext uri="{FF2B5EF4-FFF2-40B4-BE49-F238E27FC236}">
                <a16:creationId xmlns:a16="http://schemas.microsoft.com/office/drawing/2014/main" id="{2F6259FF-DE4C-4ACC-993A-B91A11CC6FFA}"/>
              </a:ext>
            </a:extLst>
          </p:cNvPr>
          <p:cNvGrpSpPr>
            <a:grpSpLocks/>
          </p:cNvGrpSpPr>
          <p:nvPr/>
        </p:nvGrpSpPr>
        <p:grpSpPr bwMode="auto">
          <a:xfrm>
            <a:off x="2945983" y="1777453"/>
            <a:ext cx="381000" cy="381000"/>
            <a:chOff x="2078" y="1680"/>
            <a:chExt cx="1615" cy="1615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D5F95640-029B-4806-A185-B9BD0887C42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365F17D1-4A3F-4CE5-8347-34C4E5FF060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7DF6209D-5A66-4C07-BFBC-BF1CE035F60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ACAA6E90-61DF-45A2-B87B-9CA114E150C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81B9DF21-9485-4C0B-82EB-1EA516F9167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229150F1-F0BB-42F0-B710-05A6AC27883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3" name="组合 17">
            <a:extLst>
              <a:ext uri="{FF2B5EF4-FFF2-40B4-BE49-F238E27FC236}">
                <a16:creationId xmlns:a16="http://schemas.microsoft.com/office/drawing/2014/main" id="{D5C1EBB0-4BB0-4432-83CF-EF59725288E0}"/>
              </a:ext>
            </a:extLst>
          </p:cNvPr>
          <p:cNvGrpSpPr>
            <a:grpSpLocks/>
          </p:cNvGrpSpPr>
          <p:nvPr/>
        </p:nvGrpSpPr>
        <p:grpSpPr bwMode="auto">
          <a:xfrm>
            <a:off x="3456211" y="2550712"/>
            <a:ext cx="381000" cy="381000"/>
            <a:chOff x="2078" y="1680"/>
            <a:chExt cx="1615" cy="1615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EACE0AE8-56DC-47B8-90D1-639DF750E36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A20C910D-B3A5-4436-8028-459EBDA378B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F21DDA9F-587F-42E6-BADB-8E3E859E27B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09D5E87E-5EDA-463C-85AF-2E94AD1AC1B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A9134ED4-322C-41D7-B243-B848AE67BD4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C858C621-7013-4F46-A4CF-1E24D51B803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0" name="组合 24">
            <a:extLst>
              <a:ext uri="{FF2B5EF4-FFF2-40B4-BE49-F238E27FC236}">
                <a16:creationId xmlns:a16="http://schemas.microsoft.com/office/drawing/2014/main" id="{3A5B3595-3411-42DA-9469-B6B55C28274B}"/>
              </a:ext>
            </a:extLst>
          </p:cNvPr>
          <p:cNvGrpSpPr>
            <a:grpSpLocks/>
          </p:cNvGrpSpPr>
          <p:nvPr/>
        </p:nvGrpSpPr>
        <p:grpSpPr bwMode="auto">
          <a:xfrm>
            <a:off x="3615726" y="3416546"/>
            <a:ext cx="381000" cy="381000"/>
            <a:chOff x="2078" y="1680"/>
            <a:chExt cx="1615" cy="1615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C326ABA4-E49A-4784-B087-232152A7D99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22A1A05C-5D76-4C00-9F0F-903688235A6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3EFE2C29-E575-4CCC-AE06-49535100013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E82BCBD-3581-49B1-8F35-FFBD72AFCFF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B2FA3037-2FFD-4D57-AD30-07384B53A93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46ACA533-AD38-4037-891D-B80FF597F7A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7" name="组合 31">
            <a:extLst>
              <a:ext uri="{FF2B5EF4-FFF2-40B4-BE49-F238E27FC236}">
                <a16:creationId xmlns:a16="http://schemas.microsoft.com/office/drawing/2014/main" id="{A26C27CF-81D1-42A0-BFA0-4EE90A4277D3}"/>
              </a:ext>
            </a:extLst>
          </p:cNvPr>
          <p:cNvGrpSpPr>
            <a:grpSpLocks/>
          </p:cNvGrpSpPr>
          <p:nvPr/>
        </p:nvGrpSpPr>
        <p:grpSpPr bwMode="auto">
          <a:xfrm>
            <a:off x="3463196" y="4215901"/>
            <a:ext cx="381000" cy="381000"/>
            <a:chOff x="2078" y="1680"/>
            <a:chExt cx="1615" cy="1615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F740926-BA67-43B8-B9A4-838A515E95C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19712094-5AC7-4CE5-AC38-A56DC0F32E4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0EA6608-1493-4C3A-832F-A6DC2B5DF62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42A4F7C2-3DE0-46E4-ABDF-190DC1AF11F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C308E058-5779-4088-BB59-84FC809C1E8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19B5B093-66D2-468A-9004-4C823F51E61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4" name="组合 38">
            <a:extLst>
              <a:ext uri="{FF2B5EF4-FFF2-40B4-BE49-F238E27FC236}">
                <a16:creationId xmlns:a16="http://schemas.microsoft.com/office/drawing/2014/main" id="{A79DFF96-E6AD-4070-8625-DBCF564F1EDF}"/>
              </a:ext>
            </a:extLst>
          </p:cNvPr>
          <p:cNvGrpSpPr>
            <a:grpSpLocks/>
          </p:cNvGrpSpPr>
          <p:nvPr/>
        </p:nvGrpSpPr>
        <p:grpSpPr bwMode="auto">
          <a:xfrm>
            <a:off x="3028631" y="5036311"/>
            <a:ext cx="355600" cy="381000"/>
            <a:chOff x="2078" y="1680"/>
            <a:chExt cx="1615" cy="1615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62351300-B4A5-4DF0-A1F2-4C0742AD5BA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5B3E6A30-EA04-4432-98B1-4C7EC5A9879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E53AE992-32DF-4691-96AE-E07436B7A61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5EFFEA68-9D3A-47B9-98D7-C39540444C9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E01D5D53-EB69-456C-BD00-55FD1DDF201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EE8AC6DA-4738-437A-81B3-F467007B940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2484438" y="739775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4.2.3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串的块链存储表示  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2484439" y="1268413"/>
            <a:ext cx="7109639" cy="119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/>
              <a:t>        </a:t>
            </a:r>
            <a:r>
              <a:rPr lang="zh-CN" altLang="en-US"/>
              <a:t>串值也可用单链表存</a:t>
            </a:r>
            <a:r>
              <a:rPr kumimoji="0" lang="zh-CN" altLang="en-US"/>
              <a:t>储，简称为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kumimoji="0" lang="zh-CN" altLang="en-US"/>
              <a:t>。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lang="zh-CN" altLang="en-US">
                <a:solidFill>
                  <a:srgbClr val="333333"/>
                </a:solidFill>
              </a:rPr>
              <a:t>与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单链表</a:t>
            </a:r>
            <a:r>
              <a:rPr lang="zh-CN" altLang="en-US">
                <a:solidFill>
                  <a:srgbClr val="333333"/>
                </a:solidFill>
              </a:rPr>
              <a:t>的差异只是它的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结点数据域为单个字符</a:t>
            </a:r>
            <a:r>
              <a:rPr lang="zh-CN" altLang="en-US">
                <a:solidFill>
                  <a:srgbClr val="333333"/>
                </a:solidFill>
              </a:rPr>
              <a:t>。 </a:t>
            </a:r>
          </a:p>
        </p:txBody>
      </p:sp>
      <p:graphicFrame>
        <p:nvGraphicFramePr>
          <p:cNvPr id="62472" name="Group 8"/>
          <p:cNvGraphicFramePr>
            <a:graphicFrameLocks noGrp="1"/>
          </p:cNvGraphicFramePr>
          <p:nvPr/>
        </p:nvGraphicFramePr>
        <p:xfrm>
          <a:off x="33226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2587626" y="2779713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62481" name="Line 17"/>
          <p:cNvSpPr>
            <a:spLocks noChangeShapeType="1"/>
          </p:cNvSpPr>
          <p:nvPr/>
        </p:nvSpPr>
        <p:spPr bwMode="auto">
          <a:xfrm>
            <a:off x="2941638" y="3008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3322638" y="2855913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2483" name="Group 19"/>
          <p:cNvGraphicFramePr>
            <a:graphicFrameLocks noGrp="1"/>
          </p:cNvGraphicFramePr>
          <p:nvPr/>
        </p:nvGraphicFramePr>
        <p:xfrm>
          <a:off x="43132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491" name="Group 27"/>
          <p:cNvGraphicFramePr>
            <a:graphicFrameLocks noGrp="1"/>
          </p:cNvGraphicFramePr>
          <p:nvPr/>
        </p:nvGraphicFramePr>
        <p:xfrm>
          <a:off x="53038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499" name="Group 35"/>
          <p:cNvGraphicFramePr>
            <a:graphicFrameLocks noGrp="1"/>
          </p:cNvGraphicFramePr>
          <p:nvPr/>
        </p:nvGraphicFramePr>
        <p:xfrm>
          <a:off x="62944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07" name="Group 43"/>
          <p:cNvGraphicFramePr>
            <a:graphicFrameLocks noGrp="1"/>
          </p:cNvGraphicFramePr>
          <p:nvPr/>
        </p:nvGraphicFramePr>
        <p:xfrm>
          <a:off x="72850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15" name="Group 51"/>
          <p:cNvGraphicFramePr>
            <a:graphicFrameLocks noGrp="1"/>
          </p:cNvGraphicFramePr>
          <p:nvPr/>
        </p:nvGraphicFramePr>
        <p:xfrm>
          <a:off x="82756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523" name="Line 59"/>
          <p:cNvSpPr>
            <a:spLocks noChangeShapeType="1"/>
          </p:cNvSpPr>
          <p:nvPr/>
        </p:nvSpPr>
        <p:spPr bwMode="auto">
          <a:xfrm>
            <a:off x="37798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4" name="Line 60"/>
          <p:cNvSpPr>
            <a:spLocks noChangeShapeType="1"/>
          </p:cNvSpPr>
          <p:nvPr/>
        </p:nvSpPr>
        <p:spPr bwMode="auto">
          <a:xfrm>
            <a:off x="47704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5" name="Line 61"/>
          <p:cNvSpPr>
            <a:spLocks noChangeShapeType="1"/>
          </p:cNvSpPr>
          <p:nvPr/>
        </p:nvSpPr>
        <p:spPr bwMode="auto">
          <a:xfrm>
            <a:off x="57610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6" name="Line 62"/>
          <p:cNvSpPr>
            <a:spLocks noChangeShapeType="1"/>
          </p:cNvSpPr>
          <p:nvPr/>
        </p:nvSpPr>
        <p:spPr bwMode="auto">
          <a:xfrm>
            <a:off x="67516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7" name="Line 63"/>
          <p:cNvSpPr>
            <a:spLocks noChangeShapeType="1"/>
          </p:cNvSpPr>
          <p:nvPr/>
        </p:nvSpPr>
        <p:spPr bwMode="auto">
          <a:xfrm>
            <a:off x="77422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528" name="Group 64"/>
          <p:cNvGraphicFramePr>
            <a:graphicFrameLocks noGrp="1"/>
          </p:cNvGraphicFramePr>
          <p:nvPr/>
        </p:nvGraphicFramePr>
        <p:xfrm>
          <a:off x="33226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540" name="Rectangle 76"/>
          <p:cNvSpPr>
            <a:spLocks noChangeArrowheads="1"/>
          </p:cNvSpPr>
          <p:nvPr/>
        </p:nvSpPr>
        <p:spPr bwMode="auto">
          <a:xfrm>
            <a:off x="3322638" y="4441825"/>
            <a:ext cx="2857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41" name="Text Box 77"/>
          <p:cNvSpPr txBox="1">
            <a:spLocks noChangeArrowheads="1"/>
          </p:cNvSpPr>
          <p:nvPr/>
        </p:nvSpPr>
        <p:spPr bwMode="auto">
          <a:xfrm>
            <a:off x="2587626" y="436562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62542" name="Line 78"/>
          <p:cNvSpPr>
            <a:spLocks noChangeShapeType="1"/>
          </p:cNvSpPr>
          <p:nvPr/>
        </p:nvSpPr>
        <p:spPr bwMode="auto">
          <a:xfrm>
            <a:off x="29416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543" name="Group 79"/>
          <p:cNvGraphicFramePr>
            <a:graphicFrameLocks noGrp="1"/>
          </p:cNvGraphicFramePr>
          <p:nvPr/>
        </p:nvGraphicFramePr>
        <p:xfrm>
          <a:off x="46942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55" name="Group 91"/>
          <p:cNvGraphicFramePr>
            <a:graphicFrameLocks noGrp="1"/>
          </p:cNvGraphicFramePr>
          <p:nvPr/>
        </p:nvGraphicFramePr>
        <p:xfrm>
          <a:off x="60658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67" name="Group 103"/>
          <p:cNvGraphicFramePr>
            <a:graphicFrameLocks noGrp="1"/>
          </p:cNvGraphicFramePr>
          <p:nvPr/>
        </p:nvGraphicFramePr>
        <p:xfrm>
          <a:off x="74374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79" name="Group 115"/>
          <p:cNvGraphicFramePr>
            <a:graphicFrameLocks noGrp="1"/>
          </p:cNvGraphicFramePr>
          <p:nvPr/>
        </p:nvGraphicFramePr>
        <p:xfrm>
          <a:off x="4676775" y="5194300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91" name="Group 127"/>
          <p:cNvGraphicFramePr>
            <a:graphicFrameLocks noGrp="1"/>
          </p:cNvGraphicFramePr>
          <p:nvPr/>
        </p:nvGraphicFramePr>
        <p:xfrm>
          <a:off x="6048375" y="5194300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603" name="Line 139"/>
          <p:cNvSpPr>
            <a:spLocks noChangeShapeType="1"/>
          </p:cNvSpPr>
          <p:nvPr/>
        </p:nvSpPr>
        <p:spPr bwMode="auto">
          <a:xfrm>
            <a:off x="43132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4" name="Line 140"/>
          <p:cNvSpPr>
            <a:spLocks noChangeShapeType="1"/>
          </p:cNvSpPr>
          <p:nvPr/>
        </p:nvSpPr>
        <p:spPr bwMode="auto">
          <a:xfrm>
            <a:off x="5684838" y="4594225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5" name="Line 141"/>
          <p:cNvSpPr>
            <a:spLocks noChangeShapeType="1"/>
          </p:cNvSpPr>
          <p:nvPr/>
        </p:nvSpPr>
        <p:spPr bwMode="auto">
          <a:xfrm>
            <a:off x="70564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6" name="Line 142"/>
          <p:cNvSpPr>
            <a:spLocks noChangeShapeType="1"/>
          </p:cNvSpPr>
          <p:nvPr/>
        </p:nvSpPr>
        <p:spPr bwMode="auto">
          <a:xfrm>
            <a:off x="4316413" y="5373689"/>
            <a:ext cx="381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7" name="Line 143"/>
          <p:cNvSpPr>
            <a:spLocks noChangeShapeType="1"/>
          </p:cNvSpPr>
          <p:nvPr/>
        </p:nvSpPr>
        <p:spPr bwMode="auto">
          <a:xfrm>
            <a:off x="5667375" y="5346700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8" name="Text Box 144"/>
          <p:cNvSpPr txBox="1">
            <a:spLocks noChangeArrowheads="1"/>
          </p:cNvSpPr>
          <p:nvPr/>
        </p:nvSpPr>
        <p:spPr bwMode="auto">
          <a:xfrm>
            <a:off x="2516188" y="3500439"/>
            <a:ext cx="7032694" cy="55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333333"/>
                </a:solidFill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优点：</a:t>
            </a:r>
            <a:r>
              <a:rPr lang="zh-CN" altLang="en-US">
                <a:solidFill>
                  <a:srgbClr val="333333"/>
                </a:solidFill>
              </a:rPr>
              <a:t>便于插入和删除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缺点：</a:t>
            </a:r>
            <a:r>
              <a:rPr lang="zh-CN" altLang="en-US">
                <a:solidFill>
                  <a:srgbClr val="333333"/>
                </a:solidFill>
              </a:rPr>
              <a:t>空间利用率低 </a:t>
            </a:r>
          </a:p>
        </p:txBody>
      </p:sp>
      <p:sp>
        <p:nvSpPr>
          <p:cNvPr id="62689" name="Line 225"/>
          <p:cNvSpPr>
            <a:spLocks noChangeShapeType="1"/>
          </p:cNvSpPr>
          <p:nvPr/>
        </p:nvSpPr>
        <p:spPr bwMode="auto">
          <a:xfrm>
            <a:off x="8420100" y="46529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0" name="Line 226"/>
          <p:cNvSpPr>
            <a:spLocks noChangeShapeType="1"/>
          </p:cNvSpPr>
          <p:nvPr/>
        </p:nvSpPr>
        <p:spPr bwMode="auto">
          <a:xfrm>
            <a:off x="8851900" y="46529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1" name="Line 227"/>
          <p:cNvSpPr>
            <a:spLocks noChangeShapeType="1"/>
          </p:cNvSpPr>
          <p:nvPr/>
        </p:nvSpPr>
        <p:spPr bwMode="auto">
          <a:xfrm>
            <a:off x="4316414" y="5013325"/>
            <a:ext cx="4535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2" name="Line 228"/>
          <p:cNvSpPr>
            <a:spLocks noChangeShapeType="1"/>
          </p:cNvSpPr>
          <p:nvPr/>
        </p:nvSpPr>
        <p:spPr bwMode="auto">
          <a:xfrm>
            <a:off x="4316413" y="5013326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9" dur="1000"/>
                                        <p:tgtEl>
                                          <p:spTgt spid="6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6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0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6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6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8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1" grpId="0" autoUpdateAnimBg="0"/>
      <p:bldP spid="62480" grpId="0" autoUpdateAnimBg="0"/>
      <p:bldP spid="62481" grpId="0" animBg="1"/>
      <p:bldP spid="62482" grpId="0" animBg="1"/>
      <p:bldP spid="62523" grpId="0" animBg="1"/>
      <p:bldP spid="62524" grpId="0" animBg="1"/>
      <p:bldP spid="62525" grpId="0" animBg="1"/>
      <p:bldP spid="62526" grpId="0" animBg="1"/>
      <p:bldP spid="62527" grpId="0" animBg="1"/>
      <p:bldP spid="62540" grpId="0" animBg="1"/>
      <p:bldP spid="62541" grpId="0" autoUpdateAnimBg="0"/>
      <p:bldP spid="62542" grpId="0" animBg="1"/>
      <p:bldP spid="62603" grpId="0" animBg="1"/>
      <p:bldP spid="62604" grpId="0" animBg="1"/>
      <p:bldP spid="62605" grpId="0" animBg="1"/>
      <p:bldP spid="62606" grpId="0" animBg="1"/>
      <p:bldP spid="62607" grpId="0" animBg="1"/>
      <p:bldP spid="62608" grpId="0" autoUpdateAnimBg="0"/>
      <p:bldP spid="62689" grpId="0" animBg="1"/>
      <p:bldP spid="62690" grpId="0" animBg="1"/>
      <p:bldP spid="62691" grpId="0" animBg="1"/>
      <p:bldP spid="6269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2216150" y="561976"/>
            <a:ext cx="7699544" cy="1070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        </a:t>
            </a:r>
            <a:r>
              <a:rPr lang="zh-CN" altLang="en-US"/>
              <a:t>为了提高空间利用率，可使每个结点存放多个字符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（</a:t>
            </a:r>
            <a:r>
              <a:rPr lang="zh-CN" altLang="en-US">
                <a:solidFill>
                  <a:srgbClr val="333333"/>
                </a:solidFill>
              </a:rPr>
              <a:t>这是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顺序串</a:t>
            </a:r>
            <a:r>
              <a:rPr lang="zh-CN" altLang="en-US">
                <a:solidFill>
                  <a:srgbClr val="333333"/>
                </a:solidFill>
              </a:rPr>
              <a:t>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lang="zh-CN" altLang="en-US">
                <a:solidFill>
                  <a:srgbClr val="333333"/>
                </a:solidFill>
              </a:rPr>
              <a:t>的综合 </a:t>
            </a:r>
            <a:r>
              <a:rPr lang="en-US" altLang="zh-CN">
                <a:solidFill>
                  <a:srgbClr val="333333"/>
                </a:solidFill>
              </a:rPr>
              <a:t>(</a:t>
            </a:r>
            <a:r>
              <a:rPr lang="zh-CN" altLang="en-US">
                <a:solidFill>
                  <a:srgbClr val="333333"/>
                </a:solidFill>
              </a:rPr>
              <a:t>折衷</a:t>
            </a:r>
            <a:r>
              <a:rPr lang="en-US" altLang="zh-CN">
                <a:solidFill>
                  <a:srgbClr val="333333"/>
                </a:solidFill>
              </a:rPr>
              <a:t>)</a:t>
            </a:r>
            <a:r>
              <a:rPr lang="en-US" altLang="zh-CN"/>
              <a:t> </a:t>
            </a:r>
            <a:r>
              <a:rPr lang="zh-CN" altLang="en-US"/>
              <a:t>），称为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块链结构</a:t>
            </a:r>
            <a:r>
              <a:rPr lang="zh-CN" altLang="en-US"/>
              <a:t>。 </a:t>
            </a:r>
          </a:p>
        </p:txBody>
      </p:sp>
      <p:graphicFrame>
        <p:nvGraphicFramePr>
          <p:cNvPr id="51313" name="Group 113"/>
          <p:cNvGraphicFramePr>
            <a:graphicFrameLocks noGrp="1"/>
          </p:cNvGraphicFramePr>
          <p:nvPr/>
        </p:nvGraphicFramePr>
        <p:xfrm>
          <a:off x="30543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325" name="Rectangle 125"/>
          <p:cNvSpPr>
            <a:spLocks noChangeArrowheads="1"/>
          </p:cNvSpPr>
          <p:nvPr/>
        </p:nvSpPr>
        <p:spPr bwMode="auto">
          <a:xfrm>
            <a:off x="3054350" y="1920875"/>
            <a:ext cx="2857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26" name="Text Box 126"/>
          <p:cNvSpPr txBox="1">
            <a:spLocks noChangeArrowheads="1"/>
          </p:cNvSpPr>
          <p:nvPr/>
        </p:nvSpPr>
        <p:spPr bwMode="auto">
          <a:xfrm>
            <a:off x="2319338" y="1844675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51327" name="Line 127"/>
          <p:cNvSpPr>
            <a:spLocks noChangeShapeType="1"/>
          </p:cNvSpPr>
          <p:nvPr/>
        </p:nvSpPr>
        <p:spPr bwMode="auto">
          <a:xfrm>
            <a:off x="2673350" y="20732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328" name="Group 128"/>
          <p:cNvGraphicFramePr>
            <a:graphicFrameLocks noGrp="1"/>
          </p:cNvGraphicFramePr>
          <p:nvPr/>
        </p:nvGraphicFramePr>
        <p:xfrm>
          <a:off x="44259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340" name="Group 140"/>
          <p:cNvGraphicFramePr>
            <a:graphicFrameLocks noGrp="1"/>
          </p:cNvGraphicFramePr>
          <p:nvPr/>
        </p:nvGraphicFramePr>
        <p:xfrm>
          <a:off x="57975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388" name="Line 188"/>
          <p:cNvSpPr>
            <a:spLocks noChangeShapeType="1"/>
          </p:cNvSpPr>
          <p:nvPr/>
        </p:nvSpPr>
        <p:spPr bwMode="auto">
          <a:xfrm>
            <a:off x="4044950" y="20732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389" name="Line 189"/>
          <p:cNvSpPr>
            <a:spLocks noChangeShapeType="1"/>
          </p:cNvSpPr>
          <p:nvPr/>
        </p:nvSpPr>
        <p:spPr bwMode="auto">
          <a:xfrm>
            <a:off x="5416550" y="2073275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393" name="Text Box 193"/>
          <p:cNvSpPr txBox="1">
            <a:spLocks noChangeArrowheads="1"/>
          </p:cNvSpPr>
          <p:nvPr/>
        </p:nvSpPr>
        <p:spPr bwMode="auto">
          <a:xfrm>
            <a:off x="2679701" y="2849563"/>
            <a:ext cx="1782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存储密度 </a:t>
            </a:r>
            <a:r>
              <a:rPr lang="en-US" altLang="zh-CN">
                <a:latin typeface="华文中宋" pitchFamily="2" charset="-122"/>
                <a:ea typeface="华文中宋" pitchFamily="2" charset="-122"/>
              </a:rPr>
              <a:t>= </a:t>
            </a:r>
          </a:p>
        </p:txBody>
      </p:sp>
      <p:sp>
        <p:nvSpPr>
          <p:cNvPr id="51394" name="Line 194"/>
          <p:cNvSpPr>
            <a:spLocks noChangeShapeType="1"/>
          </p:cNvSpPr>
          <p:nvPr/>
        </p:nvSpPr>
        <p:spPr bwMode="auto">
          <a:xfrm>
            <a:off x="4349750" y="3078163"/>
            <a:ext cx="28956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95" name="Text Box 195"/>
          <p:cNvSpPr txBox="1">
            <a:spLocks noChangeArrowheads="1"/>
          </p:cNvSpPr>
          <p:nvPr/>
        </p:nvSpPr>
        <p:spPr bwMode="auto">
          <a:xfrm>
            <a:off x="4273550" y="2544763"/>
            <a:ext cx="294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数据元素所占存储位</a:t>
            </a:r>
          </a:p>
        </p:txBody>
      </p:sp>
      <p:sp>
        <p:nvSpPr>
          <p:cNvPr id="51396" name="Text Box 196"/>
          <p:cNvSpPr txBox="1">
            <a:spLocks noChangeArrowheads="1"/>
          </p:cNvSpPr>
          <p:nvPr/>
        </p:nvSpPr>
        <p:spPr bwMode="auto">
          <a:xfrm>
            <a:off x="4410075" y="3078163"/>
            <a:ext cx="263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实际分配的存储位</a:t>
            </a:r>
          </a:p>
        </p:txBody>
      </p:sp>
      <p:sp>
        <p:nvSpPr>
          <p:cNvPr id="51399" name="AutoShape 199"/>
          <p:cNvSpPr>
            <a:spLocks noChangeArrowheads="1"/>
          </p:cNvSpPr>
          <p:nvPr/>
        </p:nvSpPr>
        <p:spPr bwMode="auto">
          <a:xfrm>
            <a:off x="2463800" y="3789364"/>
            <a:ext cx="7448550" cy="22320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15000"/>
              </a:lnSpc>
            </a:pPr>
            <a:r>
              <a:rPr lang="zh-CN" altLang="en-US"/>
              <a:t>实际应用时，可以根据问题所需来设置结点的大小。</a:t>
            </a:r>
          </a:p>
          <a:p>
            <a:pPr>
              <a:lnSpc>
                <a:spcPct val="115000"/>
              </a:lnSpc>
            </a:pPr>
            <a:r>
              <a:rPr lang="zh-CN" altLang="en-US"/>
              <a:t>例如：在编辑系统中，整个文本编辑区可以看成是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一个串，每一行是一个子串，构成一个结点。即：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同一行的串用定长结构（</a:t>
            </a:r>
            <a:r>
              <a:rPr lang="en-US" altLang="zh-CN"/>
              <a:t>80</a:t>
            </a:r>
            <a:r>
              <a:rPr lang="zh-CN" altLang="en-US"/>
              <a:t>个字符），行和行之间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用指针相联接。 </a:t>
            </a:r>
            <a:endParaRPr lang="zh-CN" altLang="en-US" sz="3600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5" grpId="0" animBg="1"/>
      <p:bldP spid="51326" grpId="0" autoUpdateAnimBg="0"/>
      <p:bldP spid="51327" grpId="0" animBg="1"/>
      <p:bldP spid="51388" grpId="0" animBg="1"/>
      <p:bldP spid="51389" grpId="0" animBg="1"/>
      <p:bldP spid="51393" grpId="0" autoUpdateAnimBg="0"/>
      <p:bldP spid="51394" grpId="0" animBg="1"/>
      <p:bldP spid="51395" grpId="0" autoUpdateAnimBg="0"/>
      <p:bldP spid="51396" grpId="0" autoUpdateAnimBg="0"/>
      <p:bldP spid="5139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0402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4720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89038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自选图形 3">
            <a:extLst>
              <a:ext uri="{FF2B5EF4-FFF2-40B4-BE49-F238E27FC236}">
                <a16:creationId xmlns:a16="http://schemas.microsoft.com/office/drawing/2014/main" id="{91181BFA-2D5D-498D-B925-D1DC9C8C8B84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0" name="自选图形 4">
            <a:extLst>
              <a:ext uri="{FF2B5EF4-FFF2-40B4-BE49-F238E27FC236}">
                <a16:creationId xmlns:a16="http://schemas.microsoft.com/office/drawing/2014/main" id="{A806F257-37D4-4B76-B926-EDF3BAA0F3DC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420425" y="1810839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5">
            <a:extLst>
              <a:ext uri="{FF2B5EF4-FFF2-40B4-BE49-F238E27FC236}">
                <a16:creationId xmlns:a16="http://schemas.microsoft.com/office/drawing/2014/main" id="{0F59C4E4-C24A-4F67-8BAB-5549905C86C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串的模式匹配算法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2" name="自选图形 6">
            <a:extLst>
              <a:ext uri="{FF2B5EF4-FFF2-40B4-BE49-F238E27FC236}">
                <a16:creationId xmlns:a16="http://schemas.microsoft.com/office/drawing/2014/main" id="{09EB79D5-B851-4754-92F9-4825E89B683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3" name="自选图形 7">
            <a:extLst>
              <a:ext uri="{FF2B5EF4-FFF2-40B4-BE49-F238E27FC236}">
                <a16:creationId xmlns:a16="http://schemas.microsoft.com/office/drawing/2014/main" id="{BC9D369C-ECA9-4A4C-B04E-089E54757A2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串的堆分配表示、基本操作实现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4" name="自选图形 8">
            <a:extLst>
              <a:ext uri="{FF2B5EF4-FFF2-40B4-BE49-F238E27FC236}">
                <a16:creationId xmlns:a16="http://schemas.microsoft.com/office/drawing/2014/main" id="{8AB1EA1B-B488-4DE9-9A5F-0E757171F31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串的定长表示、基本操作实现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自选图形 9">
            <a:extLst>
              <a:ext uri="{FF2B5EF4-FFF2-40B4-BE49-F238E27FC236}">
                <a16:creationId xmlns:a16="http://schemas.microsoft.com/office/drawing/2014/main" id="{A6AD0C8F-2547-4636-81CA-9B5E8582E54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串的概念、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56" name="组合 10">
            <a:extLst>
              <a:ext uri="{FF2B5EF4-FFF2-40B4-BE49-F238E27FC236}">
                <a16:creationId xmlns:a16="http://schemas.microsoft.com/office/drawing/2014/main" id="{AE6F0B61-0CBB-43A6-8EB7-0C4740D84D30}"/>
              </a:ext>
            </a:extLst>
          </p:cNvPr>
          <p:cNvGrpSpPr>
            <a:grpSpLocks/>
          </p:cNvGrpSpPr>
          <p:nvPr/>
        </p:nvGrpSpPr>
        <p:grpSpPr bwMode="auto">
          <a:xfrm>
            <a:off x="2945983" y="1777453"/>
            <a:ext cx="381000" cy="381000"/>
            <a:chOff x="2078" y="1680"/>
            <a:chExt cx="1615" cy="1615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39BAA2BC-6555-44FA-986D-F5BDBC97E7E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52FF8C09-1A18-493F-B385-FECD055D8C7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3A441B91-6804-4B3D-BC3D-4B99708BA3F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23D7B167-BBAF-4ABA-8C63-543F5A88DB1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5F01AA05-4C9A-4ACF-87D6-A1D1721A611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B9F0DCE-EAFD-47F4-A87B-6EE958E835E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3" name="组合 17">
            <a:extLst>
              <a:ext uri="{FF2B5EF4-FFF2-40B4-BE49-F238E27FC236}">
                <a16:creationId xmlns:a16="http://schemas.microsoft.com/office/drawing/2014/main" id="{B6D0A83B-08D5-4FB4-815E-3BBC529643C0}"/>
              </a:ext>
            </a:extLst>
          </p:cNvPr>
          <p:cNvGrpSpPr>
            <a:grpSpLocks/>
          </p:cNvGrpSpPr>
          <p:nvPr/>
        </p:nvGrpSpPr>
        <p:grpSpPr bwMode="auto">
          <a:xfrm>
            <a:off x="3456211" y="2550712"/>
            <a:ext cx="381000" cy="381000"/>
            <a:chOff x="2078" y="1680"/>
            <a:chExt cx="1615" cy="1615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54F88D9-7B63-4ADF-9E5A-F4E7FD7E348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04454316-0348-44E8-ADF8-CA31F19476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E4C8CC88-7847-4ADE-9609-D2A8469F426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23597A1D-8BB3-4605-807F-55429CC39E6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280ACD9E-1145-4736-A8E7-599C7442416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2ACBFDC1-A780-48BF-85CF-E1D2C1DCFEE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0" name="组合 24">
            <a:extLst>
              <a:ext uri="{FF2B5EF4-FFF2-40B4-BE49-F238E27FC236}">
                <a16:creationId xmlns:a16="http://schemas.microsoft.com/office/drawing/2014/main" id="{4E206C68-9002-418A-A724-28E3C8178D9E}"/>
              </a:ext>
            </a:extLst>
          </p:cNvPr>
          <p:cNvGrpSpPr>
            <a:grpSpLocks/>
          </p:cNvGrpSpPr>
          <p:nvPr/>
        </p:nvGrpSpPr>
        <p:grpSpPr bwMode="auto">
          <a:xfrm>
            <a:off x="3615726" y="3416546"/>
            <a:ext cx="381000" cy="381000"/>
            <a:chOff x="2078" y="1680"/>
            <a:chExt cx="1615" cy="1615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8F69767-65CF-4742-83B0-7384C4B7159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195BC6EE-8C8E-415D-A32C-4A4C5FC579D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4F6753C-4F64-435C-88D1-03C7370C470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B74360C0-31A2-4AF7-B5D6-B31820FDC16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76838F2F-02F4-4BA1-A82C-DBA4478311B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EF30337E-AD8D-43C6-B157-A33B6F9FBDB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7" name="组合 31">
            <a:extLst>
              <a:ext uri="{FF2B5EF4-FFF2-40B4-BE49-F238E27FC236}">
                <a16:creationId xmlns:a16="http://schemas.microsoft.com/office/drawing/2014/main" id="{0722BCAC-5C51-44CF-BD12-FB885AF27022}"/>
              </a:ext>
            </a:extLst>
          </p:cNvPr>
          <p:cNvGrpSpPr>
            <a:grpSpLocks/>
          </p:cNvGrpSpPr>
          <p:nvPr/>
        </p:nvGrpSpPr>
        <p:grpSpPr bwMode="auto">
          <a:xfrm>
            <a:off x="3463196" y="4215901"/>
            <a:ext cx="381000" cy="381000"/>
            <a:chOff x="2078" y="1680"/>
            <a:chExt cx="1615" cy="1615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95D25071-69F6-4ED9-B90B-EDD4068FD3D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68ADC6BA-A4F7-4F38-8DB0-846FCC83959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ACE90CD2-6C04-4E88-AA42-B29F22D4DE8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4E6CB595-1934-4F9F-9F17-4F52174A0DA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360985A7-0852-460A-AC76-1673A475A5C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9C51DE1E-261E-493F-B26D-0918CEE3501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4" name="组合 38">
            <a:extLst>
              <a:ext uri="{FF2B5EF4-FFF2-40B4-BE49-F238E27FC236}">
                <a16:creationId xmlns:a16="http://schemas.microsoft.com/office/drawing/2014/main" id="{E7AB13F0-F895-4F37-B6FF-0928AE417A6B}"/>
              </a:ext>
            </a:extLst>
          </p:cNvPr>
          <p:cNvGrpSpPr>
            <a:grpSpLocks/>
          </p:cNvGrpSpPr>
          <p:nvPr/>
        </p:nvGrpSpPr>
        <p:grpSpPr bwMode="auto">
          <a:xfrm>
            <a:off x="3028631" y="5036311"/>
            <a:ext cx="355600" cy="381000"/>
            <a:chOff x="2078" y="1680"/>
            <a:chExt cx="1615" cy="1615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CBEC1073-8B78-4287-91C0-9B86C8C4D95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C04B164E-3FBD-4B6F-9FAA-67986C9E84E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F79D93AE-BC05-4C61-8C4B-E2D2ABACB40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3C102D45-86F1-4964-8200-14A8961173E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2E2B2E12-E151-4C14-BBA7-679DC3D1A19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73544CCE-0B14-4619-800A-8A8F4CD4604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0" name="Text Box 84"/>
          <p:cNvSpPr txBox="1">
            <a:spLocks noChangeArrowheads="1"/>
          </p:cNvSpPr>
          <p:nvPr/>
        </p:nvSpPr>
        <p:spPr bwMode="auto">
          <a:xfrm>
            <a:off x="2711451" y="841376"/>
            <a:ext cx="7032625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20000"/>
              </a:lnSpc>
            </a:pPr>
            <a:r>
              <a:rPr lang="zh-CN" altLang="en-US"/>
              <a:t>结点结构用 </a:t>
            </a:r>
            <a:r>
              <a:rPr lang="en-US" altLang="zh-CN"/>
              <a:t>C </a:t>
            </a:r>
            <a:r>
              <a:rPr lang="zh-CN" altLang="en-US"/>
              <a:t>语言定义如下： </a:t>
            </a:r>
            <a:endParaRPr lang="zh-CN" altLang="en-US">
              <a:cs typeface=""/>
            </a:endParaRPr>
          </a:p>
          <a:p>
            <a:pPr>
              <a:lnSpc>
                <a:spcPct val="220000"/>
              </a:lnSpc>
            </a:pPr>
            <a:r>
              <a:rPr lang="en-US" altLang="zh-CN">
                <a:cs typeface=""/>
              </a:rPr>
              <a:t>#define CHUNKSIZE 80    </a:t>
            </a:r>
            <a:r>
              <a:rPr lang="en-US" altLang="zh-CN"/>
              <a:t>// </a:t>
            </a:r>
            <a:r>
              <a:rPr lang="zh-CN" altLang="en-US">
                <a:solidFill>
                  <a:srgbClr val="0000FF"/>
                </a:solidFill>
              </a:rPr>
              <a:t>可由用户定义的块大小</a:t>
            </a:r>
            <a:br>
              <a:rPr lang="zh-CN" altLang="en-US"/>
            </a:br>
            <a:r>
              <a:rPr lang="en-US" altLang="zh-CN"/>
              <a:t>typedef struct Chunk {    // </a:t>
            </a:r>
            <a:r>
              <a:rPr lang="zh-CN" altLang="en-US">
                <a:solidFill>
                  <a:srgbClr val="FF0000"/>
                </a:solidFill>
              </a:rPr>
              <a:t>结点结构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char ch[CHUNKSIZE];</a:t>
            </a:r>
            <a:br>
              <a:rPr lang="en-US" altLang="zh-CN"/>
            </a:br>
            <a:r>
              <a:rPr lang="en-US" altLang="zh-CN"/>
              <a:t>     struct Chunk  *next;</a:t>
            </a:r>
            <a:br>
              <a:rPr lang="en-US" altLang="zh-CN"/>
            </a:br>
            <a:r>
              <a:rPr lang="en-US" altLang="zh-CN"/>
              <a:t>} Chunk; </a:t>
            </a:r>
          </a:p>
        </p:txBody>
      </p:sp>
    </p:spTree>
  </p:cSld>
  <p:clrMapOvr>
    <a:masterClrMapping/>
  </p:clrMapOvr>
  <p:transition spd="slow">
    <p:blinds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2538414" y="765176"/>
            <a:ext cx="7373937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/>
              <a:t>        </a:t>
            </a:r>
            <a:r>
              <a:rPr lang="zh-CN" altLang="en-US"/>
              <a:t>为了便于进行串的操作（联接），当以块链存储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串值时，除</a:t>
            </a:r>
            <a:r>
              <a:rPr lang="zh-CN" altLang="en-US">
                <a:solidFill>
                  <a:srgbClr val="0000FF"/>
                </a:solidFill>
              </a:rPr>
              <a:t>头指针</a:t>
            </a:r>
            <a:r>
              <a:rPr lang="zh-CN" altLang="en-US"/>
              <a:t>外还可附设一个</a:t>
            </a:r>
            <a:r>
              <a:rPr lang="zh-CN" altLang="en-US">
                <a:solidFill>
                  <a:srgbClr val="0000FF"/>
                </a:solidFill>
              </a:rPr>
              <a:t>尾指针</a:t>
            </a:r>
            <a:r>
              <a:rPr lang="zh-CN" altLang="en-US"/>
              <a:t>指示链表中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的最后一个结点，并给出当前串的长度。其结构用 </a:t>
            </a:r>
            <a:r>
              <a:rPr lang="en-US" altLang="zh-CN"/>
              <a:t>C 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语言定义如下： </a:t>
            </a:r>
            <a:endParaRPr lang="zh-CN" altLang="en-US">
              <a:cs typeface=""/>
            </a:endParaRPr>
          </a:p>
          <a:p>
            <a:pPr>
              <a:lnSpc>
                <a:spcPct val="170000"/>
              </a:lnSpc>
            </a:pPr>
            <a:r>
              <a:rPr lang="en-US" altLang="zh-CN"/>
              <a:t>typedef struct {   // </a:t>
            </a:r>
            <a:r>
              <a:rPr lang="zh-CN" altLang="en-US">
                <a:solidFill>
                  <a:srgbClr val="FF0000"/>
                </a:solidFill>
              </a:rPr>
              <a:t>串的链表结构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Chunk *head, *tail;    //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串的头和尾指针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int  curlen;       // </a:t>
            </a:r>
            <a:r>
              <a:rPr lang="zh-CN" altLang="en-US">
                <a:solidFill>
                  <a:srgbClr val="0000FF"/>
                </a:solidFill>
              </a:rPr>
              <a:t>串的当前长度</a:t>
            </a:r>
            <a:br>
              <a:rPr lang="zh-CN" altLang="en-US"/>
            </a:br>
            <a:r>
              <a:rPr lang="en-US" altLang="zh-CN"/>
              <a:t>} LString;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026964" y="502246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458764" y="502246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8890564" y="502246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自选图形 3">
            <a:extLst>
              <a:ext uri="{FF2B5EF4-FFF2-40B4-BE49-F238E27FC236}">
                <a16:creationId xmlns:a16="http://schemas.microsoft.com/office/drawing/2014/main" id="{CCA6C7EC-5F71-4DA8-AF24-A73DEE84F2EA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0" name="自选图形 4">
            <a:extLst>
              <a:ext uri="{FF2B5EF4-FFF2-40B4-BE49-F238E27FC236}">
                <a16:creationId xmlns:a16="http://schemas.microsoft.com/office/drawing/2014/main" id="{5D012BFA-8B17-4FFA-B410-5AFA528595BF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420425" y="1810839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5">
            <a:extLst>
              <a:ext uri="{FF2B5EF4-FFF2-40B4-BE49-F238E27FC236}">
                <a16:creationId xmlns:a16="http://schemas.microsoft.com/office/drawing/2014/main" id="{5BF45D5B-DC16-4039-BB34-C80D272F1D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串的模式匹配算法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2" name="自选图形 6">
            <a:extLst>
              <a:ext uri="{FF2B5EF4-FFF2-40B4-BE49-F238E27FC236}">
                <a16:creationId xmlns:a16="http://schemas.microsoft.com/office/drawing/2014/main" id="{D834174B-0756-4F78-B0A5-FE4FFC650B1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3" name="自选图形 7">
            <a:extLst>
              <a:ext uri="{FF2B5EF4-FFF2-40B4-BE49-F238E27FC236}">
                <a16:creationId xmlns:a16="http://schemas.microsoft.com/office/drawing/2014/main" id="{3575ACF5-90BA-4FE2-97D7-7C3790CEA73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串的堆分配表示、基本操作实现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4" name="自选图形 8">
            <a:extLst>
              <a:ext uri="{FF2B5EF4-FFF2-40B4-BE49-F238E27FC236}">
                <a16:creationId xmlns:a16="http://schemas.microsoft.com/office/drawing/2014/main" id="{9B0CA709-59C8-4DAC-BCD7-E8D6D929AAA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串的定长表示、基本操作实现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自选图形 9">
            <a:extLst>
              <a:ext uri="{FF2B5EF4-FFF2-40B4-BE49-F238E27FC236}">
                <a16:creationId xmlns:a16="http://schemas.microsoft.com/office/drawing/2014/main" id="{BA6E0172-77E4-40C9-8760-B25D0991A63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串的概念、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56" name="组合 10">
            <a:extLst>
              <a:ext uri="{FF2B5EF4-FFF2-40B4-BE49-F238E27FC236}">
                <a16:creationId xmlns:a16="http://schemas.microsoft.com/office/drawing/2014/main" id="{251CB364-738A-499D-8623-0FEEF921FC6E}"/>
              </a:ext>
            </a:extLst>
          </p:cNvPr>
          <p:cNvGrpSpPr>
            <a:grpSpLocks/>
          </p:cNvGrpSpPr>
          <p:nvPr/>
        </p:nvGrpSpPr>
        <p:grpSpPr bwMode="auto">
          <a:xfrm>
            <a:off x="2945983" y="1777453"/>
            <a:ext cx="381000" cy="381000"/>
            <a:chOff x="2078" y="1680"/>
            <a:chExt cx="1615" cy="1615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C36C82C6-9EEA-4D44-BC87-25AC78BB221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1BD4A1E7-8D1E-4DFF-9C9E-64D515933E3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25C41F33-C90A-4F3C-8C39-2FC1F60053A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905D2943-7A5A-492C-B8A0-CAC91C42059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963C5E87-42E7-446E-B9CE-97A9D433A1A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8861BA4-AAF6-40E9-B6B9-650EC14E40E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3" name="组合 17">
            <a:extLst>
              <a:ext uri="{FF2B5EF4-FFF2-40B4-BE49-F238E27FC236}">
                <a16:creationId xmlns:a16="http://schemas.microsoft.com/office/drawing/2014/main" id="{31F3FD89-77C0-4332-B770-6CE3ECCD7282}"/>
              </a:ext>
            </a:extLst>
          </p:cNvPr>
          <p:cNvGrpSpPr>
            <a:grpSpLocks/>
          </p:cNvGrpSpPr>
          <p:nvPr/>
        </p:nvGrpSpPr>
        <p:grpSpPr bwMode="auto">
          <a:xfrm>
            <a:off x="3456211" y="2550712"/>
            <a:ext cx="381000" cy="381000"/>
            <a:chOff x="2078" y="1680"/>
            <a:chExt cx="1615" cy="1615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73415BC-6632-4AB5-BA9B-94AF186CDAC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E9D6AF08-1D7D-42F5-A716-89635F5DF93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9E898969-ED9D-4F5D-9757-B07A0B6BAD7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8E68637D-2391-4F13-9FA3-B9809C29EC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558B3AB1-878C-4F80-8BC7-40455C6F7E1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A9102EA-E4BA-45EB-BFD3-79D79A68E74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0" name="组合 24">
            <a:extLst>
              <a:ext uri="{FF2B5EF4-FFF2-40B4-BE49-F238E27FC236}">
                <a16:creationId xmlns:a16="http://schemas.microsoft.com/office/drawing/2014/main" id="{4E03552D-9920-4488-91BE-F874DF26561E}"/>
              </a:ext>
            </a:extLst>
          </p:cNvPr>
          <p:cNvGrpSpPr>
            <a:grpSpLocks/>
          </p:cNvGrpSpPr>
          <p:nvPr/>
        </p:nvGrpSpPr>
        <p:grpSpPr bwMode="auto">
          <a:xfrm>
            <a:off x="3615726" y="3416546"/>
            <a:ext cx="381000" cy="381000"/>
            <a:chOff x="2078" y="1680"/>
            <a:chExt cx="1615" cy="1615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65D6A3B-2540-4E28-A89C-5E42E2E34F8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DB40F646-7549-4A43-BE7D-395ECC63133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FD59709B-9F00-47D9-AF3F-316A98A2EE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49117CE9-40B1-4CE6-BAD9-572726E8B25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06A93C8E-1E78-4307-B7DE-FA30C91E444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91E18E1A-CAE9-41FD-A096-E791CBFB880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7" name="组合 31">
            <a:extLst>
              <a:ext uri="{FF2B5EF4-FFF2-40B4-BE49-F238E27FC236}">
                <a16:creationId xmlns:a16="http://schemas.microsoft.com/office/drawing/2014/main" id="{A899A46C-FBF9-4D15-8982-17C87713AD6E}"/>
              </a:ext>
            </a:extLst>
          </p:cNvPr>
          <p:cNvGrpSpPr>
            <a:grpSpLocks/>
          </p:cNvGrpSpPr>
          <p:nvPr/>
        </p:nvGrpSpPr>
        <p:grpSpPr bwMode="auto">
          <a:xfrm>
            <a:off x="3463196" y="4215901"/>
            <a:ext cx="381000" cy="381000"/>
            <a:chOff x="2078" y="1680"/>
            <a:chExt cx="1615" cy="1615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C4CEB9FA-7CBC-4789-8808-A87208693F3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C57DBDB2-25AB-4F97-BD53-B87AEF871E1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C5208ED1-A6EF-4D7D-A5E0-C0DF7D2A941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BFCC3102-B426-425B-9B51-607AA86912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51AA36A3-D8F1-4958-AFC6-5A27537B894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BE468962-C1D3-46A7-BF50-12B2F8AF390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4" name="组合 38">
            <a:extLst>
              <a:ext uri="{FF2B5EF4-FFF2-40B4-BE49-F238E27FC236}">
                <a16:creationId xmlns:a16="http://schemas.microsoft.com/office/drawing/2014/main" id="{88DA9F44-0345-443D-AEA0-0515A92496C1}"/>
              </a:ext>
            </a:extLst>
          </p:cNvPr>
          <p:cNvGrpSpPr>
            <a:grpSpLocks/>
          </p:cNvGrpSpPr>
          <p:nvPr/>
        </p:nvGrpSpPr>
        <p:grpSpPr bwMode="auto">
          <a:xfrm>
            <a:off x="3028631" y="5036311"/>
            <a:ext cx="355600" cy="381000"/>
            <a:chOff x="2078" y="1680"/>
            <a:chExt cx="1615" cy="1615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EF5F80A1-59FD-4836-A5BB-C72CDDC9F1B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C542F3B8-1335-486C-B9C1-FCC4FE2BD5B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60EC0A3C-47CA-4A8E-B561-A4DCB9E73D8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C8BD967C-2723-4BBB-AEF5-B6287654C6E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A2BE234E-BAFD-4BC6-9269-D7E7C607F69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F8A5F67B-621E-4B9A-85D6-0E10386D712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2316163" y="595313"/>
            <a:ext cx="315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>
                <a:ea typeface="华文中宋" pitchFamily="2" charset="-122"/>
              </a:rPr>
              <a:t>4.3 </a:t>
            </a:r>
            <a:r>
              <a:rPr kumimoji="0" lang="zh-CN" altLang="en-US">
                <a:ea typeface="华文中宋" pitchFamily="2" charset="-122"/>
              </a:rPr>
              <a:t>串的模式匹配算法 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2316164" y="1101725"/>
            <a:ext cx="7596187" cy="119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模式匹配 ：</a:t>
            </a:r>
            <a:r>
              <a:rPr lang="zh-CN" altLang="en-US" dirty="0">
                <a:latin typeface="楷体_GB2312" pitchFamily="49" charset="-122"/>
              </a:rPr>
              <a:t>子串定位运算。 </a:t>
            </a:r>
          </a:p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串匹配</a:t>
            </a: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)    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就是在主串中找出子串出现的位置。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2316164" y="2492375"/>
            <a:ext cx="4929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用函数 </a:t>
            </a:r>
            <a:r>
              <a:rPr lang="en-US" altLang="zh-CN"/>
              <a:t>Index(S, T, pos) </a:t>
            </a:r>
            <a:r>
              <a:rPr lang="zh-CN" altLang="en-US"/>
              <a:t>实现。 </a:t>
            </a: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2316163" y="2968625"/>
            <a:ext cx="6046912" cy="113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333333"/>
                </a:solidFill>
              </a:rPr>
              <a:t>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串匹配</a:t>
            </a:r>
            <a:r>
              <a:rPr lang="zh-CN" altLang="en-US">
                <a:solidFill>
                  <a:srgbClr val="333333"/>
                </a:solidFill>
              </a:rPr>
              <a:t>中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333333"/>
                </a:solidFill>
              </a:rPr>
              <a:t>将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 </a:t>
            </a:r>
            <a:r>
              <a:rPr lang="zh-CN" altLang="en-US">
                <a:solidFill>
                  <a:srgbClr val="333333"/>
                </a:solidFill>
              </a:rPr>
              <a:t>称为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目标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)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                             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 </a:t>
            </a:r>
            <a:r>
              <a:rPr lang="zh-CN" altLang="en-US">
                <a:solidFill>
                  <a:srgbClr val="333333"/>
                </a:solidFill>
              </a:rPr>
              <a:t>称为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模式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)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。 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2316164" y="4168776"/>
            <a:ext cx="7659687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/>
              <a:t>如果在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/>
              <a:t>中能够找到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</a:t>
            </a:r>
            <a:r>
              <a:rPr lang="zh-CN" altLang="en-US"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zh-CN" altLang="en-US"/>
              <a:t>则</a:t>
            </a:r>
            <a:r>
              <a:rPr lang="zh-CN" altLang="en-US">
                <a:solidFill>
                  <a:srgbClr val="333333"/>
                </a:solidFill>
              </a:rPr>
              <a:t>称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匹配成功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返回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</a:rPr>
              <a:t>第一个和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 </a:t>
            </a:r>
            <a:r>
              <a:rPr lang="zh-CN" altLang="en-US"/>
              <a:t>中第一个字符相等的字符在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/>
              <a:t>中的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序号</a:t>
            </a:r>
            <a:r>
              <a:rPr lang="zh-CN" altLang="en-US">
                <a:ea typeface="华文中宋" pitchFamily="2" charset="-122"/>
              </a:rPr>
              <a:t>；</a:t>
            </a:r>
            <a:r>
              <a:rPr lang="zh-CN" altLang="en-US">
                <a:solidFill>
                  <a:srgbClr val="333333"/>
                </a:solidFill>
              </a:rPr>
              <a:t>否则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333333"/>
                </a:solidFill>
              </a:rPr>
              <a:t>称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匹配失败</a:t>
            </a:r>
            <a:r>
              <a:rPr lang="zh-CN" altLang="en-US"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返回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0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1" grpId="0" autoUpdateAnimBg="0"/>
      <p:bldP spid="20502" grpId="0" autoUpdateAnimBg="0"/>
      <p:bldP spid="20503" grpId="0" autoUpdateAnimBg="0"/>
      <p:bldP spid="2050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208214" y="779464"/>
            <a:ext cx="7673975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例如：</a:t>
            </a:r>
            <a:endParaRPr lang="en-US" altLang="zh-CN">
              <a:solidFill>
                <a:srgbClr val="333333"/>
              </a:solidFill>
              <a:ea typeface="华文中宋" pitchFamily="2" charset="-122"/>
            </a:endParaRPr>
          </a:p>
          <a:p>
            <a:pPr>
              <a:lnSpc>
                <a:spcPct val="180000"/>
              </a:lnSpc>
            </a:pP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    </a:t>
            </a:r>
            <a:r>
              <a:rPr lang="zh-CN" altLang="en-US">
                <a:solidFill>
                  <a:srgbClr val="FF0000"/>
                </a:solidFill>
                <a:ea typeface="华文中宋" pitchFamily="2" charset="-122"/>
              </a:rPr>
              <a:t>主串：</a:t>
            </a:r>
            <a:r>
              <a:rPr lang="en-US" altLang="zh-CN">
                <a:ea typeface="华文中宋" pitchFamily="2" charset="-122"/>
              </a:rPr>
              <a:t>ss=‘abcabcabdabcdef’;</a:t>
            </a:r>
          </a:p>
          <a:p>
            <a:pPr>
              <a:lnSpc>
                <a:spcPct val="180000"/>
              </a:lnSpc>
            </a:pP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   </a:t>
            </a:r>
            <a:r>
              <a:rPr lang="zh-CN" altLang="en-US">
                <a:solidFill>
                  <a:srgbClr val="FF0000"/>
                </a:solidFill>
                <a:ea typeface="华文中宋" pitchFamily="2" charset="-122"/>
              </a:rPr>
              <a:t>子串：</a:t>
            </a:r>
            <a:r>
              <a:rPr lang="en-US" altLang="zh-CN">
                <a:ea typeface="华文中宋" pitchFamily="2" charset="-122"/>
              </a:rPr>
              <a:t>tt1=‘abc’;</a:t>
            </a:r>
            <a:r>
              <a:rPr lang="zh-CN" altLang="en-US">
                <a:solidFill>
                  <a:srgbClr val="FF0000"/>
                </a:solidFill>
                <a:ea typeface="华文中宋" pitchFamily="2" charset="-122"/>
              </a:rPr>
              <a:t>子串：</a:t>
            </a:r>
            <a:r>
              <a:rPr lang="en-US" altLang="zh-CN">
                <a:ea typeface="华文中宋" pitchFamily="2" charset="-122"/>
              </a:rPr>
              <a:t>tt2=‘abd’;</a:t>
            </a:r>
          </a:p>
          <a:p>
            <a:pPr>
              <a:lnSpc>
                <a:spcPct val="180000"/>
              </a:lnSpc>
            </a:pPr>
            <a:r>
              <a:rPr lang="en-US" altLang="zh-CN"/>
              <a:t>     Index(ss, tt1, 2) ; Index(ss, tt1, 5) ; Index(ss, tt2, 8) ;</a:t>
            </a:r>
            <a:endParaRPr lang="zh-CN" altLang="en-US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08213" y="3937000"/>
            <a:ext cx="788035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模式匹配</a:t>
            </a:r>
            <a:r>
              <a:rPr lang="zh-CN" altLang="en-US" dirty="0">
                <a:ea typeface="华文中宋" pitchFamily="2" charset="-122"/>
              </a:rPr>
              <a:t>是各种处理系统中最重要的操作之一，也 </a:t>
            </a:r>
          </a:p>
          <a:p>
            <a:pPr>
              <a:lnSpc>
                <a:spcPct val="180000"/>
              </a:lnSpc>
            </a:pPr>
            <a:r>
              <a:rPr lang="zh-CN" altLang="en-US" dirty="0">
                <a:ea typeface="华文中宋" pitchFamily="2" charset="-122"/>
              </a:rPr>
              <a:t>是一个比较复杂的串操作。模式匹配的算法不同，效率 </a:t>
            </a:r>
          </a:p>
          <a:p>
            <a:pPr>
              <a:lnSpc>
                <a:spcPct val="180000"/>
              </a:lnSpc>
            </a:pPr>
            <a:r>
              <a:rPr lang="zh-CN" altLang="en-US" dirty="0">
                <a:ea typeface="华文中宋" pitchFamily="2" charset="-122"/>
              </a:rPr>
              <a:t>将有很大差别。同一算法应用不同，效率亦有很大差别。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386138" y="3538539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457826" y="3500439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10</a:t>
            </a:r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529513" y="3500439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/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4" name="Text Box 80"/>
          <p:cNvSpPr txBox="1">
            <a:spLocks noChangeArrowheads="1"/>
          </p:cNvSpPr>
          <p:nvPr/>
        </p:nvSpPr>
        <p:spPr bwMode="auto">
          <a:xfrm>
            <a:off x="2255838" y="668338"/>
            <a:ext cx="360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kumimoji="0" lang="en-US" altLang="zh-CN">
                <a:ea typeface="华文中宋" pitchFamily="2" charset="-122"/>
              </a:rPr>
              <a:t>     </a:t>
            </a:r>
            <a:r>
              <a:rPr kumimoji="0" lang="zh-CN" altLang="en-US">
                <a:ea typeface="华文中宋" pitchFamily="2" charset="-122"/>
              </a:rPr>
              <a:t>朴素的模式匹配算法 </a:t>
            </a:r>
          </a:p>
        </p:txBody>
      </p:sp>
      <p:sp>
        <p:nvSpPr>
          <p:cNvPr id="21587" name="Text Box 83"/>
          <p:cNvSpPr txBox="1">
            <a:spLocks noChangeArrowheads="1"/>
          </p:cNvSpPr>
          <p:nvPr/>
        </p:nvSpPr>
        <p:spPr bwMode="auto">
          <a:xfrm>
            <a:off x="2255838" y="1141414"/>
            <a:ext cx="7656512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        </a:t>
            </a:r>
            <a:r>
              <a:rPr lang="zh-CN" altLang="en-US">
                <a:ea typeface="华文中宋" pitchFamily="2" charset="-122"/>
              </a:rPr>
              <a:t>算法思想：</a:t>
            </a:r>
            <a:br>
              <a:rPr lang="zh-CN" altLang="en-US">
                <a:solidFill>
                  <a:srgbClr val="0000FF"/>
                </a:solidFill>
              </a:rPr>
            </a:br>
            <a:r>
              <a:rPr lang="zh-CN" altLang="en-US">
                <a:solidFill>
                  <a:srgbClr val="0000FF"/>
                </a:solidFill>
              </a:rPr>
              <a:t>        </a:t>
            </a:r>
            <a:r>
              <a:rPr lang="zh-CN" altLang="en-US"/>
              <a:t>从</a:t>
            </a:r>
            <a:r>
              <a:rPr lang="zh-CN" altLang="en-US">
                <a:solidFill>
                  <a:srgbClr val="0000FF"/>
                </a:solidFill>
              </a:rPr>
              <a:t>主串 </a:t>
            </a:r>
            <a:r>
              <a:rPr lang="en-US" altLang="zh-CN">
                <a:solidFill>
                  <a:srgbClr val="0000FF"/>
                </a:solidFill>
              </a:rPr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个字符起和</a:t>
            </a:r>
            <a:r>
              <a:rPr lang="zh-CN" altLang="en-US">
                <a:solidFill>
                  <a:srgbClr val="0000FF"/>
                </a:solidFill>
              </a:rPr>
              <a:t>模式 </a:t>
            </a:r>
            <a:r>
              <a:rPr lang="en-US" altLang="zh-CN">
                <a:solidFill>
                  <a:srgbClr val="0000FF"/>
                </a:solidFill>
              </a:rPr>
              <a:t>T </a:t>
            </a:r>
            <a:r>
              <a:rPr lang="zh-CN" altLang="en-US"/>
              <a:t>的第一个字符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比较之，若相同，则继续比较后续字符；否则从</a:t>
            </a:r>
            <a:r>
              <a:rPr lang="zh-CN" altLang="en-US">
                <a:solidFill>
                  <a:srgbClr val="0000FF"/>
                </a:solidFill>
              </a:rPr>
              <a:t>主串 </a:t>
            </a:r>
            <a:r>
              <a:rPr lang="en-US" altLang="zh-CN">
                <a:solidFill>
                  <a:srgbClr val="0000FF"/>
                </a:solidFill>
              </a:rPr>
              <a:t>S 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的下一个字符起再重新和</a:t>
            </a:r>
            <a:r>
              <a:rPr lang="zh-CN" altLang="en-US">
                <a:solidFill>
                  <a:srgbClr val="0000FF"/>
                </a:solidFill>
              </a:rPr>
              <a:t>模式 </a:t>
            </a:r>
            <a:r>
              <a:rPr lang="en-US" altLang="zh-CN">
                <a:solidFill>
                  <a:srgbClr val="0000FF"/>
                </a:solidFill>
              </a:rPr>
              <a:t>T </a:t>
            </a:r>
            <a:r>
              <a:rPr lang="zh-CN" altLang="en-US"/>
              <a:t>的字符比较之。 </a:t>
            </a:r>
          </a:p>
        </p:txBody>
      </p:sp>
      <p:sp>
        <p:nvSpPr>
          <p:cNvPr id="21588" name="Text Box 84"/>
          <p:cNvSpPr txBox="1">
            <a:spLocks noChangeArrowheads="1"/>
          </p:cNvSpPr>
          <p:nvPr/>
        </p:nvSpPr>
        <p:spPr bwMode="auto">
          <a:xfrm>
            <a:off x="2828926" y="3429000"/>
            <a:ext cx="5033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en-US" altLang="zh-CN"/>
              <a:t>S = ‘JINANSHI’</a:t>
            </a:r>
            <a:r>
              <a:rPr lang="zh-CN" altLang="en-US"/>
              <a:t>，</a:t>
            </a:r>
            <a:r>
              <a:rPr lang="en-US" altLang="zh-CN"/>
              <a:t>T = ‘NAN’</a:t>
            </a:r>
            <a:r>
              <a:rPr lang="zh-CN" altLang="en-US"/>
              <a:t>。 </a:t>
            </a:r>
          </a:p>
        </p:txBody>
      </p:sp>
      <p:graphicFrame>
        <p:nvGraphicFramePr>
          <p:cNvPr id="21616" name="Group 112"/>
          <p:cNvGraphicFramePr>
            <a:graphicFrameLocks noGrp="1"/>
          </p:cNvGraphicFramePr>
          <p:nvPr/>
        </p:nvGraphicFramePr>
        <p:xfrm>
          <a:off x="4810125" y="4148138"/>
          <a:ext cx="3886200" cy="518160"/>
        </p:xfrm>
        <a:graphic>
          <a:graphicData uri="http://schemas.openxmlformats.org/drawingml/2006/table">
            <a:tbl>
              <a:tblPr/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660" name="Group 156"/>
          <p:cNvGraphicFramePr>
            <a:graphicFrameLocks noGrp="1"/>
          </p:cNvGraphicFramePr>
          <p:nvPr/>
        </p:nvGraphicFramePr>
        <p:xfrm>
          <a:off x="5800725" y="4148138"/>
          <a:ext cx="1447800" cy="518160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675" name="Group 171"/>
          <p:cNvGrpSpPr>
            <a:grpSpLocks/>
          </p:cNvGrpSpPr>
          <p:nvPr/>
        </p:nvGrpSpPr>
        <p:grpSpPr bwMode="auto">
          <a:xfrm>
            <a:off x="4810125" y="4725988"/>
            <a:ext cx="1524000" cy="1219200"/>
            <a:chOff x="1296" y="3312"/>
            <a:chExt cx="960" cy="768"/>
          </a:xfrm>
        </p:grpSpPr>
        <p:sp>
          <p:nvSpPr>
            <p:cNvPr id="21630" name="Line 126"/>
            <p:cNvSpPr>
              <a:spLocks noChangeShapeType="1"/>
            </p:cNvSpPr>
            <p:nvPr/>
          </p:nvSpPr>
          <p:spPr bwMode="auto">
            <a:xfrm flipV="1">
              <a:off x="1488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31" name="Text Box 127"/>
            <p:cNvSpPr txBox="1">
              <a:spLocks noChangeArrowheads="1"/>
            </p:cNvSpPr>
            <p:nvPr/>
          </p:nvSpPr>
          <p:spPr bwMode="auto">
            <a:xfrm>
              <a:off x="1510" y="3408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3300"/>
                  </a:solidFill>
                </a:rPr>
                <a:t>不匹配 </a:t>
              </a:r>
            </a:p>
          </p:txBody>
        </p:sp>
        <p:sp>
          <p:nvSpPr>
            <p:cNvPr id="21671" name="Rectangle 167"/>
            <p:cNvSpPr>
              <a:spLocks noChangeArrowheads="1"/>
            </p:cNvSpPr>
            <p:nvPr/>
          </p:nvSpPr>
          <p:spPr bwMode="auto">
            <a:xfrm>
              <a:off x="1296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73" name="Line 169"/>
            <p:cNvSpPr>
              <a:spLocks noChangeShapeType="1"/>
            </p:cNvSpPr>
            <p:nvPr/>
          </p:nvSpPr>
          <p:spPr bwMode="auto">
            <a:xfrm>
              <a:off x="1632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4" name="Line 170"/>
            <p:cNvSpPr>
              <a:spLocks noChangeShapeType="1"/>
            </p:cNvSpPr>
            <p:nvPr/>
          </p:nvSpPr>
          <p:spPr bwMode="auto">
            <a:xfrm>
              <a:off x="1945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21682" name="Rectangle 178"/>
          <p:cNvSpPr>
            <a:spLocks noChangeArrowheads="1"/>
          </p:cNvSpPr>
          <p:nvPr/>
        </p:nvSpPr>
        <p:spPr bwMode="auto">
          <a:xfrm>
            <a:off x="4733925" y="4725988"/>
            <a:ext cx="16764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676" name="Group 172"/>
          <p:cNvGrpSpPr>
            <a:grpSpLocks/>
          </p:cNvGrpSpPr>
          <p:nvPr/>
        </p:nvGrpSpPr>
        <p:grpSpPr bwMode="auto">
          <a:xfrm>
            <a:off x="5267325" y="4725988"/>
            <a:ext cx="1524000" cy="1219200"/>
            <a:chOff x="1296" y="3312"/>
            <a:chExt cx="960" cy="768"/>
          </a:xfrm>
        </p:grpSpPr>
        <p:sp>
          <p:nvSpPr>
            <p:cNvPr id="21677" name="Line 173"/>
            <p:cNvSpPr>
              <a:spLocks noChangeShapeType="1"/>
            </p:cNvSpPr>
            <p:nvPr/>
          </p:nvSpPr>
          <p:spPr bwMode="auto">
            <a:xfrm flipV="1">
              <a:off x="1488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8" name="Text Box 174"/>
            <p:cNvSpPr txBox="1">
              <a:spLocks noChangeArrowheads="1"/>
            </p:cNvSpPr>
            <p:nvPr/>
          </p:nvSpPr>
          <p:spPr bwMode="auto">
            <a:xfrm>
              <a:off x="1510" y="3408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3300"/>
                  </a:solidFill>
                </a:rPr>
                <a:t>不匹配 </a:t>
              </a:r>
            </a:p>
          </p:txBody>
        </p:sp>
        <p:sp>
          <p:nvSpPr>
            <p:cNvPr id="21679" name="Rectangle 175"/>
            <p:cNvSpPr>
              <a:spLocks noChangeArrowheads="1"/>
            </p:cNvSpPr>
            <p:nvPr/>
          </p:nvSpPr>
          <p:spPr bwMode="auto">
            <a:xfrm>
              <a:off x="1296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80" name="Line 176"/>
            <p:cNvSpPr>
              <a:spLocks noChangeShapeType="1"/>
            </p:cNvSpPr>
            <p:nvPr/>
          </p:nvSpPr>
          <p:spPr bwMode="auto">
            <a:xfrm>
              <a:off x="1632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81" name="Line 177"/>
            <p:cNvSpPr>
              <a:spLocks noChangeShapeType="1"/>
            </p:cNvSpPr>
            <p:nvPr/>
          </p:nvSpPr>
          <p:spPr bwMode="auto">
            <a:xfrm>
              <a:off x="1945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21689" name="Rectangle 185"/>
          <p:cNvSpPr>
            <a:spLocks noChangeArrowheads="1"/>
          </p:cNvSpPr>
          <p:nvPr/>
        </p:nvSpPr>
        <p:spPr bwMode="auto">
          <a:xfrm>
            <a:off x="5191125" y="4725988"/>
            <a:ext cx="16764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690" name="Group 186"/>
          <p:cNvGrpSpPr>
            <a:grpSpLocks/>
          </p:cNvGrpSpPr>
          <p:nvPr/>
        </p:nvGrpSpPr>
        <p:grpSpPr bwMode="auto">
          <a:xfrm>
            <a:off x="5724525" y="4725988"/>
            <a:ext cx="1524000" cy="1219200"/>
            <a:chOff x="2832" y="3312"/>
            <a:chExt cx="960" cy="768"/>
          </a:xfrm>
        </p:grpSpPr>
        <p:sp>
          <p:nvSpPr>
            <p:cNvPr id="21654" name="Line 150"/>
            <p:cNvSpPr>
              <a:spLocks noChangeShapeType="1"/>
            </p:cNvSpPr>
            <p:nvPr/>
          </p:nvSpPr>
          <p:spPr bwMode="auto">
            <a:xfrm flipV="1">
              <a:off x="3024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55" name="Text Box 151"/>
            <p:cNvSpPr txBox="1">
              <a:spLocks noChangeArrowheads="1"/>
            </p:cNvSpPr>
            <p:nvPr/>
          </p:nvSpPr>
          <p:spPr bwMode="auto">
            <a:xfrm>
              <a:off x="3046" y="3408"/>
              <a:ext cx="5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匹配 </a:t>
              </a:r>
            </a:p>
          </p:txBody>
        </p:sp>
        <p:sp>
          <p:nvSpPr>
            <p:cNvPr id="21686" name="Rectangle 182"/>
            <p:cNvSpPr>
              <a:spLocks noChangeArrowheads="1"/>
            </p:cNvSpPr>
            <p:nvPr/>
          </p:nvSpPr>
          <p:spPr bwMode="auto">
            <a:xfrm>
              <a:off x="2832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87" name="Line 183"/>
            <p:cNvSpPr>
              <a:spLocks noChangeShapeType="1"/>
            </p:cNvSpPr>
            <p:nvPr/>
          </p:nvSpPr>
          <p:spPr bwMode="auto">
            <a:xfrm>
              <a:off x="3168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88" name="Line 184"/>
            <p:cNvSpPr>
              <a:spLocks noChangeShapeType="1"/>
            </p:cNvSpPr>
            <p:nvPr/>
          </p:nvSpPr>
          <p:spPr bwMode="auto">
            <a:xfrm>
              <a:off x="3481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695" name="Group 191"/>
          <p:cNvGrpSpPr>
            <a:grpSpLocks/>
          </p:cNvGrpSpPr>
          <p:nvPr/>
        </p:nvGrpSpPr>
        <p:grpSpPr bwMode="auto">
          <a:xfrm>
            <a:off x="6105525" y="4725988"/>
            <a:ext cx="762000" cy="762000"/>
            <a:chOff x="2112" y="3312"/>
            <a:chExt cx="480" cy="480"/>
          </a:xfrm>
        </p:grpSpPr>
        <p:sp useBgFill="1">
          <p:nvSpPr>
            <p:cNvPr id="21692" name="Rectangle 188"/>
            <p:cNvSpPr>
              <a:spLocks noChangeArrowheads="1"/>
            </p:cNvSpPr>
            <p:nvPr/>
          </p:nvSpPr>
          <p:spPr bwMode="auto">
            <a:xfrm>
              <a:off x="2112" y="3408"/>
              <a:ext cx="480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6" name="Line 152"/>
            <p:cNvSpPr>
              <a:spLocks noChangeShapeType="1"/>
            </p:cNvSpPr>
            <p:nvPr/>
          </p:nvSpPr>
          <p:spPr bwMode="auto">
            <a:xfrm flipV="1">
              <a:off x="235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657" name="Text Box 153"/>
          <p:cNvSpPr txBox="1">
            <a:spLocks noChangeArrowheads="1"/>
          </p:cNvSpPr>
          <p:nvPr/>
        </p:nvSpPr>
        <p:spPr bwMode="auto">
          <a:xfrm>
            <a:off x="6562726" y="4878388"/>
            <a:ext cx="87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匹配 </a:t>
            </a:r>
          </a:p>
        </p:txBody>
      </p:sp>
      <p:grpSp>
        <p:nvGrpSpPr>
          <p:cNvPr id="21697" name="Group 193"/>
          <p:cNvGrpSpPr>
            <a:grpSpLocks/>
          </p:cNvGrpSpPr>
          <p:nvPr/>
        </p:nvGrpSpPr>
        <p:grpSpPr bwMode="auto">
          <a:xfrm>
            <a:off x="6638925" y="4725988"/>
            <a:ext cx="685800" cy="762000"/>
            <a:chOff x="2448" y="3312"/>
            <a:chExt cx="432" cy="480"/>
          </a:xfrm>
        </p:grpSpPr>
        <p:sp useBgFill="1">
          <p:nvSpPr>
            <p:cNvPr id="21696" name="Rectangle 192"/>
            <p:cNvSpPr>
              <a:spLocks noChangeArrowheads="1"/>
            </p:cNvSpPr>
            <p:nvPr/>
          </p:nvSpPr>
          <p:spPr bwMode="auto">
            <a:xfrm>
              <a:off x="2448" y="3456"/>
              <a:ext cx="432" cy="240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8" name="Line 154"/>
            <p:cNvSpPr>
              <a:spLocks noChangeShapeType="1"/>
            </p:cNvSpPr>
            <p:nvPr/>
          </p:nvSpPr>
          <p:spPr bwMode="auto">
            <a:xfrm flipV="1">
              <a:off x="2640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659" name="Text Box 155"/>
          <p:cNvSpPr txBox="1">
            <a:spLocks noChangeArrowheads="1"/>
          </p:cNvSpPr>
          <p:nvPr/>
        </p:nvSpPr>
        <p:spPr bwMode="auto">
          <a:xfrm>
            <a:off x="6981826" y="4878388"/>
            <a:ext cx="87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匹配 </a:t>
            </a:r>
          </a:p>
        </p:txBody>
      </p:sp>
      <p:sp useBgFill="1">
        <p:nvSpPr>
          <p:cNvPr id="21698" name="Rectangle 194"/>
          <p:cNvSpPr>
            <a:spLocks noChangeArrowheads="1"/>
          </p:cNvSpPr>
          <p:nvPr/>
        </p:nvSpPr>
        <p:spPr bwMode="auto">
          <a:xfrm>
            <a:off x="5599113" y="4725988"/>
            <a:ext cx="22098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sp>
        <p:nvSpPr>
          <p:cNvPr id="21699" name="Line 195"/>
          <p:cNvSpPr>
            <a:spLocks noChangeShapeType="1"/>
          </p:cNvSpPr>
          <p:nvPr/>
        </p:nvSpPr>
        <p:spPr bwMode="auto">
          <a:xfrm flipV="1">
            <a:off x="6029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0" name="Line 196"/>
          <p:cNvSpPr>
            <a:spLocks noChangeShapeType="1"/>
          </p:cNvSpPr>
          <p:nvPr/>
        </p:nvSpPr>
        <p:spPr bwMode="auto">
          <a:xfrm flipV="1">
            <a:off x="6029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1" name="Line 197"/>
          <p:cNvSpPr>
            <a:spLocks noChangeShapeType="1"/>
          </p:cNvSpPr>
          <p:nvPr/>
        </p:nvSpPr>
        <p:spPr bwMode="auto">
          <a:xfrm flipV="1">
            <a:off x="6029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3" name="Text Box 199"/>
          <p:cNvSpPr txBox="1">
            <a:spLocks noChangeArrowheads="1"/>
          </p:cNvSpPr>
          <p:nvPr/>
        </p:nvSpPr>
        <p:spPr bwMode="auto">
          <a:xfrm>
            <a:off x="5800725" y="5259388"/>
            <a:ext cx="527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/>
              <a:t>3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7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87" grpId="0" autoUpdateAnimBg="0"/>
      <p:bldP spid="21588" grpId="0" autoUpdateAnimBg="0"/>
      <p:bldP spid="21682" grpId="0" animBg="1"/>
      <p:bldP spid="21689" grpId="0" animBg="1"/>
      <p:bldP spid="21657" grpId="0" autoUpdateAnimBg="0"/>
      <p:bldP spid="21659" grpId="0" autoUpdateAnimBg="0"/>
      <p:bldP spid="21698" grpId="0" animBg="1" autoUpdateAnimBg="0"/>
      <p:bldP spid="21699" grpId="0" animBg="1"/>
      <p:bldP spid="21700" grpId="0" animBg="1"/>
      <p:bldP spid="21701" grpId="0" animBg="1"/>
      <p:bldP spid="21703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6" name="Text Box 128"/>
          <p:cNvSpPr txBox="1">
            <a:spLocks noChangeArrowheads="1"/>
          </p:cNvSpPr>
          <p:nvPr/>
        </p:nvSpPr>
        <p:spPr bwMode="auto">
          <a:xfrm>
            <a:off x="2386014" y="685801"/>
            <a:ext cx="7597775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当采用定长顺序存储结构时，实现此操作的算法如下： </a:t>
            </a:r>
            <a:br>
              <a:rPr lang="zh-CN" altLang="en-US" dirty="0">
                <a:latin typeface="华文中宋" pitchFamily="2" charset="-122"/>
                <a:ea typeface="华文中宋" pitchFamily="2" charset="-122"/>
              </a:rPr>
            </a:br>
            <a:r>
              <a:rPr lang="en-US" altLang="zh-CN" dirty="0"/>
              <a:t>int Index(</a:t>
            </a:r>
            <a:r>
              <a:rPr lang="en-US" altLang="zh-CN" dirty="0" err="1"/>
              <a:t>SString</a:t>
            </a:r>
            <a:r>
              <a:rPr lang="en-US" altLang="zh-CN" dirty="0"/>
              <a:t> S, </a:t>
            </a:r>
            <a:r>
              <a:rPr lang="en-US" altLang="zh-CN" dirty="0" err="1"/>
              <a:t>SString</a:t>
            </a:r>
            <a:r>
              <a:rPr lang="en-US" altLang="zh-CN" dirty="0"/>
              <a:t> T, int pos)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{   </a:t>
            </a:r>
            <a:r>
              <a:rPr lang="en-US" altLang="zh-CN" dirty="0" err="1"/>
              <a:t>i</a:t>
            </a:r>
            <a:r>
              <a:rPr lang="en-US" altLang="zh-CN" dirty="0"/>
              <a:t> = pos;  j = 1;</a:t>
            </a:r>
            <a:br>
              <a:rPr lang="en-US" altLang="zh-CN" dirty="0"/>
            </a:br>
            <a:r>
              <a:rPr lang="en-US" altLang="zh-CN" dirty="0"/>
              <a:t>    while (</a:t>
            </a:r>
            <a:r>
              <a:rPr lang="en-US" altLang="zh-CN" dirty="0" err="1"/>
              <a:t>i</a:t>
            </a:r>
            <a:r>
              <a:rPr lang="en-US" altLang="zh-CN" dirty="0"/>
              <a:t> &lt;= S[0] &amp;&amp; j &lt;= T[0]) 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{   if (S[</a:t>
            </a:r>
            <a:r>
              <a:rPr lang="en-US" altLang="zh-CN" dirty="0" err="1"/>
              <a:t>i</a:t>
            </a:r>
            <a:r>
              <a:rPr lang="en-US" altLang="zh-CN" dirty="0"/>
              <a:t>] == T[j]) 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        { ++ </a:t>
            </a:r>
            <a:r>
              <a:rPr lang="en-US" altLang="zh-CN" dirty="0" err="1"/>
              <a:t>i</a:t>
            </a:r>
            <a:r>
              <a:rPr lang="en-US" altLang="zh-CN" dirty="0"/>
              <a:t>;  ++ j; }   </a:t>
            </a:r>
            <a:r>
              <a:rPr lang="en-US" altLang="zh-CN" dirty="0">
                <a:solidFill>
                  <a:srgbClr val="0000FF"/>
                </a:solidFill>
              </a:rPr>
              <a:t>// </a:t>
            </a:r>
            <a:r>
              <a:rPr lang="zh-CN" altLang="en-US" dirty="0">
                <a:solidFill>
                  <a:srgbClr val="0000FF"/>
                </a:solidFill>
              </a:rPr>
              <a:t>继续比较后继字符</a:t>
            </a:r>
            <a:br>
              <a:rPr lang="zh-CN" altLang="en-US" dirty="0"/>
            </a:br>
            <a:r>
              <a:rPr lang="zh-CN" altLang="en-US" dirty="0"/>
              <a:t>         </a:t>
            </a:r>
            <a:r>
              <a:rPr lang="en-US" altLang="zh-CN" dirty="0"/>
              <a:t>else 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        {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i</a:t>
            </a:r>
            <a:r>
              <a:rPr lang="en-US" altLang="zh-CN" dirty="0"/>
              <a:t> – j + 2;  j = 1; }   </a:t>
            </a:r>
            <a:r>
              <a:rPr lang="en-US" altLang="zh-CN" dirty="0">
                <a:solidFill>
                  <a:srgbClr val="0000FF"/>
                </a:solidFill>
              </a:rPr>
              <a:t>// </a:t>
            </a:r>
            <a:r>
              <a:rPr lang="zh-CN" altLang="en-US" dirty="0">
                <a:solidFill>
                  <a:srgbClr val="0000FF"/>
                </a:solidFill>
              </a:rPr>
              <a:t>指针后退重新开始匹配  </a:t>
            </a:r>
            <a:br>
              <a:rPr lang="zh-CN" altLang="en-US" dirty="0"/>
            </a:br>
            <a:r>
              <a:rPr lang="zh-CN" altLang="en-US" dirty="0"/>
              <a:t>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if ( j &gt;T[0])    return </a:t>
            </a:r>
            <a:r>
              <a:rPr lang="en-US" altLang="zh-CN" dirty="0" err="1"/>
              <a:t>i</a:t>
            </a:r>
            <a:r>
              <a:rPr lang="en-US" altLang="zh-CN" dirty="0"/>
              <a:t> -T[0];</a:t>
            </a:r>
            <a:br>
              <a:rPr lang="en-US" altLang="zh-CN" dirty="0"/>
            </a:br>
            <a:r>
              <a:rPr lang="en-US" altLang="zh-CN" dirty="0"/>
              <a:t>    else    return 0;</a:t>
            </a:r>
            <a:br>
              <a:rPr lang="en-US" altLang="zh-CN" dirty="0"/>
            </a:br>
            <a:r>
              <a:rPr lang="en-US" altLang="zh-CN" dirty="0"/>
              <a:t>} // Index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86CEF00-7F0F-4ACB-A373-6B07171A9109}"/>
              </a:ext>
            </a:extLst>
          </p:cNvPr>
          <p:cNvSpPr/>
          <p:nvPr/>
        </p:nvSpPr>
        <p:spPr bwMode="auto">
          <a:xfrm>
            <a:off x="3935760" y="3789040"/>
            <a:ext cx="1080120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095500" y="906463"/>
            <a:ext cx="7793038" cy="736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kumimoji="0" lang="zh-CN" altLang="en-US" sz="4400" dirty="0">
                <a:ea typeface="华文中宋" pitchFamily="2" charset="-122"/>
              </a:rPr>
              <a:t>朴素的模式匹配算法评价</a:t>
            </a:r>
            <a:r>
              <a:rPr kumimoji="0" lang="en-US" altLang="zh-CN" sz="4400" dirty="0">
                <a:ea typeface="华文中宋" pitchFamily="2" charset="-122"/>
              </a:rPr>
              <a:t>	</a:t>
            </a:r>
            <a:endParaRPr kumimoji="0" lang="zh-CN" altLang="en-US" sz="4400" kern="0" dirty="0">
              <a:solidFill>
                <a:srgbClr val="0000C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24125" y="1885950"/>
            <a:ext cx="7772400" cy="41148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>
                <a:latin typeface="+mn-lt"/>
                <a:ea typeface="+mn-ea"/>
              </a:rPr>
              <a:t>设计思想简单、易于理解。</a:t>
            </a:r>
            <a:endParaRPr lang="en-US" altLang="zh-CN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>
                <a:latin typeface="+mn-lt"/>
                <a:ea typeface="+mn-ea"/>
              </a:rPr>
              <a:t>通常情况下，效率比较高。经常被程序员选用。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>
                <a:latin typeface="+mn-lt"/>
                <a:ea typeface="+mn-ea"/>
              </a:rPr>
              <a:t>       此时算法的时间复杂度为：</a:t>
            </a:r>
            <a:r>
              <a:rPr lang="en-US" altLang="zh-CN" kern="0" dirty="0">
                <a:latin typeface="+mn-lt"/>
                <a:ea typeface="+mn-ea"/>
              </a:rPr>
              <a:t>O(</a:t>
            </a:r>
            <a:r>
              <a:rPr lang="en-US" altLang="zh-CN" kern="0" dirty="0" err="1">
                <a:latin typeface="+mn-lt"/>
                <a:ea typeface="+mn-ea"/>
              </a:rPr>
              <a:t>n+m</a:t>
            </a:r>
            <a:r>
              <a:rPr lang="en-US" altLang="zh-CN" kern="0" dirty="0">
                <a:latin typeface="+mn-lt"/>
                <a:ea typeface="+mn-ea"/>
              </a:rPr>
              <a:t>)</a:t>
            </a: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>
                <a:latin typeface="+mn-lt"/>
                <a:ea typeface="+mn-ea"/>
              </a:rPr>
              <a:t>       </a:t>
            </a:r>
            <a:r>
              <a:rPr lang="en-US" altLang="zh-CN" kern="0" dirty="0">
                <a:latin typeface="+mn-lt"/>
                <a:ea typeface="+mn-ea"/>
              </a:rPr>
              <a:t>m</a:t>
            </a:r>
            <a:r>
              <a:rPr lang="zh-CN" altLang="en-US" kern="0" dirty="0">
                <a:latin typeface="+mn-lt"/>
                <a:ea typeface="+mn-ea"/>
              </a:rPr>
              <a:t>、</a:t>
            </a:r>
            <a:r>
              <a:rPr lang="en-US" altLang="zh-CN" kern="0" dirty="0">
                <a:latin typeface="+mn-lt"/>
                <a:ea typeface="+mn-ea"/>
              </a:rPr>
              <a:t>n</a:t>
            </a:r>
            <a:r>
              <a:rPr lang="zh-CN" altLang="en-US" kern="0" dirty="0">
                <a:latin typeface="+mn-lt"/>
                <a:ea typeface="+mn-ea"/>
              </a:rPr>
              <a:t>分别为主串和子串的长度。</a:t>
            </a:r>
            <a:endParaRPr lang="en-US" altLang="zh-CN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/>
              <a:t>某些特殊的情况下，效率比较低。</a:t>
            </a: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此时算法的时间复杂度为：</a:t>
            </a:r>
            <a:r>
              <a:rPr lang="en-US" altLang="zh-CN" kern="0" dirty="0"/>
              <a:t>O(n*m)</a:t>
            </a:r>
            <a:endParaRPr lang="zh-CN" altLang="en-US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</a:t>
            </a:r>
            <a:r>
              <a:rPr lang="en-US" altLang="zh-CN" kern="0" dirty="0"/>
              <a:t>m</a:t>
            </a:r>
            <a:r>
              <a:rPr lang="zh-CN" altLang="en-US" kern="0" dirty="0"/>
              <a:t>、</a:t>
            </a:r>
            <a:r>
              <a:rPr lang="en-US" altLang="zh-CN" kern="0" dirty="0"/>
              <a:t>n</a:t>
            </a:r>
            <a:r>
              <a:rPr lang="zh-CN" altLang="en-US" kern="0" dirty="0"/>
              <a:t>分别为主串和子串的长度。</a:t>
            </a: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/>
              <a:t>因此我们学习另一种高效的匹配算法</a:t>
            </a:r>
            <a:r>
              <a:rPr lang="en-US" altLang="zh-CN" kern="0" dirty="0"/>
              <a:t>----KMP</a:t>
            </a:r>
            <a:r>
              <a:rPr lang="zh-CN" altLang="en-US" kern="0" dirty="0"/>
              <a:t>算法。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2255839" y="668338"/>
            <a:ext cx="2193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kumimoji="0" lang="en-US" altLang="zh-CN">
                <a:ea typeface="华文中宋" pitchFamily="2" charset="-122"/>
              </a:rPr>
              <a:t>     KMP</a:t>
            </a:r>
            <a:r>
              <a:rPr kumimoji="0" lang="zh-CN" altLang="en-US">
                <a:ea typeface="华文中宋" pitchFamily="2" charset="-122"/>
              </a:rPr>
              <a:t>算法 </a:t>
            </a: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2667000" y="533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743201" y="2133601"/>
            <a:ext cx="6042025" cy="866775"/>
            <a:chOff x="768" y="885"/>
            <a:chExt cx="3806" cy="546"/>
          </a:xfrm>
        </p:grpSpPr>
        <p:sp>
          <p:nvSpPr>
            <p:cNvPr id="47125" name="Text Box 3"/>
            <p:cNvSpPr txBox="1">
              <a:spLocks noChangeArrowheads="1"/>
            </p:cNvSpPr>
            <p:nvPr/>
          </p:nvSpPr>
          <p:spPr bwMode="auto">
            <a:xfrm>
              <a:off x="768" y="957"/>
              <a:ext cx="10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第一趟匹配</a:t>
              </a:r>
            </a:p>
          </p:txBody>
        </p:sp>
        <p:sp>
          <p:nvSpPr>
            <p:cNvPr id="47126" name="Text Box 6"/>
            <p:cNvSpPr txBox="1">
              <a:spLocks noChangeArrowheads="1"/>
            </p:cNvSpPr>
            <p:nvPr/>
          </p:nvSpPr>
          <p:spPr bwMode="auto">
            <a:xfrm>
              <a:off x="2304" y="938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a b a b c a b c a c b a b</a:t>
              </a:r>
            </a:p>
          </p:txBody>
        </p:sp>
        <p:sp>
          <p:nvSpPr>
            <p:cNvPr id="47127" name="Text Box 9"/>
            <p:cNvSpPr txBox="1">
              <a:spLocks noChangeArrowheads="1"/>
            </p:cNvSpPr>
            <p:nvPr/>
          </p:nvSpPr>
          <p:spPr bwMode="auto">
            <a:xfrm>
              <a:off x="2304" y="1104"/>
              <a:ext cx="8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a b c a c</a:t>
              </a:r>
            </a:p>
          </p:txBody>
        </p:sp>
        <p:sp>
          <p:nvSpPr>
            <p:cNvPr id="47128" name="Line 12"/>
            <p:cNvSpPr>
              <a:spLocks noChangeShapeType="1"/>
            </p:cNvSpPr>
            <p:nvPr/>
          </p:nvSpPr>
          <p:spPr bwMode="auto">
            <a:xfrm>
              <a:off x="2744" y="88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2743201" y="3429001"/>
            <a:ext cx="6042025" cy="925513"/>
            <a:chOff x="768" y="1961"/>
            <a:chExt cx="3806" cy="583"/>
          </a:xfrm>
        </p:grpSpPr>
        <p:sp>
          <p:nvSpPr>
            <p:cNvPr id="47119" name="Text Box 4"/>
            <p:cNvSpPr txBox="1">
              <a:spLocks noChangeArrowheads="1"/>
            </p:cNvSpPr>
            <p:nvPr/>
          </p:nvSpPr>
          <p:spPr bwMode="auto">
            <a:xfrm>
              <a:off x="768" y="2009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第二趟匹配</a:t>
              </a:r>
            </a:p>
          </p:txBody>
        </p:sp>
        <p:sp>
          <p:nvSpPr>
            <p:cNvPr id="47120" name="Text Box 7"/>
            <p:cNvSpPr txBox="1">
              <a:spLocks noChangeArrowheads="1"/>
            </p:cNvSpPr>
            <p:nvPr/>
          </p:nvSpPr>
          <p:spPr bwMode="auto">
            <a:xfrm>
              <a:off x="2304" y="2025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dirty="0"/>
                <a:t>a b a b c a b c a c b a b</a:t>
              </a:r>
            </a:p>
          </p:txBody>
        </p:sp>
        <p:sp>
          <p:nvSpPr>
            <p:cNvPr id="47121" name="Text Box 10"/>
            <p:cNvSpPr txBox="1">
              <a:spLocks noChangeArrowheads="1"/>
            </p:cNvSpPr>
            <p:nvPr/>
          </p:nvSpPr>
          <p:spPr bwMode="auto">
            <a:xfrm>
              <a:off x="2653" y="2217"/>
              <a:ext cx="8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dirty="0"/>
                <a:t>a b c a c</a:t>
              </a:r>
            </a:p>
          </p:txBody>
        </p:sp>
        <p:sp>
          <p:nvSpPr>
            <p:cNvPr id="47122" name="Line 13"/>
            <p:cNvSpPr>
              <a:spLocks noChangeShapeType="1"/>
            </p:cNvSpPr>
            <p:nvPr/>
          </p:nvSpPr>
          <p:spPr bwMode="auto">
            <a:xfrm>
              <a:off x="2744" y="197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3" name="Line 15"/>
            <p:cNvSpPr>
              <a:spLocks noChangeShapeType="1"/>
            </p:cNvSpPr>
            <p:nvPr/>
          </p:nvSpPr>
          <p:spPr bwMode="auto">
            <a:xfrm>
              <a:off x="2744" y="1977"/>
              <a:ext cx="663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4" name="Line 16"/>
            <p:cNvSpPr>
              <a:spLocks noChangeShapeType="1"/>
            </p:cNvSpPr>
            <p:nvPr/>
          </p:nvSpPr>
          <p:spPr bwMode="auto">
            <a:xfrm>
              <a:off x="3424" y="196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2743201" y="4776789"/>
            <a:ext cx="6042025" cy="1081087"/>
            <a:chOff x="768" y="3063"/>
            <a:chExt cx="3806" cy="681"/>
          </a:xfrm>
        </p:grpSpPr>
        <p:sp>
          <p:nvSpPr>
            <p:cNvPr id="47113" name="Text Box 5"/>
            <p:cNvSpPr txBox="1">
              <a:spLocks noChangeArrowheads="1"/>
            </p:cNvSpPr>
            <p:nvPr/>
          </p:nvSpPr>
          <p:spPr bwMode="auto">
            <a:xfrm>
              <a:off x="768" y="3143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第三趟匹配</a:t>
              </a:r>
            </a:p>
          </p:txBody>
        </p:sp>
        <p:sp>
          <p:nvSpPr>
            <p:cNvPr id="47114" name="Text Box 8"/>
            <p:cNvSpPr txBox="1">
              <a:spLocks noChangeArrowheads="1"/>
            </p:cNvSpPr>
            <p:nvPr/>
          </p:nvSpPr>
          <p:spPr bwMode="auto">
            <a:xfrm>
              <a:off x="2304" y="3159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a b a b c a b c a c b a b</a:t>
              </a:r>
            </a:p>
          </p:txBody>
        </p:sp>
        <p:sp>
          <p:nvSpPr>
            <p:cNvPr id="47115" name="Text Box 11"/>
            <p:cNvSpPr txBox="1">
              <a:spLocks noChangeArrowheads="1"/>
            </p:cNvSpPr>
            <p:nvPr/>
          </p:nvSpPr>
          <p:spPr bwMode="auto">
            <a:xfrm>
              <a:off x="3061" y="3417"/>
              <a:ext cx="98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dirty="0"/>
                <a:t>(a)b c a c</a:t>
              </a:r>
            </a:p>
          </p:txBody>
        </p:sp>
        <p:sp>
          <p:nvSpPr>
            <p:cNvPr id="47116" name="Line 14"/>
            <p:cNvSpPr>
              <a:spLocks noChangeShapeType="1"/>
            </p:cNvSpPr>
            <p:nvPr/>
          </p:nvSpPr>
          <p:spPr bwMode="auto">
            <a:xfrm>
              <a:off x="3424" y="30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7" name="Line 17"/>
            <p:cNvSpPr>
              <a:spLocks noChangeShapeType="1"/>
            </p:cNvSpPr>
            <p:nvPr/>
          </p:nvSpPr>
          <p:spPr bwMode="auto">
            <a:xfrm>
              <a:off x="3424" y="3105"/>
              <a:ext cx="6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8" name="Line 18"/>
            <p:cNvSpPr>
              <a:spLocks noChangeShapeType="1"/>
            </p:cNvSpPr>
            <p:nvPr/>
          </p:nvSpPr>
          <p:spPr bwMode="auto">
            <a:xfrm>
              <a:off x="4059" y="30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112" name="Text Box 2"/>
          <p:cNvSpPr txBox="1">
            <a:spLocks noChangeArrowheads="1"/>
          </p:cNvSpPr>
          <p:nvPr/>
        </p:nvSpPr>
        <p:spPr bwMode="auto">
          <a:xfrm>
            <a:off x="2238375" y="1466851"/>
            <a:ext cx="16462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>
                <a:ea typeface="华文中宋" pitchFamily="2" charset="-122"/>
              </a:rPr>
              <a:t>       </a:t>
            </a:r>
            <a:r>
              <a:rPr kumimoji="0" lang="zh-CN" altLang="en-US">
                <a:solidFill>
                  <a:srgbClr val="FF0000"/>
                </a:solidFill>
                <a:ea typeface="华文中宋" pitchFamily="2" charset="-122"/>
              </a:rPr>
              <a:t>例子：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33600" y="533400"/>
            <a:ext cx="7620000" cy="18288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4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kern="0">
                <a:latin typeface="+mn-lt"/>
                <a:ea typeface="+mn-ea"/>
              </a:rPr>
              <a:t>         </a:t>
            </a:r>
            <a:r>
              <a:rPr kumimoji="0" lang="zh-CN" altLang="en-US" sz="2800" kern="0">
                <a:latin typeface="+mn-lt"/>
                <a:ea typeface="+mn-ea"/>
              </a:rPr>
              <a:t>当主串中第 </a:t>
            </a:r>
            <a:r>
              <a:rPr kumimoji="0" lang="en-US" altLang="zh-CN" sz="2800" ker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i </a:t>
            </a:r>
            <a:r>
              <a:rPr kumimoji="0" lang="zh-CN" altLang="en-US" sz="2800" kern="0">
                <a:latin typeface="+mn-lt"/>
                <a:ea typeface="+mn-ea"/>
              </a:rPr>
              <a:t>个字符与模式串中第 </a:t>
            </a:r>
            <a:r>
              <a:rPr kumimoji="0" lang="en-US" altLang="zh-CN" sz="2800" ker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j </a:t>
            </a:r>
            <a:r>
              <a:rPr kumimoji="0" lang="zh-CN" altLang="en-US" sz="2800" kern="0">
                <a:latin typeface="+mn-lt"/>
                <a:ea typeface="+mn-ea"/>
              </a:rPr>
              <a:t>个字符不等时，仅需将模式串向右滑动至第</a:t>
            </a:r>
            <a:r>
              <a:rPr kumimoji="0" lang="en-US" altLang="zh-CN" sz="2800" kern="0">
                <a:latin typeface="+mn-lt"/>
                <a:ea typeface="+mn-ea"/>
              </a:rPr>
              <a:t>k</a:t>
            </a:r>
            <a:r>
              <a:rPr kumimoji="0" lang="zh-CN" altLang="en-US" sz="2800" kern="0">
                <a:latin typeface="+mn-lt"/>
                <a:ea typeface="+mn-ea"/>
              </a:rPr>
              <a:t>个字符和主串中第</a:t>
            </a:r>
            <a:r>
              <a:rPr kumimoji="0" lang="en-US" altLang="zh-CN" sz="2800" kern="0">
                <a:latin typeface="+mn-lt"/>
                <a:ea typeface="+mn-ea"/>
              </a:rPr>
              <a:t>i</a:t>
            </a:r>
            <a:r>
              <a:rPr kumimoji="0" lang="zh-CN" altLang="en-US" sz="2800" kern="0">
                <a:latin typeface="+mn-lt"/>
                <a:ea typeface="+mn-ea"/>
              </a:rPr>
              <a:t>个字符比较即可。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kumimoji="0" lang="en-US" altLang="zh-CN" sz="3200" kern="0" dirty="0">
              <a:latin typeface="+mn-lt"/>
              <a:ea typeface="+mn-ea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114800" y="4346576"/>
            <a:ext cx="3997246" cy="1220788"/>
            <a:chOff x="1632" y="1874"/>
            <a:chExt cx="2093" cy="769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636" y="1931"/>
              <a:ext cx="2089" cy="712"/>
              <a:chOff x="3168" y="2662"/>
              <a:chExt cx="2089" cy="712"/>
            </a:xfrm>
          </p:grpSpPr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3168" y="2821"/>
                <a:ext cx="1932" cy="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…s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i-k+1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i-k+2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…s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i-1 </a:t>
                </a:r>
                <a:r>
                  <a:rPr lang="en-US" altLang="zh-CN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s</a:t>
                </a:r>
                <a:r>
                  <a:rPr lang="en-US" altLang="zh-CN" baseline="-25000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i+1</a:t>
                </a: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</a:t>
                </a:r>
                <a:endParaRPr lang="en-US" altLang="zh-CN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  <a:p>
                <a:pPr>
                  <a:defRPr/>
                </a:pPr>
                <a:endParaRPr lang="en-US" altLang="zh-CN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06" y="3083"/>
                <a:ext cx="165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   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  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 p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k-1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k…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j-1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</a:t>
                </a:r>
                <a:endPara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48144" name="Line 7"/>
              <p:cNvSpPr>
                <a:spLocks noChangeShapeType="1"/>
              </p:cNvSpPr>
              <p:nvPr/>
            </p:nvSpPr>
            <p:spPr bwMode="auto">
              <a:xfrm>
                <a:off x="4616" y="266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1632" y="1874"/>
              <a:ext cx="119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33CC"/>
                  </a:solidFill>
                </a:rPr>
                <a:t>应滑动的位置</a:t>
              </a:r>
              <a:r>
                <a:rPr lang="zh-CN" altLang="en-US" sz="2000"/>
                <a:t>：</a:t>
              </a:r>
              <a:endParaRPr lang="zh-CN" altLang="en-US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738564" y="2614616"/>
            <a:ext cx="4892675" cy="1319213"/>
            <a:chOff x="1440" y="1359"/>
            <a:chExt cx="2103" cy="831"/>
          </a:xfrm>
        </p:grpSpPr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1440" y="1554"/>
              <a:ext cx="2103" cy="636"/>
              <a:chOff x="1546" y="1554"/>
              <a:chExt cx="2103" cy="636"/>
            </a:xfrm>
          </p:grpSpPr>
          <p:sp>
            <p:nvSpPr>
              <p:cNvPr id="13" name="Text Box 9"/>
              <p:cNvSpPr txBox="1">
                <a:spLocks noChangeArrowheads="1"/>
              </p:cNvSpPr>
              <p:nvPr/>
            </p:nvSpPr>
            <p:spPr bwMode="auto">
              <a:xfrm>
                <a:off x="1546" y="1669"/>
                <a:ext cx="210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</a:t>
                </a: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 </a:t>
                </a: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s</a:t>
                </a:r>
                <a:r>
                  <a:rPr lang="en-US" altLang="zh-CN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i-k+1 </a:t>
                </a: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i-k+2</a:t>
                </a: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 s</a:t>
                </a:r>
                <a:r>
                  <a:rPr lang="en-US" altLang="zh-CN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i-1 </a:t>
                </a:r>
                <a:r>
                  <a:rPr lang="en-US" altLang="zh-CN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s</a:t>
                </a:r>
                <a:r>
                  <a:rPr lang="en-US" altLang="zh-CN" baseline="-25000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i+1</a:t>
                </a: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</a:t>
                </a:r>
                <a:endParaRPr lang="en-US" altLang="zh-CN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982" y="1902"/>
                <a:ext cx="13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</a:t>
                </a: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k-1</a:t>
                </a: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k…</a:t>
                </a: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j-1</a:t>
                </a: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</a:t>
                </a:r>
                <a:endParaRPr lang="en-US" altLang="zh-CN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48139" name="Line 11"/>
              <p:cNvSpPr>
                <a:spLocks noChangeShapeType="1"/>
              </p:cNvSpPr>
              <p:nvPr/>
            </p:nvSpPr>
            <p:spPr bwMode="auto">
              <a:xfrm>
                <a:off x="2900" y="155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36" name="Text Box 13"/>
            <p:cNvSpPr txBox="1">
              <a:spLocks noChangeArrowheads="1"/>
            </p:cNvSpPr>
            <p:nvPr/>
          </p:nvSpPr>
          <p:spPr bwMode="auto">
            <a:xfrm>
              <a:off x="1440" y="1359"/>
              <a:ext cx="100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33CC"/>
                  </a:solidFill>
                </a:rPr>
                <a:t>失配时的位置</a:t>
              </a:r>
              <a:r>
                <a:rPr lang="zh-CN" altLang="en-US"/>
                <a:t>：</a:t>
              </a:r>
              <a:endParaRPr lang="zh-CN" altLang="en-US" sz="2800"/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024064" y="5895976"/>
            <a:ext cx="8358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问题：到底是模式串的哪个字符与主串的第</a:t>
            </a:r>
            <a:r>
              <a:rPr lang="en-US" altLang="zh-CN" i="1" dirty="0" err="1"/>
              <a:t>i</a:t>
            </a:r>
            <a:r>
              <a:rPr lang="zh-CN" altLang="en-US" dirty="0"/>
              <a:t>个字符比较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68" name="Group 12"/>
          <p:cNvGrpSpPr>
            <a:grpSpLocks/>
          </p:cNvGrpSpPr>
          <p:nvPr/>
        </p:nvGrpSpPr>
        <p:grpSpPr bwMode="auto">
          <a:xfrm>
            <a:off x="4391025" y="2517552"/>
            <a:ext cx="2209800" cy="1219200"/>
            <a:chOff x="1392" y="935"/>
            <a:chExt cx="1392" cy="768"/>
          </a:xfrm>
        </p:grpSpPr>
        <p:sp>
          <p:nvSpPr>
            <p:cNvPr id="70669" name="Rectangle 13"/>
            <p:cNvSpPr>
              <a:spLocks noChangeArrowheads="1"/>
            </p:cNvSpPr>
            <p:nvPr/>
          </p:nvSpPr>
          <p:spPr bwMode="auto">
            <a:xfrm>
              <a:off x="1392" y="935"/>
              <a:ext cx="139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0" name="Line 14"/>
            <p:cNvSpPr>
              <a:spLocks noChangeShapeType="1"/>
            </p:cNvSpPr>
            <p:nvPr/>
          </p:nvSpPr>
          <p:spPr bwMode="auto">
            <a:xfrm>
              <a:off x="2064" y="1223"/>
              <a:ext cx="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1" name="Text Box 15"/>
            <p:cNvSpPr txBox="1">
              <a:spLocks noChangeArrowheads="1"/>
            </p:cNvSpPr>
            <p:nvPr/>
          </p:nvSpPr>
          <p:spPr bwMode="auto">
            <a:xfrm>
              <a:off x="1728" y="1415"/>
              <a:ext cx="7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值</a:t>
              </a:r>
              <a:r>
                <a:rPr lang="zh-CN" altLang="en-US"/>
                <a:t> </a:t>
              </a:r>
            </a:p>
          </p:txBody>
        </p:sp>
      </p:grpSp>
      <p:grpSp>
        <p:nvGrpSpPr>
          <p:cNvPr id="70672" name="Group 16"/>
          <p:cNvGrpSpPr>
            <a:grpSpLocks/>
          </p:cNvGrpSpPr>
          <p:nvPr/>
        </p:nvGrpSpPr>
        <p:grpSpPr bwMode="auto">
          <a:xfrm>
            <a:off x="6972301" y="2558827"/>
            <a:ext cx="2436813" cy="685800"/>
            <a:chOff x="2999" y="1030"/>
            <a:chExt cx="1535" cy="432"/>
          </a:xfrm>
        </p:grpSpPr>
        <p:sp>
          <p:nvSpPr>
            <p:cNvPr id="70673" name="Rectangle 17"/>
            <p:cNvSpPr>
              <a:spLocks noChangeArrowheads="1"/>
            </p:cNvSpPr>
            <p:nvPr/>
          </p:nvSpPr>
          <p:spPr bwMode="auto">
            <a:xfrm>
              <a:off x="2999" y="1030"/>
              <a:ext cx="144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4" name="Line 18"/>
            <p:cNvSpPr>
              <a:spLocks noChangeShapeType="1"/>
            </p:cNvSpPr>
            <p:nvPr/>
          </p:nvSpPr>
          <p:spPr bwMode="auto">
            <a:xfrm>
              <a:off x="3120" y="1270"/>
              <a:ext cx="528" cy="4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5" name="Text Box 19"/>
            <p:cNvSpPr txBox="1">
              <a:spLocks noChangeArrowheads="1"/>
            </p:cNvSpPr>
            <p:nvPr/>
          </p:nvSpPr>
          <p:spPr bwMode="auto">
            <a:xfrm>
              <a:off x="3600" y="1174"/>
              <a:ext cx="9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长度</a:t>
              </a:r>
              <a:r>
                <a:rPr lang="zh-CN" altLang="en-US"/>
                <a:t> </a:t>
              </a:r>
            </a:p>
          </p:txBody>
        </p:sp>
      </p:grpSp>
      <p:grpSp>
        <p:nvGrpSpPr>
          <p:cNvPr id="70698" name="Group 42"/>
          <p:cNvGrpSpPr>
            <a:grpSpLocks/>
          </p:cNvGrpSpPr>
          <p:nvPr/>
        </p:nvGrpSpPr>
        <p:grpSpPr bwMode="auto">
          <a:xfrm>
            <a:off x="4151313" y="2549303"/>
            <a:ext cx="2665412" cy="1558925"/>
            <a:chOff x="1292" y="1178"/>
            <a:chExt cx="1679" cy="1102"/>
          </a:xfrm>
        </p:grpSpPr>
        <p:sp>
          <p:nvSpPr>
            <p:cNvPr id="70697" name="Oval 41"/>
            <p:cNvSpPr>
              <a:spLocks noChangeArrowheads="1"/>
            </p:cNvSpPr>
            <p:nvPr/>
          </p:nvSpPr>
          <p:spPr bwMode="auto">
            <a:xfrm>
              <a:off x="1292" y="1202"/>
              <a:ext cx="142" cy="142"/>
            </a:xfrm>
            <a:prstGeom prst="ellipse">
              <a:avLst/>
            </a:prstGeom>
            <a:solidFill>
              <a:srgbClr val="FF66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8" name="Line 22"/>
            <p:cNvSpPr>
              <a:spLocks noChangeShapeType="1"/>
            </p:cNvSpPr>
            <p:nvPr/>
          </p:nvSpPr>
          <p:spPr bwMode="auto">
            <a:xfrm>
              <a:off x="1389" y="1320"/>
              <a:ext cx="816" cy="96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9" name="Line 23"/>
            <p:cNvSpPr>
              <a:spLocks noChangeShapeType="1"/>
            </p:cNvSpPr>
            <p:nvPr/>
          </p:nvSpPr>
          <p:spPr bwMode="auto">
            <a:xfrm flipH="1">
              <a:off x="2205" y="1320"/>
              <a:ext cx="672" cy="96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0" name="Oval 24"/>
            <p:cNvSpPr>
              <a:spLocks noChangeArrowheads="1"/>
            </p:cNvSpPr>
            <p:nvPr/>
          </p:nvSpPr>
          <p:spPr bwMode="auto">
            <a:xfrm>
              <a:off x="2829" y="1178"/>
              <a:ext cx="142" cy="142"/>
            </a:xfrm>
            <a:prstGeom prst="ellipse">
              <a:avLst/>
            </a:prstGeom>
            <a:solidFill>
              <a:srgbClr val="FF66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0682" name="Group 26"/>
          <p:cNvGrpSpPr>
            <a:grpSpLocks/>
          </p:cNvGrpSpPr>
          <p:nvPr/>
        </p:nvGrpSpPr>
        <p:grpSpPr bwMode="auto">
          <a:xfrm>
            <a:off x="3313114" y="2517552"/>
            <a:ext cx="1177925" cy="1219200"/>
            <a:chOff x="744" y="935"/>
            <a:chExt cx="742" cy="768"/>
          </a:xfrm>
        </p:grpSpPr>
        <p:sp>
          <p:nvSpPr>
            <p:cNvPr id="70683" name="Rectangle 27"/>
            <p:cNvSpPr>
              <a:spLocks noChangeArrowheads="1"/>
            </p:cNvSpPr>
            <p:nvPr/>
          </p:nvSpPr>
          <p:spPr bwMode="auto">
            <a:xfrm>
              <a:off x="1008" y="935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4" name="Line 28"/>
            <p:cNvSpPr>
              <a:spLocks noChangeShapeType="1"/>
            </p:cNvSpPr>
            <p:nvPr/>
          </p:nvSpPr>
          <p:spPr bwMode="auto">
            <a:xfrm>
              <a:off x="1104" y="1223"/>
              <a:ext cx="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5" name="Text Box 29"/>
            <p:cNvSpPr txBox="1">
              <a:spLocks noChangeArrowheads="1"/>
            </p:cNvSpPr>
            <p:nvPr/>
          </p:nvSpPr>
          <p:spPr bwMode="auto">
            <a:xfrm>
              <a:off x="744" y="1415"/>
              <a:ext cx="7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名</a:t>
              </a:r>
              <a:r>
                <a:rPr lang="zh-CN" altLang="en-US"/>
                <a:t> </a:t>
              </a:r>
            </a:p>
          </p:txBody>
        </p:sp>
      </p:grpSp>
      <p:sp>
        <p:nvSpPr>
          <p:cNvPr id="70687" name="Rectangle 31"/>
          <p:cNvSpPr>
            <a:spLocks noChangeArrowheads="1"/>
          </p:cNvSpPr>
          <p:nvPr/>
        </p:nvSpPr>
        <p:spPr bwMode="auto">
          <a:xfrm>
            <a:off x="2208213" y="1655540"/>
            <a:ext cx="7848600" cy="126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7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串（字符串）：</a:t>
            </a:r>
            <a:r>
              <a:rPr lang="zh-CN" altLang="en-US"/>
              <a:t>是由 </a:t>
            </a:r>
            <a:r>
              <a:rPr lang="en-US" altLang="zh-CN"/>
              <a:t>0 </a:t>
            </a:r>
            <a:r>
              <a:rPr lang="zh-CN" altLang="en-US"/>
              <a:t>个或多个字符组成的有限序列。 </a:t>
            </a:r>
          </a:p>
          <a:p>
            <a:pPr marL="457200" indent="-457200">
              <a:lnSpc>
                <a:spcPct val="170000"/>
              </a:lnSpc>
            </a:pPr>
            <a:r>
              <a:rPr lang="zh-CN" altLang="en-US"/>
              <a:t>通常记为：</a:t>
            </a:r>
            <a:r>
              <a:rPr lang="en-US" altLang="zh-CN" i="1"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=‘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1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2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3 </a:t>
            </a:r>
            <a:r>
              <a:rPr lang="en-US" altLang="zh-CN">
                <a:ea typeface="华文中宋" pitchFamily="2" charset="-122"/>
              </a:rPr>
              <a:t>…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…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n  </a:t>
            </a:r>
            <a:r>
              <a:rPr lang="en-US" altLang="zh-CN">
                <a:ea typeface="华文中宋" pitchFamily="2" charset="-122"/>
              </a:rPr>
              <a:t>’ (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≥0 )</a:t>
            </a:r>
            <a:r>
              <a:rPr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70688" name="AutoShape 32"/>
          <p:cNvSpPr>
            <a:spLocks noChangeArrowheads="1"/>
          </p:cNvSpPr>
          <p:nvPr/>
        </p:nvSpPr>
        <p:spPr bwMode="auto">
          <a:xfrm>
            <a:off x="6022975" y="3431953"/>
            <a:ext cx="609600" cy="180975"/>
          </a:xfrm>
          <a:prstGeom prst="notchedRightArrow">
            <a:avLst>
              <a:gd name="adj1" fmla="val 50000"/>
              <a:gd name="adj2" fmla="val 84211"/>
            </a:avLst>
          </a:prstGeom>
          <a:solidFill>
            <a:srgbClr val="FF66FF"/>
          </a:solidFill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6611938" y="3257327"/>
            <a:ext cx="3306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字母、数字或其他字符 </a:t>
            </a:r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5000625" y="4036789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必须有！ </a:t>
            </a:r>
          </a:p>
        </p:txBody>
      </p:sp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4875213" y="4581302"/>
            <a:ext cx="178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不属于串！ </a:t>
            </a:r>
          </a:p>
        </p:txBody>
      </p:sp>
      <p:sp>
        <p:nvSpPr>
          <p:cNvPr id="70692" name="Text Box 36"/>
          <p:cNvSpPr txBox="1">
            <a:spLocks noChangeArrowheads="1"/>
          </p:cNvSpPr>
          <p:nvPr/>
        </p:nvSpPr>
        <p:spPr bwMode="auto">
          <a:xfrm>
            <a:off x="2759075" y="5157564"/>
            <a:ext cx="643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作用：避免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字符串</a:t>
            </a:r>
            <a:r>
              <a:rPr lang="zh-CN" altLang="en-US">
                <a:ea typeface="华文中宋" pitchFamily="2" charset="-122"/>
              </a:rPr>
              <a:t>与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变量名</a:t>
            </a:r>
            <a:r>
              <a:rPr lang="zh-CN" altLang="en-US">
                <a:ea typeface="华文中宋" pitchFamily="2" charset="-122"/>
              </a:rPr>
              <a:t>或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数的常量</a:t>
            </a:r>
            <a:r>
              <a:rPr lang="zh-CN" altLang="en-US">
                <a:ea typeface="华文中宋" pitchFamily="2" charset="-122"/>
              </a:rPr>
              <a:t>混淆。  </a:t>
            </a:r>
          </a:p>
        </p:txBody>
      </p:sp>
      <p:sp>
        <p:nvSpPr>
          <p:cNvPr id="70696" name="Text Box 40"/>
          <p:cNvSpPr txBox="1">
            <a:spLocks noChangeArrowheads="1"/>
          </p:cNvSpPr>
          <p:nvPr/>
        </p:nvSpPr>
        <p:spPr bwMode="auto">
          <a:xfrm>
            <a:off x="2208214" y="1196752"/>
            <a:ext cx="2295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dirty="0">
                <a:ea typeface="华文中宋" pitchFamily="2" charset="-122"/>
              </a:rPr>
              <a:t>     </a:t>
            </a:r>
            <a:r>
              <a:rPr lang="zh-CN" altLang="en-US" dirty="0">
                <a:ea typeface="华文中宋" pitchFamily="2" charset="-122"/>
              </a:rPr>
              <a:t>基本概念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  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0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0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87" grpId="0" autoUpdateAnimBg="0"/>
      <p:bldP spid="70688" grpId="0" animBg="1"/>
      <p:bldP spid="70689" grpId="0" autoUpdateAnimBg="0"/>
      <p:bldP spid="70690" grpId="0" autoUpdateAnimBg="0"/>
      <p:bldP spid="70691" grpId="0" autoUpdateAnimBg="0"/>
      <p:bldP spid="7069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286000" y="609600"/>
            <a:ext cx="7620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设主串为 “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en-US" altLang="zh-CN" dirty="0"/>
              <a:t>s</a:t>
            </a:r>
            <a:r>
              <a:rPr lang="en-US" altLang="zh-CN" baseline="-25000" dirty="0"/>
              <a:t>2</a:t>
            </a:r>
            <a:r>
              <a:rPr lang="en-US" altLang="zh-CN" dirty="0"/>
              <a:t>…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n</a:t>
            </a:r>
            <a:r>
              <a:rPr lang="en-US" altLang="zh-CN" dirty="0"/>
              <a:t>”</a:t>
            </a:r>
            <a:r>
              <a:rPr lang="zh-CN" altLang="en-US" dirty="0"/>
              <a:t>，模式串为“</a:t>
            </a:r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p</a:t>
            </a:r>
            <a:r>
              <a:rPr lang="en-US" altLang="zh-CN" baseline="-25000" dirty="0"/>
              <a:t>2</a:t>
            </a:r>
            <a:r>
              <a:rPr lang="en-US" altLang="zh-CN" dirty="0"/>
              <a:t>…p</a:t>
            </a:r>
            <a:r>
              <a:rPr lang="en-US" altLang="zh-CN" baseline="-25000" dirty="0"/>
              <a:t>m</a:t>
            </a:r>
            <a:r>
              <a:rPr lang="en-US" altLang="zh-CN" dirty="0"/>
              <a:t>” ,</a:t>
            </a:r>
            <a:r>
              <a:rPr lang="zh-CN" altLang="en-US" dirty="0"/>
              <a:t>当在某一趟匹配过程中出现“失配”情况时，即当</a:t>
            </a:r>
          </a:p>
          <a:p>
            <a:r>
              <a:rPr lang="zh-CN" altLang="en-US" dirty="0"/>
              <a:t>                   </a:t>
            </a: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1483296" y="3601556"/>
            <a:ext cx="8850560" cy="289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altLang="zh-CN" dirty="0"/>
              <a:t>        </a:t>
            </a:r>
            <a:r>
              <a:rPr lang="zh-CN" altLang="en-US" dirty="0"/>
              <a:t>假设此时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 </a:t>
            </a:r>
            <a:r>
              <a:rPr lang="zh-CN" altLang="en-US" dirty="0"/>
              <a:t>应与模式串的第 </a:t>
            </a:r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zh-CN" altLang="en-US" dirty="0"/>
              <a:t>（</a:t>
            </a:r>
            <a:r>
              <a:rPr lang="en-US" altLang="zh-CN" dirty="0"/>
              <a:t>k&lt;j</a:t>
            </a:r>
            <a:r>
              <a:rPr lang="zh-CN" altLang="en-US" dirty="0"/>
              <a:t>）个字符比较，则应有如下关系式存在：</a:t>
            </a:r>
          </a:p>
          <a:p>
            <a:pPr>
              <a:spcBef>
                <a:spcPct val="15000"/>
              </a:spcBef>
              <a:defRPr/>
            </a:pPr>
            <a:r>
              <a:rPr lang="zh-CN" altLang="en-US" dirty="0"/>
              <a:t>          </a:t>
            </a:r>
            <a:r>
              <a:rPr lang="en-US" altLang="zh-CN" dirty="0"/>
              <a:t>“s</a:t>
            </a:r>
            <a:r>
              <a:rPr lang="en-US" altLang="zh-CN" baseline="-25000" dirty="0"/>
              <a:t>i-k+1</a:t>
            </a:r>
            <a:r>
              <a:rPr lang="en-US" altLang="zh-CN" dirty="0"/>
              <a:t>s</a:t>
            </a:r>
            <a:r>
              <a:rPr lang="en-US" altLang="zh-CN" baseline="-25000" dirty="0"/>
              <a:t>i-k+2</a:t>
            </a:r>
            <a:r>
              <a:rPr lang="en-US" altLang="zh-CN" dirty="0"/>
              <a:t>…s</a:t>
            </a:r>
            <a:r>
              <a:rPr lang="en-US" altLang="zh-CN" baseline="-25000" dirty="0"/>
              <a:t>i-1</a:t>
            </a:r>
            <a:r>
              <a:rPr lang="en-US" altLang="zh-CN" dirty="0"/>
              <a:t>” = “p</a:t>
            </a:r>
            <a:r>
              <a:rPr lang="en-US" altLang="zh-CN" baseline="-25000" dirty="0"/>
              <a:t>1</a:t>
            </a:r>
            <a:r>
              <a:rPr lang="en-US" altLang="zh-CN" dirty="0"/>
              <a:t>p</a:t>
            </a:r>
            <a:r>
              <a:rPr lang="en-US" altLang="zh-CN" baseline="-25000" dirty="0"/>
              <a:t>2</a:t>
            </a:r>
            <a:r>
              <a:rPr lang="en-US" altLang="zh-CN" dirty="0"/>
              <a:t>…p</a:t>
            </a:r>
            <a:r>
              <a:rPr lang="en-US" altLang="zh-CN" baseline="-25000" dirty="0"/>
              <a:t>k-1</a:t>
            </a:r>
            <a:r>
              <a:rPr lang="en-US" altLang="zh-CN" dirty="0"/>
              <a:t>”</a:t>
            </a:r>
          </a:p>
          <a:p>
            <a:pPr>
              <a:spcBef>
                <a:spcPct val="15000"/>
              </a:spcBef>
              <a:defRPr/>
            </a:pPr>
            <a:r>
              <a:rPr lang="en-US" altLang="zh-CN" dirty="0"/>
              <a:t> </a:t>
            </a:r>
            <a:r>
              <a:rPr lang="zh-CN" altLang="en-US" dirty="0"/>
              <a:t>于是有：</a:t>
            </a:r>
            <a:endParaRPr lang="en-US" altLang="zh-CN" dirty="0"/>
          </a:p>
          <a:p>
            <a:pPr>
              <a:spcBef>
                <a:spcPct val="15000"/>
              </a:spcBef>
              <a:defRPr/>
            </a:pPr>
            <a:r>
              <a:rPr lang="en-US" altLang="zh-CN" dirty="0"/>
              <a:t>          “ p</a:t>
            </a:r>
            <a:r>
              <a:rPr lang="en-US" altLang="zh-CN" baseline="-25000" dirty="0"/>
              <a:t>1</a:t>
            </a:r>
            <a:r>
              <a:rPr lang="en-US" altLang="zh-CN" dirty="0"/>
              <a:t>p</a:t>
            </a:r>
            <a:r>
              <a:rPr lang="en-US" altLang="zh-CN" baseline="-25000" dirty="0"/>
              <a:t>2</a:t>
            </a:r>
            <a:r>
              <a:rPr lang="en-US" altLang="zh-CN" dirty="0"/>
              <a:t>…p</a:t>
            </a:r>
            <a:r>
              <a:rPr lang="en-US" altLang="zh-CN" baseline="-25000" dirty="0"/>
              <a:t>k-1</a:t>
            </a:r>
            <a:r>
              <a:rPr lang="en-US" altLang="zh-CN" dirty="0"/>
              <a:t>” = “p</a:t>
            </a:r>
            <a:r>
              <a:rPr lang="en-US" altLang="zh-CN" baseline="-25000" dirty="0"/>
              <a:t>j-k+1</a:t>
            </a:r>
            <a:r>
              <a:rPr lang="en-US" altLang="zh-CN" dirty="0"/>
              <a:t>…p</a:t>
            </a:r>
            <a:r>
              <a:rPr lang="en-US" altLang="zh-CN" baseline="-25000" dirty="0"/>
              <a:t>j-2</a:t>
            </a:r>
            <a:r>
              <a:rPr lang="en-US" altLang="zh-CN" dirty="0"/>
              <a:t>p</a:t>
            </a:r>
            <a:r>
              <a:rPr lang="en-US" altLang="zh-CN" baseline="-25000" dirty="0"/>
              <a:t>j-1</a:t>
            </a:r>
            <a:r>
              <a:rPr lang="en-US" altLang="zh-CN" dirty="0"/>
              <a:t>” </a:t>
            </a:r>
          </a:p>
          <a:p>
            <a:pPr>
              <a:spcBef>
                <a:spcPct val="15000"/>
              </a:spcBef>
              <a:defRPr/>
            </a:pPr>
            <a:r>
              <a:rPr lang="zh-CN" altLang="en-US" dirty="0">
                <a:solidFill>
                  <a:srgbClr val="FF0000"/>
                </a:solidFill>
              </a:rPr>
              <a:t>结论：</a:t>
            </a:r>
            <a:r>
              <a:rPr lang="zh-CN" altLang="en-US" dirty="0"/>
              <a:t>如果子串满足这个关系，则当子串的第</a:t>
            </a:r>
            <a:r>
              <a:rPr lang="en-US" altLang="zh-CN" dirty="0" err="1"/>
              <a:t>i</a:t>
            </a:r>
            <a:r>
              <a:rPr lang="zh-CN" altLang="en-US" dirty="0"/>
              <a:t>个字符与主串的第</a:t>
            </a:r>
            <a:r>
              <a:rPr lang="en-US" altLang="zh-CN" dirty="0"/>
              <a:t>j</a:t>
            </a:r>
            <a:r>
              <a:rPr lang="zh-CN" altLang="en-US" dirty="0"/>
              <a:t>个字符失配后，直接用子串的第</a:t>
            </a:r>
            <a:r>
              <a:rPr lang="en-US" altLang="zh-CN" dirty="0"/>
              <a:t>k</a:t>
            </a:r>
            <a:r>
              <a:rPr lang="zh-CN" altLang="en-US" dirty="0"/>
              <a:t>个字符与主串的第</a:t>
            </a:r>
            <a:r>
              <a:rPr lang="en-US" altLang="zh-CN" dirty="0" err="1"/>
              <a:t>i</a:t>
            </a:r>
            <a:r>
              <a:rPr lang="zh-CN" altLang="en-US" dirty="0"/>
              <a:t>个字符比较。</a:t>
            </a:r>
            <a:endParaRPr lang="zh-CN" altLang="zh-CN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483296" y="2803044"/>
            <a:ext cx="871073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/>
              <a:t>        </a:t>
            </a:r>
            <a:r>
              <a:rPr lang="zh-CN" altLang="en-US" dirty="0"/>
              <a:t>要能立即确定模式</a:t>
            </a:r>
            <a:r>
              <a:rPr lang="zh-CN" altLang="en-US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右移的位数</a:t>
            </a:r>
            <a:r>
              <a:rPr lang="zh-CN" altLang="en-US" dirty="0"/>
              <a:t>，即确定</a:t>
            </a:r>
            <a:r>
              <a:rPr lang="zh-CN" altLang="zh-CN" dirty="0"/>
              <a:t>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i</a:t>
            </a:r>
            <a:r>
              <a:rPr lang="zh-CN" altLang="en-US" dirty="0"/>
              <a:t>（</a:t>
            </a:r>
            <a:r>
              <a:rPr lang="en-US" altLang="zh-CN" dirty="0" err="1"/>
              <a:t>i</a:t>
            </a:r>
            <a:r>
              <a:rPr lang="zh-CN" altLang="zh-CN" dirty="0"/>
              <a:t>指针不回溯）应与模式串的哪一个字符继续进行比较？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921000" y="1770064"/>
            <a:ext cx="6889750" cy="1311275"/>
            <a:chOff x="960" y="959"/>
            <a:chExt cx="4415" cy="826"/>
          </a:xfrm>
        </p:grpSpPr>
        <p:sp>
          <p:nvSpPr>
            <p:cNvPr id="49161" name="Rectangle 15"/>
            <p:cNvSpPr>
              <a:spLocks noChangeArrowheads="1"/>
            </p:cNvSpPr>
            <p:nvPr/>
          </p:nvSpPr>
          <p:spPr bwMode="auto">
            <a:xfrm>
              <a:off x="1055" y="959"/>
              <a:ext cx="4320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en-US" altLang="zh-CN"/>
                <a:t>s</a:t>
              </a:r>
              <a:r>
                <a:rPr lang="en-US" altLang="zh-CN" baseline="-25000"/>
                <a:t>i </a:t>
              </a:r>
              <a:r>
                <a:rPr lang="en-US" altLang="zh-CN"/>
                <a:t> </a:t>
              </a:r>
              <a:r>
                <a:rPr lang="en-US" altLang="zh-CN">
                  <a:sym typeface="Symbol" pitchFamily="18" charset="2"/>
                </a:rPr>
                <a:t> p</a:t>
              </a:r>
              <a:r>
                <a:rPr lang="en-US" altLang="zh-CN" baseline="-25000">
                  <a:sym typeface="Symbol" pitchFamily="18" charset="2"/>
                </a:rPr>
                <a:t>j </a:t>
              </a:r>
            </a:p>
            <a:p>
              <a:pPr>
                <a:spcBef>
                  <a:spcPct val="10000"/>
                </a:spcBef>
              </a:pPr>
              <a:r>
                <a:rPr lang="en-US" altLang="zh-CN"/>
                <a:t>“s</a:t>
              </a:r>
              <a:r>
                <a:rPr lang="en-US" altLang="zh-CN" baseline="-25000"/>
                <a:t>i-j+1</a:t>
              </a:r>
              <a:r>
                <a:rPr lang="en-US" altLang="zh-CN"/>
                <a:t>s</a:t>
              </a:r>
              <a:r>
                <a:rPr lang="en-US" altLang="zh-CN" baseline="-25000"/>
                <a:t>i-j+2</a:t>
              </a:r>
              <a:r>
                <a:rPr lang="en-US" altLang="zh-CN"/>
                <a:t>…s</a:t>
              </a:r>
              <a:r>
                <a:rPr lang="en-US" altLang="zh-CN" baseline="-25000"/>
                <a:t>i-1</a:t>
              </a:r>
              <a:r>
                <a:rPr lang="en-US" altLang="zh-CN"/>
                <a:t>” = “p</a:t>
              </a:r>
              <a:r>
                <a:rPr lang="en-US" altLang="zh-CN" baseline="-25000"/>
                <a:t>1</a:t>
              </a:r>
              <a:r>
                <a:rPr lang="en-US" altLang="zh-CN"/>
                <a:t>p</a:t>
              </a:r>
              <a:r>
                <a:rPr lang="en-US" altLang="zh-CN" baseline="-25000"/>
                <a:t>2</a:t>
              </a:r>
              <a:r>
                <a:rPr lang="en-US" altLang="zh-CN"/>
                <a:t>…p</a:t>
              </a:r>
              <a:r>
                <a:rPr lang="en-US" altLang="zh-CN" baseline="-25000"/>
                <a:t>j-1</a:t>
              </a:r>
              <a:r>
                <a:rPr lang="en-US" altLang="zh-CN"/>
                <a:t>”</a:t>
              </a:r>
            </a:p>
            <a:p>
              <a:pPr>
                <a:spcBef>
                  <a:spcPct val="20000"/>
                </a:spcBef>
              </a:pPr>
              <a:r>
                <a:rPr lang="en-US" altLang="zh-CN"/>
                <a:t>        </a:t>
              </a:r>
            </a:p>
          </p:txBody>
        </p:sp>
        <p:sp>
          <p:nvSpPr>
            <p:cNvPr id="49162" name="AutoShape 18"/>
            <p:cNvSpPr>
              <a:spLocks/>
            </p:cNvSpPr>
            <p:nvPr/>
          </p:nvSpPr>
          <p:spPr bwMode="auto">
            <a:xfrm>
              <a:off x="960" y="1104"/>
              <a:ext cx="96" cy="336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159" name="Rectangle 20"/>
          <p:cNvSpPr>
            <a:spLocks noChangeArrowheads="1"/>
          </p:cNvSpPr>
          <p:nvPr/>
        </p:nvSpPr>
        <p:spPr bwMode="auto">
          <a:xfrm>
            <a:off x="2309814" y="381001"/>
            <a:ext cx="3876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33CC"/>
                </a:solidFill>
              </a:rPr>
              <a:t>KMP</a:t>
            </a:r>
            <a:r>
              <a:rPr lang="zh-CN" altLang="en-US" sz="2800">
                <a:solidFill>
                  <a:srgbClr val="0033CC"/>
                </a:solidFill>
              </a:rPr>
              <a:t>算法的推导过程</a:t>
            </a:r>
            <a:r>
              <a:rPr lang="zh-CN" altLang="en-US" sz="2800"/>
              <a:t>：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2309813" y="357189"/>
            <a:ext cx="6794500" cy="1571625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/>
              <a:t>“s</a:t>
            </a:r>
            <a:r>
              <a:rPr lang="en-US" altLang="zh-CN" baseline="-25000"/>
              <a:t>i-k+1</a:t>
            </a:r>
            <a:r>
              <a:rPr lang="en-US" altLang="zh-CN"/>
              <a:t>s</a:t>
            </a:r>
            <a:r>
              <a:rPr lang="en-US" altLang="zh-CN" baseline="-25000"/>
              <a:t>i-k+2</a:t>
            </a:r>
            <a:r>
              <a:rPr lang="en-US" altLang="zh-CN"/>
              <a:t>…s</a:t>
            </a:r>
            <a:r>
              <a:rPr lang="en-US" altLang="zh-CN" baseline="-25000"/>
              <a:t>i-1</a:t>
            </a:r>
            <a:r>
              <a:rPr lang="en-US" altLang="zh-CN"/>
              <a:t>” = “p</a:t>
            </a:r>
            <a:r>
              <a:rPr lang="en-US" altLang="zh-CN" baseline="-25000"/>
              <a:t>j-k+1</a:t>
            </a:r>
            <a:r>
              <a:rPr lang="en-US" altLang="zh-CN"/>
              <a:t>…p</a:t>
            </a:r>
            <a:r>
              <a:rPr lang="en-US" altLang="zh-CN" baseline="-25000"/>
              <a:t>j-2</a:t>
            </a:r>
            <a:r>
              <a:rPr lang="en-US" altLang="zh-CN"/>
              <a:t>p</a:t>
            </a:r>
            <a:r>
              <a:rPr lang="en-US" altLang="zh-CN" baseline="-25000"/>
              <a:t>j-1</a:t>
            </a:r>
            <a:r>
              <a:rPr lang="en-US" altLang="zh-CN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build="p" autoUpdateAnimBg="0"/>
      <p:bldP spid="5" grpId="0" autoUpdateAnimBg="0"/>
      <p:bldP spid="10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2514600" y="762001"/>
            <a:ext cx="74485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zh-CN" sz="2800"/>
              <a:t> </a:t>
            </a:r>
            <a:r>
              <a:rPr lang="zh-CN" altLang="en-US" sz="2800"/>
              <a:t>若令</a:t>
            </a:r>
            <a:r>
              <a:rPr lang="en-US" altLang="zh-CN" sz="2800"/>
              <a:t>next[j] = k, </a:t>
            </a:r>
            <a:r>
              <a:rPr lang="zh-CN" altLang="zh-CN" sz="2800"/>
              <a:t>则</a:t>
            </a:r>
            <a:r>
              <a:rPr lang="en-US" altLang="zh-CN" sz="2800"/>
              <a:t>next[j]</a:t>
            </a:r>
            <a:r>
              <a:rPr lang="zh-CN" altLang="zh-CN" sz="2800"/>
              <a:t>表明当模式中第</a:t>
            </a:r>
            <a:r>
              <a:rPr lang="en-US" altLang="zh-CN" sz="2800"/>
              <a:t>j</a:t>
            </a:r>
            <a:r>
              <a:rPr lang="zh-CN" altLang="zh-CN" sz="2800"/>
              <a:t>个字符与主串中相应字符“失配”时，在模式串中需重新和主串中该字符进行比较的字符的位置</a:t>
            </a:r>
            <a:r>
              <a:rPr lang="en-US" altLang="zh-CN" sz="2800"/>
              <a:t>(k)</a:t>
            </a:r>
            <a:r>
              <a:rPr lang="zh-CN" altLang="zh-CN" sz="2800"/>
              <a:t>。由此可以得出</a:t>
            </a:r>
            <a:r>
              <a:rPr lang="en-US" altLang="zh-CN" sz="2800"/>
              <a:t>next</a:t>
            </a:r>
            <a:r>
              <a:rPr lang="zh-CN" altLang="zh-CN" sz="2800"/>
              <a:t>函数的定义：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209800" y="3594100"/>
          <a:ext cx="7620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Microsoft 公式 3.0" r:id="rId3" imgW="0" imgH="0" progId="Equation.3">
                  <p:embed/>
                </p:oleObj>
              </mc:Choice>
              <mc:Fallback>
                <p:oleObj name="Microsoft 公式 3.0" r:id="rId3" imgW="0" imgH="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594100"/>
                        <a:ext cx="76200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095500" y="600075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600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KMP </a:t>
            </a:r>
            <a:r>
              <a:rPr kumimoji="0" lang="zh-CN" altLang="en-US" sz="3600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算 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52625" y="2143125"/>
            <a:ext cx="84582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</a:rPr>
              <a:t>     </a:t>
            </a:r>
            <a:r>
              <a:rPr kumimoji="0" lang="en-US" altLang="zh-CN" sz="2800" kern="0" dirty="0" err="1">
                <a:latin typeface="+mn-lt"/>
              </a:rPr>
              <a:t>i</a:t>
            </a:r>
            <a:r>
              <a:rPr kumimoji="0" lang="en-US" altLang="zh-CN" sz="2800" kern="0" dirty="0">
                <a:latin typeface="+mn-lt"/>
              </a:rPr>
              <a:t> = pos;   j = 1;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</a:rPr>
              <a:t>     while (</a:t>
            </a:r>
            <a:r>
              <a:rPr kumimoji="0" lang="en-US" altLang="zh-CN" sz="2800" kern="0" dirty="0" err="1">
                <a:latin typeface="+mn-lt"/>
              </a:rPr>
              <a:t>i</a:t>
            </a:r>
            <a:r>
              <a:rPr kumimoji="0" lang="en-US" altLang="zh-CN" sz="2800" kern="0" dirty="0">
                <a:latin typeface="+mn-lt"/>
              </a:rPr>
              <a:t> &lt;= S[0] &amp;&amp; j &lt;= T[0]) {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</a:rPr>
              <a:t>         if (j = = 0 || S[</a:t>
            </a:r>
            <a:r>
              <a:rPr kumimoji="0" lang="en-US" altLang="zh-CN" sz="2800" kern="0" dirty="0" err="1">
                <a:latin typeface="+mn-lt"/>
              </a:rPr>
              <a:t>i</a:t>
            </a:r>
            <a:r>
              <a:rPr kumimoji="0" lang="en-US" altLang="zh-CN" sz="2800" kern="0" dirty="0">
                <a:latin typeface="+mn-lt"/>
              </a:rPr>
              <a:t>] = = T[j]) </a:t>
            </a: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</a:rPr>
              <a:t>              { ++</a:t>
            </a:r>
            <a:r>
              <a:rPr kumimoji="0" lang="en-US" altLang="zh-CN" sz="2800" kern="0" dirty="0" err="1">
                <a:latin typeface="+mn-lt"/>
              </a:rPr>
              <a:t>i</a:t>
            </a:r>
            <a:r>
              <a:rPr kumimoji="0" lang="en-US" altLang="zh-CN" sz="2800" kern="0" dirty="0">
                <a:latin typeface="+mn-lt"/>
              </a:rPr>
              <a:t>;  ++j; }          // </a:t>
            </a:r>
            <a:r>
              <a:rPr kumimoji="0" lang="zh-CN" altLang="en-US" sz="2800" kern="0" dirty="0">
                <a:latin typeface="+mn-lt"/>
              </a:rPr>
              <a:t>继续比较后继字符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kern="0" dirty="0">
                <a:latin typeface="+mn-lt"/>
              </a:rPr>
              <a:t>         </a:t>
            </a:r>
            <a:r>
              <a:rPr kumimoji="0" lang="en-US" altLang="zh-CN" sz="2800" kern="0" dirty="0">
                <a:latin typeface="+mn-lt"/>
              </a:rPr>
              <a:t>else  j = next[j];          // </a:t>
            </a:r>
            <a:r>
              <a:rPr kumimoji="0" lang="zh-CN" altLang="en-US" sz="2800" kern="0" dirty="0">
                <a:latin typeface="+mn-lt"/>
              </a:rPr>
              <a:t>模式串向右移动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kern="0" dirty="0">
                <a:latin typeface="+mn-lt"/>
              </a:rPr>
              <a:t>      </a:t>
            </a:r>
            <a:r>
              <a:rPr kumimoji="0" lang="en-US" altLang="zh-CN" sz="2800" kern="0" dirty="0">
                <a:latin typeface="+mn-lt"/>
              </a:rPr>
              <a:t>}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</a:rPr>
              <a:t>      if (j &gt; T[0])  return  </a:t>
            </a:r>
            <a:r>
              <a:rPr kumimoji="0" lang="en-US" altLang="zh-CN" sz="2800" kern="0" dirty="0" err="1">
                <a:latin typeface="+mn-lt"/>
              </a:rPr>
              <a:t>i</a:t>
            </a:r>
            <a:r>
              <a:rPr kumimoji="0" lang="en-US" altLang="zh-CN" sz="2800" kern="0" dirty="0">
                <a:latin typeface="+mn-lt"/>
              </a:rPr>
              <a:t>-T[0];            // </a:t>
            </a:r>
            <a:r>
              <a:rPr kumimoji="0" lang="zh-CN" altLang="en-US" sz="2800" kern="0" dirty="0">
                <a:latin typeface="+mn-lt"/>
              </a:rPr>
              <a:t>匹配成功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kern="0" dirty="0">
                <a:latin typeface="+mn-lt"/>
              </a:rPr>
              <a:t>      </a:t>
            </a:r>
            <a:r>
              <a:rPr kumimoji="0" lang="en-US" altLang="zh-CN" sz="2800" kern="0" dirty="0">
                <a:latin typeface="+mn-lt"/>
              </a:rPr>
              <a:t>else return 0;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</a:rPr>
              <a:t>}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kumimoji="0" lang="en-US" altLang="zh-CN" sz="2800" kern="0" dirty="0">
              <a:latin typeface="+mn-lt"/>
              <a:ea typeface="+mn-ea"/>
            </a:endParaRP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1952625" y="1428751"/>
            <a:ext cx="735220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/>
              <a:t>int Index_KMP(SString S, SString T, int pos) {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438400" y="1743076"/>
            <a:ext cx="73914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40000"/>
              </a:spcBef>
              <a:buClr>
                <a:srgbClr val="009900"/>
              </a:buClr>
              <a:buFont typeface="Wingdings" pitchFamily="2" charset="2"/>
              <a:buChar char="ü"/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从前面的讨论可知，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next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函数值仅取决于模式串本身，而与主串无关。</a:t>
            </a:r>
          </a:p>
          <a:p>
            <a:pPr>
              <a:lnSpc>
                <a:spcPct val="125000"/>
              </a:lnSpc>
              <a:spcBef>
                <a:spcPct val="40000"/>
              </a:spcBef>
              <a:buClr>
                <a:srgbClr val="009900"/>
              </a:buClr>
              <a:buFont typeface="Wingdings" pitchFamily="2" charset="2"/>
              <a:buChar char="ü"/>
              <a:defRPr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next[j]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的值等于在“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 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…p</a:t>
            </a:r>
            <a:r>
              <a:rPr lang="en-US" altLang="zh-CN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k-1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k…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j-1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”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这个模式串中，相同的前缀子串和后缀子串的最大长度加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。因此要计算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next[j]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就要在“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 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…p</a:t>
            </a:r>
            <a:r>
              <a:rPr lang="en-US" altLang="zh-CN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k-1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k…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j-1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”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找出前缀和后缀相同的最大子串。这个查找过程实际上仍然是模式匹配，只是匹配的模式与目标在这里是同一个串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。</a:t>
            </a:r>
          </a:p>
          <a:p>
            <a:pPr>
              <a:lnSpc>
                <a:spcPct val="125000"/>
              </a:lnSpc>
              <a:defRPr/>
            </a:pPr>
            <a:endParaRPr lang="en-US" alt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2214564" y="715964"/>
            <a:ext cx="50244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0033CC"/>
                </a:solidFill>
              </a:rPr>
              <a:t>模式串的</a:t>
            </a:r>
            <a:r>
              <a:rPr lang="en-US" altLang="zh-CN" sz="3200">
                <a:solidFill>
                  <a:srgbClr val="0033CC"/>
                </a:solidFill>
              </a:rPr>
              <a:t>next</a:t>
            </a:r>
            <a:r>
              <a:rPr lang="zh-CN" altLang="en-US" sz="3200">
                <a:solidFill>
                  <a:srgbClr val="0033CC"/>
                </a:solidFill>
              </a:rPr>
              <a:t>数组的生成？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19536" y="485800"/>
            <a:ext cx="8676456" cy="11430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ingdings" pitchFamily="2" charset="2"/>
              <a:buChar char="ü"/>
              <a:defRPr/>
            </a:pPr>
            <a:r>
              <a:rPr kumimoji="0" lang="zh-CN" altLang="en-US" sz="3200" kern="0" dirty="0">
                <a:latin typeface="+mn-lt"/>
              </a:rPr>
              <a:t>求</a:t>
            </a:r>
            <a:r>
              <a:rPr kumimoji="0" lang="en-US" altLang="zh-CN" sz="3200" kern="0" dirty="0">
                <a:latin typeface="+mn-lt"/>
              </a:rPr>
              <a:t>next</a:t>
            </a:r>
            <a:r>
              <a:rPr kumimoji="0" lang="zh-CN" altLang="en-US" sz="3200" kern="0" dirty="0">
                <a:latin typeface="+mn-lt"/>
              </a:rPr>
              <a:t>数组值可采用递推的方法，分析如下：</a:t>
            </a:r>
            <a:r>
              <a:rPr kumimoji="0" lang="zh-CN" altLang="en-US" sz="3200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63553" y="1077914"/>
            <a:ext cx="8358187" cy="578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dirty="0"/>
              <a:t>已知：</a:t>
            </a:r>
            <a:r>
              <a:rPr lang="en-US" altLang="zh-CN" sz="2800" dirty="0"/>
              <a:t>next[1] = 0</a:t>
            </a:r>
            <a:r>
              <a:rPr lang="zh-CN" altLang="en-US" sz="2800" dirty="0"/>
              <a:t>；</a:t>
            </a:r>
            <a:endParaRPr lang="zh-CN" altLang="en-US" dirty="0"/>
          </a:p>
          <a:p>
            <a:pPr algn="just" eaLnBrk="0" hangingPunct="0">
              <a:lnSpc>
                <a:spcPct val="120000"/>
              </a:lnSpc>
            </a:pPr>
            <a:r>
              <a:rPr lang="zh-CN" altLang="en-US" sz="2800" dirty="0"/>
              <a:t>假设：</a:t>
            </a:r>
            <a:r>
              <a:rPr lang="en-US" altLang="zh-CN" sz="2800" dirty="0"/>
              <a:t>next[j] = k</a:t>
            </a:r>
            <a:r>
              <a:rPr lang="zh-CN" altLang="en-US" sz="2800" dirty="0"/>
              <a:t>，</a:t>
            </a:r>
            <a:r>
              <a:rPr lang="zh-CN" altLang="en-US" dirty="0"/>
              <a:t>现在要求</a:t>
            </a:r>
            <a:r>
              <a:rPr lang="en-US" altLang="zh-CN" dirty="0"/>
              <a:t>next[j+1]</a:t>
            </a:r>
            <a:r>
              <a:rPr lang="zh-CN" altLang="en-US" dirty="0"/>
              <a:t>的值。这时有两种情况：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）若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k</a:t>
            </a:r>
            <a:r>
              <a:rPr lang="en-US" altLang="zh-CN" baseline="-25000" dirty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j</a:t>
            </a:r>
            <a:r>
              <a:rPr lang="en-US" altLang="zh-CN" dirty="0"/>
              <a:t>, </a:t>
            </a:r>
            <a:r>
              <a:rPr lang="zh-CN" altLang="en-US" dirty="0"/>
              <a:t>则表明在模式串中有：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	  “</a:t>
            </a:r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p</a:t>
            </a:r>
            <a:r>
              <a:rPr lang="en-US" altLang="zh-CN" baseline="-25000" dirty="0"/>
              <a:t>2</a:t>
            </a:r>
            <a:r>
              <a:rPr lang="en-US" altLang="zh-CN" dirty="0"/>
              <a:t>…p</a:t>
            </a:r>
            <a:r>
              <a:rPr lang="en-US" altLang="zh-CN" baseline="-25000" dirty="0"/>
              <a:t>k-1</a:t>
            </a:r>
            <a:r>
              <a:rPr lang="en-US" altLang="zh-CN" dirty="0"/>
              <a:t>p</a:t>
            </a:r>
            <a:r>
              <a:rPr lang="en-US" altLang="zh-CN" baseline="-25000" dirty="0"/>
              <a:t>k</a:t>
            </a:r>
            <a:r>
              <a:rPr lang="en-US" altLang="zh-CN" dirty="0"/>
              <a:t>” = “p</a:t>
            </a:r>
            <a:r>
              <a:rPr lang="en-US" altLang="zh-CN" baseline="-25000" dirty="0"/>
              <a:t>j-k+1</a:t>
            </a:r>
            <a:r>
              <a:rPr lang="en-US" altLang="zh-CN" dirty="0"/>
              <a:t>p</a:t>
            </a:r>
            <a:r>
              <a:rPr lang="en-US" altLang="zh-CN" baseline="-25000" dirty="0"/>
              <a:t>j-k+2</a:t>
            </a:r>
            <a:r>
              <a:rPr lang="en-US" altLang="zh-CN" dirty="0"/>
              <a:t>…p</a:t>
            </a:r>
            <a:r>
              <a:rPr lang="en-US" altLang="zh-CN" baseline="-25000" dirty="0"/>
              <a:t>j-1</a:t>
            </a:r>
            <a:r>
              <a:rPr lang="en-US" altLang="zh-CN" dirty="0"/>
              <a:t>p</a:t>
            </a:r>
            <a:r>
              <a:rPr lang="en-US" altLang="zh-CN" baseline="-25000" dirty="0"/>
              <a:t>j</a:t>
            </a:r>
            <a:r>
              <a:rPr lang="en-US" altLang="zh-CN" dirty="0"/>
              <a:t>”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      </a:t>
            </a:r>
            <a:r>
              <a:rPr lang="zh-CN" altLang="en-US" dirty="0"/>
              <a:t>这时有</a:t>
            </a:r>
            <a:r>
              <a:rPr lang="en-US" altLang="zh-CN" dirty="0"/>
              <a:t>next[j+1]=next[j]+1 = k+1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）若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k</a:t>
            </a:r>
            <a:r>
              <a:rPr lang="en-US" altLang="zh-CN" baseline="-25000" dirty="0"/>
              <a:t>  </a:t>
            </a:r>
            <a:r>
              <a:rPr lang="en-US" altLang="zh-CN" dirty="0">
                <a:sym typeface="Symbol" pitchFamily="18" charset="2"/>
              </a:rPr>
              <a:t></a:t>
            </a:r>
            <a:r>
              <a:rPr lang="en-US" altLang="zh-CN" baseline="-25000" dirty="0"/>
              <a:t>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j</a:t>
            </a:r>
            <a:r>
              <a:rPr lang="zh-CN" altLang="en-US" dirty="0"/>
              <a:t>，则表明在模式串中有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	 “</a:t>
            </a:r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p</a:t>
            </a:r>
            <a:r>
              <a:rPr lang="en-US" altLang="zh-CN" baseline="-25000" dirty="0"/>
              <a:t>2</a:t>
            </a:r>
            <a:r>
              <a:rPr lang="en-US" altLang="zh-CN" dirty="0"/>
              <a:t>…p</a:t>
            </a:r>
            <a:r>
              <a:rPr lang="en-US" altLang="zh-CN" baseline="-25000" dirty="0"/>
              <a:t>k-1</a:t>
            </a:r>
            <a:r>
              <a:rPr lang="en-US" altLang="zh-CN" dirty="0"/>
              <a:t>p</a:t>
            </a:r>
            <a:r>
              <a:rPr lang="en-US" altLang="zh-CN" baseline="-25000" dirty="0"/>
              <a:t>k</a:t>
            </a:r>
            <a:r>
              <a:rPr lang="en-US" altLang="zh-CN" dirty="0"/>
              <a:t>” </a:t>
            </a:r>
            <a:r>
              <a:rPr lang="en-US" altLang="zh-CN" dirty="0">
                <a:sym typeface="Symbol" pitchFamily="18" charset="2"/>
              </a:rPr>
              <a:t></a:t>
            </a:r>
            <a:r>
              <a:rPr lang="en-US" altLang="zh-CN" dirty="0"/>
              <a:t> “p</a:t>
            </a:r>
            <a:r>
              <a:rPr lang="en-US" altLang="zh-CN" baseline="-25000" dirty="0"/>
              <a:t>j-k+1</a:t>
            </a:r>
            <a:r>
              <a:rPr lang="en-US" altLang="zh-CN" dirty="0"/>
              <a:t>p</a:t>
            </a:r>
            <a:r>
              <a:rPr lang="en-US" altLang="zh-CN" baseline="-25000" dirty="0"/>
              <a:t>j-k+2</a:t>
            </a:r>
            <a:r>
              <a:rPr lang="en-US" altLang="zh-CN" dirty="0"/>
              <a:t>…p</a:t>
            </a:r>
            <a:r>
              <a:rPr lang="en-US" altLang="zh-CN" baseline="-25000" dirty="0"/>
              <a:t>j-1</a:t>
            </a:r>
            <a:r>
              <a:rPr lang="en-US" altLang="zh-CN" dirty="0"/>
              <a:t>p</a:t>
            </a:r>
            <a:r>
              <a:rPr lang="en-US" altLang="zh-CN" baseline="-25000" dirty="0"/>
              <a:t>j</a:t>
            </a:r>
            <a:r>
              <a:rPr lang="en-US" altLang="zh-CN" dirty="0"/>
              <a:t>” </a:t>
            </a:r>
            <a:endParaRPr lang="en-US" altLang="zh-CN" dirty="0">
              <a:sym typeface="Symbol" pitchFamily="18" charset="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dirty="0">
                <a:sym typeface="Symbol" pitchFamily="18" charset="2"/>
              </a:rPr>
              <a:t>        </a:t>
            </a:r>
            <a:r>
              <a:rPr lang="zh-CN" altLang="en-US" sz="2800" dirty="0">
                <a:sym typeface="Symbol" pitchFamily="18" charset="2"/>
              </a:rPr>
              <a:t>则需往前回溯，检查 </a:t>
            </a:r>
            <a:r>
              <a:rPr lang="en-US" altLang="zh-CN" sz="2800" dirty="0">
                <a:sym typeface="Symbol" pitchFamily="18" charset="2"/>
              </a:rPr>
              <a:t>P[j] = P[ </a:t>
            </a:r>
            <a:r>
              <a:rPr lang="zh-CN" altLang="en-US" sz="2800" dirty="0">
                <a:sym typeface="Symbol" pitchFamily="18" charset="2"/>
              </a:rPr>
              <a:t>？</a:t>
            </a:r>
            <a:r>
              <a:rPr lang="en-US" altLang="zh-CN" sz="2800" dirty="0">
                <a:sym typeface="Symbol" pitchFamily="18" charset="2"/>
              </a:rPr>
              <a:t>] </a:t>
            </a:r>
            <a:endParaRPr lang="en-US" altLang="zh-CN" dirty="0">
              <a:sym typeface="Symbol" pitchFamily="18" charset="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800" dirty="0">
                <a:sym typeface="Symbol" pitchFamily="18" charset="2"/>
              </a:rPr>
              <a:t>        </a:t>
            </a:r>
            <a:r>
              <a:rPr lang="zh-CN" altLang="en-US" sz="2800" dirty="0">
                <a:sym typeface="Symbol" pitchFamily="18" charset="2"/>
              </a:rPr>
              <a:t>这实际上也是一个匹配的过程</a:t>
            </a:r>
            <a:r>
              <a:rPr lang="zh-CN" altLang="en-US" sz="1200" dirty="0">
                <a:sym typeface="Symbol" pitchFamily="18" charset="2"/>
              </a:rPr>
              <a:t>，</a:t>
            </a:r>
            <a:r>
              <a:rPr lang="zh-CN" altLang="en-US" sz="1100" dirty="0">
                <a:sym typeface="Symbol" pitchFamily="18" charset="2"/>
              </a:rPr>
              <a:t> </a:t>
            </a:r>
            <a:endParaRPr lang="en-US" altLang="zh-CN" sz="1100" dirty="0">
              <a:sym typeface="Symbol" pitchFamily="18" charset="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最终：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next[j+1]=next[next…[j]]+1</a:t>
            </a:r>
            <a:r>
              <a:rPr lang="zh-CN" altLang="en-US" dirty="0"/>
              <a:t>或 </a:t>
            </a:r>
            <a:r>
              <a:rPr lang="en-US" altLang="zh-CN" dirty="0"/>
              <a:t>next[j+1]=1</a:t>
            </a:r>
          </a:p>
          <a:p>
            <a:pPr eaLnBrk="0" hangingPunct="0">
              <a:lnSpc>
                <a:spcPct val="120000"/>
              </a:lnSpc>
            </a:pPr>
            <a:endParaRPr lang="zh-CN" altLang="en-US" sz="2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CEF3452-ADF7-4B65-8A23-9C86456F8F2E}"/>
              </a:ext>
            </a:extLst>
          </p:cNvPr>
          <p:cNvSpPr/>
          <p:nvPr/>
        </p:nvSpPr>
        <p:spPr>
          <a:xfrm>
            <a:off x="407368" y="1328965"/>
            <a:ext cx="10297144" cy="3900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zh-CN" altLang="zh-CN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数组的求解方法是：第一位的</a:t>
            </a:r>
            <a:r>
              <a:rPr lang="en-US" altLang="zh-CN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zh-CN" altLang="zh-CN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值为</a:t>
            </a:r>
            <a:r>
              <a:rPr lang="en-US" altLang="zh-CN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，第二位的</a:t>
            </a:r>
            <a:r>
              <a:rPr lang="en-US" altLang="zh-CN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zh-CN" altLang="zh-CN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值为</a:t>
            </a:r>
            <a:r>
              <a:rPr lang="en-US" altLang="zh-CN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。后面求解每一位的</a:t>
            </a:r>
            <a:r>
              <a:rPr lang="en-US" altLang="zh-CN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zh-CN" altLang="zh-CN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值时，根据前一位进行比较。首先将前一位与其</a:t>
            </a:r>
            <a:r>
              <a:rPr lang="en-US" altLang="zh-CN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zh-CN" altLang="zh-CN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值对应的内容进行比较，如果相等，则该位的</a:t>
            </a:r>
            <a:r>
              <a:rPr lang="en-US" altLang="zh-CN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zh-CN" altLang="zh-CN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值就是前一位的</a:t>
            </a:r>
            <a:r>
              <a:rPr lang="en-US" altLang="zh-CN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zh-CN" altLang="zh-CN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值加上</a:t>
            </a:r>
            <a:r>
              <a:rPr lang="en-US" altLang="zh-CN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1,</a:t>
            </a:r>
            <a:r>
              <a:rPr lang="zh-CN" altLang="zh-CN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；如果不等，向前继续寻找</a:t>
            </a:r>
            <a:r>
              <a:rPr lang="en-US" altLang="zh-CN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zh-CN" altLang="zh-CN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值对应的内容来与前一位进行比较，直到找到某个位上内容的</a:t>
            </a:r>
            <a:r>
              <a:rPr lang="en-US" altLang="zh-CN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zh-CN" altLang="zh-CN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值对应的内容与前一位相等为止，则这个为对应的值加上</a:t>
            </a:r>
            <a:r>
              <a:rPr lang="en-US" altLang="zh-CN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即为需求的</a:t>
            </a:r>
            <a:r>
              <a:rPr lang="en-US" altLang="zh-CN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zh-CN" altLang="zh-CN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值；如果找到第一位都没有找到与前一位相等的内容，那么需求的位上的</a:t>
            </a:r>
            <a:r>
              <a:rPr lang="en-US" altLang="zh-CN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zh-CN" altLang="zh-CN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值即为</a:t>
            </a:r>
            <a:r>
              <a:rPr lang="en-US" altLang="zh-CN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solidFill>
                <a:srgbClr val="FF0000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5899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881188" y="709613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数组的生成算法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66988" y="2386013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      </a:t>
            </a:r>
            <a:r>
              <a:rPr kumimoji="0" lang="en-US" altLang="zh-CN" sz="3200" kern="0" dirty="0" err="1">
                <a:latin typeface="+mn-lt"/>
              </a:rPr>
              <a:t>i</a:t>
            </a:r>
            <a:r>
              <a:rPr kumimoji="0" lang="en-US" altLang="zh-CN" sz="3200" kern="0" dirty="0">
                <a:latin typeface="+mn-lt"/>
              </a:rPr>
              <a:t> = 1; j = 0; next[1] = 0;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      while (</a:t>
            </a:r>
            <a:r>
              <a:rPr kumimoji="0" lang="en-US" altLang="zh-CN" sz="3200" kern="0" dirty="0" err="1">
                <a:latin typeface="+mn-lt"/>
              </a:rPr>
              <a:t>i</a:t>
            </a:r>
            <a:r>
              <a:rPr kumimoji="0" lang="en-US" altLang="zh-CN" sz="3200" kern="0" dirty="0">
                <a:latin typeface="+mn-lt"/>
              </a:rPr>
              <a:t> &lt; T[0]) {</a:t>
            </a:r>
            <a:endParaRPr kumimoji="0" lang="en-US" altLang="zh-CN" sz="3200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          if ( j = = 0 || T[</a:t>
            </a:r>
            <a:r>
              <a:rPr kumimoji="0" lang="en-US" altLang="zh-CN" sz="3200" kern="0" dirty="0" err="1">
                <a:latin typeface="+mn-lt"/>
              </a:rPr>
              <a:t>i</a:t>
            </a:r>
            <a:r>
              <a:rPr kumimoji="0" lang="en-US" altLang="zh-CN" sz="3200" kern="0" dirty="0">
                <a:latin typeface="+mn-lt"/>
              </a:rPr>
              <a:t>] = = T[j] ) 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               { ++</a:t>
            </a:r>
            <a:r>
              <a:rPr kumimoji="0" lang="en-US" altLang="zh-CN" sz="3200" kern="0" dirty="0" err="1">
                <a:latin typeface="+mn-lt"/>
              </a:rPr>
              <a:t>i</a:t>
            </a:r>
            <a:r>
              <a:rPr kumimoji="0" lang="en-US" altLang="zh-CN" sz="3200" kern="0" dirty="0">
                <a:latin typeface="+mn-lt"/>
              </a:rPr>
              <a:t>;  ++j;  next[</a:t>
            </a:r>
            <a:r>
              <a:rPr kumimoji="0" lang="en-US" altLang="zh-CN" sz="3200" kern="0" dirty="0" err="1">
                <a:latin typeface="+mn-lt"/>
              </a:rPr>
              <a:t>i</a:t>
            </a:r>
            <a:r>
              <a:rPr kumimoji="0" lang="en-US" altLang="zh-CN" sz="3200" kern="0" dirty="0">
                <a:latin typeface="+mn-lt"/>
              </a:rPr>
              <a:t>] = j; }</a:t>
            </a:r>
            <a:endParaRPr kumimoji="0" lang="en-US" altLang="zh-CN" sz="3200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          else  j = next[j];</a:t>
            </a:r>
            <a:endParaRPr kumimoji="0" lang="en-US" altLang="zh-CN" sz="3200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      }</a:t>
            </a:r>
            <a:endParaRPr kumimoji="0" lang="en-US" altLang="zh-CN" sz="32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} </a:t>
            </a:r>
            <a:r>
              <a:rPr kumimoji="0" lang="en-US" altLang="zh-CN" sz="3200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2346326" y="1500188"/>
            <a:ext cx="57443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/>
              <a:t>void get_next(SString T, int next[]) {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109788" y="428625"/>
            <a:ext cx="7772400" cy="642938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函数的讨论：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52689" y="2652713"/>
            <a:ext cx="67151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/>
              <a:t>主串：</a:t>
            </a:r>
            <a:r>
              <a:rPr lang="en-US" altLang="zh-CN" sz="2800" i="1"/>
              <a:t>’aaabaaab’;</a:t>
            </a:r>
          </a:p>
          <a:p>
            <a:pPr>
              <a:spcBef>
                <a:spcPct val="20000"/>
              </a:spcBef>
            </a:pPr>
            <a:r>
              <a:rPr lang="zh-CN" altLang="en-US" sz="2800"/>
              <a:t>当子串中的第四个字符</a:t>
            </a:r>
            <a:r>
              <a:rPr lang="en-US" altLang="zh-CN" sz="2800"/>
              <a:t>’a’</a:t>
            </a:r>
            <a:r>
              <a:rPr lang="zh-CN" altLang="en-US" sz="2800"/>
              <a:t>与主串中的第四</a:t>
            </a:r>
            <a:endParaRPr lang="en-US" altLang="zh-CN" sz="2800"/>
          </a:p>
          <a:p>
            <a:pPr>
              <a:spcBef>
                <a:spcPct val="20000"/>
              </a:spcBef>
            </a:pPr>
            <a:r>
              <a:rPr lang="zh-CN" altLang="en-US" sz="2800"/>
              <a:t>个字符</a:t>
            </a:r>
            <a:r>
              <a:rPr lang="en-US" altLang="zh-CN" sz="2800"/>
              <a:t>’b’</a:t>
            </a:r>
            <a:r>
              <a:rPr lang="zh-CN" altLang="en-US" sz="2800"/>
              <a:t>失配后，如果用子串中的第</a:t>
            </a:r>
            <a:r>
              <a:rPr lang="en-US" altLang="zh-CN" sz="2800"/>
              <a:t>3</a:t>
            </a:r>
            <a:r>
              <a:rPr lang="zh-CN" altLang="en-US" sz="2800"/>
              <a:t>个字符</a:t>
            </a:r>
            <a:r>
              <a:rPr lang="en-US" altLang="zh-CN" sz="2800"/>
              <a:t>’a’</a:t>
            </a:r>
            <a:r>
              <a:rPr lang="zh-CN" altLang="en-US" sz="2800"/>
              <a:t>继续与主串中的第四个字符</a:t>
            </a:r>
            <a:r>
              <a:rPr lang="en-US" altLang="zh-CN" sz="2800"/>
              <a:t>’b’</a:t>
            </a:r>
            <a:r>
              <a:rPr lang="zh-CN" altLang="en-US" sz="2800"/>
              <a:t>比较，将是做无用功。以此类推。</a:t>
            </a:r>
            <a:endParaRPr lang="en-US" altLang="zh-CN" sz="280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524125" y="1189038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模式串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886200" y="1895476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886326" y="1885950"/>
            <a:ext cx="35242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886450" y="1895476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958013" y="1895476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958138" y="1895476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452689" y="5405439"/>
            <a:ext cx="6715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/>
              <a:t>结论：</a:t>
            </a:r>
            <a:r>
              <a:rPr lang="en-US" altLang="zh-CN" sz="2800"/>
              <a:t>next</a:t>
            </a:r>
            <a:r>
              <a:rPr lang="zh-CN" altLang="en-US" sz="2800"/>
              <a:t>函数仍有改进的地方。</a:t>
            </a:r>
            <a:endParaRPr lang="en-US" altLang="zh-CN" sz="28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524125" y="3500438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模式串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nextval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738563" y="4143376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738689" y="4214814"/>
            <a:ext cx="3524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738813" y="4214814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810375" y="4214814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881938" y="4214814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55341" name="Rectangle 4"/>
          <p:cNvSpPr>
            <a:spLocks noChangeArrowheads="1"/>
          </p:cNvSpPr>
          <p:nvPr/>
        </p:nvSpPr>
        <p:spPr bwMode="auto">
          <a:xfrm>
            <a:off x="2238376" y="714375"/>
            <a:ext cx="8143875" cy="233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/>
              <a:t>改进</a:t>
            </a:r>
            <a:r>
              <a:rPr lang="en-US" altLang="zh-CN" sz="2800" dirty="0"/>
              <a:t>next</a:t>
            </a:r>
            <a:r>
              <a:rPr lang="zh-CN" altLang="en-US" sz="2800" dirty="0"/>
              <a:t>函数：</a:t>
            </a:r>
            <a:endParaRPr lang="en-US" altLang="zh-CN" sz="2800" dirty="0"/>
          </a:p>
          <a:p>
            <a:pPr>
              <a:spcBef>
                <a:spcPct val="20000"/>
              </a:spcBef>
            </a:pPr>
            <a:r>
              <a:rPr lang="en-US" altLang="zh-CN" sz="2800" dirty="0"/>
              <a:t>       </a:t>
            </a:r>
            <a:r>
              <a:rPr lang="zh-CN" altLang="en-US" sz="2800" dirty="0"/>
              <a:t>当子串中的第</a:t>
            </a:r>
            <a:r>
              <a:rPr lang="en-US" altLang="zh-CN" sz="2800" dirty="0"/>
              <a:t>j</a:t>
            </a:r>
            <a:r>
              <a:rPr lang="zh-CN" altLang="en-US" sz="2800" dirty="0"/>
              <a:t>个字符与主串中的第</a:t>
            </a:r>
            <a:r>
              <a:rPr lang="en-US" altLang="zh-CN" sz="2800" i="1" dirty="0" err="1"/>
              <a:t>i</a:t>
            </a:r>
            <a:r>
              <a:rPr lang="zh-CN" altLang="en-US" sz="2800" dirty="0"/>
              <a:t>个字符失配后，如果有</a:t>
            </a:r>
            <a:r>
              <a:rPr lang="en-US" altLang="zh-CN" sz="2800" dirty="0"/>
              <a:t>next[j]=k</a:t>
            </a:r>
            <a:r>
              <a:rPr lang="zh-CN" altLang="en-US" sz="2800" dirty="0"/>
              <a:t>且在子串中有</a:t>
            </a:r>
            <a:r>
              <a:rPr lang="en-US" altLang="zh-CN" sz="2800" dirty="0" err="1"/>
              <a:t>p</a:t>
            </a:r>
            <a:r>
              <a:rPr lang="en-US" altLang="zh-CN" baseline="-25000" dirty="0" err="1"/>
              <a:t>j</a:t>
            </a:r>
            <a:r>
              <a:rPr lang="en-US" altLang="zh-CN" dirty="0"/>
              <a:t>=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k</a:t>
            </a:r>
            <a:r>
              <a:rPr lang="en-US" altLang="zh-CN" sz="2800" dirty="0"/>
              <a:t>;</a:t>
            </a:r>
            <a:r>
              <a:rPr lang="zh-CN" altLang="en-US" sz="2800" dirty="0"/>
              <a:t>那么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k</a:t>
            </a:r>
            <a:r>
              <a:rPr lang="zh-CN" altLang="en-US" sz="2800" dirty="0"/>
              <a:t>肯定也与主串中的第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个字符不等，所以，直接让</a:t>
            </a:r>
            <a:r>
              <a:rPr lang="en-US" altLang="zh-CN" sz="2800" dirty="0"/>
              <a:t>next[j]=next[k];</a:t>
            </a:r>
            <a:r>
              <a:rPr lang="zh-CN" altLang="en-US" sz="2800" dirty="0"/>
              <a:t>直到他们不等或</a:t>
            </a:r>
            <a:r>
              <a:rPr lang="en-US" altLang="zh-CN" sz="2800" dirty="0"/>
              <a:t>next[j] = 0</a:t>
            </a:r>
            <a:r>
              <a:rPr lang="zh-CN" altLang="en-US" sz="2800" dirty="0"/>
              <a:t>为止。</a:t>
            </a:r>
            <a:endParaRPr lang="en-US" altLang="zh-CN" sz="2800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743325" y="4572001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743451" y="4581129"/>
            <a:ext cx="3524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743575" y="4581129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815138" y="4581129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886700" y="4581129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423593" y="4968006"/>
            <a:ext cx="6715125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/>
              <a:t>主串：</a:t>
            </a:r>
            <a:r>
              <a:rPr lang="en-US" altLang="zh-CN" sz="2800" i="1" dirty="0"/>
              <a:t>’</a:t>
            </a:r>
            <a:r>
              <a:rPr lang="en-US" altLang="zh-CN" sz="2800" i="1" dirty="0" err="1"/>
              <a:t>aaabaaab</a:t>
            </a:r>
            <a:r>
              <a:rPr lang="en-US" altLang="zh-CN" sz="2800" i="1" dirty="0"/>
              <a:t>’;</a:t>
            </a:r>
          </a:p>
          <a:p>
            <a:pPr>
              <a:spcBef>
                <a:spcPct val="20000"/>
              </a:spcBef>
            </a:pPr>
            <a:r>
              <a:rPr lang="zh-CN" altLang="en-US" sz="2800" dirty="0"/>
              <a:t>当子串中的第四个字符</a:t>
            </a:r>
            <a:r>
              <a:rPr lang="en-US" altLang="zh-CN" sz="2800" dirty="0"/>
              <a:t>’a’</a:t>
            </a:r>
            <a:r>
              <a:rPr lang="zh-CN" altLang="en-US" sz="2800" dirty="0"/>
              <a:t>与主串中的第四</a:t>
            </a:r>
            <a:endParaRPr lang="en-US" altLang="zh-CN" sz="2800" dirty="0"/>
          </a:p>
          <a:p>
            <a:pPr>
              <a:spcBef>
                <a:spcPct val="20000"/>
              </a:spcBef>
            </a:pPr>
            <a:r>
              <a:rPr lang="zh-CN" altLang="en-US" sz="2800" dirty="0"/>
              <a:t>个字符</a:t>
            </a:r>
            <a:r>
              <a:rPr lang="en-US" altLang="zh-CN" sz="2800" dirty="0"/>
              <a:t>’b’</a:t>
            </a:r>
            <a:r>
              <a:rPr lang="zh-CN" altLang="en-US" sz="2800" dirty="0"/>
              <a:t>失配后，直接让</a:t>
            </a:r>
            <a:r>
              <a:rPr lang="en-US" altLang="zh-CN" sz="2800" dirty="0" err="1"/>
              <a:t>i,j</a:t>
            </a:r>
            <a:r>
              <a:rPr lang="en-US" altLang="zh-CN" sz="2800" dirty="0"/>
              <a:t> </a:t>
            </a:r>
            <a:r>
              <a:rPr lang="zh-CN" altLang="en-US" sz="2800" dirty="0"/>
              <a:t>同时加</a:t>
            </a:r>
            <a:r>
              <a:rPr lang="en-US" altLang="zh-CN" sz="2800" dirty="0"/>
              <a:t>1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797729E-44AE-4DB1-8521-7EA5178F69C5}"/>
              </a:ext>
            </a:extLst>
          </p:cNvPr>
          <p:cNvSpPr txBox="1"/>
          <p:nvPr/>
        </p:nvSpPr>
        <p:spPr>
          <a:xfrm>
            <a:off x="1703512" y="335846"/>
            <a:ext cx="903649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模式串            </a:t>
            </a:r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c a c  </a:t>
            </a:r>
            <a:r>
              <a:rPr lang="zh-CN" altLang="en-US" dirty="0"/>
              <a:t>　　</a:t>
            </a:r>
            <a:endParaRPr lang="en-US" altLang="zh-CN" dirty="0"/>
          </a:p>
          <a:p>
            <a:r>
              <a:rPr lang="en-US" altLang="zh-CN" dirty="0"/>
              <a:t>next</a:t>
            </a:r>
            <a:r>
              <a:rPr lang="zh-CN" altLang="en-US" dirty="0"/>
              <a:t>值            </a:t>
            </a:r>
            <a:r>
              <a:rPr lang="en-US" altLang="zh-CN" dirty="0"/>
              <a:t>0 1 1 2 2 3 1 2  </a:t>
            </a:r>
            <a:r>
              <a:rPr lang="zh-CN" altLang="en-US" dirty="0"/>
              <a:t>　　</a:t>
            </a:r>
            <a:endParaRPr lang="en-US" altLang="zh-CN" dirty="0"/>
          </a:p>
          <a:p>
            <a:r>
              <a:rPr lang="en-US" altLang="zh-CN" dirty="0" err="1"/>
              <a:t>nextval</a:t>
            </a:r>
            <a:r>
              <a:rPr lang="zh-CN" altLang="en-US" dirty="0"/>
              <a:t>值       </a:t>
            </a:r>
            <a:r>
              <a:rPr lang="en-US" altLang="zh-CN" dirty="0"/>
              <a:t>0 1 0 2 1 3 0 2    </a:t>
            </a:r>
            <a:r>
              <a:rPr lang="zh-CN" altLang="en-US" dirty="0"/>
              <a:t>　　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第一位的</a:t>
            </a:r>
            <a:r>
              <a:rPr lang="en-US" altLang="zh-CN" dirty="0" err="1"/>
              <a:t>nextval</a:t>
            </a:r>
            <a:r>
              <a:rPr lang="zh-CN" altLang="en-US" dirty="0"/>
              <a:t>值必定为</a:t>
            </a:r>
            <a:r>
              <a:rPr lang="en-US" altLang="zh-CN" dirty="0"/>
              <a:t>0</a:t>
            </a:r>
            <a:r>
              <a:rPr lang="zh-CN" altLang="en-US" dirty="0"/>
              <a:t>，第二位如果于第一位相同则为</a:t>
            </a:r>
            <a:r>
              <a:rPr lang="en-US" altLang="zh-CN" dirty="0"/>
              <a:t>0</a:t>
            </a:r>
            <a:r>
              <a:rPr lang="zh-CN" altLang="en-US" dirty="0"/>
              <a:t>，如果不同则为</a:t>
            </a:r>
            <a:r>
              <a:rPr lang="en-US" altLang="zh-CN" dirty="0"/>
              <a:t>1</a:t>
            </a:r>
            <a:r>
              <a:rPr lang="zh-CN" altLang="en-US" dirty="0"/>
              <a:t>。  　　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第三位的</a:t>
            </a:r>
            <a:r>
              <a:rPr lang="en-US" altLang="zh-CN" dirty="0"/>
              <a:t>next</a:t>
            </a:r>
            <a:r>
              <a:rPr lang="zh-CN" altLang="en-US" dirty="0"/>
              <a:t>值为</a:t>
            </a:r>
            <a:r>
              <a:rPr lang="en-US" altLang="zh-CN" dirty="0"/>
              <a:t>1</a:t>
            </a:r>
            <a:r>
              <a:rPr lang="zh-CN" altLang="en-US" dirty="0"/>
              <a:t>，那么将第三位和第一位进行比较，均为</a:t>
            </a:r>
            <a:r>
              <a:rPr lang="en-US" altLang="zh-CN" dirty="0"/>
              <a:t>a</a:t>
            </a:r>
            <a:r>
              <a:rPr lang="zh-CN" altLang="en-US" dirty="0"/>
              <a:t>，相同，则，第三位的</a:t>
            </a:r>
            <a:r>
              <a:rPr lang="en-US" altLang="zh-CN" dirty="0" err="1"/>
              <a:t>nextval</a:t>
            </a:r>
            <a:r>
              <a:rPr lang="zh-CN" altLang="en-US" dirty="0"/>
              <a:t>值为</a:t>
            </a:r>
            <a:r>
              <a:rPr lang="en-US" altLang="zh-CN" dirty="0"/>
              <a:t>0</a:t>
            </a:r>
            <a:r>
              <a:rPr lang="zh-CN" altLang="en-US" dirty="0"/>
              <a:t>。  　　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第四位的</a:t>
            </a:r>
            <a:r>
              <a:rPr lang="en-US" altLang="zh-CN" dirty="0"/>
              <a:t>next</a:t>
            </a:r>
            <a:r>
              <a:rPr lang="zh-CN" altLang="en-US" dirty="0"/>
              <a:t>值为</a:t>
            </a:r>
            <a:r>
              <a:rPr lang="en-US" altLang="zh-CN" dirty="0"/>
              <a:t>2</a:t>
            </a:r>
            <a:r>
              <a:rPr lang="zh-CN" altLang="en-US" dirty="0"/>
              <a:t>，那么将第四位和第二位进行比较，不同，则第四位的</a:t>
            </a:r>
            <a:r>
              <a:rPr lang="en-US" altLang="zh-CN" dirty="0" err="1"/>
              <a:t>nextval</a:t>
            </a:r>
            <a:r>
              <a:rPr lang="zh-CN" altLang="en-US" dirty="0"/>
              <a:t>值为其</a:t>
            </a:r>
            <a:r>
              <a:rPr lang="en-US" altLang="zh-CN" dirty="0"/>
              <a:t>next</a:t>
            </a:r>
            <a:r>
              <a:rPr lang="zh-CN" altLang="en-US" dirty="0"/>
              <a:t>值，为</a:t>
            </a:r>
            <a:r>
              <a:rPr lang="en-US" altLang="zh-CN" dirty="0"/>
              <a:t>2</a:t>
            </a:r>
            <a:r>
              <a:rPr lang="zh-CN" altLang="en-US" dirty="0"/>
              <a:t>。  　　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4.</a:t>
            </a:r>
            <a:r>
              <a:rPr lang="zh-CN" altLang="en-US" dirty="0"/>
              <a:t>第五位的</a:t>
            </a:r>
            <a:r>
              <a:rPr lang="en-US" altLang="zh-CN" dirty="0"/>
              <a:t>next</a:t>
            </a:r>
            <a:r>
              <a:rPr lang="zh-CN" altLang="en-US" dirty="0"/>
              <a:t>值为</a:t>
            </a:r>
            <a:r>
              <a:rPr lang="en-US" altLang="zh-CN" dirty="0"/>
              <a:t>2</a:t>
            </a:r>
            <a:r>
              <a:rPr lang="zh-CN" altLang="en-US" dirty="0"/>
              <a:t>，那么将第五位和第二位进行比较，相同，第二位的</a:t>
            </a:r>
            <a:r>
              <a:rPr lang="en-US" altLang="zh-CN" dirty="0"/>
              <a:t>next</a:t>
            </a:r>
            <a:r>
              <a:rPr lang="zh-CN" altLang="en-US" dirty="0"/>
              <a:t>值为</a:t>
            </a:r>
            <a:r>
              <a:rPr lang="en-US" altLang="zh-CN" dirty="0"/>
              <a:t>1</a:t>
            </a:r>
            <a:r>
              <a:rPr lang="zh-CN" altLang="en-US" dirty="0"/>
              <a:t>，则继续将第二位与第一位进行比较，不同，则第五位的</a:t>
            </a:r>
            <a:r>
              <a:rPr lang="en-US" altLang="zh-CN" dirty="0" err="1"/>
              <a:t>nextval</a:t>
            </a:r>
            <a:r>
              <a:rPr lang="zh-CN" altLang="en-US" dirty="0"/>
              <a:t>值为第二位的</a:t>
            </a:r>
            <a:r>
              <a:rPr lang="en-US" altLang="zh-CN" dirty="0"/>
              <a:t>next</a:t>
            </a:r>
            <a:r>
              <a:rPr lang="zh-CN" altLang="en-US" dirty="0"/>
              <a:t>值，为</a:t>
            </a:r>
            <a:r>
              <a:rPr lang="en-US" altLang="zh-CN" dirty="0"/>
              <a:t>1</a:t>
            </a:r>
            <a:r>
              <a:rPr lang="zh-CN" altLang="en-US" dirty="0"/>
              <a:t>。  　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307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71" name="AutoShape 19"/>
          <p:cNvSpPr>
            <a:spLocks noChangeArrowheads="1"/>
          </p:cNvSpPr>
          <p:nvPr/>
        </p:nvSpPr>
        <p:spPr bwMode="auto">
          <a:xfrm>
            <a:off x="5259389" y="2327275"/>
            <a:ext cx="7143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2" name="AutoShape 20"/>
          <p:cNvSpPr>
            <a:spLocks noChangeArrowheads="1"/>
          </p:cNvSpPr>
          <p:nvPr/>
        </p:nvSpPr>
        <p:spPr bwMode="auto">
          <a:xfrm>
            <a:off x="4467225" y="2327275"/>
            <a:ext cx="5715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57" name="AutoShape 5"/>
          <p:cNvSpPr>
            <a:spLocks noChangeArrowheads="1"/>
          </p:cNvSpPr>
          <p:nvPr/>
        </p:nvSpPr>
        <p:spPr bwMode="auto">
          <a:xfrm>
            <a:off x="6642101" y="1704975"/>
            <a:ext cx="5619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1" name="AutoShape 9"/>
          <p:cNvSpPr>
            <a:spLocks noChangeArrowheads="1"/>
          </p:cNvSpPr>
          <p:nvPr/>
        </p:nvSpPr>
        <p:spPr bwMode="auto">
          <a:xfrm>
            <a:off x="3603626" y="1677988"/>
            <a:ext cx="7143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2451101" y="1628775"/>
            <a:ext cx="492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</a:t>
            </a:r>
            <a:r>
              <a:rPr lang="zh-CN" altLang="en-US"/>
              <a:t>：</a:t>
            </a:r>
            <a:r>
              <a:rPr lang="en-US" altLang="zh-CN" i="1"/>
              <a:t>x</a:t>
            </a:r>
            <a:r>
              <a:rPr lang="en-US" altLang="zh-CN"/>
              <a:t> = ‘123’                         </a:t>
            </a:r>
            <a:r>
              <a:rPr lang="en-US" altLang="zh-CN" i="1"/>
              <a:t>x</a:t>
            </a:r>
            <a:r>
              <a:rPr lang="en-US" altLang="zh-CN"/>
              <a:t> = 123  </a:t>
            </a:r>
          </a:p>
        </p:txBody>
      </p:sp>
      <p:sp>
        <p:nvSpPr>
          <p:cNvPr id="125964" name="Line 12"/>
          <p:cNvSpPr>
            <a:spLocks noChangeShapeType="1"/>
          </p:cNvSpPr>
          <p:nvPr/>
        </p:nvSpPr>
        <p:spPr bwMode="auto">
          <a:xfrm flipH="1" flipV="1">
            <a:off x="4827589" y="1149351"/>
            <a:ext cx="720725" cy="11271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2" name="Line 10"/>
          <p:cNvSpPr>
            <a:spLocks noChangeShapeType="1"/>
          </p:cNvSpPr>
          <p:nvPr/>
        </p:nvSpPr>
        <p:spPr bwMode="auto">
          <a:xfrm flipV="1">
            <a:off x="4035426" y="1123951"/>
            <a:ext cx="288925" cy="5762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4467225" y="2276475"/>
            <a:ext cx="162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test =‘test’ </a:t>
            </a:r>
          </a:p>
        </p:txBody>
      </p:sp>
      <p:sp>
        <p:nvSpPr>
          <p:cNvPr id="125966" name="Line 14"/>
          <p:cNvSpPr>
            <a:spLocks noChangeShapeType="1"/>
          </p:cNvSpPr>
          <p:nvPr/>
        </p:nvSpPr>
        <p:spPr bwMode="auto">
          <a:xfrm flipH="1" flipV="1">
            <a:off x="6915150" y="1149351"/>
            <a:ext cx="1588" cy="5508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9" name="Line 17"/>
          <p:cNvSpPr>
            <a:spLocks noChangeShapeType="1"/>
          </p:cNvSpPr>
          <p:nvPr/>
        </p:nvSpPr>
        <p:spPr bwMode="auto">
          <a:xfrm flipV="1">
            <a:off x="4827589" y="1123951"/>
            <a:ext cx="865187" cy="11525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2451100" y="692150"/>
            <a:ext cx="643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作用：避免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字符串</a:t>
            </a:r>
            <a:r>
              <a:rPr lang="zh-CN" altLang="en-US">
                <a:ea typeface="华文中宋" pitchFamily="2" charset="-122"/>
              </a:rPr>
              <a:t>与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变量名</a:t>
            </a:r>
            <a:r>
              <a:rPr lang="zh-CN" altLang="en-US">
                <a:ea typeface="华文中宋" pitchFamily="2" charset="-122"/>
              </a:rPr>
              <a:t>或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数的常量</a:t>
            </a:r>
            <a:r>
              <a:rPr lang="zh-CN" altLang="en-US">
                <a:ea typeface="华文中宋" pitchFamily="2" charset="-122"/>
              </a:rPr>
              <a:t>混淆。  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2439988" y="3017838"/>
            <a:ext cx="7554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空串：</a:t>
            </a:r>
            <a:r>
              <a:rPr lang="zh-CN" altLang="en-US"/>
              <a:t>不含任何字符的串，长度 </a:t>
            </a:r>
            <a:r>
              <a:rPr lang="en-US" altLang="zh-CN"/>
              <a:t>= 0</a:t>
            </a:r>
            <a:r>
              <a:rPr lang="zh-CN" altLang="en-US"/>
              <a:t>，用符号 </a:t>
            </a:r>
            <a:r>
              <a:rPr lang="zh-CN" altLang="en-US" i="1">
                <a:sym typeface="Symbol" pitchFamily="18" charset="2"/>
              </a:rPr>
              <a:t>  </a:t>
            </a:r>
            <a:r>
              <a:rPr lang="zh-CN" altLang="en-US">
                <a:sym typeface="Symbol" pitchFamily="18" charset="2"/>
              </a:rPr>
              <a:t>表示</a:t>
            </a:r>
            <a:r>
              <a:rPr lang="zh-CN" altLang="en-US"/>
              <a:t>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2424114" y="3573463"/>
            <a:ext cx="5768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空格串：</a:t>
            </a:r>
            <a:r>
              <a:rPr lang="zh-CN" altLang="en-US"/>
              <a:t>仅由一个或多个空格组成的串。 </a:t>
            </a:r>
          </a:p>
        </p:txBody>
      </p:sp>
      <p:sp>
        <p:nvSpPr>
          <p:cNvPr id="125975" name="Text Box 23"/>
          <p:cNvSpPr txBox="1">
            <a:spLocks noChangeArrowheads="1"/>
          </p:cNvSpPr>
          <p:nvPr/>
        </p:nvSpPr>
        <p:spPr bwMode="auto">
          <a:xfrm>
            <a:off x="2424113" y="4124325"/>
            <a:ext cx="671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子串：</a:t>
            </a:r>
            <a:r>
              <a:rPr lang="zh-CN" altLang="en-US"/>
              <a:t>由串中</a:t>
            </a:r>
            <a:r>
              <a:rPr lang="zh-CN" altLang="en-US">
                <a:solidFill>
                  <a:srgbClr val="0000FF"/>
                </a:solidFill>
              </a:rPr>
              <a:t>任意</a:t>
            </a:r>
            <a:r>
              <a:rPr lang="zh-CN" altLang="en-US"/>
              <a:t>个</a:t>
            </a:r>
            <a:r>
              <a:rPr lang="zh-CN" altLang="en-US">
                <a:solidFill>
                  <a:srgbClr val="0000FF"/>
                </a:solidFill>
              </a:rPr>
              <a:t>连续</a:t>
            </a:r>
            <a:r>
              <a:rPr lang="zh-CN" altLang="en-US"/>
              <a:t>的字符组成的子序列。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125976" name="Text Box 24"/>
          <p:cNvSpPr txBox="1">
            <a:spLocks noChangeArrowheads="1"/>
          </p:cNvSpPr>
          <p:nvPr/>
        </p:nvSpPr>
        <p:spPr bwMode="auto">
          <a:xfrm>
            <a:off x="2424113" y="4652963"/>
            <a:ext cx="3319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主串：</a:t>
            </a:r>
            <a:r>
              <a:rPr lang="zh-CN" altLang="en-US"/>
              <a:t>包含子串的串。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25977" name="Text Box 25"/>
          <p:cNvSpPr txBox="1">
            <a:spLocks noChangeArrowheads="1"/>
          </p:cNvSpPr>
          <p:nvPr/>
        </p:nvSpPr>
        <p:spPr bwMode="auto">
          <a:xfrm>
            <a:off x="2427289" y="5086350"/>
            <a:ext cx="7845425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位置：</a:t>
            </a:r>
            <a:r>
              <a:rPr lang="zh-CN" altLang="en-US"/>
              <a:t>字符在序列中的序号。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子串在主串中的位置：</a:t>
            </a:r>
            <a:r>
              <a:rPr lang="zh-CN" altLang="en-US"/>
              <a:t>子串的</a:t>
            </a:r>
            <a:r>
              <a:rPr lang="zh-CN" altLang="en-US">
                <a:solidFill>
                  <a:srgbClr val="0000FF"/>
                </a:solidFill>
              </a:rPr>
              <a:t>首字符</a:t>
            </a:r>
            <a:r>
              <a:rPr lang="zh-CN" altLang="en-US"/>
              <a:t>在主串中的位置。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2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3" dur="5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1" grpId="0" animBg="1"/>
      <p:bldP spid="125972" grpId="0" animBg="1"/>
      <p:bldP spid="125957" grpId="0" animBg="1"/>
      <p:bldP spid="125961" grpId="0" animBg="1"/>
      <p:bldP spid="125967" grpId="0" autoUpdateAnimBg="0"/>
      <p:bldP spid="125964" grpId="0" animBg="1"/>
      <p:bldP spid="125962" grpId="0" animBg="1"/>
      <p:bldP spid="125965" grpId="0" autoUpdateAnimBg="0"/>
      <p:bldP spid="125966" grpId="0" animBg="1"/>
      <p:bldP spid="125969" grpId="0" animBg="1"/>
      <p:bldP spid="125973" grpId="0" autoUpdateAnimBg="0"/>
      <p:bldP spid="125974" grpId="0" autoUpdateAnimBg="0"/>
      <p:bldP spid="125975" grpId="0" autoUpdateAnimBg="0"/>
      <p:bldP spid="125976" grpId="0" autoUpdateAnimBg="0"/>
      <p:bldP spid="125977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797729E-44AE-4DB1-8521-7EA5178F69C5}"/>
              </a:ext>
            </a:extLst>
          </p:cNvPr>
          <p:cNvSpPr txBox="1"/>
          <p:nvPr/>
        </p:nvSpPr>
        <p:spPr>
          <a:xfrm>
            <a:off x="1631504" y="476673"/>
            <a:ext cx="9036496" cy="5566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模式串            </a:t>
            </a:r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c a c  </a:t>
            </a:r>
            <a:r>
              <a:rPr lang="zh-CN" altLang="en-US" dirty="0"/>
              <a:t>　　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next</a:t>
            </a:r>
            <a:r>
              <a:rPr lang="zh-CN" altLang="en-US" dirty="0"/>
              <a:t>值            </a:t>
            </a:r>
            <a:r>
              <a:rPr lang="en-US" altLang="zh-CN" dirty="0"/>
              <a:t>0 1 1 2 2 3 1 2  </a:t>
            </a:r>
            <a:r>
              <a:rPr lang="zh-CN" altLang="en-US" dirty="0"/>
              <a:t>　　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nextval</a:t>
            </a:r>
            <a:r>
              <a:rPr lang="zh-CN" altLang="en-US" dirty="0"/>
              <a:t>值       </a:t>
            </a:r>
            <a:r>
              <a:rPr lang="en-US" altLang="zh-CN" dirty="0"/>
              <a:t>0 1 0 2 1 3 0 2    </a:t>
            </a:r>
            <a:r>
              <a:rPr lang="zh-CN" altLang="en-US" dirty="0"/>
              <a:t>　　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　　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5.</a:t>
            </a:r>
            <a:r>
              <a:rPr lang="zh-CN" altLang="en-US" dirty="0"/>
              <a:t>第六位的</a:t>
            </a:r>
            <a:r>
              <a:rPr lang="en-US" altLang="zh-CN" dirty="0"/>
              <a:t>next</a:t>
            </a:r>
            <a:r>
              <a:rPr lang="zh-CN" altLang="en-US" dirty="0"/>
              <a:t>值为</a:t>
            </a:r>
            <a:r>
              <a:rPr lang="en-US" altLang="zh-CN" dirty="0"/>
              <a:t>3</a:t>
            </a:r>
            <a:r>
              <a:rPr lang="zh-CN" altLang="en-US" dirty="0"/>
              <a:t>，那么将第六位和第三位进行比较，不同，则第六位的</a:t>
            </a:r>
            <a:r>
              <a:rPr lang="en-US" altLang="zh-CN" dirty="0" err="1"/>
              <a:t>nextval</a:t>
            </a:r>
            <a:r>
              <a:rPr lang="zh-CN" altLang="en-US" dirty="0"/>
              <a:t>值为其</a:t>
            </a:r>
            <a:r>
              <a:rPr lang="en-US" altLang="zh-CN" dirty="0"/>
              <a:t>next</a:t>
            </a:r>
            <a:r>
              <a:rPr lang="zh-CN" altLang="en-US" dirty="0"/>
              <a:t>值，为</a:t>
            </a:r>
            <a:r>
              <a:rPr lang="en-US" altLang="zh-CN" dirty="0"/>
              <a:t>3</a:t>
            </a:r>
            <a:r>
              <a:rPr lang="zh-CN" altLang="en-US" dirty="0"/>
              <a:t>。  　　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6.</a:t>
            </a:r>
            <a:r>
              <a:rPr lang="zh-CN" altLang="en-US" dirty="0"/>
              <a:t>第七位的</a:t>
            </a:r>
            <a:r>
              <a:rPr lang="en-US" altLang="zh-CN" dirty="0"/>
              <a:t>next</a:t>
            </a:r>
            <a:r>
              <a:rPr lang="zh-CN" altLang="en-US" dirty="0"/>
              <a:t>值为</a:t>
            </a:r>
            <a:r>
              <a:rPr lang="en-US" altLang="zh-CN" dirty="0"/>
              <a:t>1</a:t>
            </a:r>
            <a:r>
              <a:rPr lang="zh-CN" altLang="en-US" dirty="0"/>
              <a:t>，那么将第七位和第一位进行比较，相同，则第七位的</a:t>
            </a:r>
            <a:r>
              <a:rPr lang="en-US" altLang="zh-CN" dirty="0" err="1"/>
              <a:t>nextval</a:t>
            </a:r>
            <a:r>
              <a:rPr lang="zh-CN" altLang="en-US" dirty="0"/>
              <a:t>值为</a:t>
            </a:r>
            <a:r>
              <a:rPr lang="en-US" altLang="zh-CN" dirty="0"/>
              <a:t>0</a:t>
            </a:r>
            <a:r>
              <a:rPr lang="zh-CN" altLang="en-US" dirty="0"/>
              <a:t>。  　　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7.</a:t>
            </a:r>
            <a:r>
              <a:rPr lang="zh-CN" altLang="en-US" dirty="0"/>
              <a:t>第八位的</a:t>
            </a:r>
            <a:r>
              <a:rPr lang="en-US" altLang="zh-CN" dirty="0"/>
              <a:t>next</a:t>
            </a:r>
            <a:r>
              <a:rPr lang="zh-CN" altLang="en-US" dirty="0"/>
              <a:t>值为</a:t>
            </a:r>
            <a:r>
              <a:rPr lang="en-US" altLang="zh-CN" dirty="0"/>
              <a:t>2</a:t>
            </a:r>
            <a:r>
              <a:rPr lang="zh-CN" altLang="en-US" dirty="0"/>
              <a:t>，那么将第八位和第二位进行比较，不同，则第八位的</a:t>
            </a:r>
            <a:r>
              <a:rPr lang="en-US" altLang="zh-CN" dirty="0" err="1"/>
              <a:t>nextval</a:t>
            </a:r>
            <a:r>
              <a:rPr lang="zh-CN" altLang="en-US" dirty="0"/>
              <a:t>值为其</a:t>
            </a:r>
            <a:r>
              <a:rPr lang="en-US" altLang="zh-CN" dirty="0"/>
              <a:t>next</a:t>
            </a:r>
            <a:r>
              <a:rPr lang="zh-CN" altLang="en-US" dirty="0"/>
              <a:t>值，为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702359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881188" y="500063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数组的生成算法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095500" y="1600200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      </a:t>
            </a:r>
            <a:r>
              <a:rPr kumimoji="0" lang="en-US" altLang="zh-CN" sz="3200" kern="0" dirty="0" err="1">
                <a:latin typeface="+mn-lt"/>
              </a:rPr>
              <a:t>i</a:t>
            </a:r>
            <a:r>
              <a:rPr kumimoji="0" lang="en-US" altLang="zh-CN" sz="3200" kern="0" dirty="0">
                <a:latin typeface="+mn-lt"/>
              </a:rPr>
              <a:t> = 1; j = 0; </a:t>
            </a:r>
            <a:r>
              <a:rPr kumimoji="0" lang="en-US" altLang="zh-CN" sz="3200" kern="0" dirty="0" err="1">
                <a:latin typeface="+mn-lt"/>
              </a:rPr>
              <a:t>nextval</a:t>
            </a:r>
            <a:r>
              <a:rPr kumimoji="0" lang="en-US" altLang="zh-CN" sz="3200" kern="0" dirty="0">
                <a:latin typeface="+mn-lt"/>
              </a:rPr>
              <a:t>[1] = 0;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      while (</a:t>
            </a:r>
            <a:r>
              <a:rPr kumimoji="0" lang="en-US" altLang="zh-CN" sz="3200" kern="0" dirty="0" err="1">
                <a:latin typeface="+mn-lt"/>
              </a:rPr>
              <a:t>i</a:t>
            </a:r>
            <a:r>
              <a:rPr kumimoji="0" lang="en-US" altLang="zh-CN" sz="3200" kern="0" dirty="0">
                <a:latin typeface="+mn-lt"/>
              </a:rPr>
              <a:t> &lt; T[0]) {</a:t>
            </a:r>
            <a:endParaRPr kumimoji="0" lang="en-US" altLang="zh-CN" sz="3200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          if ( j = = 0 || T[</a:t>
            </a:r>
            <a:r>
              <a:rPr kumimoji="0" lang="en-US" altLang="zh-CN" sz="3200" kern="0" dirty="0" err="1">
                <a:latin typeface="+mn-lt"/>
              </a:rPr>
              <a:t>i</a:t>
            </a:r>
            <a:r>
              <a:rPr kumimoji="0" lang="en-US" altLang="zh-CN" sz="3200" kern="0" dirty="0">
                <a:latin typeface="+mn-lt"/>
              </a:rPr>
              <a:t>] = = T[j] ) 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               { ++</a:t>
            </a:r>
            <a:r>
              <a:rPr kumimoji="0" lang="en-US" altLang="zh-CN" sz="3200" kern="0" dirty="0" err="1">
                <a:latin typeface="+mn-lt"/>
              </a:rPr>
              <a:t>i</a:t>
            </a:r>
            <a:r>
              <a:rPr kumimoji="0" lang="en-US" altLang="zh-CN" sz="3200" kern="0" dirty="0">
                <a:latin typeface="+mn-lt"/>
              </a:rPr>
              <a:t>;  ++j;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              if(T[</a:t>
            </a:r>
            <a:r>
              <a:rPr kumimoji="0" lang="en-US" altLang="zh-CN" sz="3200" kern="0" dirty="0" err="1">
                <a:latin typeface="+mn-lt"/>
              </a:rPr>
              <a:t>i</a:t>
            </a:r>
            <a:r>
              <a:rPr kumimoji="0" lang="en-US" altLang="zh-CN" sz="3200" kern="0" dirty="0">
                <a:latin typeface="+mn-lt"/>
              </a:rPr>
              <a:t>]!=T[j])  </a:t>
            </a:r>
            <a:r>
              <a:rPr kumimoji="0" lang="en-US" altLang="zh-CN" sz="3200" kern="0" dirty="0" err="1">
                <a:latin typeface="+mn-lt"/>
              </a:rPr>
              <a:t>nextval</a:t>
            </a:r>
            <a:r>
              <a:rPr kumimoji="0" lang="en-US" altLang="zh-CN" sz="3200" kern="0" dirty="0">
                <a:latin typeface="+mn-lt"/>
              </a:rPr>
              <a:t>[</a:t>
            </a:r>
            <a:r>
              <a:rPr kumimoji="0" lang="en-US" altLang="zh-CN" sz="3200" kern="0" dirty="0" err="1">
                <a:latin typeface="+mn-lt"/>
              </a:rPr>
              <a:t>i</a:t>
            </a:r>
            <a:r>
              <a:rPr kumimoji="0" lang="en-US" altLang="zh-CN" sz="3200" kern="0" dirty="0">
                <a:latin typeface="+mn-lt"/>
              </a:rPr>
              <a:t>] = j;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              else </a:t>
            </a:r>
            <a:r>
              <a:rPr kumimoji="0" lang="en-US" altLang="zh-CN" sz="3200" kern="0" dirty="0" err="1"/>
              <a:t>nextval</a:t>
            </a:r>
            <a:r>
              <a:rPr kumimoji="0" lang="en-US" altLang="zh-CN" sz="3200" kern="0" dirty="0"/>
              <a:t>[</a:t>
            </a:r>
            <a:r>
              <a:rPr kumimoji="0" lang="en-US" altLang="zh-CN" sz="3200" kern="0" dirty="0" err="1"/>
              <a:t>i</a:t>
            </a:r>
            <a:r>
              <a:rPr kumimoji="0" lang="en-US" altLang="zh-CN" sz="3200" kern="0" dirty="0"/>
              <a:t>] = </a:t>
            </a:r>
            <a:r>
              <a:rPr kumimoji="0" lang="en-US" altLang="zh-CN" sz="3200" kern="0" dirty="0" err="1"/>
              <a:t>nextval</a:t>
            </a:r>
            <a:r>
              <a:rPr kumimoji="0" lang="en-US" altLang="zh-CN" sz="3200" kern="0" dirty="0"/>
              <a:t>[j]; </a:t>
            </a:r>
            <a:r>
              <a:rPr kumimoji="0" lang="en-US" altLang="zh-CN" sz="3200" kern="0" dirty="0">
                <a:latin typeface="+mn-lt"/>
              </a:rPr>
              <a:t>}</a:t>
            </a:r>
            <a:endParaRPr kumimoji="0" lang="en-US" altLang="zh-CN" sz="3200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      }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        </a:t>
            </a:r>
            <a:r>
              <a:rPr kumimoji="0" lang="en-US" altLang="zh-CN" sz="3200" kern="0" dirty="0"/>
              <a:t> else  j = next[j];</a:t>
            </a:r>
            <a:endParaRPr kumimoji="0" lang="en-US" altLang="zh-CN" sz="32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} </a:t>
            </a:r>
            <a:r>
              <a:rPr kumimoji="0" lang="en-US" altLang="zh-CN" sz="3200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56326" name="Rectangle 4"/>
          <p:cNvSpPr>
            <a:spLocks noChangeArrowheads="1"/>
          </p:cNvSpPr>
          <p:nvPr/>
        </p:nvSpPr>
        <p:spPr bwMode="auto">
          <a:xfrm>
            <a:off x="1952626" y="1071563"/>
            <a:ext cx="66613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/>
              <a:t>void get_nextval(SString T, int nextval[]) {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91545" y="413792"/>
            <a:ext cx="7793037" cy="1143000"/>
          </a:xfrm>
        </p:spPr>
        <p:txBody>
          <a:bodyPr/>
          <a:lstStyle/>
          <a:p>
            <a:pPr algn="ctr" eaLnBrk="1" hangingPunct="1"/>
            <a:r>
              <a:rPr kumimoji="0" lang="zh-CN" altLang="en-US" dirty="0">
                <a:solidFill>
                  <a:srgbClr val="0000CC"/>
                </a:solidFill>
              </a:rPr>
              <a:t>本章小结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0896" y="836712"/>
            <a:ext cx="8229600" cy="5544616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None/>
            </a:pPr>
            <a:endParaRPr lang="zh-CN" altLang="en-US" dirty="0"/>
          </a:p>
          <a:p>
            <a:pPr marL="609600" indent="-609600"/>
            <a:r>
              <a:rPr lang="zh-CN" altLang="en-US" sz="2600" dirty="0"/>
              <a:t>串的相关概念</a:t>
            </a:r>
            <a:endParaRPr lang="en-US" altLang="zh-CN" sz="2600" dirty="0"/>
          </a:p>
          <a:p>
            <a:pPr marL="609600" indent="-609600"/>
            <a:r>
              <a:rPr lang="zh-CN" altLang="en-US" sz="2600" dirty="0"/>
              <a:t>串的</a:t>
            </a:r>
            <a:r>
              <a:rPr lang="en-US" altLang="zh-CN" sz="2600" dirty="0"/>
              <a:t>ADT</a:t>
            </a:r>
            <a:r>
              <a:rPr lang="zh-CN" altLang="en-US" sz="2600" dirty="0"/>
              <a:t>定义</a:t>
            </a:r>
          </a:p>
          <a:p>
            <a:pPr marL="609600" indent="-609600"/>
            <a:r>
              <a:rPr lang="zh-CN" altLang="en-US" sz="2600" dirty="0"/>
              <a:t>串的表示与实现</a:t>
            </a:r>
          </a:p>
          <a:p>
            <a:pPr marL="609600" indent="-609600"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I.</a:t>
            </a:r>
            <a:r>
              <a:rPr lang="zh-CN" altLang="en-US" sz="2600" dirty="0"/>
              <a:t>定长顺序表示</a:t>
            </a:r>
          </a:p>
          <a:p>
            <a:pPr marL="609600" indent="-609600"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II.</a:t>
            </a:r>
            <a:r>
              <a:rPr lang="zh-CN" altLang="en-US" sz="2600" dirty="0"/>
              <a:t>堆分配存储表示</a:t>
            </a:r>
          </a:p>
          <a:p>
            <a:pPr marL="609600" indent="-609600"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III.</a:t>
            </a:r>
            <a:r>
              <a:rPr lang="zh-CN" altLang="en-US" sz="2600" dirty="0"/>
              <a:t>块链存储表示</a:t>
            </a:r>
          </a:p>
          <a:p>
            <a:pPr marL="609600" indent="-609600"/>
            <a:r>
              <a:rPr lang="zh-CN" altLang="en-US" sz="2600" dirty="0"/>
              <a:t>模式匹配算法</a:t>
            </a:r>
          </a:p>
          <a:p>
            <a:pPr marL="609600" indent="-609600"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I.</a:t>
            </a:r>
            <a:r>
              <a:rPr lang="zh-CN" altLang="en-US" sz="2600" dirty="0"/>
              <a:t>基本匹配算法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II.</a:t>
            </a:r>
            <a:r>
              <a:rPr lang="zh-CN" altLang="en-US" sz="2600" dirty="0"/>
              <a:t>改进匹配算法</a:t>
            </a:r>
            <a:r>
              <a:rPr lang="en-US" altLang="zh-CN" sz="2600" dirty="0"/>
              <a:t>(KMP)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2600" dirty="0"/>
              <a:t>        III.</a:t>
            </a:r>
            <a:r>
              <a:rPr lang="zh-CN" altLang="en-US" sz="2600" dirty="0"/>
              <a:t>模式串的</a:t>
            </a:r>
            <a:r>
              <a:rPr lang="en-US" altLang="zh-CN" sz="2600" dirty="0"/>
              <a:t>next[]</a:t>
            </a:r>
            <a:endParaRPr lang="zh-CN" altLang="en-US" sz="2600" dirty="0"/>
          </a:p>
          <a:p>
            <a:pPr marL="609600" indent="-609600">
              <a:lnSpc>
                <a:spcPct val="80000"/>
              </a:lnSpc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IV.</a:t>
            </a:r>
            <a:r>
              <a:rPr lang="zh-CN" altLang="en-US" sz="2600" dirty="0"/>
              <a:t>改进的模式串的</a:t>
            </a:r>
            <a:r>
              <a:rPr lang="en-US" altLang="zh-CN" sz="2600" dirty="0" err="1"/>
              <a:t>nextval</a:t>
            </a:r>
            <a:r>
              <a:rPr lang="en-US" altLang="zh-CN" sz="2600" dirty="0"/>
              <a:t>[]</a:t>
            </a:r>
            <a:endParaRPr lang="zh-CN" altLang="en-US" sz="2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55" name="Text Box 79"/>
          <p:cNvSpPr txBox="1">
            <a:spLocks noChangeArrowheads="1"/>
          </p:cNvSpPr>
          <p:nvPr/>
        </p:nvSpPr>
        <p:spPr bwMode="auto">
          <a:xfrm>
            <a:off x="2279650" y="668339"/>
            <a:ext cx="4828630" cy="113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华文中宋" pitchFamily="2" charset="-122"/>
              </a:rPr>
              <a:t>例：</a:t>
            </a:r>
            <a:r>
              <a:rPr lang="en-US" altLang="zh-CN" dirty="0"/>
              <a:t>S=‘JINAN’  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S1=‘’   S2=‘NA’   S3=‘JINAN’  </a:t>
            </a:r>
          </a:p>
        </p:txBody>
      </p:sp>
      <p:sp>
        <p:nvSpPr>
          <p:cNvPr id="50258" name="Rectangle 82"/>
          <p:cNvSpPr>
            <a:spLocks noChangeArrowheads="1"/>
          </p:cNvSpPr>
          <p:nvPr/>
        </p:nvSpPr>
        <p:spPr bwMode="auto">
          <a:xfrm>
            <a:off x="6754813" y="1397000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—— </a:t>
            </a:r>
            <a:r>
              <a:rPr lang="zh-CN" altLang="en-US"/>
              <a:t>均为 </a:t>
            </a:r>
            <a:r>
              <a:rPr lang="en-US" altLang="zh-CN"/>
              <a:t>S </a:t>
            </a:r>
            <a:r>
              <a:rPr lang="zh-CN" altLang="en-US"/>
              <a:t>的子串。</a:t>
            </a:r>
          </a:p>
        </p:txBody>
      </p:sp>
      <p:sp>
        <p:nvSpPr>
          <p:cNvPr id="50259" name="Rectangle 83"/>
          <p:cNvSpPr>
            <a:spLocks noChangeArrowheads="1"/>
          </p:cNvSpPr>
          <p:nvPr/>
        </p:nvSpPr>
        <p:spPr bwMode="auto">
          <a:xfrm>
            <a:off x="2927350" y="3205164"/>
            <a:ext cx="1620572" cy="496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S4=‘JAN’  </a:t>
            </a:r>
          </a:p>
        </p:txBody>
      </p:sp>
      <p:sp>
        <p:nvSpPr>
          <p:cNvPr id="50260" name="Rectangle 84"/>
          <p:cNvSpPr>
            <a:spLocks noChangeArrowheads="1"/>
          </p:cNvSpPr>
          <p:nvPr/>
        </p:nvSpPr>
        <p:spPr bwMode="auto">
          <a:xfrm>
            <a:off x="4367214" y="3160714"/>
            <a:ext cx="5511445" cy="1070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—— </a:t>
            </a:r>
            <a:r>
              <a:rPr lang="zh-CN" altLang="en-US"/>
              <a:t>非 </a:t>
            </a:r>
            <a:r>
              <a:rPr lang="en-US" altLang="zh-CN"/>
              <a:t>S </a:t>
            </a:r>
            <a:r>
              <a:rPr lang="zh-CN" altLang="en-US"/>
              <a:t>的子串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         （</a:t>
            </a:r>
            <a:r>
              <a:rPr lang="zh-CN" altLang="en-US">
                <a:solidFill>
                  <a:srgbClr val="0000FF"/>
                </a:solidFill>
              </a:rPr>
              <a:t>非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中的</a:t>
            </a:r>
            <a:r>
              <a:rPr lang="zh-CN" altLang="en-US">
                <a:solidFill>
                  <a:srgbClr val="0000FF"/>
                </a:solidFill>
              </a:rPr>
              <a:t>连续</a:t>
            </a:r>
            <a:r>
              <a:rPr lang="zh-CN" altLang="en-US"/>
              <a:t>字符所组成）。</a:t>
            </a:r>
          </a:p>
        </p:txBody>
      </p:sp>
      <p:sp>
        <p:nvSpPr>
          <p:cNvPr id="50262" name="Line 86"/>
          <p:cNvSpPr>
            <a:spLocks noChangeShapeType="1"/>
          </p:cNvSpPr>
          <p:nvPr/>
        </p:nvSpPr>
        <p:spPr bwMode="auto">
          <a:xfrm flipH="1">
            <a:off x="3941763" y="1778000"/>
            <a:ext cx="7620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263" name="Text Box 87"/>
          <p:cNvSpPr txBox="1">
            <a:spLocks noChangeArrowheads="1"/>
          </p:cNvSpPr>
          <p:nvPr/>
        </p:nvSpPr>
        <p:spPr bwMode="auto">
          <a:xfrm>
            <a:off x="2782889" y="2006600"/>
            <a:ext cx="2573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在 </a:t>
            </a:r>
            <a:r>
              <a:rPr lang="en-US" altLang="zh-CN"/>
              <a:t>S </a:t>
            </a:r>
            <a:r>
              <a:rPr lang="zh-CN" altLang="en-US"/>
              <a:t>中的位置：</a:t>
            </a:r>
            <a:r>
              <a:rPr lang="en-US" altLang="zh-CN">
                <a:solidFill>
                  <a:srgbClr val="0000FF"/>
                </a:solidFill>
              </a:rPr>
              <a:t>3</a:t>
            </a:r>
            <a:r>
              <a:rPr lang="en-US" altLang="zh-CN"/>
              <a:t> </a:t>
            </a:r>
          </a:p>
        </p:txBody>
      </p:sp>
      <p:sp>
        <p:nvSpPr>
          <p:cNvPr id="50264" name="Text Box 88"/>
          <p:cNvSpPr txBox="1">
            <a:spLocks noChangeArrowheads="1"/>
          </p:cNvSpPr>
          <p:nvPr/>
        </p:nvSpPr>
        <p:spPr bwMode="auto">
          <a:xfrm>
            <a:off x="6464300" y="2006600"/>
            <a:ext cx="2573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在 </a:t>
            </a:r>
            <a:r>
              <a:rPr lang="en-US" altLang="zh-CN"/>
              <a:t>S </a:t>
            </a:r>
            <a:r>
              <a:rPr lang="zh-CN" altLang="en-US"/>
              <a:t>中的位置：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en-US" altLang="zh-CN"/>
              <a:t> </a:t>
            </a:r>
          </a:p>
        </p:txBody>
      </p:sp>
      <p:sp>
        <p:nvSpPr>
          <p:cNvPr id="50265" name="Line 89"/>
          <p:cNvSpPr>
            <a:spLocks noChangeShapeType="1"/>
          </p:cNvSpPr>
          <p:nvPr/>
        </p:nvSpPr>
        <p:spPr bwMode="auto">
          <a:xfrm>
            <a:off x="6227763" y="1778000"/>
            <a:ext cx="4572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267" name="Text Box 91"/>
          <p:cNvSpPr txBox="1">
            <a:spLocks noChangeArrowheads="1"/>
          </p:cNvSpPr>
          <p:nvPr/>
        </p:nvSpPr>
        <p:spPr bwMode="auto">
          <a:xfrm>
            <a:off x="2279651" y="4257675"/>
            <a:ext cx="7340471" cy="113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串相等的条件：</a:t>
            </a:r>
            <a:r>
              <a:rPr lang="zh-CN" altLang="en-US"/>
              <a:t>当两个串的长度相等且各个对应位置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     的字符都相等时才相等。</a:t>
            </a:r>
          </a:p>
        </p:txBody>
      </p:sp>
      <p:sp>
        <p:nvSpPr>
          <p:cNvPr id="50268" name="Text Box 92"/>
          <p:cNvSpPr txBox="1">
            <a:spLocks noChangeArrowheads="1"/>
          </p:cNvSpPr>
          <p:nvPr/>
        </p:nvSpPr>
        <p:spPr bwMode="auto">
          <a:xfrm>
            <a:off x="2324101" y="5564188"/>
            <a:ext cx="607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en-US" altLang="zh-CN"/>
              <a:t>S=‘JINAN’      S1=‘JI  NAN’       S      </a:t>
            </a:r>
            <a:r>
              <a:rPr lang="en-US" altLang="zh-CN">
                <a:sym typeface="Symbol" pitchFamily="18" charset="2"/>
              </a:rPr>
              <a:t>S1 </a:t>
            </a:r>
            <a:endParaRPr lang="en-US" altLang="zh-CN"/>
          </a:p>
        </p:txBody>
      </p:sp>
      <p:sp>
        <p:nvSpPr>
          <p:cNvPr id="50269" name="Rectangle 93"/>
          <p:cNvSpPr>
            <a:spLocks noChangeArrowheads="1"/>
          </p:cNvSpPr>
          <p:nvPr/>
        </p:nvSpPr>
        <p:spPr bwMode="auto">
          <a:xfrm>
            <a:off x="7467600" y="5602288"/>
            <a:ext cx="429926" cy="357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 </a:t>
            </a:r>
          </a:p>
        </p:txBody>
      </p:sp>
      <p:sp>
        <p:nvSpPr>
          <p:cNvPr id="50270" name="Rectangle 94"/>
          <p:cNvSpPr>
            <a:spLocks noChangeArrowheads="1"/>
          </p:cNvSpPr>
          <p:nvPr/>
        </p:nvSpPr>
        <p:spPr bwMode="auto">
          <a:xfrm>
            <a:off x="2787650" y="2613025"/>
            <a:ext cx="6813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ea typeface="华文新魏" pitchFamily="2" charset="-122"/>
              </a:rPr>
              <a:t>  </a:t>
            </a:r>
            <a:r>
              <a:rPr lang="zh-CN" altLang="en-US">
                <a:ea typeface="华文新魏" pitchFamily="2" charset="-122"/>
              </a:rPr>
              <a:t>空串是任意串的子串，任意串是其自身的子串。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5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0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5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5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0"/>
                                        <p:tgtEl>
                                          <p:spTgt spid="50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55" grpId="0" autoUpdateAnimBg="0"/>
      <p:bldP spid="50258" grpId="0" autoUpdateAnimBg="0"/>
      <p:bldP spid="50259" grpId="0" autoUpdateAnimBg="0"/>
      <p:bldP spid="50260" grpId="0" autoUpdateAnimBg="0"/>
      <p:bldP spid="50262" grpId="0" animBg="1"/>
      <p:bldP spid="50263" grpId="0" autoUpdateAnimBg="0"/>
      <p:bldP spid="50264" grpId="0" autoUpdateAnimBg="0"/>
      <p:bldP spid="50265" grpId="0" animBg="1"/>
      <p:bldP spid="50267" grpId="0" autoUpdateAnimBg="0"/>
      <p:bldP spid="50268" grpId="0" autoUpdateAnimBg="0"/>
      <p:bldP spid="50269" grpId="0" autoUpdateAnimBg="0"/>
      <p:bldP spid="5027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3" name="Text Box 149"/>
          <p:cNvSpPr txBox="1">
            <a:spLocks noChangeArrowheads="1"/>
          </p:cNvSpPr>
          <p:nvPr/>
        </p:nvSpPr>
        <p:spPr bwMode="auto">
          <a:xfrm>
            <a:off x="2376489" y="885825"/>
            <a:ext cx="5151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串的逻辑结构：</a:t>
            </a:r>
            <a:r>
              <a:rPr lang="zh-CN" altLang="en-US"/>
              <a:t>和线性表极为相似。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>
              <a:ea typeface="华文中宋" pitchFamily="2" charset="-122"/>
            </a:endParaRPr>
          </a:p>
        </p:txBody>
      </p:sp>
      <p:sp>
        <p:nvSpPr>
          <p:cNvPr id="26775" name="Text Box 151"/>
          <p:cNvSpPr txBox="1">
            <a:spLocks noChangeArrowheads="1"/>
          </p:cNvSpPr>
          <p:nvPr/>
        </p:nvSpPr>
        <p:spPr bwMode="auto">
          <a:xfrm>
            <a:off x="2370138" y="2324101"/>
            <a:ext cx="5570756" cy="52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串的基本操作：</a:t>
            </a:r>
            <a:r>
              <a:rPr lang="zh-CN" altLang="en-US"/>
              <a:t>和线性表有很大差别。</a:t>
            </a:r>
            <a:r>
              <a:rPr lang="zh-CN" altLang="en-US">
                <a:ea typeface="华文中宋" pitchFamily="2" charset="-122"/>
              </a:rPr>
              <a:t>  </a:t>
            </a:r>
            <a:endParaRPr lang="zh-CN" altLang="en-US" sz="3600">
              <a:ea typeface="华文中宋" pitchFamily="2" charset="-122"/>
            </a:endParaRPr>
          </a:p>
        </p:txBody>
      </p:sp>
      <p:sp>
        <p:nvSpPr>
          <p:cNvPr id="26776" name="Text Box 152"/>
          <p:cNvSpPr txBox="1">
            <a:spLocks noChangeArrowheads="1"/>
          </p:cNvSpPr>
          <p:nvPr/>
        </p:nvSpPr>
        <p:spPr bwMode="auto">
          <a:xfrm>
            <a:off x="3589339" y="1531938"/>
            <a:ext cx="5157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区别：</a:t>
            </a:r>
            <a:r>
              <a:rPr lang="zh-CN" altLang="en-US"/>
              <a:t>串的数据对象约定是字符集。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/>
          </a:p>
        </p:txBody>
      </p:sp>
      <p:sp>
        <p:nvSpPr>
          <p:cNvPr id="26777" name="Text Box 153"/>
          <p:cNvSpPr txBox="1">
            <a:spLocks noChangeArrowheads="1"/>
          </p:cNvSpPr>
          <p:nvPr/>
        </p:nvSpPr>
        <p:spPr bwMode="auto">
          <a:xfrm>
            <a:off x="2408238" y="2862264"/>
            <a:ext cx="7956024" cy="60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线性表的基本操作：</a:t>
            </a:r>
            <a:r>
              <a:rPr lang="zh-CN" altLang="en-US"/>
              <a:t>大多以“单个元素”作为操作对象；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endParaRPr lang="zh-CN" altLang="en-US" sz="3600">
              <a:solidFill>
                <a:srgbClr val="0000FF"/>
              </a:solidFill>
            </a:endParaRPr>
          </a:p>
        </p:txBody>
      </p:sp>
      <p:sp>
        <p:nvSpPr>
          <p:cNvPr id="26778" name="Text Box 154"/>
          <p:cNvSpPr txBox="1">
            <a:spLocks noChangeArrowheads="1"/>
          </p:cNvSpPr>
          <p:nvPr/>
        </p:nvSpPr>
        <p:spPr bwMode="auto">
          <a:xfrm>
            <a:off x="2370139" y="3502026"/>
            <a:ext cx="7340471" cy="60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串的基本操作：</a:t>
            </a:r>
            <a:r>
              <a:rPr lang="zh-CN" altLang="en-US"/>
              <a:t>通常以“串的整体”作为操作对象。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>
              <a:latin typeface="楷体_GB2312" pitchFamily="49" charset="-122"/>
            </a:endParaRPr>
          </a:p>
        </p:txBody>
      </p:sp>
      <p:sp>
        <p:nvSpPr>
          <p:cNvPr id="26779" name="Text Box 155"/>
          <p:cNvSpPr txBox="1">
            <a:spLocks noChangeArrowheads="1"/>
          </p:cNvSpPr>
          <p:nvPr/>
        </p:nvSpPr>
        <p:spPr bwMode="auto">
          <a:xfrm>
            <a:off x="2370139" y="4176713"/>
            <a:ext cx="5258171" cy="1790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例：</a:t>
            </a:r>
            <a:r>
              <a:rPr lang="zh-CN" altLang="en-US">
                <a:latin typeface="楷体_GB2312" pitchFamily="49" charset="-122"/>
              </a:rPr>
              <a:t>在串中查找某个子串； </a:t>
            </a:r>
          </a:p>
          <a:p>
            <a:pPr>
              <a:lnSpc>
                <a:spcPct val="160000"/>
              </a:lnSpc>
            </a:pPr>
            <a:r>
              <a:rPr lang="zh-CN" altLang="en-US">
                <a:latin typeface="楷体_GB2312" pitchFamily="49" charset="-122"/>
              </a:rPr>
              <a:t>    在串的某个位置上插入一个子串； </a:t>
            </a:r>
          </a:p>
          <a:p>
            <a:pPr>
              <a:lnSpc>
                <a:spcPct val="160000"/>
              </a:lnSpc>
            </a:pPr>
            <a:r>
              <a:rPr lang="zh-CN" altLang="en-US">
                <a:latin typeface="楷体_GB2312" pitchFamily="49" charset="-122"/>
              </a:rPr>
              <a:t>    删除一个子串等。 </a:t>
            </a:r>
            <a:endParaRPr lang="zh-CN" altLang="en-US" sz="3600">
              <a:latin typeface="楷体_GB2312" pitchFamily="49" charset="-122"/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73" grpId="0" autoUpdateAnimBg="0"/>
      <p:bldP spid="26775" grpId="0" autoUpdateAnimBg="0"/>
      <p:bldP spid="26776" grpId="0" autoUpdateAnimBg="0"/>
      <p:bldP spid="26777" grpId="0" autoUpdateAnimBg="0"/>
      <p:bldP spid="26778" grpId="0" autoUpdateAnimBg="0"/>
      <p:bldP spid="2677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9" name="Text Box 91"/>
          <p:cNvSpPr txBox="1">
            <a:spLocks noChangeArrowheads="1"/>
          </p:cNvSpPr>
          <p:nvPr/>
        </p:nvSpPr>
        <p:spPr bwMode="auto">
          <a:xfrm>
            <a:off x="2252663" y="595313"/>
            <a:ext cx="376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串的抽象数据类型的定义   </a:t>
            </a:r>
          </a:p>
        </p:txBody>
      </p:sp>
      <p:sp>
        <p:nvSpPr>
          <p:cNvPr id="27741" name="Text Box 93"/>
          <p:cNvSpPr txBox="1">
            <a:spLocks noChangeArrowheads="1"/>
          </p:cNvSpPr>
          <p:nvPr/>
        </p:nvSpPr>
        <p:spPr bwMode="auto">
          <a:xfrm>
            <a:off x="2236788" y="1033464"/>
            <a:ext cx="7891462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ADT String {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数据对象：</a:t>
            </a:r>
            <a:r>
              <a:rPr lang="en-US" altLang="zh-CN">
                <a:ea typeface="华文中宋" pitchFamily="2" charset="-122"/>
              </a:rPr>
              <a:t>D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|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∈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CharacterSet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 1,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, 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 }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数据关系：</a:t>
            </a:r>
            <a:r>
              <a:rPr lang="en-US" altLang="zh-CN">
                <a:ea typeface="华文中宋" pitchFamily="2" charset="-122"/>
              </a:rPr>
              <a:t>R</a:t>
            </a:r>
            <a:r>
              <a:rPr lang="en-US" altLang="zh-CN" baseline="-25000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&lt;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i="1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&gt; 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∈D,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 }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基本操作：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StrAssign (&amp;T, chars)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chars </a:t>
            </a:r>
            <a:r>
              <a:rPr lang="zh-CN" altLang="en-US"/>
              <a:t>是字符串常量。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把 </a:t>
            </a:r>
            <a:r>
              <a:rPr lang="en-US" altLang="zh-CN"/>
              <a:t>chars </a:t>
            </a:r>
            <a:r>
              <a:rPr lang="zh-CN" altLang="en-US"/>
              <a:t>赋为 </a:t>
            </a:r>
            <a:r>
              <a:rPr lang="en-US" altLang="zh-CN"/>
              <a:t>T </a:t>
            </a:r>
            <a:r>
              <a:rPr lang="zh-CN" altLang="en-US"/>
              <a:t>的值。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StrCopy (&amp;T, S)</a:t>
            </a: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由串 </a:t>
            </a:r>
            <a:r>
              <a:rPr lang="en-US" altLang="zh-CN"/>
              <a:t>S </a:t>
            </a:r>
            <a:r>
              <a:rPr lang="zh-CN" altLang="en-US"/>
              <a:t>复制得串 </a:t>
            </a:r>
            <a:r>
              <a:rPr lang="en-US" altLang="zh-CN"/>
              <a:t>T</a:t>
            </a:r>
            <a:r>
              <a:rPr lang="zh-CN" altLang="en-US"/>
              <a:t>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1" grpId="0" uiExpand="1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11050</TotalTime>
  <Words>5062</Words>
  <Application>Microsoft Office PowerPoint</Application>
  <PresentationFormat>宽屏</PresentationFormat>
  <Paragraphs>657</Paragraphs>
  <Slides>62</Slides>
  <Notes>40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1" baseType="lpstr">
      <vt:lpstr>华文新魏</vt:lpstr>
      <vt:lpstr>华文中宋</vt:lpstr>
      <vt:lpstr>楷体_GB2312</vt:lpstr>
      <vt:lpstr>宋体</vt:lpstr>
      <vt:lpstr>Arial</vt:lpstr>
      <vt:lpstr>Times New Roman</vt:lpstr>
      <vt:lpstr>Wingdings</vt:lpstr>
      <vt:lpstr>默认设计模板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本章小结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 </cp:lastModifiedBy>
  <cp:revision>624</cp:revision>
  <dcterms:created xsi:type="dcterms:W3CDTF">2004-01-29T07:02:12Z</dcterms:created>
  <dcterms:modified xsi:type="dcterms:W3CDTF">2019-10-15T07:22:54Z</dcterms:modified>
</cp:coreProperties>
</file>