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25" autoAdjust="0"/>
  </p:normalViewPr>
  <p:slideViewPr>
    <p:cSldViewPr>
      <p:cViewPr varScale="1">
        <p:scale>
          <a:sx n="93" d="100"/>
          <a:sy n="93" d="100"/>
        </p:scale>
        <p:origin x="485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30812" y="2564904"/>
            <a:ext cx="48974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2324101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2301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439988" y="404814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915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233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551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9CEE936D-3C50-42AC-9802-5B57FF30FAE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D7FF96E9-7D8E-45EE-806A-BA3AEE2D1DE2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EAED94D2-48D3-47C1-9A80-E61EB8640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6CD5F518-7365-49EC-B37A-3CBDF8E3B6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25321A4E-6FA2-4972-837D-471FDA235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EEF5FE14-9DE5-48EA-919E-08717D9882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EA425B2A-A343-424B-B7EC-AB880563A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D3AA745-C55B-490A-A798-61A8F8E854CD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F02EFA1-111C-41C0-BD77-57E946F50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6E630B9-20B4-4676-BFDE-51B85B858D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1497E9A-D8F0-4D47-B58E-1799C8C73D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E91C5B6-92BB-4A09-A8EE-8E715B92D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5865D3B-5962-4132-8CD1-C0500DA964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A9470AC-4D15-4461-9BD8-A084487FB7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BC72D8E-9AD9-41EB-B600-6261CD8E7387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E2293CB-81FF-4986-933D-32510F8B5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0A1CE25-00C4-467E-84BD-1B80002765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A8BA3EB-9F53-4E2C-81E4-80E0AEABA5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8E6DF5F-C072-4E3C-A591-AE2580FC6A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1D52AE-BCED-4587-9101-ED2423EDCC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36295A0-5268-448F-8F20-8303FF10C2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3E6B678-A255-4A96-BEA9-DCA1B96C6683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7F1483D-7882-4E6F-99C8-6E8725D642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5A9E59E-57B4-45F8-BEFF-08AFD32BA3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8CA5475-1AF8-42B5-A194-437A2808AF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C5AD531-8E41-4F6A-81B2-2C7A131B1B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DEBAEBF-9F10-46F9-8A75-07CC58012B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18440BA-B3EE-4E3D-9BED-3B9F85B6F7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EA88638-601B-4CC1-B1BC-0A177BC690B9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F66CC48-D39F-4C83-8D03-A6CC5DC57C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10D6A2-50DC-4CA3-A965-B141221CCB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58D11C3-9EDB-4817-980B-3BCCDED3A9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9445991-D8ED-422C-B775-1CDFC284E1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38ACC99-BEC8-4D70-9DA6-BD8DD8150B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A62A0EB-4145-49B5-80B1-EE20E9635F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8E64121-FF5B-4442-95C0-8F014877373F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220B4B8-B60F-4C94-B3BE-421DFB3473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B2FBD10-02F2-48B2-95EF-A099CA41FF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8262B04-B2B3-499E-86E4-5A3CAC723C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5A7AEB8-48F0-44E8-992B-1AA61A298C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A68D8FD-20E8-4240-ACF3-8481FA764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B57D2F4-DD68-49E7-B4DF-9FF1C7CEC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200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192464" y="1555751"/>
            <a:ext cx="7340471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173289" y="547689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353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316164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3108326" y="1339851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2316164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468689" y="2636839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</a:rPr>
              <a:t>一般都是采用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2316164" y="3136901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2225675" y="4940301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3789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787775" y="5635626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3667126" y="5011739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4014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2214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7535864" y="476251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4014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2119313" y="3141663"/>
            <a:ext cx="5783262" cy="110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2141538" y="5013326"/>
            <a:ext cx="5472112" cy="183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素所占的单元数之和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。    适用于数组下标从零开始的</a:t>
            </a:r>
            <a:endParaRPr lang="zh-CN" altLang="en-US" sz="2400" dirty="0">
              <a:solidFill>
                <a:srgbClr val="0000FF"/>
              </a:solidFill>
              <a:ea typeface="华文新魏" pitchFamily="2" charset="-122"/>
            </a:endParaRP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2646364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5016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6391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2111376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2351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7391400" y="476251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2247901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2255838" y="3209926"/>
            <a:ext cx="5783262" cy="129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2278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495551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782889" y="3619501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522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36776" y="549276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136775" y="2781301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807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5592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10069513" y="6669088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03388" y="457201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974851" y="5518151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524001" y="2592558"/>
            <a:ext cx="1847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208214" y="4292601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1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52650" y="1214439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dim;  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*bounds;           //</a:t>
            </a:r>
            <a:r>
              <a:rPr lang="zh-CN" altLang="en-US" dirty="0"/>
              <a:t>等价整形数组，存各维长度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*constants;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3646489" y="428626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068889" y="765176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30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串的相关概念</a:t>
            </a:r>
            <a:endParaRPr lang="en-US" altLang="zh-CN" sz="26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</a:t>
            </a:r>
            <a:r>
              <a:rPr lang="en-US" altLang="zh-CN" sz="2600" b="0" kern="0" dirty="0">
                <a:latin typeface="+mn-lt"/>
                <a:ea typeface="+mn-ea"/>
              </a:rPr>
              <a:t>ADT</a:t>
            </a:r>
            <a:r>
              <a:rPr lang="zh-CN" altLang="en-US" sz="2600" b="0" kern="0" dirty="0">
                <a:latin typeface="+mn-lt"/>
                <a:ea typeface="+mn-ea"/>
              </a:rPr>
              <a:t>定义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串的表示与实现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I.</a:t>
            </a:r>
            <a:r>
              <a:rPr lang="zh-CN" altLang="en-US" sz="2600" b="0" kern="0" dirty="0">
                <a:latin typeface="+mn-lt"/>
                <a:ea typeface="+mn-ea"/>
              </a:rPr>
              <a:t>定长顺序表示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II.</a:t>
            </a:r>
            <a:r>
              <a:rPr lang="zh-CN" altLang="en-US" sz="2600" b="0" kern="0" dirty="0">
                <a:latin typeface="+mn-lt"/>
                <a:ea typeface="+mn-ea"/>
              </a:rPr>
              <a:t>堆分配存储表示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III.</a:t>
            </a:r>
            <a:r>
              <a:rPr lang="zh-CN" altLang="en-US" sz="2600" b="0" kern="0" dirty="0">
                <a:latin typeface="+mn-lt"/>
                <a:ea typeface="+mn-ea"/>
              </a:rPr>
              <a:t>块链存储表示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模式匹配算法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I.</a:t>
            </a:r>
            <a:r>
              <a:rPr lang="zh-CN" altLang="en-US" sz="2600" b="0" kern="0" dirty="0">
                <a:latin typeface="+mn-lt"/>
                <a:ea typeface="+mn-ea"/>
              </a:rPr>
              <a:t>基本匹配算法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II.</a:t>
            </a:r>
            <a:r>
              <a:rPr lang="zh-CN" altLang="en-US" sz="2600" b="0" kern="0" dirty="0">
                <a:latin typeface="+mn-lt"/>
                <a:ea typeface="+mn-ea"/>
              </a:rPr>
              <a:t>改进匹配算法</a:t>
            </a:r>
            <a:r>
              <a:rPr lang="en-US" altLang="zh-CN" sz="2600" b="0" kern="0" dirty="0">
                <a:latin typeface="+mn-lt"/>
                <a:ea typeface="+mn-ea"/>
              </a:rPr>
              <a:t>(KMP)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600" b="0" kern="0" dirty="0">
                <a:latin typeface="+mn-lt"/>
                <a:ea typeface="+mn-ea"/>
              </a:rPr>
              <a:t>        III.</a:t>
            </a:r>
            <a:r>
              <a:rPr lang="zh-CN" altLang="en-US" sz="2600" b="0" kern="0" dirty="0">
                <a:latin typeface="+mn-lt"/>
                <a:ea typeface="+mn-ea"/>
              </a:rPr>
              <a:t>模式串的</a:t>
            </a:r>
            <a:r>
              <a:rPr lang="en-US" altLang="zh-CN" sz="2600" b="0" kern="0" dirty="0">
                <a:latin typeface="+mn-lt"/>
                <a:ea typeface="+mn-ea"/>
              </a:rPr>
              <a:t>next[]</a:t>
            </a:r>
            <a:endParaRPr lang="zh-CN" altLang="en-US" sz="2600" b="0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IV.</a:t>
            </a:r>
            <a:r>
              <a:rPr lang="zh-CN" altLang="en-US" sz="2600" b="0" kern="0" dirty="0">
                <a:latin typeface="+mn-lt"/>
                <a:ea typeface="+mn-ea"/>
              </a:rPr>
              <a:t>改进的模式串的</a:t>
            </a:r>
            <a:r>
              <a:rPr lang="en-US" altLang="zh-CN" sz="2600" b="0" kern="0" dirty="0" err="1">
                <a:latin typeface="+mn-lt"/>
                <a:ea typeface="+mn-ea"/>
              </a:rPr>
              <a:t>nextval</a:t>
            </a:r>
            <a:r>
              <a:rPr lang="en-US" altLang="zh-CN" sz="2600" b="0" kern="0" dirty="0">
                <a:latin typeface="+mn-lt"/>
                <a:ea typeface="+mn-ea"/>
              </a:rPr>
              <a:t>[]</a:t>
            </a:r>
            <a:endParaRPr lang="zh-CN" altLang="en-US" sz="26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3370" y="142876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1933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31553"/>
              </p:ext>
            </p:extLst>
          </p:nvPr>
        </p:nvGraphicFramePr>
        <p:xfrm>
          <a:off x="8549182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34746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bounds</a:t>
            </a:r>
            <a:endParaRPr lang="zh-CN" alt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477746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192245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834932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763621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92307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192245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100170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049371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263308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93"/>
              </p:ext>
            </p:extLst>
          </p:nvPr>
        </p:nvGraphicFramePr>
        <p:xfrm>
          <a:off x="8549182" y="506799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692307" y="50387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763621" y="505336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853650" y="505336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20</a:t>
            </a: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FBF0FD-0330-4971-B685-FFB6C252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51763"/>
              </p:ext>
            </p:extLst>
          </p:nvPr>
        </p:nvGraphicFramePr>
        <p:xfrm>
          <a:off x="8549182" y="4195437"/>
          <a:ext cx="3023849" cy="40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85">
                  <a:extLst>
                    <a:ext uri="{9D8B030D-6E8A-4147-A177-3AD203B41FA5}">
                      <a16:colId xmlns:a16="http://schemas.microsoft.com/office/drawing/2014/main" val="1930816934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681915360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924325403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3599675523"/>
                    </a:ext>
                  </a:extLst>
                </a:gridCol>
                <a:gridCol w="1209539">
                  <a:extLst>
                    <a:ext uri="{9D8B030D-6E8A-4147-A177-3AD203B41FA5}">
                      <a16:colId xmlns:a16="http://schemas.microsoft.com/office/drawing/2014/main" val="844061227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448435354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583786686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47862"/>
                  </a:ext>
                </a:extLst>
              </a:tr>
            </a:tbl>
          </a:graphicData>
        </a:graphic>
      </p:graphicFrame>
      <p:sp>
        <p:nvSpPr>
          <p:cNvPr id="26" name="TextBox 10">
            <a:extLst>
              <a:ext uri="{FF2B5EF4-FFF2-40B4-BE49-F238E27FC236}">
                <a16:creationId xmlns:a16="http://schemas.microsoft.com/office/drawing/2014/main" id="{A3B05231-33D9-4702-8C83-EB9CF637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7" y="4181018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base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03513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&lt;1||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66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58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513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24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76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81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09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26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953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31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958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953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024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05638FB0-C87C-4137-A067-E7D435EFE1A6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DF9B8EAA-2B9C-48C5-AC1E-F2BB7E4A963B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C210ECAB-D0D4-4037-A51F-D9C89B58F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685F44CE-FFB1-4EEE-B421-099C3595BF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4E8C226-1C58-4216-8C90-558CBB96F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FA893FCB-6F23-4C73-BF8F-F224DB8B21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3640E514-B625-4A57-9DE0-D2EEA2FAE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7CB362-CDD8-4532-922B-91079156FB3A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7A7D30F-0992-4C5A-B5E7-0CB46C0383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3866FF4-29F5-4803-BED4-2CFE8FD1C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CC4A7E3-8A45-43C2-84AA-4337443946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8320282-B8D7-4179-B1CD-0319B90EB7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5E9864A-4395-425D-AB26-96D5D70173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2EDF676-C792-47E1-9B01-F8D1BD8CCB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088A697-257D-48EA-B9FD-234A7D01E64B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060D7C3-6425-458E-A51E-1C297AF575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CC087EA-804A-42D2-B071-D2704AE26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0C544F4-7A2D-4DC1-BF8F-3C171017A9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88D9CF1-0EDC-4473-A063-47ECB0CF7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EC54337-2528-4EF4-8C99-3A76F12E8B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B98DDF7-C140-43F5-A0A7-23BDD9B337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EDD0456-C343-4B4B-AC14-52BB265EF6E2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AFE58A-6037-48F6-BA6D-930E611A6B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D643C2A-D325-4472-9456-E3301ACB24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9FFCDD8D-8137-4C41-A293-603130C30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FFAFCA1-A9F5-4F00-BCB4-6B2216AA3F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110FC18-77C6-47D5-872F-6EACB4469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E4CC68C-CE82-4CDD-BFBC-7565E3FA55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80D527A-4869-4E04-AE88-C7D6000F576F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ECAE19F-F6B7-40FE-8E8A-81FD679842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552FB7C-0FA5-4F81-BB0A-9550351094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EDCEA3-8A72-413C-9065-4FC2CA33D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9B8A470-9765-4CC5-BC84-ECAD037ACF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78254A9-2FCE-4B93-B122-7612566486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BCCDA5D-6165-4A5B-8D9F-EE61AF5964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7E12BAE-4250-403E-922C-C6DBB28A0682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2482B21-AF7D-4A85-9FE7-425A1FB3E1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DA9C64F-DC70-4C72-BAF3-C6BC4F413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4CC19E2-3660-4073-93F6-43A370E813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698155D-E349-4F06-AF86-A18EEF405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73E5666-4A13-4A4D-A811-89C445E0E5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4B77BC9-9ABD-4CE3-A4C4-227BEBF1A2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2189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2189164" y="1047750"/>
            <a:ext cx="79390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7373938" y="1701801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1701801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2189164" y="2062164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将矩阵描述为一个二维数组。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2189164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矩阵运算非常简单；存储的密度为 </a:t>
            </a:r>
            <a:r>
              <a:rPr lang="en-US" altLang="zh-CN" sz="2400"/>
              <a:t>1</a:t>
            </a:r>
            <a:r>
              <a:rPr lang="zh-CN" altLang="en-US" sz="240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2189163" y="4365626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2189164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7031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7031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3287713" y="4292601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3287713" y="4005264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2135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2135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4222751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2135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 1</a:t>
            </a:r>
            <a:r>
              <a:rPr lang="zh-CN" altLang="en-US" sz="2400">
                <a:ea typeface="华文中宋" pitchFamily="2" charset="-122"/>
              </a:rPr>
              <a:t>、对称矩阵</a:t>
            </a:r>
            <a:r>
              <a:rPr lang="zh-CN" altLang="en-US" sz="240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在一个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阶方阵 </a:t>
            </a:r>
            <a:r>
              <a:rPr lang="en-US" altLang="zh-CN" sz="2400"/>
              <a:t>A </a:t>
            </a:r>
            <a:r>
              <a:rPr lang="zh-CN" altLang="en-US" sz="240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ij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ji</a:t>
            </a:r>
            <a:r>
              <a:rPr lang="en-US" altLang="zh-CN" sz="2400" i="1"/>
              <a:t> </a:t>
            </a:r>
            <a:r>
              <a:rPr lang="en-US" altLang="zh-CN" sz="2400"/>
              <a:t>   1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i</a:t>
            </a:r>
            <a:r>
              <a:rPr lang="en-US" altLang="zh-CN" sz="2400"/>
              <a:t>,  </a:t>
            </a:r>
            <a:r>
              <a:rPr lang="en-US" altLang="zh-CN" sz="2400" i="1"/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n</a:t>
            </a:r>
            <a:r>
              <a:rPr lang="en-US" altLang="zh-CN" sz="240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则称 </a:t>
            </a:r>
            <a:r>
              <a:rPr lang="en-US" altLang="zh-CN" sz="2400"/>
              <a:t>A 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FF"/>
                </a:solidFill>
              </a:rPr>
              <a:t>对称矩阵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3143251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6815139" y="3860801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5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9" y="3860801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2351088" y="1212851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7246939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7246939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7678738" y="1628776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7105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2351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2682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3187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3268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2155826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2298701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1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6475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6451601" y="4978400"/>
            <a:ext cx="3817071" cy="11348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7175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7175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7607301" y="619126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7034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2155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2128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2443164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279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493963" y="2395539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1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2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279651" y="5124451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4872039" y="1628776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2443163" y="765176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4872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5664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2443163" y="4543426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4651375" y="1341439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1341439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039939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039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039939" y="5157789"/>
            <a:ext cx="8571577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143126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6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373814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7583489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039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905F08-A879-4CE3-88CA-F83D411494C2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66C6BF1-FA46-4F53-B933-63967003E2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25EB5A9-0F8F-41A0-BC64-F297EED94E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D9A530B-31E4-4883-BE52-91C21F1FB3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8F6E32B-4BF2-4670-B28F-06DB3F5E51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F179333-0724-4B59-BA5D-9D59DA36C1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9AB2077-A299-4910-9085-8A3B45031D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1D1A93-777D-4F61-9042-9523EAAB6E23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4227CCD-283F-4FA4-A834-3A87493229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D4D5391-E367-4C31-9B86-3945346BC7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1540877-BA6B-4A72-9766-F404C3335F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F256CB0-5CCB-4065-BF28-4D72656837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6F3D8B5-FFDB-44AF-B449-3516393837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CFD79EF-462A-4563-AA30-FA96322278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23773B6-1B3B-4DD6-9AFD-3CA531BA2227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9B53260-1BEE-4242-8A6A-72A50040F5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21E723D-199F-425B-84E7-791558605A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697B31A-DA99-4F03-AFE3-F345341C4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03D7172-D16C-42A7-8D67-A1F1CB7720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28F5116-F6FA-4147-9710-28E8CCCF7B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802F217-19EC-4EEA-B3D6-5448A6314A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7F17BA-0AEB-40F9-AFA8-598B3D0AF216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885BFAE-F13A-4C53-B099-C8AE28C1E9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1DB7C1B-2268-49A0-AB59-F93EF06D7F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3C205A7-B81E-430D-9F80-704D375491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1C1F0F1-250F-404A-B596-DEFD9C8048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3032D48-C397-4765-A1C2-EB595DF55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117B33F-4FC2-4B8A-BA92-CA8EB4572B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0B44D47-6743-4488-AA99-2C94E02A7C3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670348-F07D-476F-B678-563DE1685B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E933722-9CBC-4501-9F97-99A674367E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9236B2D-7AC9-432C-AA73-E8231D5E07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C76B666-B460-4F2D-AD9F-71F68AECF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FA84E83-F8FC-47C9-AF22-FA17FCCC0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52E11EF-480D-4648-BC93-4AC4041AEC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2351089" y="1773239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73239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2351089" y="1495426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//</a:t>
            </a:r>
            <a:r>
              <a:rPr lang="zh-CN" altLang="en-US" sz="2400" dirty="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int  </a:t>
            </a:r>
            <a:r>
              <a:rPr lang="en-US" altLang="zh-CN" sz="2400" i="1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</a:rPr>
              <a:t>j</a:t>
            </a:r>
            <a:r>
              <a:rPr lang="en-US" altLang="zh-CN" sz="2400" dirty="0">
                <a:solidFill>
                  <a:srgbClr val="0000FF"/>
                </a:solidFill>
              </a:rPr>
              <a:t>;    //</a:t>
            </a:r>
            <a:r>
              <a:rPr lang="zh-CN" altLang="en-US" sz="2400" dirty="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</a:rPr>
              <a:t>Elemtype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i="1" dirty="0">
                <a:solidFill>
                  <a:srgbClr val="0000FF"/>
                </a:solidFill>
              </a:rPr>
              <a:t>e</a:t>
            </a:r>
            <a:r>
              <a:rPr lang="en-US" altLang="zh-CN" sz="2400" dirty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}Triple;</a:t>
            </a:r>
            <a:r>
              <a:rPr lang="en-US" altLang="zh-CN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int       </a:t>
            </a:r>
            <a:r>
              <a:rPr lang="en-US" altLang="zh-CN" sz="2400" i="1" dirty="0"/>
              <a:t>mu, nu, </a:t>
            </a:r>
            <a:r>
              <a:rPr lang="en-US" altLang="zh-CN" sz="2400" i="1" dirty="0" err="1"/>
              <a:t>tu</a:t>
            </a:r>
            <a:r>
              <a:rPr lang="en-US" altLang="zh-CN" sz="2400" dirty="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//</a:t>
            </a:r>
            <a:r>
              <a:rPr lang="zh-CN" altLang="en-US" sz="2400" dirty="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  <a:r>
              <a:rPr lang="en-US" altLang="zh-CN" sz="2400" dirty="0" err="1"/>
              <a:t>TSMatrix</a:t>
            </a:r>
            <a:r>
              <a:rPr lang="en-US" altLang="zh-CN" sz="2400" dirty="0"/>
              <a:t>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8112126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7464425" y="1698626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2254251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2254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7872414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2206626" y="1104901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2206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2201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6599239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9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4005263" y="2438401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438401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4010026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4225925" y="2146301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2146301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4081464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1993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2497139" y="1577976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1993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2401889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6665914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4381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3865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3865563" y="2295526"/>
            <a:ext cx="24593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3865563" y="3087689"/>
            <a:ext cx="24833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3865564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2425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8848725" y="1574801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8401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8753476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8977314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6889751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6761164" y="1574801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6313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6723063" y="2041526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6723063" y="24384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3865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6723063" y="2833689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3865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6723064" y="3230564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3865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6723063" y="362585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3865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6723063" y="405765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3865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6723063" y="44545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3865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6723063" y="484981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3865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6723064" y="5283201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3865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10069513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2133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8458201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2208214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8721726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447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8529639" y="2205039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3719514" y="2420939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8529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3719514" y="2781301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8529638" y="29972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3719514" y="2276476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8529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3695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8529638" y="37893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3719514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8529638" y="418306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3719514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8529638" y="4635501"/>
            <a:ext cx="1423788" cy="31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3719514" y="4797426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8529638" y="49752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3719514" y="3573464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3756025" y="1958976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3684588" y="1484314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for (col = 1;  col &lt;=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 dirty="0"/>
              <a:t>;  ++ col)  </a:t>
            </a:r>
            <a:br>
              <a:rPr lang="en-US" altLang="zh-CN" sz="2400" dirty="0"/>
            </a:br>
            <a:r>
              <a:rPr lang="en-US" altLang="zh-CN" sz="2400" dirty="0"/>
              <a:t>       for (p = 1; p &lt;=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 dirty="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if ( </a:t>
            </a:r>
            <a:r>
              <a:rPr lang="en-US" altLang="zh-CN" sz="2400" dirty="0" err="1"/>
              <a:t>M.data</a:t>
            </a:r>
            <a:r>
              <a:rPr lang="en-US" altLang="zh-CN" sz="2400" dirty="0"/>
              <a:t>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{ </a:t>
            </a:r>
            <a:r>
              <a:rPr lang="en-US" altLang="zh-CN" sz="2400" dirty="0" err="1"/>
              <a:t>T.data</a:t>
            </a:r>
            <a:r>
              <a:rPr lang="en-US" altLang="zh-CN" sz="2400" dirty="0"/>
              <a:t>[q].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M.data</a:t>
            </a:r>
            <a:r>
              <a:rPr lang="en-US" altLang="zh-CN" sz="2400" dirty="0"/>
              <a:t>[p].j ;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T.data</a:t>
            </a:r>
            <a:r>
              <a:rPr lang="en-US" altLang="zh-CN" sz="2400" dirty="0"/>
              <a:t>[q].j = </a:t>
            </a:r>
            <a:r>
              <a:rPr lang="en-US" altLang="zh-CN" sz="2400" dirty="0" err="1"/>
              <a:t>M.data</a:t>
            </a:r>
            <a:r>
              <a:rPr lang="en-US" altLang="zh-CN" sz="2400" dirty="0"/>
              <a:t>[p].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;  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T.data</a:t>
            </a:r>
            <a:r>
              <a:rPr lang="en-US" altLang="zh-CN" sz="2400" dirty="0"/>
              <a:t>[q].e = </a:t>
            </a:r>
            <a:r>
              <a:rPr lang="en-US" altLang="zh-CN" sz="2400" dirty="0" err="1"/>
              <a:t>M.data</a:t>
            </a:r>
            <a:r>
              <a:rPr lang="en-US" altLang="zh-CN" sz="2400" dirty="0"/>
              <a:t>[p].e;  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26A1DF-26C9-4205-A4DA-93E5C4853E3A}"/>
              </a:ext>
            </a:extLst>
          </p:cNvPr>
          <p:cNvSpPr txBox="1"/>
          <p:nvPr/>
        </p:nvSpPr>
        <p:spPr>
          <a:xfrm>
            <a:off x="6672064" y="908720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row </a:t>
            </a:r>
            <a:r>
              <a:rPr lang="zh-CN" altLang="en-US"/>
              <a:t>行 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5737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2784475" y="3573464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4873625" y="2708276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2640014" y="3140076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5737226" y="5021264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5664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3000375" y="2708276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2279651" y="1844676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2135189" y="981076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1992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6745289" y="4868863"/>
            <a:ext cx="3321743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6726238" y="5456239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8924926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6816726" y="1125539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8996364" y="1557339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8996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8996363" y="23495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8996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8996363" y="31416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8996363" y="353536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8996363" y="3987801"/>
            <a:ext cx="1423788" cy="31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8996363" y="43275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9009063" y="11604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8291514" y="1557339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6169026" y="1557339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6169026" y="1916114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8291514" y="1989139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6169026" y="3933826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8291514" y="2384426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6240464" y="1700214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6169026" y="2349501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6240464" y="1989139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8361364" y="1628776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6240464" y="2420939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8362951" y="2132014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2208214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631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2208213" y="2636838"/>
            <a:ext cx="6014788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2227263" y="3284539"/>
            <a:ext cx="8246168" cy="5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2208214" y="3933826"/>
            <a:ext cx="6253635" cy="4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2859089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1890714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2859088" y="4543426"/>
            <a:ext cx="7648248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2855914" y="5037138"/>
            <a:ext cx="7630615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2711451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9104314" y="3357564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025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9009064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7353301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9177339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7521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2025651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2005013" y="1454151"/>
            <a:ext cx="793576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9696450" y="141287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1992313" y="2349501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2006601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7426326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4329114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2457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2457451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2135189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2135189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3049589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2689226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9024939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9024939" y="2773364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9024939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9024939" y="2097089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9024939" y="1773239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9024939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9024939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9024939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2689226" y="2636839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2689226" y="2205039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2328863" y="1341439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897064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8953501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2400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8953501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9024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4057650" y="5589589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4618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5194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4041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6923088" y="5645151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5194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4618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4041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5770563" y="5645151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4041775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4618038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519430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578485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6346825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6923088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749935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5087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3432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3287713" y="2781301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3287714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3287714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3287714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5519739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3287714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2111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8543926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8543926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2206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8616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8639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9144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9551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442436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8639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9144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9578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5000625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8639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9144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9578976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38496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8616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9144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9551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672941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8639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9144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9551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5000625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8639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9144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9551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442436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8639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9144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9551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8496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8616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9144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9578976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55768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10007600" y="298451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10007600" y="3357564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7896226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4583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7896226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7896226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7967664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4440239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5159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7896226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7967664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7896226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7967664" y="110013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4008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5016500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7967664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7896226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7896226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7967664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6888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3863975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7896226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7967664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7896226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7967664" y="177323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5159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6745289" y="4868864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7896226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7967664" y="62372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7896226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7967664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4583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5016500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7896226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7967664" y="55895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7896226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7967664" y="2493964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4008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4440239" y="4868864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7896226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7967664" y="49418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7896226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7967664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5735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3863975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7896226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7967664" y="4221164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4440238" y="1412876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7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412876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4079876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2711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1895476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5016501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7162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4278314" y="5635626"/>
            <a:ext cx="6151043" cy="4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8858250" y="4724400"/>
            <a:ext cx="1492250" cy="1081088"/>
            <a:chOff x="4740" y="2976"/>
            <a:chExt cx="940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4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39FE5E86-64DC-4C5F-98E5-A6FF7750CEC2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0A1CDA8F-67FD-46D8-88D6-2A64371009B7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FAA02418-917D-49E6-98EC-F545C0703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DCD55BCC-3096-42FB-989C-9FC3E4670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2A1529DB-9896-431F-A091-1C9E7C319C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427105F5-6F80-4F19-9AB9-54A8BC130D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CA814ACC-14D0-482B-9538-15281D75C5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7B509E9-CE74-4406-AE72-D9505A996169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7D90751-D394-41DF-BD31-78E0221ECC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67FC7F2-0312-496C-8B7A-754045E113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BEF971-CB87-40B0-9C27-04CFA8E11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523ED14-51D9-4E21-9860-B17BDCB0BA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E580914-405B-4F44-A930-105707983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97DCCB9-BC35-48DF-B63A-CE0B51B4DB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86D88D3-5D09-46E1-9246-697B27E6EE6D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294CC1D-09B4-43BA-8328-796DA6335F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71FC70B-793F-4CFC-B301-353BD72E31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AB33CE8-9C56-4B96-962D-22EF7B3044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40AC480-814F-4716-B5A0-26FF339C9B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325C78C-7447-47C9-9F07-2732E7BFC0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B682748-F4D7-474B-B9B9-A2B2EEB782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C40A801-9694-4B5A-845F-01299A7B0BFC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62B2096-B4C0-4E32-9FA9-00E9140222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880BFE5-E842-4A0C-A671-7C8AE2CAA4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803974B-88BA-474C-A189-419B26432E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B7FAFEE-1A3B-4FDE-A727-6F5124B4C2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1EC52E8-E118-4B1A-A7A4-907F8AA9F1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29A4823-7F26-4FAE-851E-127A7603F0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06AC3FC-CD50-456E-A5F2-554F447672A7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EC37D56-5309-4051-A3F8-0053F3F984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DBD4A7B-05ED-4682-9512-4699DD1B49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E05A568-880A-4501-B5C9-CDC4C13E90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A5EB781-8B7A-497D-B006-5BBB4043D9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DC587E1-9D1E-4432-A8FD-15936033A6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96D29D4-DE59-4ED6-A97B-602C58B149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8277CAE-E493-43F5-86B0-DCC6BEDB40C2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8EECEC2-77DF-4480-B494-A46254A3F8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6924C16-B152-4C98-AFAC-09C2096FD9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5571895-AEFE-47E2-A033-AC98B5E1A8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3D66146-5C10-4400-8748-A79642FFAF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5E2EF92-D575-4470-9D74-F52C8DCC08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AD719E0-1C19-4BCD-B182-748F2F7D1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2035175" y="909639"/>
            <a:ext cx="5905500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2035175" y="1773238"/>
            <a:ext cx="8382000" cy="171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2035175" y="3889375"/>
            <a:ext cx="8382000" cy="171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4262438" y="4116389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5000626" y="4495801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5772151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6440488" y="5340351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7599364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046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47901" y="1144589"/>
            <a:ext cx="610936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8570914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2838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2247901" y="2603501"/>
            <a:ext cx="6494085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2265364" y="1865314"/>
            <a:ext cx="610936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3614739" y="3870326"/>
            <a:ext cx="3054041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4949032" y="167560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4949032" y="242490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4949032" y="363775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2351089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10025063" y="665162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312989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2747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170114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2533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0025063" y="665162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4800601" y="4724401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6024564" y="4724401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992314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992313" y="1128713"/>
            <a:ext cx="82804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992314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992314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5735638" y="2230439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30439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7524750" y="4508501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508501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5861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704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9423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9423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6330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8636001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2697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5303839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16200000">
            <a:off x="5772151" y="4256088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3717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3719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5735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3719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3719513" y="3716339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5735638" y="3284539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386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8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175500" y="809626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9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809626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3141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5640389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8278814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3648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4799014" y="5430839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6384132" y="4869657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8278814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8278814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8278814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8518526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9142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8589964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9142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8589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9151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2422525" y="2389189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0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03389" y="476251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当前行各元素的累加器清零伪码</a:t>
            </a:r>
            <a:endParaRPr lang="zh-CN" altLang="en-US" sz="2400" dirty="0">
              <a:cs typeface="ˎ̥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p&lt;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017714" y="333376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63763" y="568326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2206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2135188" y="1201739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2422526" y="2352675"/>
            <a:ext cx="799306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2495550" y="3433763"/>
            <a:ext cx="7416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4159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71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359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4119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8440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5056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4119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406900" y="285273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5487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3616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2968626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4335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8656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5703888" y="1414464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3184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3184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3184526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2516188" y="1843089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2732088" y="765176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2351089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2351089" y="947738"/>
            <a:ext cx="6417141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2207568" y="2204864"/>
            <a:ext cx="7648248" cy="14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    </a:t>
            </a:r>
            <a:r>
              <a:rPr lang="zh-CN" altLang="en-US" sz="2400" dirty="0">
                <a:ea typeface="华文中宋" pitchFamily="2" charset="-122"/>
                <a:cs typeface=""/>
              </a:rPr>
              <a:t>一维数组：</a:t>
            </a:r>
            <a:r>
              <a:rPr lang="zh-CN" altLang="en-US" sz="2400" dirty="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"/>
              </a:rPr>
              <a:t>                            元素，则称为一维数组。 </a:t>
            </a:r>
            <a:endParaRPr lang="zh-CN" altLang="en-US" sz="2400" dirty="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2351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一维数组的逻辑结构：</a:t>
            </a:r>
            <a:r>
              <a:rPr lang="zh-CN" altLang="en-US" sz="2400" dirty="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2351088" y="4743451"/>
            <a:ext cx="7848600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2351088" y="5418139"/>
            <a:ext cx="6121400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417764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6170613" y="2924176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8185151" y="1987551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5089526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6170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6450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8185151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5594351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6384925" y="1125539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8402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5089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5089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4421188" y="1554164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4637088" y="476251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4849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7105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8466138" y="25638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136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08213" y="1290639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54214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774825" y="1052514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898650" y="836614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062164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47900" y="1003301"/>
            <a:ext cx="78803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286000" y="520701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063751" y="404814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AB2CBFEC-C603-4F98-BA8F-CD1A9A3F196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E0C85A51-8CC0-419B-997B-60C08B0BBA10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F2B7855C-C99F-44DB-93FC-42D0A89F21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0F5587EC-12ED-4A26-8C41-9D2447E39D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CA10185B-9ECD-4970-83BD-5F6966752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A8523CE0-8085-4717-8D3A-2CB9EBBD2F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51B9A67B-8748-409A-B412-831FD8B21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5046EB8-8B34-4849-8041-EE42C6069F8F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E506CF7-7372-4439-A465-507357017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B499A55-1120-48E5-8FCE-162E81A90A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8E85B97-2E4D-4BA9-87EA-40F9DC4828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2501AB5-4EBB-44C6-B37B-2D6D9580E2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824BD91-8C69-4B76-AC68-02CAB287C1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10C8892-5427-400F-8895-1C3DE0EBEC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80DD506-DDA0-4678-88CD-D794FF0A3525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5064E74-F0DD-4CDC-9414-D047459CAA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421D79-13D5-4D5B-9D16-21115F67F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DEF1B93-F901-47D9-9E0F-BEBCBCA48B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BA69B1B-A62B-4C6A-9170-944767E69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249F84A-6418-4380-BC38-6C86819753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47D353E-E894-465E-AA8E-B8D58B235D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399379B-8F43-440E-9F26-8B9F9D4762A6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BD5DAEC-3F70-43BD-B871-8FF2297945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01EB522-959F-4096-AD1C-971504C26C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28F25A8-913A-4E77-9A18-E91F33FE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0122E87-FD2F-4487-8AEA-00FAA78A4D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2DD0318-F421-4253-B81A-CB07F52ABF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E966004-FBFD-4769-82D8-2399EAB4CC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8DFF747-58AF-4DFD-AA7C-D9BE36FD0AF4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75AD976-81BB-4BE4-A4C9-0520A20746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6B17DB7-2D07-48CC-8072-03AD596AB4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303027B-0B51-4202-BCDD-12B1D09614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7A1A89E-5CE6-4E9C-8419-2C646799E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CBEA21C-B839-4D81-909E-E9F07222B7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FD73B4E-84A1-4275-B7B9-91BAD2714A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E67233-EC61-404A-8933-C1B480E7FC7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83B099B-E6EF-4E05-AB44-F8837A6872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7F7F30C-166F-4E84-9A57-36A2839FD5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C129641-594A-4498-BC6B-4BA8BA9D6C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FE859E36-73DF-4AD6-9489-9BF2F745F5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C6BD5E0-7721-44F8-BD01-D2D2DE307B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DEBD47A-824C-41E2-87FB-378346B24B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2243139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2027239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2027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027239" y="4076701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7283451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279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159375" y="549276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31951" y="1298576"/>
            <a:ext cx="8929047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631951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631951" y="2709863"/>
            <a:ext cx="8501045" cy="13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631951" y="4176714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5880101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5807076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5375276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3943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666876" y="2960688"/>
            <a:ext cx="8571577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二维数组：</a:t>
            </a:r>
            <a:r>
              <a:rPr lang="zh-CN" altLang="en-US" sz="240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cs typeface=""/>
              </a:rPr>
              <a:t>    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4762500" y="4437064"/>
            <a:ext cx="1944688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2135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1811338" y="549276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2782888" y="1271589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3503614" y="623889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3503614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6527800" y="671514"/>
            <a:ext cx="35389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6435725" y="1574801"/>
            <a:ext cx="3735318" cy="461665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6397625" y="2279651"/>
            <a:ext cx="3756156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1992314" y="4878389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二维数组逻辑结构 </a:t>
            </a:r>
            <a:endParaRPr lang="zh-CN" altLang="en-US" sz="240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4762500" y="5445126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6780214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6778626" y="5445126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4618038" y="4724401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1900239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82888" y="476251"/>
            <a:ext cx="15113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13518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83113" y="476251"/>
            <a:ext cx="2646878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2135188" y="1052514"/>
            <a:ext cx="17272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2135189" y="1628776"/>
            <a:ext cx="2376487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583113" y="1052514"/>
            <a:ext cx="5111750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583114" y="1700214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135189" y="2708276"/>
            <a:ext cx="223202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4583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4583113" y="2719389"/>
            <a:ext cx="417671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2135189" y="3789364"/>
            <a:ext cx="201612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4583113" y="3284539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2135188" y="4872039"/>
            <a:ext cx="19431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4578351" y="3789364"/>
            <a:ext cx="4185761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4583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583114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4654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4583113" y="5456239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70126" y="549276"/>
            <a:ext cx="2303463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70126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270126" y="1484314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270126" y="2411414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270125" y="4211639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270125" y="5151439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08213" y="476251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08214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927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511676" y="1927226"/>
            <a:ext cx="496887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5591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87714" y="4618039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543676" y="4581526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4381501" y="5699126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592763" y="5699126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8143876" y="5626101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4008439" y="35004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7177089" y="35004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4800600" y="4500564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7967664" y="45037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4368800" y="3179764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6205538" y="3179764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4554539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5414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8308975" y="5222876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7791451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4622801" y="4114801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3460751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6716713" y="4114801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030414" y="671514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136776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136775" y="1622426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136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071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071814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71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071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071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2136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AD5F2B3A-02A3-419F-ACEC-243187887877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97BAD1BD-72C4-4E19-A0F4-49EC88E99C10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D273F287-3D7D-4B7F-BC5B-E151C16503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2CC405B8-068A-47AE-BE91-E8232E48F8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4E081C44-85B4-453B-B93D-B0EE04CACF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6E82D675-0828-4029-AD4C-17D6FDA11F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0C959248-DE83-4C66-BE9A-3290FBD785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BA9862D-126E-48C2-BA8F-16BBC84E19B8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AC0D989-3D24-4A39-8041-36AE777487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754EE53-FB5A-4824-A811-C4DF4CC090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BB395A8-89FC-4A81-9A5B-000B342637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EEA47E6-215C-4976-AFE4-51CD05CBDB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5A59B6C-A4C2-4240-9FED-C253A94EB1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4A836A-F7DE-4995-9FD4-C4C562A07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14A1BA6-BB40-42D9-B2BB-7EF779F43D6F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371B438-F729-478A-95C9-D769D3133E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7D1AA97-EE76-4710-B687-A60E494216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5EF6BDD-DE50-42EE-A241-975EB38C1C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2AC1286-F3AF-4C5C-84F2-7EE5C81F27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F35A551-E2D2-48CD-8421-441ECD9653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5520C63-C4B2-4A96-8803-54E386559A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79A5D3D-A754-4875-A6B8-F1BCB752719E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D01685C-12AB-48EC-8FD9-4DEFE179AC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CD50D29-AC12-47EC-A87D-AC94ABBDD5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BFDB990-96D9-4B26-82EF-F965A9920C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4AB6884-5B21-4302-A1E4-1CB6E264E6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563039F-AE8C-4054-B103-8FF04AC5F7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BD3CE19-6EA4-4C09-B363-027B94938E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439F9E-5BD7-4E74-8A22-EE4BFC91E363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F089DE-B968-4ACC-AF25-C9A07DAC11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EDDC8F-59EF-4D19-A1CC-AC6AB66A07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E7A8FCE-3389-43E1-ACF2-1227F5A107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34D09F6-320C-4DB0-87B7-F1D4F139DE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B34BBF4-C5B9-497A-A6F0-79F76C6A5D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AEE0658-54C9-4493-B514-11D9DB6210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2E40EAE-7125-4D66-BBE4-D7C0A663930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8596DA4-8D3C-4022-AAB0-08EC887322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89FAD81-4B6A-45F7-87FE-E2498BE6D5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A0B7D7B-E018-4AC1-B90B-3FB1A43224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5B75A35-8E4E-478C-9490-03F7A606AB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E43F7BA-3907-45F4-9988-5894C92EBC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929C8F6-7A3B-48D0-A6A7-AD00146763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413001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413000" y="1295401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2413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4006850" y="4095751"/>
            <a:ext cx="2416046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6888163" y="1312864"/>
            <a:ext cx="316865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5951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6240464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6240464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6888164" y="2027239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2424114" y="5310189"/>
            <a:ext cx="7417415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5519738" y="3654426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7112000" y="4086226"/>
            <a:ext cx="1821332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6230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5303838" y="4733926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6307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6148388" y="1196975"/>
            <a:ext cx="71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424114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942014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2855914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5797551" y="1701801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/>
        </p:nvGraphicFramePr>
        <p:xfrm>
          <a:off x="6096000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2568576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997575" y="4125913"/>
            <a:ext cx="2137124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5808664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6096001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263775" y="549276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263776" y="549276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263776" y="549276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51089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080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094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384426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2371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310832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2835275" y="1903414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3275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3657600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4440239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4473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521017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4937125" y="1903414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5376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59450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650557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6413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7032625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6505576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7032625" y="26368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6650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7778751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7905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7840664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7464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8328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7945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9096376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9369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9645650" y="26368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9263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8736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7440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6167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2351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3087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2832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4383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4044951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2379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4468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4943475" y="32115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2927351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2927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5303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5664201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5934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6240463" y="32115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5087939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5087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2351089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3105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3841751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3568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5137151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4799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5721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3705226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3705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3992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4375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5432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7340601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7104063" y="5295901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2495550" y="1989138"/>
            <a:ext cx="741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 </a:t>
            </a:r>
            <a:r>
              <a:rPr lang="en-US" altLang="zh-CN" sz="2400"/>
              <a:t>C </a:t>
            </a:r>
            <a:r>
              <a:rPr lang="zh-CN" altLang="en-US" sz="2400"/>
              <a:t>语言中，一个二维数组类型也可以定义为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 elemtype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elemtype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1992314" y="566739"/>
            <a:ext cx="7704137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1992313" y="1241426"/>
            <a:ext cx="7848600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279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635126" y="1412876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279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2679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5808664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3443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6600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2200276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40092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47585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4681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6442076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7912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7835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70953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4329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5065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4792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5614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6361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6888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5064126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6311901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7607301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8904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6022976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7246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8545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2279651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351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5029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5984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6721476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6448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2352676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2371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3108326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2835275" y="2097089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3657600" y="21097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3121026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2352676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4473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5210176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4937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5759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6505576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7032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5208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6456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7751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9048751" y="3284539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6167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7391401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8688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4508501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2279651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3016251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2760664" y="4329114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4311651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3973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2308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4872038" y="347662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2855914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5232401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5592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6169025" y="347662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5087939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3014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3576638" y="43418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2855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2855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5087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5087939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7032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6994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7731126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7458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9026526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8688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9625013" y="5875339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7608889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8264525" y="50847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7729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7608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7607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2352675" y="5532422"/>
            <a:ext cx="4493538" cy="87633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7845426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626" y="3660776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858964" y="157164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438401" y="1504950"/>
            <a:ext cx="6360011" cy="14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2208213" y="3429001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279651" y="2924176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2030413" y="549276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063751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28800" y="282576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657601" y="4471989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676400" y="1125539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676400" y="2300289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828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215680" y="356098"/>
            <a:ext cx="52629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75000"/>
                  </a:schemeClr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027614" y="544514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52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2025650" y="573089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4685824" y="1828800"/>
            <a:ext cx="738664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2025650" y="2346326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4135439" y="3683699"/>
            <a:ext cx="4878259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2744788" y="3429001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2608264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2608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2135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2135188" y="1065214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16475</TotalTime>
  <Words>10422</Words>
  <Application>Microsoft Office PowerPoint</Application>
  <PresentationFormat>宽屏</PresentationFormat>
  <Paragraphs>1669</Paragraphs>
  <Slides>78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华文新魏</vt:lpstr>
      <vt:lpstr>华文中宋</vt:lpstr>
      <vt:lpstr>楷体_GB2312</vt:lpstr>
      <vt:lpstr>隶书</vt:lpstr>
      <vt:lpstr>Arial</vt:lpstr>
      <vt:lpstr>Times New Roman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a45581478@qq.com</cp:lastModifiedBy>
  <cp:revision>839</cp:revision>
  <dcterms:created xsi:type="dcterms:W3CDTF">2004-01-29T07:02:12Z</dcterms:created>
  <dcterms:modified xsi:type="dcterms:W3CDTF">2019-12-01T12:32:58Z</dcterms:modified>
</cp:coreProperties>
</file>