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68" r:id="rId2"/>
    <p:sldId id="305" r:id="rId3"/>
    <p:sldId id="269" r:id="rId4"/>
    <p:sldId id="369" r:id="rId5"/>
    <p:sldId id="307" r:id="rId6"/>
    <p:sldId id="370" r:id="rId7"/>
    <p:sldId id="371" r:id="rId8"/>
    <p:sldId id="372" r:id="rId9"/>
    <p:sldId id="459" r:id="rId10"/>
    <p:sldId id="373" r:id="rId11"/>
    <p:sldId id="375" r:id="rId12"/>
    <p:sldId id="376" r:id="rId13"/>
    <p:sldId id="377" r:id="rId14"/>
    <p:sldId id="378" r:id="rId15"/>
    <p:sldId id="379" r:id="rId16"/>
    <p:sldId id="380" r:id="rId17"/>
    <p:sldId id="381" r:id="rId18"/>
    <p:sldId id="382" r:id="rId19"/>
    <p:sldId id="383" r:id="rId20"/>
    <p:sldId id="384" r:id="rId21"/>
    <p:sldId id="308" r:id="rId22"/>
    <p:sldId id="385" r:id="rId23"/>
    <p:sldId id="386" r:id="rId24"/>
    <p:sldId id="387" r:id="rId25"/>
    <p:sldId id="388" r:id="rId26"/>
    <p:sldId id="389" r:id="rId27"/>
    <p:sldId id="390" r:id="rId28"/>
    <p:sldId id="391" r:id="rId29"/>
    <p:sldId id="392" r:id="rId30"/>
    <p:sldId id="393" r:id="rId31"/>
    <p:sldId id="394" r:id="rId32"/>
    <p:sldId id="395" r:id="rId33"/>
    <p:sldId id="397" r:id="rId34"/>
    <p:sldId id="402" r:id="rId35"/>
    <p:sldId id="401" r:id="rId36"/>
    <p:sldId id="403" r:id="rId37"/>
    <p:sldId id="404" r:id="rId38"/>
    <p:sldId id="405" r:id="rId39"/>
    <p:sldId id="406" r:id="rId40"/>
    <p:sldId id="443" r:id="rId41"/>
    <p:sldId id="442" r:id="rId42"/>
    <p:sldId id="444" r:id="rId43"/>
    <p:sldId id="445" r:id="rId44"/>
    <p:sldId id="408" r:id="rId45"/>
    <p:sldId id="409" r:id="rId46"/>
    <p:sldId id="410" r:id="rId47"/>
    <p:sldId id="411" r:id="rId48"/>
    <p:sldId id="412" r:id="rId49"/>
    <p:sldId id="446" r:id="rId50"/>
    <p:sldId id="447" r:id="rId51"/>
    <p:sldId id="448" r:id="rId52"/>
    <p:sldId id="449" r:id="rId53"/>
    <p:sldId id="450" r:id="rId54"/>
    <p:sldId id="451" r:id="rId55"/>
    <p:sldId id="452" r:id="rId56"/>
    <p:sldId id="453" r:id="rId57"/>
    <p:sldId id="454" r:id="rId58"/>
    <p:sldId id="455" r:id="rId59"/>
    <p:sldId id="456" r:id="rId60"/>
    <p:sldId id="457" r:id="rId61"/>
    <p:sldId id="458" r:id="rId62"/>
    <p:sldId id="419" r:id="rId63"/>
    <p:sldId id="418" r:id="rId64"/>
    <p:sldId id="420" r:id="rId65"/>
    <p:sldId id="421" r:id="rId66"/>
    <p:sldId id="422" r:id="rId67"/>
    <p:sldId id="423" r:id="rId68"/>
    <p:sldId id="424" r:id="rId69"/>
    <p:sldId id="425" r:id="rId70"/>
    <p:sldId id="439" r:id="rId71"/>
    <p:sldId id="427" r:id="rId72"/>
    <p:sldId id="428" r:id="rId73"/>
    <p:sldId id="429" r:id="rId74"/>
    <p:sldId id="430" r:id="rId75"/>
    <p:sldId id="431" r:id="rId76"/>
    <p:sldId id="432" r:id="rId77"/>
    <p:sldId id="433" r:id="rId78"/>
    <p:sldId id="434" r:id="rId79"/>
    <p:sldId id="435" r:id="rId80"/>
    <p:sldId id="436" r:id="rId81"/>
    <p:sldId id="437" r:id="rId82"/>
    <p:sldId id="440" r:id="rId83"/>
    <p:sldId id="441" r:id="rId84"/>
    <p:sldId id="438" r:id="rId85"/>
    <p:sldId id="303" r:id="rId86"/>
    <p:sldId id="460" r:id="rId87"/>
    <p:sldId id="461" r:id="rId88"/>
    <p:sldId id="462" r:id="rId89"/>
    <p:sldId id="304"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38" autoAdjust="0"/>
  </p:normalViewPr>
  <p:slideViewPr>
    <p:cSldViewPr>
      <p:cViewPr varScale="1">
        <p:scale>
          <a:sx n="94" d="100"/>
          <a:sy n="94" d="100"/>
        </p:scale>
        <p:origin x="113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2019/12/11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36738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针对等概率情况，如果不等概率，折半未必</a:t>
            </a:r>
            <a:r>
              <a:rPr lang="en-US" altLang="zh-CN" dirty="0"/>
              <a:t>ASL</a:t>
            </a:r>
            <a:r>
              <a:rPr lang="zh-CN" altLang="en-US" dirty="0"/>
              <a:t>小，因为其排序是按照元素，不能按照概率排序。</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平衡二叉树不一定都是在二叉排序树的基础上研究，如一年考研题只让判断，看平衡因子就好。</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上面的关键字往下插，就得到了</a:t>
            </a:r>
            <a:r>
              <a:rPr lang="en-US" altLang="zh-CN" dirty="0"/>
              <a:t>n</a:t>
            </a:r>
            <a:r>
              <a:rPr lang="zh-CN" altLang="en-US" dirty="0"/>
              <a:t>个关键字有</a:t>
            </a:r>
            <a:r>
              <a:rPr lang="en-US" altLang="zh-CN" dirty="0"/>
              <a:t>n+1</a:t>
            </a:r>
            <a:r>
              <a:rPr lang="zh-CN" altLang="en-US" dirty="0"/>
              <a:t>个叶子结点，即查找不成功的结点。</a:t>
            </a:r>
          </a:p>
        </p:txBody>
      </p:sp>
      <p:sp>
        <p:nvSpPr>
          <p:cNvPr id="4" name="灯片编号占位符 3"/>
          <p:cNvSpPr>
            <a:spLocks noGrp="1"/>
          </p:cNvSpPr>
          <p:nvPr>
            <p:ph type="sldNum" sz="quarter" idx="5"/>
          </p:nvPr>
        </p:nvSpPr>
        <p:spPr/>
        <p:txBody>
          <a:bodyPr/>
          <a:lstStyle/>
          <a:p>
            <a:fld id="{C6B09046-10C3-4233-A7CC-3200DAB24B04}" type="slidenum">
              <a:rPr lang="zh-CN" altLang="en-US" smtClean="0"/>
              <a:pPr/>
              <a:t>47</a:t>
            </a:fld>
            <a:endParaRPr lang="zh-CN" altLang="en-US"/>
          </a:p>
        </p:txBody>
      </p:sp>
    </p:spTree>
    <p:extLst>
      <p:ext uri="{BB962C8B-B14F-4D97-AF65-F5344CB8AC3E}">
        <p14:creationId xmlns:p14="http://schemas.microsoft.com/office/powerpoint/2010/main" val="54311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给出具体的哈希表计算</a:t>
            </a:r>
            <a:r>
              <a:rPr lang="en-US" altLang="zh-CN" dirty="0"/>
              <a:t>ASL</a:t>
            </a:r>
            <a:r>
              <a:rPr lang="zh-CN" altLang="en-US"/>
              <a:t>，跟装载因子没有关系。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2019/12/11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2019/12/11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4.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8.emf"/><Relationship Id="rId4" Type="http://schemas.openxmlformats.org/officeDocument/2006/relationships/oleObject" Target="../embeddings/oleObject17.bin"/><Relationship Id="rId9" Type="http://schemas.openxmlformats.org/officeDocument/2006/relationships/image" Target="../media/image30.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266851" y="3068960"/>
            <a:ext cx="4897437" cy="641350"/>
          </a:xfrm>
          <a:prstGeom prst="rect">
            <a:avLst/>
          </a:prstGeom>
          <a:noFill/>
          <a:ln w="9525">
            <a:noFill/>
            <a:miter lim="800000"/>
            <a:headEnd/>
            <a:tailEnd/>
          </a:ln>
        </p:spPr>
        <p:txBody>
          <a:bodyPr>
            <a:spAutoFit/>
          </a:bodyPr>
          <a:lstStyle/>
          <a:p>
            <a:r>
              <a:rPr kumimoji="0" lang="zh-CN" altLang="en-US" sz="3600" dirty="0"/>
              <a:t>查找表</a:t>
            </a:r>
            <a:r>
              <a:rPr kumimoji="0" lang="en-US" altLang="zh-CN" sz="3600" dirty="0"/>
              <a:t>—Searching  </a:t>
            </a:r>
            <a:endParaRPr kumimoji="0" lang="en-US" altLang="zh-CN" sz="3600" b="1" i="1" dirty="0"/>
          </a:p>
        </p:txBody>
      </p:sp>
      <p:sp>
        <p:nvSpPr>
          <p:cNvPr id="8" name="Text Box 5"/>
          <p:cNvSpPr txBox="1">
            <a:spLocks noChangeArrowheads="1"/>
          </p:cNvSpPr>
          <p:nvPr/>
        </p:nvSpPr>
        <p:spPr bwMode="auto">
          <a:xfrm>
            <a:off x="3073381" y="2196153"/>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a:solidFill>
                  <a:srgbClr val="0000CC"/>
                </a:solidFill>
              </a:rPr>
              <a:t>第九章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900113" y="3933825"/>
            <a:ext cx="2159000"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611188" y="5238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684213" y="1089025"/>
            <a:ext cx="6840537" cy="1004888"/>
          </a:xfrm>
          <a:prstGeom prst="rect">
            <a:avLst/>
          </a:prstGeom>
          <a:noFill/>
          <a:ln w="25400" cap="sq">
            <a:noFill/>
            <a:miter lim="800000"/>
            <a:headEnd/>
            <a:tailEnd/>
          </a:ln>
          <a:effectLst/>
        </p:spPr>
        <p:txBody>
          <a:bodyPr lIns="91416" tIns="45710" rIns="91416" bIns="45710">
            <a:spAutoFit/>
          </a:bodyPr>
          <a:lstStyle/>
          <a:p>
            <a:r>
              <a:rPr lang="en-US" altLang="zh-CN" dirty="0"/>
              <a:t>int </a:t>
            </a:r>
            <a:r>
              <a:rPr lang="en-US" altLang="zh-CN" dirty="0" err="1"/>
              <a:t>Search_Seq</a:t>
            </a:r>
            <a:r>
              <a:rPr lang="en-US" altLang="zh-CN" dirty="0"/>
              <a:t>(</a:t>
            </a:r>
            <a:r>
              <a:rPr lang="en-US" altLang="zh-CN" dirty="0" err="1"/>
              <a:t>SSTable</a:t>
            </a:r>
            <a:r>
              <a:rPr lang="en-US" altLang="zh-CN" dirty="0"/>
              <a:t> ST,  </a:t>
            </a:r>
            <a:r>
              <a:rPr lang="en-US" altLang="zh-CN" dirty="0" err="1"/>
              <a:t>KeyType</a:t>
            </a:r>
            <a:r>
              <a:rPr lang="en-US" altLang="zh-CN" dirty="0"/>
              <a:t> key) </a:t>
            </a:r>
          </a:p>
          <a:p>
            <a:r>
              <a:rPr lang="en-US" altLang="zh-CN" dirty="0"/>
              <a:t>{ </a:t>
            </a:r>
          </a:p>
        </p:txBody>
      </p:sp>
      <p:sp>
        <p:nvSpPr>
          <p:cNvPr id="28909" name="AutoShape 237"/>
          <p:cNvSpPr>
            <a:spLocks noChangeArrowheads="1"/>
          </p:cNvSpPr>
          <p:nvPr/>
        </p:nvSpPr>
        <p:spPr bwMode="auto">
          <a:xfrm>
            <a:off x="6156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900113" y="1676400"/>
            <a:ext cx="3243262" cy="457200"/>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7305675" y="2179638"/>
            <a:ext cx="361950" cy="457200"/>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1619250" y="4941888"/>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0        1      2         3       4        5        6       7        8        9       10     11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5     37      19     21     13      56      64      92     88      80     75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4643438" y="2790825"/>
            <a:ext cx="3529012" cy="200660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a:ea typeface="华文新魏" pitchFamily="2" charset="-122"/>
              </a:rPr>
              <a:t>当 </a:t>
            </a:r>
            <a:r>
              <a:rPr lang="en-US" altLang="zh-CN">
                <a:ea typeface="华文新魏" pitchFamily="2" charset="-122"/>
              </a:rPr>
              <a:t>ST.length &gt;= 1000 </a:t>
            </a:r>
          </a:p>
          <a:p>
            <a:pPr algn="ctr">
              <a:lnSpc>
                <a:spcPct val="80000"/>
              </a:lnSpc>
            </a:pPr>
            <a:r>
              <a:rPr lang="zh-CN" altLang="en-US">
                <a:ea typeface="华文新魏" pitchFamily="2" charset="-122"/>
              </a:rPr>
              <a:t>时，此改进能使进行 </a:t>
            </a:r>
          </a:p>
          <a:p>
            <a:pPr algn="ctr">
              <a:lnSpc>
                <a:spcPct val="80000"/>
              </a:lnSpc>
            </a:pPr>
            <a:r>
              <a:rPr lang="zh-CN" altLang="en-US">
                <a:ea typeface="华文新魏" pitchFamily="2" charset="-122"/>
              </a:rPr>
              <a:t>一次查找所需的平均 </a:t>
            </a:r>
          </a:p>
          <a:p>
            <a:pPr algn="ctr">
              <a:lnSpc>
                <a:spcPct val="80000"/>
              </a:lnSpc>
            </a:pPr>
            <a:r>
              <a:rPr lang="zh-CN" altLang="en-US">
                <a:ea typeface="华文新魏" pitchFamily="2" charset="-122"/>
              </a:rPr>
              <a:t>时间几乎减少一半。 </a:t>
            </a:r>
          </a:p>
        </p:txBody>
      </p:sp>
      <p:sp>
        <p:nvSpPr>
          <p:cNvPr id="28927" name="Text Box 255"/>
          <p:cNvSpPr txBox="1">
            <a:spLocks noChangeArrowheads="1"/>
          </p:cNvSpPr>
          <p:nvPr/>
        </p:nvSpPr>
        <p:spPr bwMode="auto">
          <a:xfrm>
            <a:off x="1690688" y="5264150"/>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2268538" y="3789363"/>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755650" y="2206625"/>
            <a:ext cx="6840538" cy="457200"/>
          </a:xfrm>
          <a:prstGeom prst="rect">
            <a:avLst/>
          </a:prstGeom>
          <a:noFill/>
          <a:ln w="25400" cap="sq">
            <a:noFill/>
            <a:miter lim="800000"/>
            <a:headEnd/>
            <a:tailEnd/>
          </a:ln>
          <a:effectLst/>
        </p:spPr>
        <p:txBody>
          <a:bodyPr lIns="91416" tIns="45710" rIns="91416" bIns="45710">
            <a:spAutoFit/>
          </a:bodyPr>
          <a:lstStyle/>
          <a:p>
            <a:r>
              <a:rPr lang="en-US" altLang="zh-CN"/>
              <a:t>  for (</a:t>
            </a:r>
            <a:r>
              <a:rPr lang="en-US" altLang="zh-CN" i="1"/>
              <a:t>i </a:t>
            </a:r>
            <a:r>
              <a:rPr lang="en-US" altLang="zh-CN"/>
              <a:t>= ST.length ;  ST.elem[</a:t>
            </a:r>
            <a:r>
              <a:rPr lang="en-US" altLang="zh-CN" i="1"/>
              <a:t>i</a:t>
            </a:r>
            <a:r>
              <a:rPr lang="en-US" altLang="zh-CN"/>
              <a:t>].key != key ;  - - </a:t>
            </a:r>
            <a:r>
              <a:rPr lang="en-US" altLang="zh-CN" i="1"/>
              <a:t>i</a:t>
            </a:r>
            <a:r>
              <a:rPr lang="en-US" altLang="zh-CN"/>
              <a:t> ) </a:t>
            </a:r>
          </a:p>
        </p:txBody>
      </p:sp>
      <p:sp>
        <p:nvSpPr>
          <p:cNvPr id="28956" name="Text Box 284"/>
          <p:cNvSpPr txBox="1">
            <a:spLocks noChangeArrowheads="1"/>
          </p:cNvSpPr>
          <p:nvPr/>
        </p:nvSpPr>
        <p:spPr bwMode="auto">
          <a:xfrm>
            <a:off x="1403350" y="2781300"/>
            <a:ext cx="2592388"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755650" y="3357563"/>
            <a:ext cx="1584325" cy="457200"/>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2087563" y="3357563"/>
            <a:ext cx="1547812" cy="457200"/>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684213" y="4484688"/>
            <a:ext cx="431800" cy="457200"/>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446856"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续</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文本框 3">
            <a:extLst>
              <a:ext uri="{FF2B5EF4-FFF2-40B4-BE49-F238E27FC236}">
                <a16:creationId xmlns:a16="http://schemas.microsoft.com/office/drawing/2014/main" id="{45BBA653-1A95-4BC5-B72E-F57826BB5D4E}"/>
              </a:ext>
            </a:extLst>
          </p:cNvPr>
          <p:cNvSpPr txBox="1"/>
          <p:nvPr/>
        </p:nvSpPr>
        <p:spPr>
          <a:xfrm>
            <a:off x="6804248" y="523875"/>
            <a:ext cx="2160240" cy="369332"/>
          </a:xfrm>
          <a:prstGeom prst="rect">
            <a:avLst/>
          </a:prstGeom>
          <a:noFill/>
        </p:spPr>
        <p:txBody>
          <a:bodyPr wrap="square" rtlCol="0">
            <a:spAutoFit/>
          </a:bodyPr>
          <a:lstStyle/>
          <a:p>
            <a:r>
              <a:rPr lang="zh-CN" altLang="en-US" dirty="0"/>
              <a:t>背</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2"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3708598" y="3142382"/>
            <a:ext cx="288925" cy="360362"/>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4034035" y="3142382"/>
            <a:ext cx="323850" cy="360362"/>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5989835" y="2350219"/>
            <a:ext cx="2470150" cy="82232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2340173" y="2858219"/>
          <a:ext cx="2082800" cy="931863"/>
        </p:xfrm>
        <a:graphic>
          <a:graphicData uri="http://schemas.openxmlformats.org/presentationml/2006/ole">
            <mc:AlternateContent xmlns:mc="http://schemas.openxmlformats.org/markup-compatibility/2006">
              <mc:Choice xmlns:v="urn:schemas-microsoft-com:vml" Requires="v">
                <p:oleObj spid="_x0000_s172142" name="公式" r:id="rId3" imgW="965160" imgH="431640" progId="Equation.3">
                  <p:embed/>
                </p:oleObj>
              </mc:Choice>
              <mc:Fallback>
                <p:oleObj name="公式" r:id="rId3" imgW="9651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173" y="2858219"/>
                        <a:ext cx="20828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Text Box 8"/>
          <p:cNvSpPr txBox="1">
            <a:spLocks noChangeArrowheads="1"/>
          </p:cNvSpPr>
          <p:nvPr/>
        </p:nvSpPr>
        <p:spPr bwMode="auto">
          <a:xfrm>
            <a:off x="323528" y="2278782"/>
            <a:ext cx="3927630" cy="50511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个记录的表，查找成功时： </a:t>
            </a:r>
          </a:p>
        </p:txBody>
      </p:sp>
      <p:sp>
        <p:nvSpPr>
          <p:cNvPr id="145417" name="Text Box 9"/>
          <p:cNvSpPr txBox="1">
            <a:spLocks noChangeArrowheads="1"/>
          </p:cNvSpPr>
          <p:nvPr/>
        </p:nvSpPr>
        <p:spPr bwMode="auto">
          <a:xfrm>
            <a:off x="5075435" y="3437657"/>
            <a:ext cx="2089150" cy="712787"/>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7343973" y="3290019"/>
          <a:ext cx="1260475" cy="931863"/>
        </p:xfrm>
        <a:graphic>
          <a:graphicData uri="http://schemas.openxmlformats.org/presentationml/2006/ole">
            <mc:AlternateContent xmlns:mc="http://schemas.openxmlformats.org/markup-compatibility/2006">
              <mc:Choice xmlns:v="urn:schemas-microsoft-com:vml" Requires="v">
                <p:oleObj spid="_x0000_s172143" name="公式" r:id="rId5" imgW="583920" imgH="431640" progId="Equation.3">
                  <p:embed/>
                </p:oleObj>
              </mc:Choice>
              <mc:Fallback>
                <p:oleObj name="公式" r:id="rId5" imgW="5839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3973" y="3290019"/>
                        <a:ext cx="12604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5419" name="AutoShape 11"/>
          <p:cNvCxnSpPr>
            <a:cxnSpLocks noChangeShapeType="1"/>
            <a:stCxn id="145413" idx="0"/>
            <a:endCxn id="145414" idx="1"/>
          </p:cNvCxnSpPr>
          <p:nvPr/>
        </p:nvCxnSpPr>
        <p:spPr bwMode="auto">
          <a:xfrm rot="16200000">
            <a:off x="4902398" y="2054944"/>
            <a:ext cx="381000"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4318198" y="3037606"/>
            <a:ext cx="292100" cy="1222375"/>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323528" y="4038183"/>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323528"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extLst>
              <p:ext uri="{D42A27DB-BD31-4B8C-83A1-F6EECF244321}">
                <p14:modId xmlns:p14="http://schemas.microsoft.com/office/powerpoint/2010/main" val="1655345078"/>
              </p:ext>
            </p:extLst>
          </p:nvPr>
        </p:nvGraphicFramePr>
        <p:xfrm>
          <a:off x="1445542" y="5809506"/>
          <a:ext cx="5646738" cy="931862"/>
        </p:xfrm>
        <a:graphic>
          <a:graphicData uri="http://schemas.openxmlformats.org/presentationml/2006/ole">
            <mc:AlternateContent xmlns:mc="http://schemas.openxmlformats.org/markup-compatibility/2006">
              <mc:Choice xmlns:v="urn:schemas-microsoft-com:vml" Requires="v">
                <p:oleObj spid="_x0000_s172144" name="公式" r:id="rId7" imgW="2616120" imgH="431640" progId="Equation.3">
                  <p:embed/>
                </p:oleObj>
              </mc:Choice>
              <mc:Fallback>
                <p:oleObj name="公式" r:id="rId7" imgW="261612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5542" y="5809506"/>
                        <a:ext cx="564673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88"/>
          <p:cNvSpPr txBox="1">
            <a:spLocks noChangeArrowheads="1"/>
          </p:cNvSpPr>
          <p:nvPr/>
        </p:nvSpPr>
        <p:spPr bwMode="auto">
          <a:xfrm>
            <a:off x="251520" y="1098747"/>
            <a:ext cx="8946631" cy="1034109"/>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 平均查找长度（</a:t>
            </a:r>
            <a:r>
              <a:rPr lang="en-US" altLang="zh-CN" dirty="0">
                <a:solidFill>
                  <a:srgbClr val="0000FF"/>
                </a:solidFill>
                <a:ea typeface="华文中宋" pitchFamily="2" charset="-122"/>
              </a:rPr>
              <a:t>ASL</a:t>
            </a:r>
            <a:r>
              <a:rPr lang="zh-CN" altLang="en-US" dirty="0">
                <a:solidFill>
                  <a:srgbClr val="0000FF"/>
                </a:solidFill>
                <a:ea typeface="华文中宋" pitchFamily="2" charset="-122"/>
              </a:rPr>
              <a:t>）</a:t>
            </a:r>
            <a:r>
              <a:rPr lang="zh-CN" altLang="en-US" dirty="0">
                <a:ea typeface="华文中宋" pitchFamily="2" charset="-122"/>
              </a:rPr>
              <a:t>为确定记录在查找表中的位置，需要和给定值进行比较的记录</a:t>
            </a:r>
            <a:endParaRPr lang="en-US" altLang="zh-CN" dirty="0">
              <a:ea typeface="华文中宋" pitchFamily="2" charset="-122"/>
            </a:endParaRPr>
          </a:p>
          <a:p>
            <a:pPr>
              <a:lnSpc>
                <a:spcPct val="170000"/>
              </a:lnSpc>
            </a:pPr>
            <a:r>
              <a:rPr lang="zh-CN" altLang="en-US" dirty="0">
                <a:ea typeface="华文中宋" pitchFamily="2" charset="-122"/>
              </a:rPr>
              <a:t>的个数的期望值称为算法在查找成功时的平均查找长度。 衡量查找算法好坏的依据。  </a:t>
            </a:r>
          </a:p>
        </p:txBody>
      </p:sp>
      <p:sp>
        <p:nvSpPr>
          <p:cNvPr id="31" name="标题 1"/>
          <p:cNvSpPr txBox="1">
            <a:spLocks/>
          </p:cNvSpPr>
          <p:nvPr/>
        </p:nvSpPr>
        <p:spPr>
          <a:xfrm>
            <a:off x="302840" y="19776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76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36512" y="2413785"/>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07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1763688" y="4369346"/>
          <a:ext cx="6249987" cy="931862"/>
        </p:xfrm>
        <a:graphic>
          <a:graphicData uri="http://schemas.openxmlformats.org/presentationml/2006/ole">
            <mc:AlternateContent xmlns:mc="http://schemas.openxmlformats.org/markup-compatibility/2006">
              <mc:Choice xmlns:v="urn:schemas-microsoft-com:vml" Requires="v">
                <p:oleObj spid="_x0000_s173094" name="公式" r:id="rId3" imgW="2895480" imgH="431640" progId="Equation.3">
                  <p:embed/>
                </p:oleObj>
              </mc:Choice>
              <mc:Fallback>
                <p:oleObj name="公式" r:id="rId3" imgW="28954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369346"/>
                        <a:ext cx="624998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1"/>
          <p:cNvSpPr txBox="1">
            <a:spLocks/>
          </p:cNvSpPr>
          <p:nvPr/>
        </p:nvSpPr>
        <p:spPr>
          <a:xfrm>
            <a:off x="302840" y="116632"/>
            <a:ext cx="8229600" cy="1143000"/>
          </a:xfrm>
          <a:prstGeom prst="rect">
            <a:avLst/>
          </a:prstGeom>
        </p:spPr>
        <p:txBody>
          <a:bodyPr>
            <a:normAutofit/>
          </a:bodyPr>
          <a:lstStyle/>
          <a:p>
            <a:pPr lvl="0" algn="ctr">
              <a:spcBef>
                <a:spcPct val="0"/>
              </a:spcBef>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lang="en-US" altLang="zh-CN" sz="4400" dirty="0">
                <a:solidFill>
                  <a:srgbClr val="0000CC"/>
                </a:solidFill>
                <a:latin typeface="华文行楷" pitchFamily="2" charset="-122"/>
                <a:ea typeface="华文行楷" pitchFamily="2" charset="-122"/>
              </a:rPr>
              <a:t>(</a:t>
            </a:r>
            <a:r>
              <a:rPr lang="zh-CN" altLang="en-US" sz="4400" dirty="0">
                <a:solidFill>
                  <a:srgbClr val="0000CC"/>
                </a:solidFill>
                <a:latin typeface="华文行楷" pitchFamily="2" charset="-122"/>
                <a:ea typeface="华文行楷" pitchFamily="2" charset="-122"/>
              </a:rPr>
              <a:t>续</a:t>
            </a:r>
            <a:r>
              <a:rPr lang="en-US" altLang="zh-CN" sz="4400" dirty="0">
                <a:solidFill>
                  <a:srgbClr val="0000CC"/>
                </a:solidFill>
                <a:latin typeface="华文行楷" pitchFamily="2" charset="-122"/>
                <a:ea typeface="华文行楷" pitchFamily="2" charset="-122"/>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TextBox 22"/>
          <p:cNvSpPr txBox="1"/>
          <p:nvPr/>
        </p:nvSpPr>
        <p:spPr>
          <a:xfrm>
            <a:off x="467544" y="1124744"/>
            <a:ext cx="4896544" cy="461665"/>
          </a:xfrm>
          <a:prstGeom prst="rect">
            <a:avLst/>
          </a:prstGeom>
          <a:noFill/>
        </p:spPr>
        <p:txBody>
          <a:bodyPr wrap="square" rtlCol="0">
            <a:spAutoFit/>
          </a:bodyPr>
          <a:lstStyle/>
          <a:p>
            <a:r>
              <a:rPr lang="zh-CN" altLang="en-US" sz="2400" dirty="0"/>
              <a:t>若将查找不成功的情况也考虑在内</a:t>
            </a:r>
          </a:p>
        </p:txBody>
      </p:sp>
      <p:sp>
        <p:nvSpPr>
          <p:cNvPr id="24" name="TextBox 23"/>
          <p:cNvSpPr txBox="1"/>
          <p:nvPr/>
        </p:nvSpPr>
        <p:spPr>
          <a:xfrm>
            <a:off x="619944" y="5517232"/>
            <a:ext cx="7696472" cy="1007840"/>
          </a:xfrm>
          <a:prstGeom prst="rect">
            <a:avLst/>
          </a:prstGeom>
          <a:noFill/>
        </p:spPr>
        <p:txBody>
          <a:bodyPr wrap="square" rtlCol="0">
            <a:spAutoFit/>
          </a:bodyPr>
          <a:lstStyle/>
          <a:p>
            <a:pPr>
              <a:lnSpc>
                <a:spcPct val="130000"/>
              </a:lnSpc>
            </a:pPr>
            <a:r>
              <a:rPr lang="zh-CN" altLang="en-US" sz="2400" dirty="0"/>
              <a:t>         </a:t>
            </a:r>
            <a:r>
              <a:rPr lang="zh-CN" altLang="en-US" sz="2400" dirty="0">
                <a:ea typeface="楷体_GB2312" pitchFamily="49" charset="-122"/>
              </a:rPr>
              <a:t>以后我们仅讨论查找成功时的平均查找长度和查找不成功时的比较次数。</a:t>
            </a:r>
          </a:p>
        </p:txBody>
      </p:sp>
    </p:spTree>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53" name="Text Box 41"/>
          <p:cNvSpPr txBox="1">
            <a:spLocks noChangeArrowheads="1"/>
          </p:cNvSpPr>
          <p:nvPr/>
        </p:nvSpPr>
        <p:spPr bwMode="auto">
          <a:xfrm>
            <a:off x="530225" y="1022350"/>
            <a:ext cx="3994150" cy="457200"/>
          </a:xfrm>
          <a:prstGeom prst="rect">
            <a:avLst/>
          </a:prstGeom>
          <a:noFill/>
          <a:ln w="25400" cap="sq">
            <a:noFill/>
            <a:miter lim="800000"/>
            <a:headEnd/>
            <a:tailEnd/>
          </a:ln>
          <a:effectLst/>
        </p:spPr>
        <p:txBody>
          <a:bodyPr wrap="none" lIns="91416" tIns="45710" rIns="91416" bIns="45710">
            <a:spAutoFit/>
          </a:bodyPr>
          <a:lstStyle/>
          <a:p>
            <a:r>
              <a:rPr lang="en-US" altLang="zh-CN">
                <a:ea typeface="华文中宋" pitchFamily="2" charset="-122"/>
              </a:rPr>
              <a:t>        </a:t>
            </a:r>
            <a:r>
              <a:rPr lang="zh-CN" altLang="en-US">
                <a:ea typeface="华文中宋" pitchFamily="2" charset="-122"/>
              </a:rPr>
              <a:t>有序表表示静态查找表  </a:t>
            </a:r>
          </a:p>
        </p:txBody>
      </p:sp>
      <p:sp>
        <p:nvSpPr>
          <p:cNvPr id="64555" name="Text Box 43"/>
          <p:cNvSpPr txBox="1">
            <a:spLocks noChangeArrowheads="1"/>
          </p:cNvSpPr>
          <p:nvPr/>
        </p:nvSpPr>
        <p:spPr bwMode="auto">
          <a:xfrm>
            <a:off x="530225" y="17049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查找过程： </a:t>
            </a:r>
          </a:p>
        </p:txBody>
      </p:sp>
      <p:grpSp>
        <p:nvGrpSpPr>
          <p:cNvPr id="2" name="Group 177"/>
          <p:cNvGrpSpPr>
            <a:grpSpLocks/>
          </p:cNvGrpSpPr>
          <p:nvPr/>
        </p:nvGrpSpPr>
        <p:grpSpPr bwMode="auto">
          <a:xfrm>
            <a:off x="1644650" y="1620838"/>
            <a:ext cx="6296025" cy="1276350"/>
            <a:chOff x="1035" y="1123"/>
            <a:chExt cx="3966" cy="804"/>
          </a:xfrm>
        </p:grpSpPr>
        <p:sp>
          <p:nvSpPr>
            <p:cNvPr id="64559" name="Text Box 47"/>
            <p:cNvSpPr txBox="1">
              <a:spLocks noChangeArrowheads="1"/>
            </p:cNvSpPr>
            <p:nvPr/>
          </p:nvSpPr>
          <p:spPr bwMode="auto">
            <a:xfrm>
              <a:off x="1059" y="1450"/>
              <a:ext cx="3942" cy="252"/>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1      2       3        4       5         6         7       8        9       10     11 </a:t>
              </a:r>
            </a:p>
          </p:txBody>
        </p:sp>
        <p:sp>
          <p:nvSpPr>
            <p:cNvPr id="64560" name="Rectangle 48"/>
            <p:cNvSpPr>
              <a:spLocks noChangeArrowheads="1"/>
            </p:cNvSpPr>
            <p:nvPr/>
          </p:nvSpPr>
          <p:spPr bwMode="auto">
            <a:xfrm>
              <a:off x="1035" y="1671"/>
              <a:ext cx="3962" cy="256"/>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561" name="Line 49"/>
            <p:cNvSpPr>
              <a:spLocks noChangeShapeType="1"/>
            </p:cNvSpPr>
            <p:nvPr/>
          </p:nvSpPr>
          <p:spPr bwMode="auto">
            <a:xfrm>
              <a:off x="1344"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2" name="Line 50"/>
            <p:cNvSpPr>
              <a:spLocks noChangeShapeType="1"/>
            </p:cNvSpPr>
            <p:nvPr/>
          </p:nvSpPr>
          <p:spPr bwMode="auto">
            <a:xfrm>
              <a:off x="1708"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3" name="Line 51"/>
            <p:cNvSpPr>
              <a:spLocks noChangeShapeType="1"/>
            </p:cNvSpPr>
            <p:nvPr/>
          </p:nvSpPr>
          <p:spPr bwMode="auto">
            <a:xfrm>
              <a:off x="2072"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4" name="Line 52"/>
            <p:cNvSpPr>
              <a:spLocks noChangeShapeType="1"/>
            </p:cNvSpPr>
            <p:nvPr/>
          </p:nvSpPr>
          <p:spPr bwMode="auto">
            <a:xfrm>
              <a:off x="2436"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5" name="Line 53"/>
            <p:cNvSpPr>
              <a:spLocks noChangeShapeType="1"/>
            </p:cNvSpPr>
            <p:nvPr/>
          </p:nvSpPr>
          <p:spPr bwMode="auto">
            <a:xfrm>
              <a:off x="2800"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6" name="Line 54"/>
            <p:cNvSpPr>
              <a:spLocks noChangeShapeType="1"/>
            </p:cNvSpPr>
            <p:nvPr/>
          </p:nvSpPr>
          <p:spPr bwMode="auto">
            <a:xfrm>
              <a:off x="3163"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7" name="Line 55"/>
            <p:cNvSpPr>
              <a:spLocks noChangeShapeType="1"/>
            </p:cNvSpPr>
            <p:nvPr/>
          </p:nvSpPr>
          <p:spPr bwMode="auto">
            <a:xfrm>
              <a:off x="3527"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8" name="Line 56"/>
            <p:cNvSpPr>
              <a:spLocks noChangeShapeType="1"/>
            </p:cNvSpPr>
            <p:nvPr/>
          </p:nvSpPr>
          <p:spPr bwMode="auto">
            <a:xfrm>
              <a:off x="3891"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9" name="Line 57"/>
            <p:cNvSpPr>
              <a:spLocks noChangeShapeType="1"/>
            </p:cNvSpPr>
            <p:nvPr/>
          </p:nvSpPr>
          <p:spPr bwMode="auto">
            <a:xfrm>
              <a:off x="4255"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0" name="Line 58"/>
            <p:cNvSpPr>
              <a:spLocks noChangeShapeType="1"/>
            </p:cNvSpPr>
            <p:nvPr/>
          </p:nvSpPr>
          <p:spPr bwMode="auto">
            <a:xfrm>
              <a:off x="4619"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1" name="AutoShape 59"/>
            <p:cNvSpPr>
              <a:spLocks noChangeArrowheads="1"/>
            </p:cNvSpPr>
            <p:nvPr/>
          </p:nvSpPr>
          <p:spPr bwMode="auto">
            <a:xfrm>
              <a:off x="2290" y="1123"/>
              <a:ext cx="665" cy="357"/>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grpSp>
      <p:grpSp>
        <p:nvGrpSpPr>
          <p:cNvPr id="3" name="Group 62"/>
          <p:cNvGrpSpPr>
            <a:grpSpLocks/>
          </p:cNvGrpSpPr>
          <p:nvPr/>
        </p:nvGrpSpPr>
        <p:grpSpPr bwMode="auto">
          <a:xfrm>
            <a:off x="1677988"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4" name="Group 68"/>
          <p:cNvGrpSpPr>
            <a:grpSpLocks/>
          </p:cNvGrpSpPr>
          <p:nvPr/>
        </p:nvGrpSpPr>
        <p:grpSpPr bwMode="auto">
          <a:xfrm>
            <a:off x="4487863"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grpSp>
        <p:nvGrpSpPr>
          <p:cNvPr id="5" name="Group 78"/>
          <p:cNvGrpSpPr>
            <a:grpSpLocks/>
          </p:cNvGrpSpPr>
          <p:nvPr/>
        </p:nvGrpSpPr>
        <p:grpSpPr bwMode="auto">
          <a:xfrm>
            <a:off x="7392988" y="2979738"/>
            <a:ext cx="635000" cy="617537"/>
            <a:chOff x="975" y="1167"/>
            <a:chExt cx="400" cy="390"/>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6" name="Group 121"/>
          <p:cNvGrpSpPr>
            <a:grpSpLocks/>
          </p:cNvGrpSpPr>
          <p:nvPr/>
        </p:nvGrpSpPr>
        <p:grpSpPr bwMode="auto">
          <a:xfrm>
            <a:off x="1677978" y="3141663"/>
            <a:ext cx="6215081" cy="1304925"/>
            <a:chOff x="1056" y="2488"/>
            <a:chExt cx="3916" cy="820"/>
          </a:xfrm>
        </p:grpSpPr>
        <p:sp>
          <p:nvSpPr>
            <p:cNvPr id="64620" name="Text Box 108"/>
            <p:cNvSpPr txBox="1">
              <a:spLocks noChangeArrowheads="1"/>
            </p:cNvSpPr>
            <p:nvPr/>
          </p:nvSpPr>
          <p:spPr bwMode="auto">
            <a:xfrm>
              <a:off x="1056" y="2832"/>
              <a:ext cx="3916" cy="250"/>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21" name="Rectangle 109"/>
            <p:cNvSpPr>
              <a:spLocks noChangeArrowheads="1"/>
            </p:cNvSpPr>
            <p:nvPr/>
          </p:nvSpPr>
          <p:spPr bwMode="auto">
            <a:xfrm>
              <a:off x="1115" y="3053"/>
              <a:ext cx="3798" cy="251"/>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dirty="0"/>
                <a:t>  5     13     19     21     37     56     64     75     80      88     92  </a:t>
              </a:r>
            </a:p>
          </p:txBody>
        </p:sp>
        <p:sp>
          <p:nvSpPr>
            <p:cNvPr id="64622" name="Line 110"/>
            <p:cNvSpPr>
              <a:spLocks noChangeShapeType="1"/>
            </p:cNvSpPr>
            <p:nvPr/>
          </p:nvSpPr>
          <p:spPr bwMode="auto">
            <a:xfrm>
              <a:off x="134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3" name="Line 111"/>
            <p:cNvSpPr>
              <a:spLocks noChangeShapeType="1"/>
            </p:cNvSpPr>
            <p:nvPr/>
          </p:nvSpPr>
          <p:spPr bwMode="auto">
            <a:xfrm>
              <a:off x="170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4" name="Line 112"/>
            <p:cNvSpPr>
              <a:spLocks noChangeShapeType="1"/>
            </p:cNvSpPr>
            <p:nvPr/>
          </p:nvSpPr>
          <p:spPr bwMode="auto">
            <a:xfrm>
              <a:off x="206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5" name="Line 113"/>
            <p:cNvSpPr>
              <a:spLocks noChangeShapeType="1"/>
            </p:cNvSpPr>
            <p:nvPr/>
          </p:nvSpPr>
          <p:spPr bwMode="auto">
            <a:xfrm>
              <a:off x="243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6" name="Line 114"/>
            <p:cNvSpPr>
              <a:spLocks noChangeShapeType="1"/>
            </p:cNvSpPr>
            <p:nvPr/>
          </p:nvSpPr>
          <p:spPr bwMode="auto">
            <a:xfrm>
              <a:off x="279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7" name="Line 115"/>
            <p:cNvSpPr>
              <a:spLocks noChangeShapeType="1"/>
            </p:cNvSpPr>
            <p:nvPr/>
          </p:nvSpPr>
          <p:spPr bwMode="auto">
            <a:xfrm>
              <a:off x="316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8" name="Line 116"/>
            <p:cNvSpPr>
              <a:spLocks noChangeShapeType="1"/>
            </p:cNvSpPr>
            <p:nvPr/>
          </p:nvSpPr>
          <p:spPr bwMode="auto">
            <a:xfrm>
              <a:off x="352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9" name="Line 117"/>
            <p:cNvSpPr>
              <a:spLocks noChangeShapeType="1"/>
            </p:cNvSpPr>
            <p:nvPr/>
          </p:nvSpPr>
          <p:spPr bwMode="auto">
            <a:xfrm>
              <a:off x="388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0" name="Line 118"/>
            <p:cNvSpPr>
              <a:spLocks noChangeShapeType="1"/>
            </p:cNvSpPr>
            <p:nvPr/>
          </p:nvSpPr>
          <p:spPr bwMode="auto">
            <a:xfrm>
              <a:off x="425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1" name="Line 119"/>
            <p:cNvSpPr>
              <a:spLocks noChangeShapeType="1"/>
            </p:cNvSpPr>
            <p:nvPr/>
          </p:nvSpPr>
          <p:spPr bwMode="auto">
            <a:xfrm>
              <a:off x="461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2" name="AutoShape 120"/>
            <p:cNvSpPr>
              <a:spLocks noChangeArrowheads="1"/>
            </p:cNvSpPr>
            <p:nvPr/>
          </p:nvSpPr>
          <p:spPr bwMode="auto">
            <a:xfrm>
              <a:off x="3250" y="2488"/>
              <a:ext cx="733" cy="388"/>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1677988" y="4508500"/>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8" name="Group 150"/>
          <p:cNvGrpSpPr>
            <a:grpSpLocks/>
          </p:cNvGrpSpPr>
          <p:nvPr/>
        </p:nvGrpSpPr>
        <p:grpSpPr bwMode="auto">
          <a:xfrm>
            <a:off x="7392988" y="4519613"/>
            <a:ext cx="635000" cy="617537"/>
            <a:chOff x="975" y="1167"/>
            <a:chExt cx="400" cy="390"/>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9" name="Group 153"/>
          <p:cNvGrpSpPr>
            <a:grpSpLocks/>
          </p:cNvGrpSpPr>
          <p:nvPr/>
        </p:nvGrpSpPr>
        <p:grpSpPr bwMode="auto">
          <a:xfrm>
            <a:off x="4497388" y="4519613"/>
            <a:ext cx="576262" cy="617537"/>
            <a:chOff x="975" y="1167"/>
            <a:chExt cx="364" cy="390"/>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sp>
        <p:nvSpPr>
          <p:cNvPr id="64688" name="Text Box 176"/>
          <p:cNvSpPr txBox="1">
            <a:spLocks noChangeArrowheads="1"/>
          </p:cNvSpPr>
          <p:nvPr/>
        </p:nvSpPr>
        <p:spPr bwMode="auto">
          <a:xfrm>
            <a:off x="2363788" y="5176838"/>
            <a:ext cx="1685925" cy="457200"/>
          </a:xfrm>
          <a:prstGeom prst="rect">
            <a:avLst/>
          </a:prstGeom>
          <a:noFill/>
          <a:ln w="25400" cap="sq">
            <a:noFill/>
            <a:miter lim="800000"/>
            <a:headEnd/>
            <a:tailEnd/>
          </a:ln>
          <a:effectLst/>
        </p:spPr>
        <p:txBody>
          <a:bodyPr wrap="none" lIns="91416" tIns="45710" rIns="91416" bIns="45710">
            <a:spAutoFit/>
          </a:bodyPr>
          <a:lstStyle/>
          <a:p>
            <a:r>
              <a:rPr lang="en-US" altLang="zh-CN">
                <a:solidFill>
                  <a:srgbClr val="0000FF"/>
                </a:solidFill>
              </a:rPr>
              <a:t>High &lt; low </a:t>
            </a:r>
          </a:p>
        </p:txBody>
      </p:sp>
      <p:sp>
        <p:nvSpPr>
          <p:cNvPr id="64691" name="AutoShape 179"/>
          <p:cNvSpPr>
            <a:spLocks noChangeArrowheads="1"/>
          </p:cNvSpPr>
          <p:nvPr/>
        </p:nvSpPr>
        <p:spPr bwMode="auto">
          <a:xfrm>
            <a:off x="4521200" y="1116013"/>
            <a:ext cx="976313" cy="331787"/>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5538788" y="965200"/>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a:solidFill>
                  <a:srgbClr val="0000CC"/>
                </a:solidFill>
                <a:latin typeface="华文行楷" pitchFamily="2" charset="-122"/>
                <a:ea typeface="华文行楷" pitchFamily="2" charset="-122"/>
                <a:cs typeface="+mj-cs"/>
              </a:rPr>
              <a:t>折半</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par>
                                <p:cTn id="34" presetID="2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8.33333E-7 -0.00046 L -0.38264 -0.00093 " pathEditMode="relative" rAng="0" ptsTypes="AA">
                                      <p:cBhvr>
                                        <p:cTn id="45" dur="2000" fill="hold"/>
                                        <p:tgtEl>
                                          <p:spTgt spid="5"/>
                                        </p:tgtEl>
                                        <p:attrNameLst>
                                          <p:attrName>ppt_x</p:attrName>
                                          <p:attrName>ppt_y</p:attrName>
                                        </p:attrNameLst>
                                      </p:cBhvr>
                                      <p:rCtr x="-191" y="0"/>
                                    </p:animMotion>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2.77778E-6 -1.11111E-6 L -0.18906 -1.11111E-6 " pathEditMode="relative" ptsTypes="AA">
                                      <p:cBhvr>
                                        <p:cTn id="49" dur="2000" fill="hold"/>
                                        <p:tgtEl>
                                          <p:spTgt spid="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8.33333E-7 2.22222E-6 L 0.18108 2.22222E-6 " pathEditMode="relative" ptsTypes="AA">
                                      <p:cBhvr>
                                        <p:cTn id="53" dur="2000" fill="hold"/>
                                        <p:tgtEl>
                                          <p:spTgt spid="3"/>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18907 -7.40741E-7 L -0.12483 0.07431 " pathEditMode="relative" rAng="0" ptsTypes="AA">
                                      <p:cBhvr>
                                        <p:cTn id="57" dur="2000" fill="hold"/>
                                        <p:tgtEl>
                                          <p:spTgt spid="4"/>
                                        </p:tgtEl>
                                        <p:attrNameLst>
                                          <p:attrName>ppt_x</p:attrName>
                                          <p:attrName>ppt_y</p:attrName>
                                        </p:attrNameLst>
                                      </p:cBhvr>
                                      <p:rCtr x="32" y="37"/>
                                    </p:animMotion>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22" presetClass="exit" presetSubtype="4" fill="hold" nodeType="withEffect">
                                  <p:stCondLst>
                                    <p:cond delay="0"/>
                                  </p:stCondLst>
                                  <p:childTnLst>
                                    <p:animEffect transition="out" filter="wipe(down)">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17" presetClass="entr" presetSubtype="1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p:cTn id="71" dur="500" fill="hold"/>
                                        <p:tgtEl>
                                          <p:spTgt spid="6"/>
                                        </p:tgtEl>
                                        <p:attrNameLst>
                                          <p:attrName>ppt_w</p:attrName>
                                        </p:attrNameLst>
                                      </p:cBhvr>
                                      <p:tavLst>
                                        <p:tav tm="0">
                                          <p:val>
                                            <p:fltVal val="0"/>
                                          </p:val>
                                        </p:tav>
                                        <p:tav tm="100000">
                                          <p:val>
                                            <p:strVal val="#ppt_w"/>
                                          </p:val>
                                        </p:tav>
                                      </p:tavLst>
                                    </p:anim>
                                    <p:anim calcmode="lin" valueType="num">
                                      <p:cBhvr>
                                        <p:cTn id="7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par>
                                <p:cTn id="78" presetID="2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nodeType="clickEffect">
                                  <p:stCondLst>
                                    <p:cond delay="0"/>
                                  </p:stCondLst>
                                  <p:childTnLst>
                                    <p:animMotion origin="layout" path="M -8.33333E-7 -7.40741E-7 L 0.37014 -7.40741E-7 " pathEditMode="relative" ptsTypes="AA">
                                      <p:cBhvr>
                                        <p:cTn id="89" dur="2000" fill="hold"/>
                                        <p:tgtEl>
                                          <p:spTgt spid="7"/>
                                        </p:tgtEl>
                                        <p:attrNameLst>
                                          <p:attrName>ppt_x</p:attrName>
                                          <p:attrName>ppt_y</p:attrName>
                                        </p:attrNameLst>
                                      </p:cBhvr>
                                    </p:animMotion>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5.27778E-6 -3.7037E-6 L 0.1889 -3.7037E-6 " pathEditMode="relative" ptsTypes="AA">
                                      <p:cBhvr>
                                        <p:cTn id="93" dur="2000" fill="hold"/>
                                        <p:tgtEl>
                                          <p:spTgt spid="9"/>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3.05556E-6 4.81481E-6 L -0.19357 4.81481E-6 " pathEditMode="relative" rAng="0" ptsTypes="AA">
                                      <p:cBhvr>
                                        <p:cTn id="97" dur="2000" fill="hold"/>
                                        <p:tgtEl>
                                          <p:spTgt spid="8"/>
                                        </p:tgtEl>
                                        <p:attrNameLst>
                                          <p:attrName>ppt_x</p:attrName>
                                          <p:attrName>ppt_y</p:attrName>
                                        </p:attrNameLst>
                                      </p:cBhvr>
                                      <p:rCtr x="-97" y="0"/>
                                    </p:animMotion>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nodeType="clickEffect">
                                  <p:stCondLst>
                                    <p:cond delay="0"/>
                                  </p:stCondLst>
                                  <p:childTnLst>
                                    <p:animMotion origin="layout" path="M 0.18889 4.81481E-6 L 0.06337 0.07962 " pathEditMode="relative" rAng="0" ptsTypes="AA">
                                      <p:cBhvr>
                                        <p:cTn id="101" dur="2000" fill="hold"/>
                                        <p:tgtEl>
                                          <p:spTgt spid="9"/>
                                        </p:tgtEl>
                                        <p:attrNameLst>
                                          <p:attrName>ppt_x</p:attrName>
                                          <p:attrName>ppt_y</p:attrName>
                                        </p:attrNameLst>
                                      </p:cBhvr>
                                      <p:rCtr x="-63" y="40"/>
                                    </p:animMotion>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0.20156 4.81481E-6 L -0.31962 4.81481E-6 " pathEditMode="relative" rAng="0" ptsTypes="AA">
                                      <p:cBhvr>
                                        <p:cTn id="105" dur="2000" fill="hold"/>
                                        <p:tgtEl>
                                          <p:spTgt spid="8"/>
                                        </p:tgtEl>
                                        <p:attrNameLst>
                                          <p:attrName>ppt_x</p:attrName>
                                          <p:attrName>ppt_y</p:attrName>
                                        </p:attrNameLst>
                                      </p:cBhvr>
                                      <p:rCtr x="-59" y="0"/>
                                    </p:animMotion>
                                  </p:childTnLst>
                                </p:cTn>
                              </p:par>
                            </p:childTnLst>
                          </p:cTn>
                        </p:par>
                      </p:childTnLst>
                    </p:cTn>
                  </p:par>
                  <p:par>
                    <p:cTn id="106" fill="hold">
                      <p:stCondLst>
                        <p:cond delay="indefinite"/>
                      </p:stCondLst>
                      <p:childTnLst>
                        <p:par>
                          <p:cTn id="107" fill="hold">
                            <p:stCondLst>
                              <p:cond delay="0"/>
                            </p:stCondLst>
                            <p:childTnLst>
                              <p:par>
                                <p:cTn id="108" presetID="35" presetClass="entr" presetSubtype="0" fill="hold" grpId="0" nodeType="clickEffect">
                                  <p:stCondLst>
                                    <p:cond delay="0"/>
                                  </p:stCondLst>
                                  <p:childTnLst>
                                    <p:set>
                                      <p:cBhvr>
                                        <p:cTn id="109" dur="1" fill="hold">
                                          <p:stCondLst>
                                            <p:cond delay="0"/>
                                          </p:stCondLst>
                                        </p:cTn>
                                        <p:tgtEl>
                                          <p:spTgt spid="64688"/>
                                        </p:tgtEl>
                                        <p:attrNameLst>
                                          <p:attrName>style.visibility</p:attrName>
                                        </p:attrNameLst>
                                      </p:cBhvr>
                                      <p:to>
                                        <p:strVal val="visible"/>
                                      </p:to>
                                    </p:set>
                                    <p:animEffect transition="in" filter="fade">
                                      <p:cBhvr>
                                        <p:cTn id="110" dur="2000"/>
                                        <p:tgtEl>
                                          <p:spTgt spid="64688"/>
                                        </p:tgtEl>
                                      </p:cBhvr>
                                    </p:animEffect>
                                    <p:anim calcmode="lin" valueType="num">
                                      <p:cBhvr>
                                        <p:cTn id="111" dur="2000" fill="hold"/>
                                        <p:tgtEl>
                                          <p:spTgt spid="64688"/>
                                        </p:tgtEl>
                                        <p:attrNameLst>
                                          <p:attrName>style.rotation</p:attrName>
                                        </p:attrNameLst>
                                      </p:cBhvr>
                                      <p:tavLst>
                                        <p:tav tm="0">
                                          <p:val>
                                            <p:fltVal val="720"/>
                                          </p:val>
                                        </p:tav>
                                        <p:tav tm="100000">
                                          <p:val>
                                            <p:fltVal val="0"/>
                                          </p:val>
                                        </p:tav>
                                      </p:tavLst>
                                    </p:anim>
                                    <p:anim calcmode="lin" valueType="num">
                                      <p:cBhvr>
                                        <p:cTn id="112" dur="2000" fill="hold"/>
                                        <p:tgtEl>
                                          <p:spTgt spid="64688"/>
                                        </p:tgtEl>
                                        <p:attrNameLst>
                                          <p:attrName>ppt_h</p:attrName>
                                        </p:attrNameLst>
                                      </p:cBhvr>
                                      <p:tavLst>
                                        <p:tav tm="0">
                                          <p:val>
                                            <p:fltVal val="0"/>
                                          </p:val>
                                        </p:tav>
                                        <p:tav tm="100000">
                                          <p:val>
                                            <p:strVal val="#ppt_h"/>
                                          </p:val>
                                        </p:tav>
                                      </p:tavLst>
                                    </p:anim>
                                    <p:anim calcmode="lin" valueType="num">
                                      <p:cBhvr>
                                        <p:cTn id="11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08"/>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342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419100" y="1038225"/>
            <a:ext cx="8113340" cy="4967494"/>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 </a:t>
            </a:r>
          </a:p>
          <a:p>
            <a:pPr>
              <a:lnSpc>
                <a:spcPct val="120000"/>
              </a:lnSpc>
              <a:spcBef>
                <a:spcPct val="0"/>
              </a:spcBef>
            </a:pPr>
            <a:r>
              <a:rPr lang="en-US" altLang="zh-CN" sz="2400" dirty="0">
                <a:ea typeface="楷体_GB2312" pitchFamily="49" charset="-122"/>
              </a:rPr>
              <a:t> {  low =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 </a:t>
            </a:r>
          </a:p>
          <a:p>
            <a:pPr>
              <a:lnSpc>
                <a:spcPct val="120000"/>
              </a:lnSpc>
              <a:spcBef>
                <a:spcPct val="0"/>
              </a:spcBef>
            </a:pPr>
            <a:r>
              <a:rPr lang="en-US" altLang="zh-CN" sz="2400" dirty="0">
                <a:ea typeface="楷体_GB2312" pitchFamily="49" charset="-122"/>
              </a:rPr>
              <a:t>    {   </a:t>
            </a:r>
            <a:r>
              <a:rPr lang="en-US" altLang="zh-CN" sz="2400" dirty="0">
                <a:solidFill>
                  <a:srgbClr val="0000FF"/>
                </a:solidFill>
                <a:ea typeface="楷体_GB2312" pitchFamily="49" charset="-122"/>
              </a:rPr>
              <a:t>mid</a:t>
            </a:r>
            <a:r>
              <a:rPr lang="en-US" altLang="zh-CN" sz="2400" dirty="0">
                <a:ea typeface="楷体_GB2312" pitchFamily="49" charset="-122"/>
              </a:rPr>
              <a:t> =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].key = key)   return </a:t>
            </a:r>
            <a:r>
              <a:rPr lang="en-US" altLang="zh-CN" sz="2400" dirty="0">
                <a:solidFill>
                  <a:srgbClr val="0000FF"/>
                </a:solidFill>
                <a:ea typeface="楷体_GB2312" pitchFamily="49" charset="-122"/>
              </a:rPr>
              <a:t>mid </a:t>
            </a:r>
            <a:r>
              <a:rPr lang="en-US" altLang="zh-CN" sz="2400" dirty="0">
                <a:ea typeface="楷体_GB2312" pitchFamily="49" charset="-122"/>
              </a:rPr>
              <a:t>;    //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low = mid + 1;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338138" y="504825"/>
            <a:ext cx="1785937"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2243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5149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3465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69024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23987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40751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5751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75120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8037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62849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4608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2863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1878013" y="1190625"/>
            <a:ext cx="520700" cy="457200"/>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1978025" y="476250"/>
            <a:ext cx="344488" cy="457200"/>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4432300" y="2416175"/>
            <a:ext cx="1187450" cy="282575"/>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5892800" y="2416175"/>
            <a:ext cx="1136650" cy="282575"/>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5564188" y="2014538"/>
            <a:ext cx="447675" cy="457200"/>
            <a:chOff x="3434" y="1008"/>
            <a:chExt cx="280" cy="288"/>
          </a:xfrm>
        </p:grpSpPr>
        <p:sp>
          <p:nvSpPr>
            <p:cNvPr id="29903" name="Oval 207"/>
            <p:cNvSpPr>
              <a:spLocks noChangeArrowheads="1"/>
            </p:cNvSpPr>
            <p:nvPr/>
          </p:nvSpPr>
          <p:spPr bwMode="auto">
            <a:xfrm>
              <a:off x="3434" y="105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56" y="1008"/>
              <a:ext cx="258" cy="288"/>
            </a:xfrm>
            <a:prstGeom prst="rect">
              <a:avLst/>
            </a:prstGeom>
            <a:noFill/>
            <a:ln w="25400" cap="sq">
              <a:noFill/>
              <a:miter lim="800000"/>
              <a:headEnd/>
              <a:tailEnd/>
            </a:ln>
            <a:effectLst/>
          </p:spPr>
          <p:txBody>
            <a:bodyPr wrap="none" lIns="91416" tIns="45710" rIns="91416" bIns="45710">
              <a:spAutoFit/>
            </a:bodyPr>
            <a:lstStyle/>
            <a:p>
              <a:r>
                <a:rPr lang="en-US" altLang="zh-CN"/>
                <a:t>6 </a:t>
              </a:r>
            </a:p>
          </p:txBody>
        </p:sp>
      </p:grpSp>
      <p:grpSp>
        <p:nvGrpSpPr>
          <p:cNvPr id="4" name="Group 281"/>
          <p:cNvGrpSpPr>
            <a:grpSpLocks/>
          </p:cNvGrpSpPr>
          <p:nvPr/>
        </p:nvGrpSpPr>
        <p:grpSpPr bwMode="auto">
          <a:xfrm>
            <a:off x="4240213" y="2622550"/>
            <a:ext cx="447675" cy="457200"/>
            <a:chOff x="2474" y="1392"/>
            <a:chExt cx="280" cy="288"/>
          </a:xfrm>
        </p:grpSpPr>
        <p:sp>
          <p:nvSpPr>
            <p:cNvPr id="29900" name="Oval 204"/>
            <p:cNvSpPr>
              <a:spLocks noChangeArrowheads="1"/>
            </p:cNvSpPr>
            <p:nvPr/>
          </p:nvSpPr>
          <p:spPr bwMode="auto">
            <a:xfrm>
              <a:off x="2474"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96" y="1392"/>
              <a:ext cx="258" cy="288"/>
            </a:xfrm>
            <a:prstGeom prst="rect">
              <a:avLst/>
            </a:prstGeom>
            <a:noFill/>
            <a:ln w="25400" cap="sq">
              <a:noFill/>
              <a:miter lim="800000"/>
              <a:headEnd/>
              <a:tailEnd/>
            </a:ln>
            <a:effectLst/>
          </p:spPr>
          <p:txBody>
            <a:bodyPr wrap="none" lIns="91416" tIns="45710" rIns="91416" bIns="45710">
              <a:spAutoFit/>
            </a:bodyPr>
            <a:lstStyle/>
            <a:p>
              <a:r>
                <a:rPr lang="en-US" altLang="zh-CN"/>
                <a:t>3 </a:t>
              </a:r>
            </a:p>
          </p:txBody>
        </p:sp>
      </p:grpSp>
      <p:grpSp>
        <p:nvGrpSpPr>
          <p:cNvPr id="5" name="Group 265"/>
          <p:cNvGrpSpPr>
            <a:grpSpLocks/>
          </p:cNvGrpSpPr>
          <p:nvPr/>
        </p:nvGrpSpPr>
        <p:grpSpPr bwMode="auto">
          <a:xfrm>
            <a:off x="6838950" y="2622550"/>
            <a:ext cx="457200" cy="457200"/>
            <a:chOff x="4093" y="1392"/>
            <a:chExt cx="288" cy="288"/>
          </a:xfrm>
        </p:grpSpPr>
        <p:sp>
          <p:nvSpPr>
            <p:cNvPr id="29901" name="Oval 205"/>
            <p:cNvSpPr>
              <a:spLocks noChangeArrowheads="1"/>
            </p:cNvSpPr>
            <p:nvPr/>
          </p:nvSpPr>
          <p:spPr bwMode="auto">
            <a:xfrm>
              <a:off x="4093"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21" y="1392"/>
              <a:ext cx="260" cy="288"/>
            </a:xfrm>
            <a:prstGeom prst="rect">
              <a:avLst/>
            </a:prstGeom>
            <a:noFill/>
            <a:ln w="25400" cap="sq">
              <a:noFill/>
              <a:miter lim="800000"/>
              <a:headEnd/>
              <a:tailEnd/>
            </a:ln>
            <a:effectLst/>
          </p:spPr>
          <p:txBody>
            <a:bodyPr wrap="none" lIns="91416" tIns="45710" rIns="91416" bIns="45710">
              <a:spAutoFit/>
            </a:bodyPr>
            <a:lstStyle/>
            <a:p>
              <a:r>
                <a:rPr lang="en-US" altLang="zh-CN"/>
                <a:t>9 </a:t>
              </a:r>
            </a:p>
          </p:txBody>
        </p:sp>
      </p:grpSp>
      <p:cxnSp>
        <p:nvCxnSpPr>
          <p:cNvPr id="29916" name="AutoShape 220"/>
          <p:cNvCxnSpPr>
            <a:cxnSpLocks noChangeShapeType="1"/>
            <a:stCxn id="29900" idx="3"/>
            <a:endCxn id="29902" idx="0"/>
          </p:cNvCxnSpPr>
          <p:nvPr/>
        </p:nvCxnSpPr>
        <p:spPr bwMode="auto">
          <a:xfrm flipH="1">
            <a:off x="3781425" y="3024188"/>
            <a:ext cx="514350" cy="285750"/>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4568825" y="3024188"/>
            <a:ext cx="446088" cy="285750"/>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7164388" y="3024188"/>
            <a:ext cx="569912" cy="285750"/>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6365875" y="3024188"/>
            <a:ext cx="528638" cy="285750"/>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3590925" y="3233738"/>
            <a:ext cx="412750" cy="455612"/>
            <a:chOff x="1658" y="1776"/>
            <a:chExt cx="260" cy="288"/>
          </a:xfrm>
        </p:grpSpPr>
        <p:sp>
          <p:nvSpPr>
            <p:cNvPr id="29902" name="Oval 206"/>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1 </a:t>
              </a:r>
            </a:p>
          </p:txBody>
        </p:sp>
      </p:grpSp>
      <p:grpSp>
        <p:nvGrpSpPr>
          <p:cNvPr id="7" name="Group 310"/>
          <p:cNvGrpSpPr>
            <a:grpSpLocks/>
          </p:cNvGrpSpPr>
          <p:nvPr/>
        </p:nvGrpSpPr>
        <p:grpSpPr bwMode="auto">
          <a:xfrm>
            <a:off x="4824413" y="3260725"/>
            <a:ext cx="447675" cy="455613"/>
            <a:chOff x="3039" y="2054"/>
            <a:chExt cx="282" cy="287"/>
          </a:xfrm>
        </p:grpSpPr>
        <p:sp>
          <p:nvSpPr>
            <p:cNvPr id="29899" name="Oval 203"/>
            <p:cNvSpPr>
              <a:spLocks noChangeArrowheads="1"/>
            </p:cNvSpPr>
            <p:nvPr/>
          </p:nvSpPr>
          <p:spPr bwMode="auto">
            <a:xfrm>
              <a:off x="3039" y="2085"/>
              <a:ext cx="240" cy="239"/>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61" y="2054"/>
              <a:ext cx="260" cy="287"/>
            </a:xfrm>
            <a:prstGeom prst="rect">
              <a:avLst/>
            </a:prstGeom>
            <a:noFill/>
            <a:ln w="25400" cap="sq">
              <a:noFill/>
              <a:miter lim="800000"/>
              <a:headEnd/>
              <a:tailEnd/>
            </a:ln>
            <a:effectLst/>
          </p:spPr>
          <p:txBody>
            <a:bodyPr wrap="none" lIns="91350" tIns="45677" rIns="91350" bIns="45677">
              <a:spAutoFit/>
            </a:bodyPr>
            <a:lstStyle/>
            <a:p>
              <a:r>
                <a:rPr lang="en-US" altLang="zh-CN"/>
                <a:t>4 </a:t>
              </a:r>
            </a:p>
          </p:txBody>
        </p:sp>
      </p:grpSp>
      <p:grpSp>
        <p:nvGrpSpPr>
          <p:cNvPr id="8" name="Group 268"/>
          <p:cNvGrpSpPr>
            <a:grpSpLocks/>
          </p:cNvGrpSpPr>
          <p:nvPr/>
        </p:nvGrpSpPr>
        <p:grpSpPr bwMode="auto">
          <a:xfrm>
            <a:off x="6175375" y="3233738"/>
            <a:ext cx="412750" cy="455612"/>
            <a:chOff x="3613" y="1776"/>
            <a:chExt cx="260" cy="288"/>
          </a:xfrm>
        </p:grpSpPr>
        <p:sp>
          <p:nvSpPr>
            <p:cNvPr id="29904" name="Oval 208"/>
            <p:cNvSpPr>
              <a:spLocks noChangeArrowheads="1"/>
            </p:cNvSpPr>
            <p:nvPr/>
          </p:nvSpPr>
          <p:spPr bwMode="auto">
            <a:xfrm>
              <a:off x="361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13"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7 </a:t>
              </a:r>
            </a:p>
          </p:txBody>
        </p:sp>
      </p:grpSp>
      <p:grpSp>
        <p:nvGrpSpPr>
          <p:cNvPr id="9" name="Group 269"/>
          <p:cNvGrpSpPr>
            <a:grpSpLocks/>
          </p:cNvGrpSpPr>
          <p:nvPr/>
        </p:nvGrpSpPr>
        <p:grpSpPr bwMode="auto">
          <a:xfrm>
            <a:off x="7467600" y="3233738"/>
            <a:ext cx="565150" cy="455612"/>
            <a:chOff x="4525" y="1776"/>
            <a:chExt cx="356" cy="288"/>
          </a:xfrm>
        </p:grpSpPr>
        <p:sp>
          <p:nvSpPr>
            <p:cNvPr id="29905" name="Oval 209"/>
            <p:cNvSpPr>
              <a:spLocks noChangeArrowheads="1"/>
            </p:cNvSpPr>
            <p:nvPr/>
          </p:nvSpPr>
          <p:spPr bwMode="auto">
            <a:xfrm>
              <a:off x="457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25" y="1776"/>
              <a:ext cx="356" cy="288"/>
            </a:xfrm>
            <a:prstGeom prst="rect">
              <a:avLst/>
            </a:prstGeom>
            <a:noFill/>
            <a:ln w="25400" cap="sq">
              <a:noFill/>
              <a:miter lim="800000"/>
              <a:headEnd/>
              <a:tailEnd/>
            </a:ln>
            <a:effectLst/>
          </p:spPr>
          <p:txBody>
            <a:bodyPr wrap="none" lIns="91350" tIns="45677" rIns="91350" bIns="45677">
              <a:spAutoFit/>
            </a:bodyPr>
            <a:lstStyle/>
            <a:p>
              <a:r>
                <a:rPr lang="en-US" altLang="zh-CN"/>
                <a:t>10 </a:t>
              </a:r>
            </a:p>
          </p:txBody>
        </p:sp>
      </p:grpSp>
      <p:cxnSp>
        <p:nvCxnSpPr>
          <p:cNvPr id="29918" name="AutoShape 222"/>
          <p:cNvCxnSpPr>
            <a:cxnSpLocks noChangeShapeType="1"/>
            <a:stCxn id="29902" idx="5"/>
            <a:endCxn id="29908" idx="0"/>
          </p:cNvCxnSpPr>
          <p:nvPr/>
        </p:nvCxnSpPr>
        <p:spPr bwMode="auto">
          <a:xfrm>
            <a:off x="3916363" y="3633788"/>
            <a:ext cx="161925" cy="438150"/>
          </a:xfrm>
          <a:prstGeom prst="straightConnector1">
            <a:avLst/>
          </a:prstGeom>
          <a:noFill/>
          <a:ln w="9525" cap="sq">
            <a:solidFill>
              <a:schemeClr val="tx1"/>
            </a:solidFill>
            <a:round/>
            <a:headEnd/>
            <a:tailEnd/>
          </a:ln>
          <a:effectLst/>
        </p:spPr>
      </p:cxnSp>
      <p:cxnSp>
        <p:nvCxnSpPr>
          <p:cNvPr id="29919" name="AutoShape 223"/>
          <p:cNvCxnSpPr>
            <a:cxnSpLocks noChangeShapeType="1"/>
            <a:stCxn id="29899" idx="5"/>
            <a:endCxn id="29910" idx="0"/>
          </p:cNvCxnSpPr>
          <p:nvPr/>
        </p:nvCxnSpPr>
        <p:spPr bwMode="auto">
          <a:xfrm>
            <a:off x="5149850" y="3633788"/>
            <a:ext cx="209550" cy="438150"/>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6500813" y="3633788"/>
            <a:ext cx="219075" cy="438150"/>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7869238" y="3633788"/>
            <a:ext cx="215900" cy="438150"/>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3887788" y="3995738"/>
            <a:ext cx="412750" cy="455612"/>
            <a:chOff x="1898" y="2256"/>
            <a:chExt cx="260" cy="288"/>
          </a:xfrm>
        </p:grpSpPr>
        <p:sp>
          <p:nvSpPr>
            <p:cNvPr id="29908" name="Oval 212"/>
            <p:cNvSpPr>
              <a:spLocks noChangeArrowheads="1"/>
            </p:cNvSpPr>
            <p:nvPr/>
          </p:nvSpPr>
          <p:spPr bwMode="auto">
            <a:xfrm>
              <a:off x="189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89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2 </a:t>
              </a:r>
            </a:p>
          </p:txBody>
        </p:sp>
      </p:grpSp>
      <p:grpSp>
        <p:nvGrpSpPr>
          <p:cNvPr id="11" name="Group 271"/>
          <p:cNvGrpSpPr>
            <a:grpSpLocks/>
          </p:cNvGrpSpPr>
          <p:nvPr/>
        </p:nvGrpSpPr>
        <p:grpSpPr bwMode="auto">
          <a:xfrm>
            <a:off x="5168900" y="3995738"/>
            <a:ext cx="412750" cy="455612"/>
            <a:chOff x="2858" y="2256"/>
            <a:chExt cx="260" cy="288"/>
          </a:xfrm>
        </p:grpSpPr>
        <p:sp>
          <p:nvSpPr>
            <p:cNvPr id="29910" name="Oval 214"/>
            <p:cNvSpPr>
              <a:spLocks noChangeArrowheads="1"/>
            </p:cNvSpPr>
            <p:nvPr/>
          </p:nvSpPr>
          <p:spPr bwMode="auto">
            <a:xfrm>
              <a:off x="285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5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5 </a:t>
              </a:r>
            </a:p>
          </p:txBody>
        </p:sp>
      </p:grpSp>
      <p:grpSp>
        <p:nvGrpSpPr>
          <p:cNvPr id="12" name="Group 272"/>
          <p:cNvGrpSpPr>
            <a:grpSpLocks/>
          </p:cNvGrpSpPr>
          <p:nvPr/>
        </p:nvGrpSpPr>
        <p:grpSpPr bwMode="auto">
          <a:xfrm>
            <a:off x="6529388" y="3995738"/>
            <a:ext cx="412750" cy="455612"/>
            <a:chOff x="3853" y="2256"/>
            <a:chExt cx="260" cy="288"/>
          </a:xfrm>
        </p:grpSpPr>
        <p:sp>
          <p:nvSpPr>
            <p:cNvPr id="29912" name="Oval 216"/>
            <p:cNvSpPr>
              <a:spLocks noChangeArrowheads="1"/>
            </p:cNvSpPr>
            <p:nvPr/>
          </p:nvSpPr>
          <p:spPr bwMode="auto">
            <a:xfrm>
              <a:off x="385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53"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8 </a:t>
              </a:r>
            </a:p>
          </p:txBody>
        </p:sp>
      </p:grpSp>
      <p:grpSp>
        <p:nvGrpSpPr>
          <p:cNvPr id="13" name="Group 273"/>
          <p:cNvGrpSpPr>
            <a:grpSpLocks/>
          </p:cNvGrpSpPr>
          <p:nvPr/>
        </p:nvGrpSpPr>
        <p:grpSpPr bwMode="auto">
          <a:xfrm>
            <a:off x="7862888" y="3995738"/>
            <a:ext cx="565150" cy="455612"/>
            <a:chOff x="4793" y="2256"/>
            <a:chExt cx="356" cy="288"/>
          </a:xfrm>
        </p:grpSpPr>
        <p:sp>
          <p:nvSpPr>
            <p:cNvPr id="29913" name="Oval 217"/>
            <p:cNvSpPr>
              <a:spLocks noChangeArrowheads="1"/>
            </p:cNvSpPr>
            <p:nvPr/>
          </p:nvSpPr>
          <p:spPr bwMode="auto">
            <a:xfrm>
              <a:off x="481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3" y="2256"/>
              <a:ext cx="356" cy="288"/>
            </a:xfrm>
            <a:prstGeom prst="rect">
              <a:avLst/>
            </a:prstGeom>
            <a:noFill/>
            <a:ln w="25400" cap="sq">
              <a:noFill/>
              <a:miter lim="800000"/>
              <a:headEnd/>
              <a:tailEnd/>
            </a:ln>
            <a:effectLst/>
          </p:spPr>
          <p:txBody>
            <a:bodyPr wrap="none" lIns="91350" tIns="45677" rIns="91350" bIns="45677">
              <a:spAutoFit/>
            </a:bodyPr>
            <a:lstStyle/>
            <a:p>
              <a:r>
                <a:rPr lang="en-US" altLang="zh-CN"/>
                <a:t>11 </a:t>
              </a:r>
            </a:p>
          </p:txBody>
        </p:sp>
      </p:grpSp>
      <p:sp>
        <p:nvSpPr>
          <p:cNvPr id="29970" name="Text Box 274"/>
          <p:cNvSpPr txBox="1">
            <a:spLocks noChangeArrowheads="1"/>
          </p:cNvSpPr>
          <p:nvPr/>
        </p:nvSpPr>
        <p:spPr bwMode="auto">
          <a:xfrm>
            <a:off x="5219700" y="2684463"/>
            <a:ext cx="1198563"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6659563" y="2014538"/>
            <a:ext cx="2087562" cy="457200"/>
          </a:xfrm>
          <a:prstGeom prst="rect">
            <a:avLst/>
          </a:prstGeom>
          <a:solidFill>
            <a:srgbClr val="FFFFCC"/>
          </a:solidFill>
          <a:ln w="25400" cap="sq">
            <a:noFill/>
            <a:miter lim="800000"/>
            <a:headEnd/>
            <a:tailEnd/>
          </a:ln>
          <a:effectLst/>
        </p:spPr>
        <p:txBody>
          <a:bodyPr wrap="non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6011863" y="2205038"/>
            <a:ext cx="644525" cy="111125"/>
          </a:xfrm>
          <a:prstGeom prst="notchedRightArrow">
            <a:avLst>
              <a:gd name="adj1" fmla="val 50000"/>
              <a:gd name="adj2" fmla="val 145000"/>
            </a:avLst>
          </a:prstGeom>
          <a:solidFill>
            <a:srgbClr val="0000FF"/>
          </a:solidFill>
          <a:ln w="25400" cap="sq">
            <a:noFill/>
            <a:miter lim="800000"/>
            <a:headEnd/>
            <a:tailEnd/>
          </a:ln>
          <a:effectLst/>
        </p:spPr>
        <p:txBody>
          <a:bodyPr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4432300" y="2416175"/>
            <a:ext cx="1187450" cy="282575"/>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4568825" y="3024188"/>
            <a:ext cx="446088" cy="285750"/>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339725" y="2071688"/>
            <a:ext cx="39560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339725" y="2540000"/>
            <a:ext cx="35972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结点</a:t>
            </a:r>
            <a:r>
              <a:rPr lang="zh-CN" altLang="en-US" baseline="-25000">
                <a:ea typeface="楷体_GB2312" pitchFamily="49" charset="-122"/>
              </a:rPr>
              <a:t> </a:t>
            </a:r>
            <a:r>
              <a:rPr lang="en-US" altLang="zh-CN">
                <a:ea typeface="楷体_GB2312" pitchFamily="49" charset="-122"/>
              </a:rPr>
              <a:t>4</a:t>
            </a:r>
            <a:r>
              <a:rPr lang="en-US" altLang="zh-CN" baseline="-25000">
                <a:ea typeface="楷体_GB2312" pitchFamily="49" charset="-122"/>
              </a:rPr>
              <a:t> </a:t>
            </a:r>
            <a:r>
              <a:rPr lang="zh-CN" altLang="en-US">
                <a:ea typeface="楷体_GB2312" pitchFamily="49" charset="-122"/>
              </a:rPr>
              <a:t>的层数 </a:t>
            </a:r>
          </a:p>
        </p:txBody>
      </p:sp>
      <p:sp>
        <p:nvSpPr>
          <p:cNvPr id="29983" name="Text Box 287"/>
          <p:cNvSpPr txBox="1">
            <a:spLocks noChangeArrowheads="1"/>
          </p:cNvSpPr>
          <p:nvPr/>
        </p:nvSpPr>
        <p:spPr bwMode="auto">
          <a:xfrm>
            <a:off x="887413" y="3043238"/>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887413" y="3835400"/>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1322388" y="3440112"/>
            <a:ext cx="541338" cy="519113"/>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811213" y="4556125"/>
            <a:ext cx="1633537" cy="457200"/>
          </a:xfrm>
          <a:prstGeom prst="rect">
            <a:avLst/>
          </a:prstGeom>
          <a:noFill/>
          <a:ln w="25400" cap="sq">
            <a:noFill/>
            <a:miter lim="800000"/>
            <a:headEnd/>
            <a:tailEnd/>
          </a:ln>
          <a:effectLst/>
        </p:spPr>
        <p:txBody>
          <a:bodyPr wrap="none" lIns="91416" tIns="45710" rIns="91416" bIns="45710">
            <a:spAutoFit/>
          </a:bodyPr>
          <a:lstStyle/>
          <a:p>
            <a:r>
              <a:rPr lang="en-US" altLang="zh-CN">
                <a:sym typeface="Symbol" pitchFamily="18" charset="2"/>
              </a:rPr>
              <a:t>log</a:t>
            </a:r>
            <a:r>
              <a:rPr lang="en-US" altLang="zh-CN" baseline="-25000">
                <a:sym typeface="Symbol" pitchFamily="18" charset="2"/>
              </a:rPr>
              <a:t>2</a:t>
            </a:r>
            <a:r>
              <a:rPr lang="en-US" altLang="zh-CN" i="1">
                <a:sym typeface="Symbol" pitchFamily="18" charset="2"/>
              </a:rPr>
              <a:t>n</a:t>
            </a:r>
            <a:r>
              <a:rPr lang="en-US" altLang="zh-CN">
                <a:sym typeface="Symbol" pitchFamily="18" charset="2"/>
              </a:rPr>
              <a:t> +1  </a:t>
            </a:r>
            <a:endParaRPr lang="en-US" altLang="zh-CN"/>
          </a:p>
        </p:txBody>
      </p:sp>
      <p:sp>
        <p:nvSpPr>
          <p:cNvPr id="29988" name="Rectangle 292"/>
          <p:cNvSpPr>
            <a:spLocks noChangeArrowheads="1"/>
          </p:cNvSpPr>
          <p:nvPr/>
        </p:nvSpPr>
        <p:spPr bwMode="auto">
          <a:xfrm rot="5400000" flipH="1">
            <a:off x="1327150" y="4237038"/>
            <a:ext cx="4921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339725" y="1570038"/>
            <a:ext cx="18065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387350" y="5084763"/>
            <a:ext cx="21113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387350" y="5589588"/>
            <a:ext cx="45688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路径上的内部结点数 </a:t>
            </a:r>
          </a:p>
        </p:txBody>
      </p:sp>
      <p:sp>
        <p:nvSpPr>
          <p:cNvPr id="29993" name="Text Box 297"/>
          <p:cNvSpPr txBox="1">
            <a:spLocks noChangeArrowheads="1"/>
          </p:cNvSpPr>
          <p:nvPr/>
        </p:nvSpPr>
        <p:spPr bwMode="auto">
          <a:xfrm>
            <a:off x="5286375" y="5589588"/>
            <a:ext cx="33178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 </a:t>
            </a:r>
            <a:r>
              <a:rPr lang="zh-CN" altLang="en-US">
                <a:ea typeface="楷体_GB2312" pitchFamily="49" charset="-122"/>
                <a:sym typeface="Symbol" pitchFamily="18" charset="2"/>
              </a:rPr>
              <a:t></a:t>
            </a:r>
            <a:r>
              <a:rPr lang="en-US" altLang="zh-CN">
                <a:ea typeface="楷体_GB2312" pitchFamily="49" charset="-122"/>
                <a:sym typeface="Symbol" pitchFamily="18" charset="2"/>
              </a:rPr>
              <a:t>log</a:t>
            </a:r>
            <a:r>
              <a:rPr lang="en-US" altLang="zh-CN" baseline="-25000">
                <a:ea typeface="楷体_GB2312" pitchFamily="49" charset="-122"/>
                <a:sym typeface="Symbol" pitchFamily="18" charset="2"/>
              </a:rPr>
              <a:t>2</a:t>
            </a:r>
            <a:r>
              <a:rPr lang="en-US" altLang="zh-CN" i="1">
                <a:ea typeface="楷体_GB2312" pitchFamily="49" charset="-122"/>
                <a:sym typeface="Symbol" pitchFamily="18" charset="2"/>
              </a:rPr>
              <a:t>n</a:t>
            </a:r>
            <a:r>
              <a:rPr lang="en-US" altLang="zh-CN">
                <a:ea typeface="楷体_GB2312" pitchFamily="49" charset="-122"/>
                <a:sym typeface="Symbol" pitchFamily="18" charset="2"/>
              </a:rPr>
              <a:t> +1  </a:t>
            </a:r>
            <a:endParaRPr lang="en-US" altLang="zh-CN">
              <a:ea typeface="楷体_GB2312" pitchFamily="49" charset="-122"/>
            </a:endParaRPr>
          </a:p>
        </p:txBody>
      </p:sp>
      <p:sp>
        <p:nvSpPr>
          <p:cNvPr id="29924" name="Rectangle 228"/>
          <p:cNvSpPr>
            <a:spLocks noChangeArrowheads="1"/>
          </p:cNvSpPr>
          <p:nvPr/>
        </p:nvSpPr>
        <p:spPr bwMode="auto">
          <a:xfrm>
            <a:off x="3132138" y="4041775"/>
            <a:ext cx="4587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 -1</a:t>
            </a:r>
          </a:p>
        </p:txBody>
      </p:sp>
      <p:cxnSp>
        <p:nvCxnSpPr>
          <p:cNvPr id="29925" name="AutoShape 229"/>
          <p:cNvCxnSpPr>
            <a:cxnSpLocks noChangeShapeType="1"/>
            <a:stCxn id="29902" idx="3"/>
            <a:endCxn id="29924" idx="0"/>
          </p:cNvCxnSpPr>
          <p:nvPr/>
        </p:nvCxnSpPr>
        <p:spPr bwMode="auto">
          <a:xfrm flipH="1">
            <a:off x="3362325" y="3633788"/>
            <a:ext cx="284163" cy="407987"/>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4691063" y="3633788"/>
            <a:ext cx="188912" cy="407987"/>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6040438" y="3633788"/>
            <a:ext cx="190500" cy="407987"/>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7456488" y="3633788"/>
            <a:ext cx="142875" cy="407987"/>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6418263" y="4395788"/>
            <a:ext cx="166687" cy="330200"/>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7769225" y="4395788"/>
            <a:ext cx="180975" cy="330200"/>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5051425" y="4395788"/>
            <a:ext cx="173038" cy="330200"/>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3763963" y="4395788"/>
            <a:ext cx="179387" cy="330200"/>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4213225" y="4395788"/>
            <a:ext cx="198438" cy="330200"/>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5494338" y="4395788"/>
            <a:ext cx="185737" cy="330200"/>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6854825" y="4395788"/>
            <a:ext cx="157163" cy="330200"/>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8220075" y="4395788"/>
            <a:ext cx="271463" cy="330200"/>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4429125"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3-4</a:t>
            </a:r>
          </a:p>
        </p:txBody>
      </p:sp>
      <p:sp>
        <p:nvSpPr>
          <p:cNvPr id="29995" name="Rectangle 299"/>
          <p:cNvSpPr>
            <a:spLocks noChangeArrowheads="1"/>
          </p:cNvSpPr>
          <p:nvPr/>
        </p:nvSpPr>
        <p:spPr bwMode="auto">
          <a:xfrm>
            <a:off x="5778500"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6-7</a:t>
            </a:r>
          </a:p>
        </p:txBody>
      </p:sp>
      <p:sp>
        <p:nvSpPr>
          <p:cNvPr id="29996" name="Rectangle 300"/>
          <p:cNvSpPr>
            <a:spLocks noChangeArrowheads="1"/>
          </p:cNvSpPr>
          <p:nvPr/>
        </p:nvSpPr>
        <p:spPr bwMode="auto">
          <a:xfrm>
            <a:off x="7099300" y="4041775"/>
            <a:ext cx="7127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9-10 </a:t>
            </a:r>
          </a:p>
        </p:txBody>
      </p:sp>
      <p:sp>
        <p:nvSpPr>
          <p:cNvPr id="29997" name="Rectangle 301"/>
          <p:cNvSpPr>
            <a:spLocks noChangeArrowheads="1"/>
          </p:cNvSpPr>
          <p:nvPr/>
        </p:nvSpPr>
        <p:spPr bwMode="auto">
          <a:xfrm>
            <a:off x="35020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41497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2-3</a:t>
            </a:r>
          </a:p>
        </p:txBody>
      </p:sp>
      <p:sp>
        <p:nvSpPr>
          <p:cNvPr id="29999" name="Rectangle 303"/>
          <p:cNvSpPr>
            <a:spLocks noChangeArrowheads="1"/>
          </p:cNvSpPr>
          <p:nvPr/>
        </p:nvSpPr>
        <p:spPr bwMode="auto">
          <a:xfrm>
            <a:off x="478948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4-5</a:t>
            </a:r>
          </a:p>
        </p:txBody>
      </p:sp>
      <p:sp>
        <p:nvSpPr>
          <p:cNvPr id="30000" name="Rectangle 304"/>
          <p:cNvSpPr>
            <a:spLocks noChangeArrowheads="1"/>
          </p:cNvSpPr>
          <p:nvPr/>
        </p:nvSpPr>
        <p:spPr bwMode="auto">
          <a:xfrm>
            <a:off x="541813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5-6</a:t>
            </a:r>
          </a:p>
        </p:txBody>
      </p:sp>
      <p:sp>
        <p:nvSpPr>
          <p:cNvPr id="30001" name="Rectangle 305"/>
          <p:cNvSpPr>
            <a:spLocks noChangeArrowheads="1"/>
          </p:cNvSpPr>
          <p:nvPr/>
        </p:nvSpPr>
        <p:spPr bwMode="auto">
          <a:xfrm>
            <a:off x="61563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7-8</a:t>
            </a:r>
          </a:p>
        </p:txBody>
      </p:sp>
      <p:sp>
        <p:nvSpPr>
          <p:cNvPr id="30002" name="Rectangle 306"/>
          <p:cNvSpPr>
            <a:spLocks noChangeArrowheads="1"/>
          </p:cNvSpPr>
          <p:nvPr/>
        </p:nvSpPr>
        <p:spPr bwMode="auto">
          <a:xfrm>
            <a:off x="675005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8-9</a:t>
            </a:r>
          </a:p>
        </p:txBody>
      </p:sp>
      <p:sp>
        <p:nvSpPr>
          <p:cNvPr id="30003" name="Rectangle 307"/>
          <p:cNvSpPr>
            <a:spLocks noChangeArrowheads="1"/>
          </p:cNvSpPr>
          <p:nvPr/>
        </p:nvSpPr>
        <p:spPr bwMode="auto">
          <a:xfrm>
            <a:off x="7380288" y="4725988"/>
            <a:ext cx="776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822960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2"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6338888" y="2797175"/>
            <a:ext cx="609600" cy="457200"/>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5957888" y="2871788"/>
            <a:ext cx="304800" cy="382587"/>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439738" y="667544"/>
            <a:ext cx="4511675" cy="457200"/>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（成功时）：  </a:t>
            </a:r>
          </a:p>
        </p:txBody>
      </p:sp>
      <p:graphicFrame>
        <p:nvGraphicFramePr>
          <p:cNvPr id="3198" name="Object 126"/>
          <p:cNvGraphicFramePr>
            <a:graphicFrameLocks noChangeAspect="1"/>
          </p:cNvGraphicFramePr>
          <p:nvPr/>
        </p:nvGraphicFramePr>
        <p:xfrm>
          <a:off x="471488" y="2568575"/>
          <a:ext cx="6553200" cy="2400300"/>
        </p:xfrm>
        <a:graphic>
          <a:graphicData uri="http://schemas.openxmlformats.org/presentationml/2006/ole">
            <mc:AlternateContent xmlns:mc="http://schemas.openxmlformats.org/markup-compatibility/2006">
              <mc:Choice xmlns:v="urn:schemas-microsoft-com:vml" Requires="v">
                <p:oleObj spid="_x0000_s174154" name="公式" r:id="rId3" imgW="2781000" imgH="1104840" progId="Equation.3">
                  <p:embed/>
                </p:oleObj>
              </mc:Choice>
              <mc:Fallback>
                <p:oleObj name="公式" r:id="rId3" imgW="2781000" imgH="1104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568575"/>
                        <a:ext cx="6553200"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9" name="Text Box 127"/>
          <p:cNvSpPr txBox="1">
            <a:spLocks noChangeArrowheads="1"/>
          </p:cNvSpPr>
          <p:nvPr/>
        </p:nvSpPr>
        <p:spPr bwMode="auto">
          <a:xfrm>
            <a:off x="439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4124325"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6110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6948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7313613" y="2620963"/>
            <a:ext cx="992531"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6414294" y="2948782"/>
            <a:ext cx="153987" cy="914400"/>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6491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6262688" y="3570288"/>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nvGraphicFramePr>
        <p:xfrm>
          <a:off x="6372225" y="4365625"/>
          <a:ext cx="1974850" cy="850900"/>
        </p:xfrm>
        <a:graphic>
          <a:graphicData uri="http://schemas.openxmlformats.org/presentationml/2006/ole">
            <mc:AlternateContent xmlns:mc="http://schemas.openxmlformats.org/markup-compatibility/2006">
              <mc:Choice xmlns:v="urn:schemas-microsoft-com:vml" Requires="v">
                <p:oleObj spid="_x0000_s174155" name="公式" r:id="rId5" imgW="914400" imgH="393480" progId="Equation.3">
                  <p:embed/>
                </p:oleObj>
              </mc:Choice>
              <mc:Fallback>
                <p:oleObj name="公式" r:id="rId5" imgW="91440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4365625"/>
                        <a:ext cx="197485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 name="Rectangle 144"/>
          <p:cNvSpPr>
            <a:spLocks noChangeArrowheads="1"/>
          </p:cNvSpPr>
          <p:nvPr/>
        </p:nvSpPr>
        <p:spPr bwMode="auto">
          <a:xfrm>
            <a:off x="439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439738" y="5925145"/>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590872" y="44624"/>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51" name="Rectangle 259"/>
          <p:cNvSpPr>
            <a:spLocks noChangeArrowheads="1"/>
          </p:cNvSpPr>
          <p:nvPr/>
        </p:nvSpPr>
        <p:spPr bwMode="auto">
          <a:xfrm>
            <a:off x="3636963" y="5445125"/>
            <a:ext cx="2303462" cy="431800"/>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5927297" y="5445125"/>
            <a:ext cx="2303463" cy="431800"/>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1331913" y="5445125"/>
            <a:ext cx="2303462" cy="431800"/>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none" anchor="ctr">
            <a:spAutoFit/>
          </a:bodyPr>
          <a:lstStyle/>
          <a:p>
            <a:endParaRPr lang="zh-CN" altLang="en-US"/>
          </a:p>
        </p:txBody>
      </p:sp>
      <p:sp>
        <p:nvSpPr>
          <p:cNvPr id="8418" name="AutoShape 226"/>
          <p:cNvSpPr>
            <a:spLocks noChangeArrowheads="1"/>
          </p:cNvSpPr>
          <p:nvPr/>
        </p:nvSpPr>
        <p:spPr bwMode="auto">
          <a:xfrm>
            <a:off x="6389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1565440" y="139299"/>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索引查找（分块查找）  </a:t>
            </a:r>
          </a:p>
        </p:txBody>
      </p:sp>
      <p:sp>
        <p:nvSpPr>
          <p:cNvPr id="8375" name="Text Box 183"/>
          <p:cNvSpPr txBox="1">
            <a:spLocks noChangeArrowheads="1"/>
          </p:cNvSpPr>
          <p:nvPr/>
        </p:nvSpPr>
        <p:spPr bwMode="auto">
          <a:xfrm>
            <a:off x="395536"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3706813" y="3446463"/>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3844925" y="4243388"/>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1622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1620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4497388" y="4243388"/>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3852863"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3852863" y="4779963"/>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5184775" y="4243388"/>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5184775"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6051550" y="4594225"/>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2427288"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1349375"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1    2    3    4     5     6    7    8    9    10  11   12  13  14  15  16  17  18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solidFill>
                      <a:srgbClr val="0000FF"/>
                    </a:solidFill>
                  </a:rPr>
                  <a:t>22</a:t>
                </a:r>
                <a:r>
                  <a:rPr lang="en-US" altLang="zh-CN" sz="2000"/>
                  <a:t>  12 </a:t>
                </a:r>
                <a:r>
                  <a:rPr lang="en-US" altLang="zh-CN" sz="2000" baseline="30000"/>
                  <a:t> </a:t>
                </a:r>
                <a:r>
                  <a:rPr lang="en-US" altLang="zh-CN" sz="200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468313" y="2562225"/>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3708400" y="2060575"/>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
        <p:nvSpPr>
          <p:cNvPr id="8448" name="Text Box 256"/>
          <p:cNvSpPr txBox="1">
            <a:spLocks noChangeArrowheads="1"/>
          </p:cNvSpPr>
          <p:nvPr/>
        </p:nvSpPr>
        <p:spPr bwMode="auto">
          <a:xfrm>
            <a:off x="697784" y="1597025"/>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P spid="844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6880225" y="39991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6423025" y="42277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6423025" y="37705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41370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35274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2051720" y="67291"/>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9414" name="Text Box 198"/>
          <p:cNvSpPr txBox="1">
            <a:spLocks noChangeArrowheads="1"/>
          </p:cNvSpPr>
          <p:nvPr/>
        </p:nvSpPr>
        <p:spPr bwMode="auto">
          <a:xfrm>
            <a:off x="467544" y="1268760"/>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5051425"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a:ea typeface="楷体_GB2312" pitchFamily="49" charset="-122"/>
              </a:rPr>
              <a:t>在块中查找元素的平均查找长度 </a:t>
            </a:r>
          </a:p>
        </p:txBody>
      </p:sp>
      <p:sp>
        <p:nvSpPr>
          <p:cNvPr id="9419" name="Line 203"/>
          <p:cNvSpPr>
            <a:spLocks noChangeShapeType="1"/>
          </p:cNvSpPr>
          <p:nvPr/>
        </p:nvSpPr>
        <p:spPr bwMode="auto">
          <a:xfrm>
            <a:off x="4518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4289425" y="859110"/>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3756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1073150" y="3699148"/>
          <a:ext cx="6553200" cy="881062"/>
        </p:xfrm>
        <a:graphic>
          <a:graphicData uri="http://schemas.openxmlformats.org/presentationml/2006/ole">
            <mc:AlternateContent xmlns:mc="http://schemas.openxmlformats.org/markup-compatibility/2006">
              <mc:Choice xmlns:v="urn:schemas-microsoft-com:vml" Requires="v">
                <p:oleObj spid="_x0000_s175214" name="公式" r:id="rId3" imgW="3263760" imgH="444240" progId="Equation.3">
                  <p:embed/>
                </p:oleObj>
              </mc:Choice>
              <mc:Fallback>
                <p:oleObj name="公式" r:id="rId3" imgW="326376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3699148"/>
                        <a:ext cx="6553200"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 name="Text Box 207"/>
          <p:cNvSpPr txBox="1">
            <a:spLocks noChangeArrowheads="1"/>
          </p:cNvSpPr>
          <p:nvPr/>
        </p:nvSpPr>
        <p:spPr bwMode="auto">
          <a:xfrm>
            <a:off x="250825"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1119188" y="5858148"/>
          <a:ext cx="6148387" cy="811212"/>
        </p:xfrm>
        <a:graphic>
          <a:graphicData uri="http://schemas.openxmlformats.org/presentationml/2006/ole">
            <mc:AlternateContent xmlns:mc="http://schemas.openxmlformats.org/markup-compatibility/2006">
              <mc:Choice xmlns:v="urn:schemas-microsoft-com:vml" Requires="v">
                <p:oleObj spid="_x0000_s175215" name="公式" r:id="rId5" imgW="2958840" imgH="406080" progId="Equation.3">
                  <p:embed/>
                </p:oleObj>
              </mc:Choice>
              <mc:Fallback>
                <p:oleObj name="公式" r:id="rId5" imgW="2958840" imgH="4060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188" y="5858148"/>
                        <a:ext cx="61483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 name="Object 213"/>
          <p:cNvGraphicFramePr>
            <a:graphicFrameLocks noChangeAspect="1"/>
          </p:cNvGraphicFramePr>
          <p:nvPr/>
        </p:nvGraphicFramePr>
        <p:xfrm>
          <a:off x="327025" y="4762773"/>
          <a:ext cx="6705600" cy="509587"/>
        </p:xfrm>
        <a:graphic>
          <a:graphicData uri="http://schemas.openxmlformats.org/presentationml/2006/ole">
            <mc:AlternateContent xmlns:mc="http://schemas.openxmlformats.org/markup-compatibility/2006">
              <mc:Choice xmlns:v="urn:schemas-microsoft-com:vml" Requires="v">
                <p:oleObj spid="_x0000_s175216" name="公式" r:id="rId7" imgW="3225600" imgH="253800" progId="Equation.3">
                  <p:embed/>
                </p:oleObj>
              </mc:Choice>
              <mc:Fallback>
                <p:oleObj name="公式" r:id="rId7" imgW="3225600" imgH="253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025" y="4762773"/>
                        <a:ext cx="67056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7"/>
          <p:cNvGrpSpPr>
            <a:grpSpLocks/>
          </p:cNvGrpSpPr>
          <p:nvPr/>
        </p:nvGrpSpPr>
        <p:grpSpPr bwMode="auto">
          <a:xfrm>
            <a:off x="7113588" y="4500835"/>
            <a:ext cx="1822450" cy="1100138"/>
            <a:chOff x="4372" y="2618"/>
            <a:chExt cx="1147" cy="695"/>
          </a:xfrm>
        </p:grpSpPr>
        <p:sp>
          <p:nvSpPr>
            <p:cNvPr id="9430" name="Text Box 214"/>
            <p:cNvSpPr txBox="1">
              <a:spLocks noChangeArrowheads="1"/>
            </p:cNvSpPr>
            <p:nvPr/>
          </p:nvSpPr>
          <p:spPr bwMode="auto">
            <a:xfrm>
              <a:off x="4372" y="2618"/>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7032625" y="4684985"/>
            <a:ext cx="152400" cy="763588"/>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282575" y="3194323"/>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(1)</a:t>
            </a:r>
            <a:r>
              <a:rPr lang="zh-CN" altLang="en-US">
                <a:ea typeface="华文中宋" pitchFamily="2" charset="-122"/>
              </a:rPr>
              <a:t>、用顺序查找确定所在块： </a:t>
            </a:r>
          </a:p>
        </p:txBody>
      </p:sp>
      <p:sp>
        <p:nvSpPr>
          <p:cNvPr id="9435" name="Text Box 219"/>
          <p:cNvSpPr txBox="1">
            <a:spLocks noChangeArrowheads="1"/>
          </p:cNvSpPr>
          <p:nvPr/>
        </p:nvSpPr>
        <p:spPr bwMode="auto">
          <a:xfrm>
            <a:off x="282575" y="5400948"/>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1403648" y="188640"/>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查找方法比较</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静态查找表</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 </a:t>
            </a:r>
          </a:p>
        </p:txBody>
      </p:sp>
      <p:graphicFrame>
        <p:nvGraphicFramePr>
          <p:cNvPr id="11728" name="Group 464"/>
          <p:cNvGraphicFramePr>
            <a:graphicFrameLocks noGrp="1"/>
          </p:cNvGraphicFramePr>
          <p:nvPr/>
        </p:nvGraphicFramePr>
        <p:xfrm>
          <a:off x="449263" y="1524000"/>
          <a:ext cx="8370887" cy="4343400"/>
        </p:xfrm>
        <a:graphic>
          <a:graphicData uri="http://schemas.openxmlformats.org/drawingml/2006/table">
            <a:tbl>
              <a:tblPr/>
              <a:tblGrid>
                <a:gridCol w="1408112">
                  <a:extLst>
                    <a:ext uri="{9D8B030D-6E8A-4147-A177-3AD203B41FA5}">
                      <a16:colId xmlns:a16="http://schemas.microsoft.com/office/drawing/2014/main" val="20000"/>
                    </a:ext>
                  </a:extLst>
                </a:gridCol>
                <a:gridCol w="2814638">
                  <a:extLst>
                    <a:ext uri="{9D8B030D-6E8A-4147-A177-3AD203B41FA5}">
                      <a16:colId xmlns:a16="http://schemas.microsoft.com/office/drawing/2014/main" val="20001"/>
                    </a:ext>
                  </a:extLst>
                </a:gridCol>
                <a:gridCol w="1481137">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Text Box 261">
            <a:extLst>
              <a:ext uri="{FF2B5EF4-FFF2-40B4-BE49-F238E27FC236}">
                <a16:creationId xmlns:a16="http://schemas.microsoft.com/office/drawing/2014/main" id="{956AE341-17C1-4B36-A746-0A1AA021FAB4}"/>
              </a:ext>
            </a:extLst>
          </p:cNvPr>
          <p:cNvSpPr txBox="1">
            <a:spLocks noChangeArrowheads="1"/>
          </p:cNvSpPr>
          <p:nvPr/>
        </p:nvSpPr>
        <p:spPr bwMode="auto">
          <a:xfrm>
            <a:off x="2267744" y="908720"/>
            <a:ext cx="4852562" cy="523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800" dirty="0">
                <a:solidFill>
                  <a:srgbClr val="FF0000"/>
                </a:solidFill>
                <a:latin typeface="华文行楷" pitchFamily="2" charset="-122"/>
                <a:ea typeface="华文行楷" pitchFamily="2" charset="-122"/>
                <a:cs typeface="+mj-cs"/>
              </a:rPr>
              <a:t>前提：等概率的情况下的比较</a:t>
            </a:r>
          </a:p>
        </p:txBody>
      </p:sp>
    </p:spTree>
  </p:cSld>
  <p:clrMapOvr>
    <a:masterClrMapping/>
  </p:clrMapOvr>
  <p:transition spd="slow">
    <p:spli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第七章回顾</a:t>
            </a:r>
          </a:p>
        </p:txBody>
      </p:sp>
      <p:sp>
        <p:nvSpPr>
          <p:cNvPr id="6" name="Text Box 4"/>
          <p:cNvSpPr txBox="1">
            <a:spLocks noChangeArrowheads="1"/>
          </p:cNvSpPr>
          <p:nvPr/>
        </p:nvSpPr>
        <p:spPr bwMode="auto">
          <a:xfrm>
            <a:off x="395536" y="1389890"/>
            <a:ext cx="8424862" cy="3961149"/>
          </a:xfrm>
          <a:prstGeom prst="rect">
            <a:avLst/>
          </a:prstGeom>
          <a:noFill/>
          <a:ln w="12700">
            <a:noFill/>
            <a:miter lim="800000"/>
            <a:headEnd/>
            <a:tailEnd/>
          </a:ln>
          <a:effectLst/>
        </p:spPr>
        <p:txBody>
          <a:bodyPr>
            <a:spAutoFit/>
          </a:bodyPr>
          <a:lstStyle/>
          <a:p>
            <a:pPr>
              <a:lnSpc>
                <a:spcPct val="130000"/>
              </a:lnSpc>
            </a:pPr>
            <a:r>
              <a:rPr kumimoji="0" lang="en-US" altLang="zh-CN" sz="2800" dirty="0">
                <a:solidFill>
                  <a:schemeClr val="tx1"/>
                </a:solidFill>
                <a:effectLst/>
                <a:ea typeface="楷体_GB2312" pitchFamily="49" charset="-122"/>
              </a:rPr>
              <a:t>1</a:t>
            </a:r>
            <a:r>
              <a:rPr kumimoji="0" lang="zh-CN" altLang="en-US" sz="2800" dirty="0">
                <a:solidFill>
                  <a:schemeClr val="tx1"/>
                </a:solidFill>
                <a:effectLst/>
                <a:ea typeface="楷体_GB2312" pitchFamily="49" charset="-122"/>
              </a:rPr>
              <a:t>、了解图的基本概念，掌握图的邻接矩阵、邻接表这两种存储结构及其构造方法； </a:t>
            </a:r>
          </a:p>
          <a:p>
            <a:pPr>
              <a:lnSpc>
                <a:spcPct val="130000"/>
              </a:lnSpc>
            </a:pPr>
            <a:r>
              <a:rPr kumimoji="0" lang="en-US" altLang="zh-CN" sz="2800" dirty="0">
                <a:solidFill>
                  <a:schemeClr val="tx1"/>
                </a:solidFill>
                <a:effectLst/>
                <a:ea typeface="楷体_GB2312" pitchFamily="49" charset="-122"/>
              </a:rPr>
              <a:t>2</a:t>
            </a:r>
            <a:r>
              <a:rPr kumimoji="0" lang="zh-CN" altLang="en-US" sz="2800" dirty="0">
                <a:solidFill>
                  <a:schemeClr val="tx1"/>
                </a:solidFill>
                <a:effectLst/>
                <a:ea typeface="楷体_GB2312" pitchFamily="49" charset="-122"/>
              </a:rPr>
              <a:t>、熟练掌握图的两种遍历方法； </a:t>
            </a:r>
          </a:p>
          <a:p>
            <a:pPr>
              <a:lnSpc>
                <a:spcPct val="130000"/>
              </a:lnSpc>
            </a:pPr>
            <a:r>
              <a:rPr kumimoji="0" lang="en-US" altLang="zh-CN" sz="2800" dirty="0">
                <a:solidFill>
                  <a:schemeClr val="tx1"/>
                </a:solidFill>
                <a:effectLst/>
                <a:ea typeface="楷体_GB2312" pitchFamily="49" charset="-122"/>
              </a:rPr>
              <a:t>3</a:t>
            </a:r>
            <a:r>
              <a:rPr kumimoji="0" lang="zh-CN" altLang="en-US" sz="2800" dirty="0">
                <a:solidFill>
                  <a:schemeClr val="tx1"/>
                </a:solidFill>
                <a:effectLst/>
                <a:ea typeface="楷体_GB2312" pitchFamily="49" charset="-122"/>
              </a:rPr>
              <a:t>、熟练掌握构造最小生成树的方法，并理解算法； </a:t>
            </a:r>
          </a:p>
          <a:p>
            <a:pPr>
              <a:lnSpc>
                <a:spcPct val="130000"/>
              </a:lnSpc>
            </a:pPr>
            <a:r>
              <a:rPr kumimoji="0" lang="en-US" altLang="zh-CN" sz="2800" dirty="0">
                <a:solidFill>
                  <a:schemeClr val="tx1"/>
                </a:solidFill>
                <a:effectLst/>
                <a:ea typeface="楷体_GB2312" pitchFamily="49" charset="-122"/>
              </a:rPr>
              <a:t>4</a:t>
            </a:r>
            <a:r>
              <a:rPr kumimoji="0" lang="zh-CN" altLang="en-US" sz="2800" dirty="0">
                <a:solidFill>
                  <a:schemeClr val="tx1"/>
                </a:solidFill>
                <a:effectLst/>
                <a:ea typeface="楷体_GB2312" pitchFamily="49" charset="-122"/>
              </a:rPr>
              <a:t>、掌握 </a:t>
            </a:r>
            <a:r>
              <a:rPr kumimoji="0" lang="en-US" altLang="zh-CN" sz="2800" dirty="0">
                <a:solidFill>
                  <a:schemeClr val="tx1"/>
                </a:solidFill>
                <a:effectLst/>
                <a:ea typeface="楷体_GB2312" pitchFamily="49" charset="-122"/>
              </a:rPr>
              <a:t>AOV </a:t>
            </a:r>
            <a:r>
              <a:rPr kumimoji="0" lang="zh-CN" altLang="en-US" sz="2800" dirty="0">
                <a:solidFill>
                  <a:schemeClr val="tx1"/>
                </a:solidFill>
                <a:effectLst/>
                <a:ea typeface="楷体_GB2312" pitchFamily="49" charset="-122"/>
              </a:rPr>
              <a:t>网的拓扑排序方法，并理解算法； </a:t>
            </a:r>
          </a:p>
          <a:p>
            <a:pPr>
              <a:lnSpc>
                <a:spcPct val="130000"/>
              </a:lnSpc>
            </a:pPr>
            <a:r>
              <a:rPr kumimoji="0" lang="en-US" altLang="zh-CN" sz="2800" dirty="0">
                <a:solidFill>
                  <a:schemeClr val="tx1"/>
                </a:solidFill>
                <a:effectLst/>
                <a:ea typeface="楷体_GB2312" pitchFamily="49" charset="-122"/>
              </a:rPr>
              <a:t>5</a:t>
            </a:r>
            <a:r>
              <a:rPr kumimoji="0" lang="zh-CN" altLang="en-US" sz="2800" dirty="0">
                <a:solidFill>
                  <a:schemeClr val="tx1"/>
                </a:solidFill>
                <a:effectLst/>
                <a:ea typeface="楷体_GB2312" pitchFamily="49" charset="-122"/>
              </a:rPr>
              <a:t>、掌握求解关键路径的方法； </a:t>
            </a:r>
          </a:p>
          <a:p>
            <a:pPr>
              <a:lnSpc>
                <a:spcPct val="130000"/>
              </a:lnSpc>
            </a:pPr>
            <a:r>
              <a:rPr kumimoji="0" lang="en-US" altLang="zh-CN" sz="2800" dirty="0">
                <a:solidFill>
                  <a:schemeClr val="tx1"/>
                </a:solidFill>
                <a:effectLst/>
                <a:ea typeface="楷体_GB2312" pitchFamily="49" charset="-122"/>
              </a:rPr>
              <a:t>6</a:t>
            </a:r>
            <a:r>
              <a:rPr kumimoji="0" lang="zh-CN" altLang="en-US" sz="2800" dirty="0">
                <a:solidFill>
                  <a:schemeClr val="tx1"/>
                </a:solidFill>
                <a:effectLst/>
                <a:ea typeface="楷体_GB2312" pitchFamily="49" charset="-122"/>
              </a:rPr>
              <a:t>、理解用 </a:t>
            </a:r>
            <a:r>
              <a:rPr kumimoji="0" lang="en-US" altLang="zh-CN" sz="2800" dirty="0" err="1">
                <a:solidFill>
                  <a:schemeClr val="tx1"/>
                </a:solidFill>
                <a:effectLst/>
                <a:ea typeface="楷体_GB2312" pitchFamily="49" charset="-122"/>
              </a:rPr>
              <a:t>Dijkstra</a:t>
            </a:r>
            <a:r>
              <a:rPr kumimoji="0" lang="en-US" altLang="zh-CN" sz="2800" dirty="0">
                <a:solidFill>
                  <a:schemeClr val="tx1"/>
                </a:solidFill>
                <a:effectLst/>
                <a:ea typeface="楷体_GB2312" pitchFamily="49" charset="-122"/>
              </a:rPr>
              <a:t> </a:t>
            </a:r>
            <a:r>
              <a:rPr kumimoji="0" lang="zh-CN" altLang="en-US" sz="2800" dirty="0">
                <a:solidFill>
                  <a:schemeClr val="tx1"/>
                </a:solidFill>
                <a:effectLst/>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二叉排序树</a:t>
            </a:r>
          </a:p>
        </p:txBody>
      </p:sp>
      <p:pic>
        <p:nvPicPr>
          <p:cNvPr id="221186" name="Picture 2"/>
          <p:cNvPicPr>
            <a:picLocks noChangeAspect="1" noChangeArrowheads="1"/>
          </p:cNvPicPr>
          <p:nvPr/>
        </p:nvPicPr>
        <p:blipFill>
          <a:blip r:embed="rId2" cstate="print"/>
          <a:srcRect/>
          <a:stretch>
            <a:fillRect/>
          </a:stretch>
        </p:blipFill>
        <p:spPr bwMode="auto">
          <a:xfrm>
            <a:off x="179512" y="995958"/>
            <a:ext cx="8856984" cy="2361034"/>
          </a:xfrm>
          <a:prstGeom prst="rect">
            <a:avLst/>
          </a:prstGeom>
          <a:noFill/>
          <a:ln w="9525">
            <a:noFill/>
            <a:miter lim="800000"/>
            <a:headEnd/>
            <a:tailEnd/>
          </a:ln>
        </p:spPr>
      </p:pic>
      <p:pic>
        <p:nvPicPr>
          <p:cNvPr id="221188" name="Picture 4"/>
          <p:cNvPicPr>
            <a:picLocks noChangeAspect="1" noChangeArrowheads="1"/>
          </p:cNvPicPr>
          <p:nvPr/>
        </p:nvPicPr>
        <p:blipFill>
          <a:blip r:embed="rId3" cstate="print"/>
          <a:srcRect/>
          <a:stretch>
            <a:fillRect/>
          </a:stretch>
        </p:blipFill>
        <p:spPr bwMode="auto">
          <a:xfrm>
            <a:off x="467544" y="792088"/>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76200"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4114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2286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4953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3657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3086100" y="3440113"/>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3275013" y="4049713"/>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3162300" y="4735513"/>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2895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4113213" y="3440113"/>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4951413"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5181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5637213" y="4725988"/>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76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76200" y="3375025"/>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6291263" y="3810000"/>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457200"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二叉排序树的查找过程</a:t>
            </a: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36525" y="457200"/>
            <a:ext cx="8664503" cy="5558425"/>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a:solidFill>
                  <a:srgbClr val="0000CC"/>
                </a:solidFill>
                <a:latin typeface="华文行楷" pitchFamily="2" charset="-122"/>
                <a:ea typeface="华文行楷" pitchFamily="2" charset="-122"/>
                <a:cs typeface="+mj-cs"/>
              </a:rPr>
              <a:t>)</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key = T-&gt; </a:t>
            </a:r>
            <a:r>
              <a:rPr lang="en-US" altLang="zh-CN" sz="2200" dirty="0" err="1">
                <a:ea typeface="华文中宋" pitchFamily="2" charset="-122"/>
              </a:rPr>
              <a:t>data.key</a:t>
            </a:r>
            <a:r>
              <a:rPr lang="en-US" altLang="zh-CN" sz="2200" dirty="0">
                <a:ea typeface="华文中宋" pitchFamily="2" charset="-122"/>
              </a:rPr>
              <a:t>) return(T);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lchild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br>
              <a:rPr lang="zh-CN" altLang="en-US" sz="2200" dirty="0">
                <a:ea typeface="华文中宋" pitchFamily="2" charset="-122"/>
              </a:rPr>
            </a:br>
            <a:r>
              <a:rPr lang="zh-CN" altLang="en-US" sz="2200" dirty="0">
                <a:ea typeface="华文中宋" pitchFamily="2" charset="-122"/>
              </a:rPr>
              <a:t>        </a:t>
            </a:r>
            <a:r>
              <a:rPr lang="en-US" altLang="zh-CN" sz="2200" dirty="0">
                <a:ea typeface="华文中宋" pitchFamily="2" charset="-122"/>
              </a:rPr>
              <a:t>else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rchild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76200"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76200" y="3221038"/>
            <a:ext cx="892175"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4737100" y="37338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4737100" y="48006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1905000" y="4878388"/>
            <a:ext cx="566738" cy="457200"/>
            <a:chOff x="1200" y="3072"/>
            <a:chExt cx="356" cy="288"/>
          </a:xfrm>
        </p:grpSpPr>
        <p:sp>
          <p:nvSpPr>
            <p:cNvPr id="18813" name="Oval 381"/>
            <p:cNvSpPr>
              <a:spLocks noChangeArrowheads="1"/>
            </p:cNvSpPr>
            <p:nvPr/>
          </p:nvSpPr>
          <p:spPr bwMode="auto">
            <a:xfrm>
              <a:off x="1228" y="3120"/>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00" y="3072"/>
              <a:ext cx="356" cy="288"/>
            </a:xfrm>
            <a:prstGeom prst="rect">
              <a:avLst/>
            </a:prstGeom>
            <a:noFill/>
            <a:ln w="25400" cap="sq">
              <a:noFill/>
              <a:miter lim="800000"/>
              <a:headEnd/>
              <a:tailEnd/>
            </a:ln>
            <a:effectLst/>
          </p:spPr>
          <p:txBody>
            <a:bodyPr wrap="none" lIns="91416" tIns="45710" rIns="91416" bIns="45710">
              <a:spAutoFit/>
            </a:bodyPr>
            <a:lstStyle/>
            <a:p>
              <a:r>
                <a:rPr lang="en-US" altLang="zh-CN"/>
                <a:t>40 </a:t>
              </a:r>
            </a:p>
          </p:txBody>
        </p:sp>
      </p:grpSp>
      <p:grpSp>
        <p:nvGrpSpPr>
          <p:cNvPr id="3" name="Group 384"/>
          <p:cNvGrpSpPr>
            <a:grpSpLocks/>
          </p:cNvGrpSpPr>
          <p:nvPr/>
        </p:nvGrpSpPr>
        <p:grpSpPr bwMode="auto">
          <a:xfrm>
            <a:off x="2484438" y="4343400"/>
            <a:ext cx="566737" cy="457200"/>
            <a:chOff x="1584" y="2736"/>
            <a:chExt cx="356" cy="288"/>
          </a:xfrm>
        </p:grpSpPr>
        <p:sp>
          <p:nvSpPr>
            <p:cNvPr id="18817" name="Oval 385"/>
            <p:cNvSpPr>
              <a:spLocks noChangeArrowheads="1"/>
            </p:cNvSpPr>
            <p:nvPr/>
          </p:nvSpPr>
          <p:spPr bwMode="auto">
            <a:xfrm>
              <a:off x="1632" y="2784"/>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584" y="2736"/>
              <a:ext cx="356" cy="288"/>
            </a:xfrm>
            <a:prstGeom prst="rect">
              <a:avLst/>
            </a:prstGeom>
            <a:noFill/>
            <a:ln w="25400" cap="sq">
              <a:noFill/>
              <a:miter lim="800000"/>
              <a:headEnd/>
              <a:tailEnd/>
            </a:ln>
            <a:effectLst/>
          </p:spPr>
          <p:txBody>
            <a:bodyPr wrap="none" lIns="91416" tIns="45710" rIns="91416" bIns="45710">
              <a:spAutoFit/>
            </a:bodyPr>
            <a:lstStyle/>
            <a:p>
              <a:r>
                <a:rPr lang="en-US" altLang="zh-CN"/>
                <a:t>50 </a:t>
              </a:r>
            </a:p>
          </p:txBody>
        </p:sp>
      </p:grpSp>
      <p:grpSp>
        <p:nvGrpSpPr>
          <p:cNvPr id="4" name="Group 397"/>
          <p:cNvGrpSpPr>
            <a:grpSpLocks/>
          </p:cNvGrpSpPr>
          <p:nvPr/>
        </p:nvGrpSpPr>
        <p:grpSpPr bwMode="auto">
          <a:xfrm>
            <a:off x="423863" y="3259138"/>
            <a:ext cx="3916362" cy="2990850"/>
            <a:chOff x="267" y="2053"/>
            <a:chExt cx="2467" cy="1884"/>
          </a:xfrm>
        </p:grpSpPr>
        <p:cxnSp>
          <p:nvCxnSpPr>
            <p:cNvPr id="18787" name="AutoShape 355"/>
            <p:cNvCxnSpPr>
              <a:cxnSpLocks noChangeShapeType="1"/>
              <a:stCxn id="18782" idx="5"/>
              <a:endCxn id="18793" idx="0"/>
            </p:cNvCxnSpPr>
            <p:nvPr/>
          </p:nvCxnSpPr>
          <p:spPr bwMode="auto">
            <a:xfrm>
              <a:off x="740" y="2653"/>
              <a:ext cx="223" cy="131"/>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500" y="2269"/>
              <a:ext cx="651" cy="179"/>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5" y="2064"/>
              <a:ext cx="241"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47" y="2053"/>
              <a:ext cx="354" cy="288"/>
            </a:xfrm>
            <a:prstGeom prst="rect">
              <a:avLst/>
            </a:prstGeom>
            <a:noFill/>
            <a:ln w="25400" cap="sq">
              <a:noFill/>
              <a:miter lim="800000"/>
              <a:headEnd/>
              <a:tailEnd/>
            </a:ln>
            <a:effectLst/>
          </p:spPr>
          <p:txBody>
            <a:bodyPr wrap="none" lIns="91123" tIns="45466" rIns="91123" bIns="45466">
              <a:spAutoFit/>
            </a:bodyPr>
            <a:lstStyle/>
            <a:p>
              <a:r>
                <a:rPr lang="en-US" altLang="zh-CN"/>
                <a:t>45 </a:t>
              </a:r>
            </a:p>
          </p:txBody>
        </p:sp>
        <p:sp>
          <p:nvSpPr>
            <p:cNvPr id="18782" name="Oval 350"/>
            <p:cNvSpPr>
              <a:spLocks noChangeArrowheads="1"/>
            </p:cNvSpPr>
            <p:nvPr/>
          </p:nvSpPr>
          <p:spPr bwMode="auto">
            <a:xfrm>
              <a:off x="535"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521"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a:t>12 </a:t>
              </a:r>
            </a:p>
          </p:txBody>
        </p:sp>
        <p:sp>
          <p:nvSpPr>
            <p:cNvPr id="18784" name="Oval 352"/>
            <p:cNvSpPr>
              <a:spLocks noChangeArrowheads="1"/>
            </p:cNvSpPr>
            <p:nvPr/>
          </p:nvSpPr>
          <p:spPr bwMode="auto">
            <a:xfrm>
              <a:off x="2031"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2018"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dirty="0"/>
                <a:t>53 </a:t>
              </a:r>
            </a:p>
          </p:txBody>
        </p:sp>
        <p:cxnSp>
          <p:nvCxnSpPr>
            <p:cNvPr id="18786" name="AutoShape 354"/>
            <p:cNvCxnSpPr>
              <a:cxnSpLocks noChangeShapeType="1"/>
              <a:stCxn id="18782" idx="3"/>
              <a:endCxn id="18791" idx="0"/>
            </p:cNvCxnSpPr>
            <p:nvPr/>
          </p:nvCxnSpPr>
          <p:spPr bwMode="auto">
            <a:xfrm flipH="1">
              <a:off x="387" y="2653"/>
              <a:ext cx="183" cy="131"/>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236" y="2653"/>
              <a:ext cx="251" cy="131"/>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92" y="2990"/>
              <a:ext cx="210" cy="131"/>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36"/>
              <a:ext cx="258" cy="289"/>
              <a:chOff x="1658" y="1776"/>
              <a:chExt cx="258" cy="288"/>
            </a:xfrm>
          </p:grpSpPr>
          <p:sp>
            <p:nvSpPr>
              <p:cNvPr id="18791" name="Oval 359"/>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58" y="1776"/>
                <a:ext cx="258" cy="287"/>
              </a:xfrm>
              <a:prstGeom prst="rect">
                <a:avLst/>
              </a:prstGeom>
              <a:noFill/>
              <a:ln w="25400" cap="sq">
                <a:noFill/>
                <a:miter lim="800000"/>
                <a:headEnd/>
                <a:tailEnd/>
              </a:ln>
              <a:effectLst/>
            </p:spPr>
            <p:txBody>
              <a:bodyPr wrap="none" lIns="91123" tIns="45466" rIns="91123" bIns="45466">
                <a:spAutoFit/>
              </a:bodyPr>
              <a:lstStyle/>
              <a:p>
                <a:r>
                  <a:rPr lang="en-US" altLang="zh-CN"/>
                  <a:t>3 </a:t>
                </a:r>
              </a:p>
            </p:txBody>
          </p:sp>
        </p:grpSp>
        <p:sp>
          <p:nvSpPr>
            <p:cNvPr id="18793" name="Oval 361"/>
            <p:cNvSpPr>
              <a:spLocks noChangeArrowheads="1"/>
            </p:cNvSpPr>
            <p:nvPr/>
          </p:nvSpPr>
          <p:spPr bwMode="auto">
            <a:xfrm>
              <a:off x="843"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15"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37 </a:t>
              </a:r>
            </a:p>
          </p:txBody>
        </p:sp>
        <p:sp>
          <p:nvSpPr>
            <p:cNvPr id="18795" name="Oval 363"/>
            <p:cNvSpPr>
              <a:spLocks noChangeArrowheads="1"/>
            </p:cNvSpPr>
            <p:nvPr/>
          </p:nvSpPr>
          <p:spPr bwMode="auto">
            <a:xfrm>
              <a:off x="2072"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44"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61 </a:t>
              </a:r>
            </a:p>
          </p:txBody>
        </p:sp>
        <p:sp>
          <p:nvSpPr>
            <p:cNvPr id="18797" name="Oval 365"/>
            <p:cNvSpPr>
              <a:spLocks noChangeArrowheads="1"/>
            </p:cNvSpPr>
            <p:nvPr/>
          </p:nvSpPr>
          <p:spPr bwMode="auto">
            <a:xfrm>
              <a:off x="2367"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32"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99 </a:t>
              </a:r>
            </a:p>
          </p:txBody>
        </p:sp>
        <p:cxnSp>
          <p:nvCxnSpPr>
            <p:cNvPr id="18799" name="AutoShape 367"/>
            <p:cNvCxnSpPr>
              <a:cxnSpLocks noChangeShapeType="1"/>
              <a:stCxn id="18793" idx="3"/>
              <a:endCxn id="18801" idx="0"/>
            </p:cNvCxnSpPr>
            <p:nvPr/>
          </p:nvCxnSpPr>
          <p:spPr bwMode="auto">
            <a:xfrm flipH="1">
              <a:off x="655" y="2990"/>
              <a:ext cx="223" cy="131"/>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77" y="3326"/>
              <a:ext cx="251" cy="83"/>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35"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487"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24 </a:t>
              </a:r>
            </a:p>
          </p:txBody>
        </p:sp>
        <p:sp>
          <p:nvSpPr>
            <p:cNvPr id="18803" name="Oval 371"/>
            <p:cNvSpPr>
              <a:spLocks noChangeArrowheads="1"/>
            </p:cNvSpPr>
            <p:nvPr/>
          </p:nvSpPr>
          <p:spPr bwMode="auto">
            <a:xfrm>
              <a:off x="2408" y="3409"/>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80" y="3409"/>
              <a:ext cx="354" cy="288"/>
            </a:xfrm>
            <a:prstGeom prst="rect">
              <a:avLst/>
            </a:prstGeom>
            <a:noFill/>
            <a:ln w="25400" cap="sq">
              <a:noFill/>
              <a:miter lim="800000"/>
              <a:headEnd/>
              <a:tailEnd/>
            </a:ln>
            <a:effectLst/>
          </p:spPr>
          <p:txBody>
            <a:bodyPr wrap="none" lIns="91123" tIns="45466" rIns="91123" bIns="45466">
              <a:spAutoFit/>
            </a:bodyPr>
            <a:lstStyle/>
            <a:p>
              <a:r>
                <a:rPr lang="en-US" altLang="zh-CN"/>
                <a:t>90 </a:t>
              </a:r>
            </a:p>
          </p:txBody>
        </p:sp>
        <p:cxnSp>
          <p:nvCxnSpPr>
            <p:cNvPr id="18805" name="AutoShape 373"/>
            <p:cNvCxnSpPr>
              <a:cxnSpLocks noChangeShapeType="1"/>
              <a:stCxn id="18780" idx="3"/>
              <a:endCxn id="18782" idx="0"/>
            </p:cNvCxnSpPr>
            <p:nvPr/>
          </p:nvCxnSpPr>
          <p:spPr bwMode="auto">
            <a:xfrm flipH="1">
              <a:off x="655" y="2269"/>
              <a:ext cx="675" cy="179"/>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100" y="3697"/>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72" y="3649"/>
              <a:ext cx="354" cy="288"/>
            </a:xfrm>
            <a:prstGeom prst="rect">
              <a:avLst/>
            </a:prstGeom>
            <a:noFill/>
            <a:ln w="25400" cap="sq">
              <a:noFill/>
              <a:miter lim="800000"/>
              <a:headEnd/>
              <a:tailEnd/>
            </a:ln>
            <a:effectLst/>
          </p:spPr>
          <p:txBody>
            <a:bodyPr wrap="none" lIns="91123" tIns="45466" rIns="91123" bIns="45466">
              <a:spAutoFit/>
            </a:bodyPr>
            <a:lstStyle/>
            <a:p>
              <a:r>
                <a:rPr lang="en-US" altLang="zh-CN"/>
                <a:t>78 </a:t>
              </a:r>
            </a:p>
          </p:txBody>
        </p:sp>
        <p:cxnSp>
          <p:nvCxnSpPr>
            <p:cNvPr id="18808" name="AutoShape 376"/>
            <p:cNvCxnSpPr>
              <a:cxnSpLocks noChangeShapeType="1"/>
              <a:stCxn id="18803" idx="3"/>
              <a:endCxn id="18806" idx="0"/>
            </p:cNvCxnSpPr>
            <p:nvPr/>
          </p:nvCxnSpPr>
          <p:spPr bwMode="auto">
            <a:xfrm flipH="1">
              <a:off x="2220" y="3614"/>
              <a:ext cx="223" cy="83"/>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1663700" y="4746625"/>
            <a:ext cx="477838" cy="207963"/>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2752725" y="4211638"/>
            <a:ext cx="527050" cy="207962"/>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1907704" y="139299"/>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二叉排序树的插入  </a:t>
            </a:r>
          </a:p>
        </p:txBody>
      </p:sp>
      <p:sp>
        <p:nvSpPr>
          <p:cNvPr id="18821" name="Rectangle 389"/>
          <p:cNvSpPr>
            <a:spLocks noChangeArrowheads="1"/>
          </p:cNvSpPr>
          <p:nvPr/>
        </p:nvSpPr>
        <p:spPr bwMode="auto">
          <a:xfrm>
            <a:off x="6121400" y="37338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6121400" y="48006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2411413" y="3119438"/>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039813" y="3602038"/>
            <a:ext cx="1071562" cy="284162"/>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174750" y="4211638"/>
            <a:ext cx="354013" cy="207962"/>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2382838" y="3602038"/>
            <a:ext cx="1031875" cy="284162"/>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34875" y="332656"/>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查找算法（修改版）</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if (!T)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 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&lt; T-&gt; </a:t>
            </a:r>
            <a:r>
              <a:rPr lang="en-US" altLang="zh-CN" sz="2400" dirty="0" err="1">
                <a:ea typeface="华文中宋" pitchFamily="2" charset="-122"/>
              </a:rPr>
              <a:t>data.key</a:t>
            </a:r>
            <a:r>
              <a:rPr lang="en-US" altLang="zh-CN" sz="2400" dirty="0">
                <a:ea typeface="华文中宋" pitchFamily="2" charset="-122"/>
              </a:rPr>
              <a:t> )//T</a:t>
            </a:r>
            <a:r>
              <a:rPr lang="zh-CN" altLang="en-US" sz="2400">
                <a:ea typeface="华文中宋" pitchFamily="2" charset="-122"/>
              </a:rPr>
              <a:t>双亲’</a:t>
            </a:r>
            <a:endParaRPr lang="en-US" altLang="zh-CN" sz="2400" dirty="0">
              <a:ea typeface="华文中宋" pitchFamily="2" charset="-122"/>
            </a:endParaRPr>
          </a:p>
          <a:p>
            <a:pPr eaLnBrk="0" hangingPunct="0">
              <a:lnSpc>
                <a:spcPct val="120000"/>
              </a:lnSpc>
              <a:spcBef>
                <a:spcPct val="0"/>
              </a:spcBef>
            </a:pPr>
            <a:r>
              <a:rPr lang="en-US" altLang="zh-CN" sz="2400" dirty="0">
                <a:ea typeface="华文中宋" pitchFamily="2" charset="-122"/>
              </a:rPr>
              <a:t>                   </a:t>
            </a:r>
            <a:r>
              <a:rPr lang="en-US" altLang="zh-CN" sz="2400" dirty="0" err="1">
                <a:solidFill>
                  <a:srgbClr val="0000FF"/>
                </a:solidFill>
                <a:ea typeface="华文中宋" pitchFamily="2" charset="-122"/>
              </a:rPr>
              <a:t>SearchBST</a:t>
            </a:r>
            <a:r>
              <a:rPr lang="en-US" altLang="zh-CN" sz="2400" dirty="0">
                <a:ea typeface="华文中宋" pitchFamily="2" charset="-122"/>
              </a:rPr>
              <a:t> (T -&gt; </a:t>
            </a:r>
            <a:r>
              <a:rPr lang="en-US" altLang="zh-CN" sz="2400" dirty="0" err="1">
                <a:ea typeface="华文中宋" pitchFamily="2" charset="-122"/>
              </a:rPr>
              <a:t>lchild</a:t>
            </a:r>
            <a:r>
              <a:rPr lang="en-US" altLang="zh-CN" sz="2400" dirty="0">
                <a:ea typeface="华文中宋" pitchFamily="2" charset="-122"/>
              </a:rPr>
              <a:t>, key, T, p );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dirty="0">
                <a:ea typeface="华文中宋" pitchFamily="2" charset="-122"/>
              </a:rPr>
              <a:t>               </a:t>
            </a:r>
            <a:r>
              <a:rPr lang="en-US" altLang="zh-CN" sz="2400" dirty="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 //</a:t>
            </a:r>
            <a:r>
              <a:rPr lang="en-US" altLang="zh-CN" sz="2400" dirty="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226564" y="332656"/>
            <a:ext cx="8521900" cy="6118578"/>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插入算法</a:t>
            </a: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s = (</a:t>
            </a:r>
            <a:r>
              <a:rPr lang="en-US" altLang="zh-CN" sz="2400" dirty="0" err="1">
                <a:ea typeface="华文中宋" pitchFamily="2" charset="-122"/>
              </a:rPr>
              <a:t>BiTree</a:t>
            </a:r>
            <a:r>
              <a:rPr lang="en-US" altLang="zh-CN" sz="2400" dirty="0">
                <a:ea typeface="华文中宋" pitchFamily="2" charset="-122"/>
              </a:rPr>
              <a:t>) </a:t>
            </a:r>
            <a:r>
              <a:rPr lang="en-US" altLang="zh-CN" sz="2400" dirty="0" err="1">
                <a:ea typeface="华文中宋" pitchFamily="2" charset="-122"/>
              </a:rPr>
              <a:t>malloc</a:t>
            </a:r>
            <a:r>
              <a:rPr lang="en-US" altLang="zh-CN" sz="2400" dirty="0">
                <a:ea typeface="华文中宋" pitchFamily="2" charset="-122"/>
              </a:rPr>
              <a:t>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dirty="0">
                <a:ea typeface="华文中宋" pitchFamily="2" charset="-122"/>
              </a:rPr>
              <a:t>   s -&gt;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dirty="0">
                <a:ea typeface="华文中宋" pitchFamily="2" charset="-122"/>
              </a:rPr>
              <a:t>   if (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return TRUE;</a:t>
            </a:r>
            <a:br>
              <a:rPr lang="en-US" altLang="zh-CN" sz="2400" dirty="0">
                <a:ea typeface="华文中宋" pitchFamily="2" charset="-122"/>
              </a:rPr>
            </a:br>
            <a:r>
              <a:rPr lang="en-US" altLang="zh-CN" sz="2400" dirty="0">
                <a:ea typeface="华文中宋" pitchFamily="2" charset="-122"/>
              </a:rPr>
              <a:t>   }</a:t>
            </a:r>
            <a:br>
              <a:rPr lang="en-US" altLang="zh-CN" sz="2400" dirty="0">
                <a:ea typeface="华文中宋" pitchFamily="2" charset="-122"/>
              </a:rPr>
            </a:br>
            <a:r>
              <a:rPr lang="en-US" altLang="zh-CN" sz="2400" dirty="0">
                <a:ea typeface="华文中宋" pitchFamily="2" charset="-122"/>
              </a:rPr>
              <a:t>else return FALSE;   // </a:t>
            </a:r>
            <a:r>
              <a:rPr lang="zh-CN" altLang="en-US" sz="2400" dirty="0">
                <a:ea typeface="楷体_GB2312" pitchFamily="49" charset="-122"/>
              </a:rPr>
              <a:t>树中已有关键字相同的结点，不再插入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34445"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76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0" y="620688"/>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a:ea typeface="楷体_GB2312" pitchFamily="49" charset="-122"/>
              </a:rPr>
              <a:t>         从空树出发，经过一系列的查找、插入操作 之后，可生成一棵二叉排序树。 </a:t>
            </a:r>
          </a:p>
        </p:txBody>
      </p:sp>
      <p:sp>
        <p:nvSpPr>
          <p:cNvPr id="20939" name="Oval 459"/>
          <p:cNvSpPr>
            <a:spLocks noChangeArrowheads="1"/>
          </p:cNvSpPr>
          <p:nvPr/>
        </p:nvSpPr>
        <p:spPr bwMode="auto">
          <a:xfrm>
            <a:off x="4114800"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46482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4452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35814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3919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5241925"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4986338" y="2644775"/>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2971800"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3309938" y="2644775"/>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76200" y="3684588"/>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76200" y="4572000"/>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76200" y="5486400"/>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2699792" y="44624"/>
            <a:ext cx="3416320" cy="646331"/>
          </a:xfrm>
          <a:prstGeom prst="rect">
            <a:avLst/>
          </a:prstGeom>
        </p:spPr>
        <p:txBody>
          <a:bodyPr wrap="none">
            <a:spAutoFit/>
          </a:bodyPr>
          <a:lstStyle/>
          <a:p>
            <a:r>
              <a:rPr lang="zh-CN" altLang="en-US" sz="3600" dirty="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2267744" y="67291"/>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二叉排序树的删除  </a:t>
            </a:r>
          </a:p>
        </p:txBody>
      </p:sp>
      <p:sp>
        <p:nvSpPr>
          <p:cNvPr id="22174" name="Text Box 670"/>
          <p:cNvSpPr txBox="1">
            <a:spLocks noChangeArrowheads="1"/>
          </p:cNvSpPr>
          <p:nvPr/>
        </p:nvSpPr>
        <p:spPr bwMode="auto">
          <a:xfrm>
            <a:off x="76200" y="838200"/>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66675" y="1988840"/>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08520" y="2780928"/>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b="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76200" y="58959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3046413" y="5502275"/>
            <a:ext cx="1509712" cy="793750"/>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2209800"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677863"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3124200" y="4203700"/>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4495800" y="59594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a:t>
            </a:r>
          </a:p>
        </p:txBody>
      </p:sp>
      <p:sp>
        <p:nvSpPr>
          <p:cNvPr id="22196" name="Text Box 692"/>
          <p:cNvSpPr txBox="1">
            <a:spLocks noChangeArrowheads="1"/>
          </p:cNvSpPr>
          <p:nvPr/>
        </p:nvSpPr>
        <p:spPr bwMode="auto">
          <a:xfrm>
            <a:off x="7391400" y="5576888"/>
            <a:ext cx="1508125" cy="82391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6408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4953000"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7467600" y="4203700"/>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1681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4267200" y="2003425"/>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2514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5562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1752600" y="3049588"/>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5502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1752600" y="5770563"/>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5654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4348163"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2589213"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5638800" y="3975100"/>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2268538" y="3451225"/>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265113" y="5840413"/>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4948238" y="5840413"/>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76200" y="661988"/>
            <a:ext cx="4033428"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447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3395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07950" y="1201738"/>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2195513" y="5092700"/>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6518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4464050" y="1209675"/>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的直接后继取代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611188" y="836613"/>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2082800"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533400" y="5233988"/>
            <a:ext cx="308927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515938" y="5835650"/>
            <a:ext cx="280670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250825" y="2251075"/>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2698750"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4500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6249988" y="2860675"/>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6845300" y="1276350"/>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4945063" y="5300663"/>
            <a:ext cx="373062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4948238" y="5840413"/>
            <a:ext cx="351155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332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二叉排序树的查找分析 </a:t>
            </a:r>
          </a:p>
        </p:txBody>
      </p:sp>
      <p:sp>
        <p:nvSpPr>
          <p:cNvPr id="132101" name="Text Box 5"/>
          <p:cNvSpPr txBox="1">
            <a:spLocks noChangeArrowheads="1"/>
          </p:cNvSpPr>
          <p:nvPr/>
        </p:nvSpPr>
        <p:spPr bwMode="auto">
          <a:xfrm>
            <a:off x="107950" y="908720"/>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二叉排序树上查找其关键字 </a:t>
            </a:r>
          </a:p>
          <a:p>
            <a:pPr marL="571500" indent="-571500">
              <a:lnSpc>
                <a:spcPct val="140000"/>
              </a:lnSpc>
              <a:spcBef>
                <a:spcPct val="0"/>
              </a:spcBef>
            </a:pPr>
            <a:r>
              <a:rPr lang="zh-CN" altLang="en-US" sz="2400" dirty="0">
                <a:ea typeface="楷体_GB2312" pitchFamily="49" charset="-122"/>
              </a:rPr>
              <a:t>        等于给定值的结点的过程，</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其实就是走了一条从根到该</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结点的路径。 </a:t>
            </a:r>
          </a:p>
        </p:txBody>
      </p:sp>
      <p:sp>
        <p:nvSpPr>
          <p:cNvPr id="132117" name="Freeform 21"/>
          <p:cNvSpPr>
            <a:spLocks/>
          </p:cNvSpPr>
          <p:nvPr/>
        </p:nvSpPr>
        <p:spPr bwMode="auto">
          <a:xfrm>
            <a:off x="6996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5167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5867400"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5967413" y="1843088"/>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6156325" y="2452688"/>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6043613" y="3138488"/>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5776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757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755650"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755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1189038"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1596231" y="3550444"/>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1599406" y="5104607"/>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07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35496" y="116632"/>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07950" y="1412776"/>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6538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6300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07503" y="879103"/>
            <a:ext cx="8974059" cy="461665"/>
          </a:xfrm>
          <a:prstGeom prst="rect">
            <a:avLst/>
          </a:prstGeom>
          <a:noFill/>
        </p:spPr>
        <p:txBody>
          <a:bodyPr wrap="square" rtlCol="0">
            <a:spAutoFit/>
          </a:bodyPr>
          <a:lstStyle/>
          <a:p>
            <a:r>
              <a:rPr lang="en-US" altLang="zh-CN" sz="2400" b="1" dirty="0"/>
              <a:t>n</a:t>
            </a:r>
            <a:r>
              <a:rPr lang="zh-CN" altLang="en-US" sz="2400" b="1" dirty="0"/>
              <a:t>个结点的二叉判定树是唯一的，因此，其平均查处长度也是定值。</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67990" y="35913"/>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07950"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a:ea typeface="楷体_GB2312" pitchFamily="49" charset="-122"/>
              </a:rPr>
              <a:t>i</a:t>
            </a:r>
            <a:r>
              <a:rPr lang="zh-CN" altLang="en-US" sz="2400" dirty="0">
                <a:ea typeface="楷体_GB2312" pitchFamily="49" charset="-122"/>
              </a:rPr>
              <a:t>个关键字小于第一个关键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a:ea typeface="楷体_GB2312" pitchFamily="49" charset="-122"/>
              </a:rPr>
              <a:t>i</a:t>
            </a:r>
            <a:r>
              <a:rPr lang="en-US" altLang="zh-CN" sz="2400" dirty="0">
                <a:ea typeface="楷体_GB2312" pitchFamily="49" charset="-122"/>
              </a:rPr>
              <a:t>– 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4067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5181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n</a:t>
            </a:r>
            <a:r>
              <a:rPr lang="en-US" altLang="zh-CN" sz="2800" dirty="0"/>
              <a:t>-</a:t>
            </a:r>
            <a:r>
              <a:rPr lang="en-US" altLang="zh-CN" sz="2800" i="1" dirty="0"/>
              <a:t>i</a:t>
            </a:r>
            <a:r>
              <a:rPr lang="en-US" altLang="zh-CN" sz="2800" dirty="0"/>
              <a:t>-1</a:t>
            </a:r>
            <a:endParaRPr lang="en-US" altLang="zh-CN" sz="2800" b="0" dirty="0"/>
          </a:p>
        </p:txBody>
      </p:sp>
      <p:sp>
        <p:nvSpPr>
          <p:cNvPr id="164878" name="Oval 14"/>
          <p:cNvSpPr>
            <a:spLocks noChangeArrowheads="1"/>
          </p:cNvSpPr>
          <p:nvPr/>
        </p:nvSpPr>
        <p:spPr bwMode="auto">
          <a:xfrm>
            <a:off x="2362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687599" y="4000504"/>
            <a:ext cx="7080785"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a:ea typeface="楷体_GB2312" pitchFamily="49" charset="-122"/>
              </a:rPr>
              <a:t>i</a:t>
            </a:r>
            <a:r>
              <a:rPr lang="zh-CN" altLang="en-US" sz="2400" dirty="0">
                <a:ea typeface="楷体_GB2312" pitchFamily="49" charset="-122"/>
              </a:rPr>
              <a:t>的函数：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a:ea typeface="楷体_GB2312" pitchFamily="49" charset="-122"/>
              </a:rPr>
              <a:t>) (0≤</a:t>
            </a:r>
            <a:r>
              <a:rPr lang="en-US" altLang="zh-CN" sz="2400" i="1"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3009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4652963" y="2312976"/>
            <a:ext cx="1176337" cy="763588"/>
          </a:xfrm>
          <a:prstGeom prst="straightConnector1">
            <a:avLst/>
          </a:prstGeom>
          <a:noFill/>
          <a:ln w="25400" cap="sq">
            <a:solidFill>
              <a:schemeClr val="tx1"/>
            </a:solidFill>
            <a:round/>
            <a:headEnd/>
            <a:tailEnd/>
          </a:ln>
          <a:effectLst/>
        </p:spPr>
      </p:cxnSp>
      <p:graphicFrame>
        <p:nvGraphicFramePr>
          <p:cNvPr id="155649" name="Object 1"/>
          <p:cNvGraphicFramePr>
            <a:graphicFrameLocks noChangeAspect="1"/>
          </p:cNvGraphicFramePr>
          <p:nvPr>
            <p:extLst>
              <p:ext uri="{D42A27DB-BD31-4B8C-83A1-F6EECF244321}">
                <p14:modId xmlns:p14="http://schemas.microsoft.com/office/powerpoint/2010/main" val="2153237877"/>
              </p:ext>
            </p:extLst>
          </p:nvPr>
        </p:nvGraphicFramePr>
        <p:xfrm>
          <a:off x="107949" y="4566709"/>
          <a:ext cx="9000555" cy="568516"/>
        </p:xfrm>
        <a:graphic>
          <a:graphicData uri="http://schemas.openxmlformats.org/presentationml/2006/ole">
            <mc:AlternateContent xmlns:mc="http://schemas.openxmlformats.org/markup-compatibility/2006">
              <mc:Choice xmlns:v="urn:schemas-microsoft-com:vml" Requires="v">
                <p:oleObj spid="_x0000_s296010" name="公式" r:id="rId3" imgW="4000320" imgH="406080" progId="Equation.3">
                  <p:embed/>
                </p:oleObj>
              </mc:Choice>
              <mc:Fallback>
                <p:oleObj name="公式" r:id="rId3" imgW="4000320" imgH="406080" progId="Equation.3">
                  <p:embed/>
                  <p:pic>
                    <p:nvPicPr>
                      <p:cNvPr id="0" name="Picture 2"/>
                      <p:cNvPicPr>
                        <a:picLocks noChangeAspect="1" noChangeArrowheads="1"/>
                      </p:cNvPicPr>
                      <p:nvPr/>
                    </p:nvPicPr>
                    <p:blipFill>
                      <a:blip r:embed="rId4"/>
                      <a:srcRect/>
                      <a:stretch>
                        <a:fillRect/>
                      </a:stretch>
                    </p:blipFill>
                    <p:spPr bwMode="auto">
                      <a:xfrm>
                        <a:off x="107949" y="4566709"/>
                        <a:ext cx="9000555" cy="568516"/>
                      </a:xfrm>
                      <a:prstGeom prst="rect">
                        <a:avLst/>
                      </a:prstGeom>
                      <a:noFill/>
                      <a:ln>
                        <a:noFill/>
                      </a:ln>
                      <a:effectLst/>
                    </p:spPr>
                  </p:pic>
                </p:oleObj>
              </mc:Fallback>
            </mc:AlternateContent>
          </a:graphicData>
        </a:graphic>
      </p:graphicFrame>
      <p:graphicFrame>
        <p:nvGraphicFramePr>
          <p:cNvPr id="155651" name="Object 3"/>
          <p:cNvGraphicFramePr>
            <a:graphicFrameLocks noChangeAspect="1"/>
          </p:cNvGraphicFramePr>
          <p:nvPr/>
        </p:nvGraphicFramePr>
        <p:xfrm>
          <a:off x="642910" y="5357826"/>
          <a:ext cx="7143800" cy="857256"/>
        </p:xfrm>
        <a:graphic>
          <a:graphicData uri="http://schemas.openxmlformats.org/presentationml/2006/ole">
            <mc:AlternateContent xmlns:mc="http://schemas.openxmlformats.org/markup-compatibility/2006">
              <mc:Choice xmlns:v="urn:schemas-microsoft-com:vml" Requires="v">
                <p:oleObj spid="_x0000_s296011" name="公式" r:id="rId5" imgW="2387520" imgH="431640" progId="Equation.3">
                  <p:embed/>
                </p:oleObj>
              </mc:Choice>
              <mc:Fallback>
                <p:oleObj name="公式" r:id="rId5" imgW="23875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5357826"/>
                        <a:ext cx="7143800"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 calcmode="lin" valueType="num">
                                      <p:cBhvr additive="base">
                                        <p:cTn id="46" dur="500" fill="hold"/>
                                        <p:tgtEl>
                                          <p:spTgt spid="155649"/>
                                        </p:tgtEl>
                                        <p:attrNameLst>
                                          <p:attrName>ppt_x</p:attrName>
                                        </p:attrNameLst>
                                      </p:cBhvr>
                                      <p:tavLst>
                                        <p:tav tm="0">
                                          <p:val>
                                            <p:strVal val="#ppt_x"/>
                                          </p:val>
                                        </p:tav>
                                        <p:tav tm="100000">
                                          <p:val>
                                            <p:strVal val="#ppt_x"/>
                                          </p:val>
                                        </p:tav>
                                      </p:tavLst>
                                    </p:anim>
                                    <p:anim calcmode="lin" valueType="num">
                                      <p:cBhvr additive="base">
                                        <p:cTn id="47" dur="500" fill="hold"/>
                                        <p:tgtEl>
                                          <p:spTgt spid="15564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55651"/>
                                        </p:tgtEl>
                                        <p:attrNameLst>
                                          <p:attrName>style.visibility</p:attrName>
                                        </p:attrNameLst>
                                      </p:cBhvr>
                                      <p:to>
                                        <p:strVal val="visible"/>
                                      </p:to>
                                    </p:set>
                                    <p:anim calcmode="lin" valueType="num">
                                      <p:cBhvr additive="base">
                                        <p:cTn id="52" dur="500" fill="hold"/>
                                        <p:tgtEl>
                                          <p:spTgt spid="155651"/>
                                        </p:tgtEl>
                                        <p:attrNameLst>
                                          <p:attrName>ppt_x</p:attrName>
                                        </p:attrNameLst>
                                      </p:cBhvr>
                                      <p:tavLst>
                                        <p:tav tm="0">
                                          <p:val>
                                            <p:strVal val="#ppt_x"/>
                                          </p:val>
                                        </p:tav>
                                        <p:tav tm="100000">
                                          <p:val>
                                            <p:strVal val="#ppt_x"/>
                                          </p:val>
                                        </p:tav>
                                      </p:tavLst>
                                    </p:anim>
                                    <p:anim calcmode="lin" valueType="num">
                                      <p:cBhvr additive="base">
                                        <p:cTn id="53"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07950" y="260648"/>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08520"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539552"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extLst>
              <p:ext uri="{D42A27DB-BD31-4B8C-83A1-F6EECF244321}">
                <p14:modId xmlns:p14="http://schemas.microsoft.com/office/powerpoint/2010/main" val="2967255158"/>
              </p:ext>
            </p:extLst>
          </p:nvPr>
        </p:nvGraphicFramePr>
        <p:xfrm>
          <a:off x="3275856" y="1809750"/>
          <a:ext cx="2849563" cy="885825"/>
        </p:xfrm>
        <a:graphic>
          <a:graphicData uri="http://schemas.openxmlformats.org/presentationml/2006/ole">
            <mc:AlternateContent xmlns:mc="http://schemas.openxmlformats.org/markup-compatibility/2006">
              <mc:Choice xmlns:v="urn:schemas-microsoft-com:vml" Requires="v">
                <p:oleObj spid="_x0000_s294950" name="公式" r:id="rId3" imgW="1307880" imgH="406080" progId="Equation.3">
                  <p:embed/>
                </p:oleObj>
              </mc:Choice>
              <mc:Fallback>
                <p:oleObj name="公式" r:id="rId3" imgW="130788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809750"/>
                        <a:ext cx="284956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7" name="Text Box 9"/>
          <p:cNvSpPr txBox="1">
            <a:spLocks noChangeArrowheads="1"/>
          </p:cNvSpPr>
          <p:nvPr/>
        </p:nvSpPr>
        <p:spPr bwMode="auto">
          <a:xfrm>
            <a:off x="107950"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07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3492500" y="5505450"/>
            <a:ext cx="2192338" cy="731838"/>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07950"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2533650" y="5289550"/>
            <a:ext cx="814388"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2628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平衡二叉树 </a:t>
            </a:r>
          </a:p>
        </p:txBody>
      </p:sp>
      <p:sp>
        <p:nvSpPr>
          <p:cNvPr id="136197" name="Rectangle 5"/>
          <p:cNvSpPr>
            <a:spLocks noChangeArrowheads="1"/>
          </p:cNvSpPr>
          <p:nvPr/>
        </p:nvSpPr>
        <p:spPr bwMode="auto">
          <a:xfrm>
            <a:off x="-36512"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35496" y="2420888"/>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07950" y="1412776"/>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07950" y="3933056"/>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buFont typeface="Wingdings" pitchFamily="2" charset="2"/>
              <a:buNone/>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03736" y="4869160"/>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buFont typeface="Wingdings" pitchFamily="2" charset="2"/>
              <a:buNone/>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同数量级。因此，在平衡二叉树上查找时间复杂度为</a:t>
            </a:r>
            <a:r>
              <a:rPr lang="en-US" altLang="zh-CN" sz="2400" dirty="0">
                <a:ea typeface="楷体_GB2312" pitchFamily="49" charset="-122"/>
              </a:rPr>
              <a:t>O(log n)</a:t>
            </a:r>
            <a:r>
              <a:rPr lang="zh-CN" altLang="en-US" sz="2400" dirty="0">
                <a:ea typeface="楷体_GB2312" pitchFamily="49" charset="-122"/>
              </a:rPr>
              <a:t>。</a:t>
            </a:r>
          </a:p>
        </p:txBody>
      </p:sp>
      <p:sp>
        <p:nvSpPr>
          <p:cNvPr id="9" name="矩形 8"/>
          <p:cNvSpPr/>
          <p:nvPr/>
        </p:nvSpPr>
        <p:spPr>
          <a:xfrm>
            <a:off x="2339752" y="5688632"/>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需要注意的是：我们以后讨论的平衡二叉树都是建立在二叉排序树基础之上的</a:t>
            </a: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5570538" y="5256213"/>
            <a:ext cx="20970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07950" y="836613"/>
            <a:ext cx="5184775" cy="457200"/>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1187450"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1547813" y="5232400"/>
            <a:ext cx="17287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5364163" y="1887538"/>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457200" y="617538"/>
            <a:ext cx="8218488" cy="2086725"/>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1403350" y="4195763"/>
            <a:ext cx="2520950" cy="954107"/>
          </a:xfrm>
          <a:prstGeom prst="rect">
            <a:avLst/>
          </a:prstGeom>
          <a:noFill/>
          <a:ln w="9525">
            <a:noFill/>
            <a:miter lim="800000"/>
            <a:headEnd/>
            <a:tailEnd/>
          </a:ln>
          <a:effectLst/>
        </p:spPr>
        <p:txBody>
          <a:bodyPr>
            <a:spAutoFit/>
          </a:bodyPr>
          <a:lstStyle/>
          <a:p>
            <a:r>
              <a:rPr lang="zh-CN" altLang="en-US" sz="2800" dirty="0">
                <a:latin typeface="楷体_GB2312" pitchFamily="49" charset="-122"/>
                <a:ea typeface="楷体_GB2312" pitchFamily="49" charset="-122"/>
              </a:rPr>
              <a:t>平衡旋转的类别 </a:t>
            </a:r>
          </a:p>
        </p:txBody>
      </p:sp>
      <p:sp>
        <p:nvSpPr>
          <p:cNvPr id="138248" name="Rectangle 8"/>
          <p:cNvSpPr>
            <a:spLocks noChangeArrowheads="1"/>
          </p:cNvSpPr>
          <p:nvPr/>
        </p:nvSpPr>
        <p:spPr bwMode="auto">
          <a:xfrm>
            <a:off x="4464050" y="2967819"/>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3924300" y="3213100"/>
            <a:ext cx="360363" cy="2447925"/>
          </a:xfrm>
          <a:prstGeom prst="leftBrace">
            <a:avLst>
              <a:gd name="adj1" fmla="val 56608"/>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barn(outHorizontal)">
                                      <p:cBhvr>
                                        <p:cTn id="17" dur="1000"/>
                                        <p:tgtEl>
                                          <p:spTgt spid="13824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8248">
                                            <p:txEl>
                                              <p:pRg st="0" end="0"/>
                                            </p:txEl>
                                          </p:spTgt>
                                        </p:tgtEl>
                                        <p:attrNameLst>
                                          <p:attrName>style.visibility</p:attrName>
                                        </p:attrNameLst>
                                      </p:cBhvr>
                                      <p:to>
                                        <p:strVal val="visible"/>
                                      </p:to>
                                    </p:set>
                                    <p:animEffect transition="in" filter="wipe(left)">
                                      <p:cBhvr>
                                        <p:cTn id="21" dur="1000"/>
                                        <p:tgtEl>
                                          <p:spTgt spid="138248">
                                            <p:txEl>
                                              <p:pRg st="0" end="0"/>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8248">
                                            <p:txEl>
                                              <p:pRg st="1" end="1"/>
                                            </p:txEl>
                                          </p:spTgt>
                                        </p:tgtEl>
                                        <p:attrNameLst>
                                          <p:attrName>style.visibility</p:attrName>
                                        </p:attrNameLst>
                                      </p:cBhvr>
                                      <p:to>
                                        <p:strVal val="visible"/>
                                      </p:to>
                                    </p:set>
                                    <p:animEffect transition="in" filter="wipe(left)">
                                      <p:cBhvr>
                                        <p:cTn id="25" dur="1000"/>
                                        <p:tgtEl>
                                          <p:spTgt spid="138248">
                                            <p:txEl>
                                              <p:pRg st="1" end="1"/>
                                            </p:txEl>
                                          </p:spTgt>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38248">
                                            <p:txEl>
                                              <p:pRg st="2" end="2"/>
                                            </p:txEl>
                                          </p:spTgt>
                                        </p:tgtEl>
                                        <p:attrNameLst>
                                          <p:attrName>style.visibility</p:attrName>
                                        </p:attrNameLst>
                                      </p:cBhvr>
                                      <p:to>
                                        <p:strVal val="visible"/>
                                      </p:to>
                                    </p:set>
                                    <p:animEffect transition="in" filter="wipe(left)">
                                      <p:cBhvr>
                                        <p:cTn id="29" dur="1000"/>
                                        <p:tgtEl>
                                          <p:spTgt spid="138248">
                                            <p:txEl>
                                              <p:pRg st="2" end="2"/>
                                            </p:txEl>
                                          </p:spTgt>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38248">
                                            <p:txEl>
                                              <p:pRg st="3" end="3"/>
                                            </p:txEl>
                                          </p:spTgt>
                                        </p:tgtEl>
                                        <p:attrNameLst>
                                          <p:attrName>style.visibility</p:attrName>
                                        </p:attrNameLst>
                                      </p:cBhvr>
                                      <p:to>
                                        <p:strVal val="visible"/>
                                      </p:to>
                                    </p:set>
                                    <p:animEffect transition="in" filter="wipe(left)">
                                      <p:cBhvr>
                                        <p:cTn id="33"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6732588" y="4437063"/>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335" name="Rectangle 71"/>
          <p:cNvSpPr>
            <a:spLocks noChangeArrowheads="1"/>
          </p:cNvSpPr>
          <p:nvPr/>
        </p:nvSpPr>
        <p:spPr bwMode="auto">
          <a:xfrm>
            <a:off x="6084888" y="1557338"/>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268" name="Rectangle 4"/>
          <p:cNvSpPr>
            <a:spLocks noChangeArrowheads="1"/>
          </p:cNvSpPr>
          <p:nvPr/>
        </p:nvSpPr>
        <p:spPr bwMode="auto">
          <a:xfrm>
            <a:off x="468313" y="1125538"/>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6300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468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07950" y="3432175"/>
            <a:ext cx="2708275"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8147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07950" y="577850"/>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6851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7242175"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6529388"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7380288" y="83661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7947025" y="1198563"/>
            <a:ext cx="585788" cy="1366837"/>
            <a:chOff x="4967" y="755"/>
            <a:chExt cx="369" cy="861"/>
          </a:xfrm>
        </p:grpSpPr>
        <p:sp>
          <p:nvSpPr>
            <p:cNvPr id="139323" name="Freeform 59"/>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24" name="Line 60"/>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grpSp>
        <p:nvGrpSpPr>
          <p:cNvPr id="5" name="Group 70"/>
          <p:cNvGrpSpPr>
            <a:grpSpLocks/>
          </p:cNvGrpSpPr>
          <p:nvPr/>
        </p:nvGrpSpPr>
        <p:grpSpPr bwMode="auto">
          <a:xfrm>
            <a:off x="6832600" y="3709988"/>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7900988" y="4946650"/>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6851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7080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6732588" y="3644900"/>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6227763" y="4078288"/>
            <a:ext cx="585787" cy="1366837"/>
            <a:chOff x="4967" y="755"/>
            <a:chExt cx="369" cy="861"/>
          </a:xfrm>
        </p:grpSpPr>
        <p:sp>
          <p:nvSpPr>
            <p:cNvPr id="139332" name="Freeform 68"/>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33" name="Line 69"/>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250825" y="115888"/>
            <a:ext cx="8458200" cy="566737"/>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单向右旋平衡旋转</a:t>
            </a:r>
            <a:r>
              <a:rPr kumimoji="1" lang="zh-CN" altLang="en-US" sz="2400" b="1">
                <a:latin typeface="Times New Roman" pitchFamily="18" charset="0"/>
              </a:rPr>
              <a:t>。</a:t>
            </a:r>
            <a:r>
              <a:rPr kumimoji="1" lang="zh-CN" altLang="en-US" sz="2400">
                <a:latin typeface="Times New Roman" pitchFamily="18" charset="0"/>
              </a:rPr>
              <a:t> </a:t>
            </a:r>
          </a:p>
        </p:txBody>
      </p:sp>
      <p:graphicFrame>
        <p:nvGraphicFramePr>
          <p:cNvPr id="247812" name="Object 4"/>
          <p:cNvGraphicFramePr>
            <a:graphicFrameLocks noChangeAspect="1"/>
          </p:cNvGraphicFramePr>
          <p:nvPr/>
        </p:nvGraphicFramePr>
        <p:xfrm>
          <a:off x="0" y="620713"/>
          <a:ext cx="9144000" cy="2851150"/>
        </p:xfrm>
        <a:graphic>
          <a:graphicData uri="http://schemas.openxmlformats.org/presentationml/2006/ole">
            <mc:AlternateContent xmlns:mc="http://schemas.openxmlformats.org/markup-compatibility/2006">
              <mc:Choice xmlns:v="urn:schemas-microsoft-com:vml" Requires="v">
                <p:oleObj spid="_x0000_s384074" name="VISIO" r:id="rId3" imgW="4478040" imgH="1397160" progId="Visio.Drawing.11">
                  <p:embed/>
                </p:oleObj>
              </mc:Choice>
              <mc:Fallback>
                <p:oleObj name="VISIO" r:id="rId3" imgW="4478040" imgH="1397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0713"/>
                        <a:ext cx="91440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3" name="Rectangle 5"/>
          <p:cNvSpPr>
            <a:spLocks noChangeArrowheads="1"/>
          </p:cNvSpPr>
          <p:nvPr/>
        </p:nvSpPr>
        <p:spPr bwMode="auto">
          <a:xfrm>
            <a:off x="219075" y="3390900"/>
            <a:ext cx="6262688" cy="566738"/>
          </a:xfrm>
          <a:prstGeom prst="rect">
            <a:avLst/>
          </a:prstGeom>
          <a:noFill/>
          <a:ln w="25400" cap="sq">
            <a:noFill/>
            <a:miter lim="800000"/>
            <a:headEnd/>
            <a:tailEnd/>
          </a:ln>
          <a:effectLst/>
        </p:spPr>
        <p:txBody>
          <a:bodyPr wrap="none">
            <a:spAutoFit/>
          </a:bodyPr>
          <a:lstStyle/>
          <a:p>
            <a:pPr>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 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单向左旋平衡旋转。</a:t>
            </a:r>
            <a:r>
              <a:rPr kumimoji="1" lang="zh-CN" altLang="en-US"/>
              <a:t> </a:t>
            </a:r>
          </a:p>
        </p:txBody>
      </p:sp>
      <p:graphicFrame>
        <p:nvGraphicFramePr>
          <p:cNvPr id="247814" name="Object 6"/>
          <p:cNvGraphicFramePr>
            <a:graphicFrameLocks noChangeAspect="1"/>
          </p:cNvGraphicFramePr>
          <p:nvPr/>
        </p:nvGraphicFramePr>
        <p:xfrm>
          <a:off x="152400" y="3878262"/>
          <a:ext cx="8991600" cy="2979738"/>
        </p:xfrm>
        <a:graphic>
          <a:graphicData uri="http://schemas.openxmlformats.org/presentationml/2006/ole">
            <mc:AlternateContent xmlns:mc="http://schemas.openxmlformats.org/markup-compatibility/2006">
              <mc:Choice xmlns:v="urn:schemas-microsoft-com:vml" Requires="v">
                <p:oleObj spid="_x0000_s384075" name="VISIO" r:id="rId5" imgW="4001040" imgH="1325160" progId="Visio.Drawing.11">
                  <p:embed/>
                </p:oleObj>
              </mc:Choice>
              <mc:Fallback>
                <p:oleObj name="VISIO" r:id="rId5" imgW="4001040" imgH="1325160"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78262"/>
                        <a:ext cx="89916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399" name="Rectangle 111"/>
          <p:cNvSpPr>
            <a:spLocks noChangeArrowheads="1"/>
          </p:cNvSpPr>
          <p:nvPr/>
        </p:nvSpPr>
        <p:spPr bwMode="auto">
          <a:xfrm>
            <a:off x="7054850" y="4545013"/>
            <a:ext cx="612775" cy="901700"/>
          </a:xfrm>
          <a:prstGeom prst="rect">
            <a:avLst/>
          </a:prstGeom>
          <a:ln w="25400" cap="sq">
            <a:noFill/>
            <a:miter lim="800000"/>
            <a:headEnd/>
            <a:tailEnd/>
          </a:ln>
          <a:effectLst/>
        </p:spPr>
        <p:txBody>
          <a:bodyPr anchor="ctr">
            <a:spAutoFit/>
          </a:bodyPr>
          <a:lstStyle/>
          <a:p>
            <a:endParaRPr lang="zh-CN" altLang="en-US"/>
          </a:p>
        </p:txBody>
      </p:sp>
      <p:sp>
        <p:nvSpPr>
          <p:cNvPr id="140390" name="Oval 102"/>
          <p:cNvSpPr>
            <a:spLocks noChangeArrowheads="1"/>
          </p:cNvSpPr>
          <p:nvPr/>
        </p:nvSpPr>
        <p:spPr bwMode="auto">
          <a:xfrm>
            <a:off x="8101013"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292" name="Rectangle 4"/>
          <p:cNvSpPr>
            <a:spLocks noChangeArrowheads="1"/>
          </p:cNvSpPr>
          <p:nvPr/>
        </p:nvSpPr>
        <p:spPr bwMode="auto">
          <a:xfrm>
            <a:off x="234950" y="3573463"/>
            <a:ext cx="4724400" cy="2100262"/>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右子树的左子树上插入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改变 </a:t>
            </a:r>
          </a:p>
          <a:p>
            <a:pPr>
              <a:lnSpc>
                <a:spcPct val="110000"/>
              </a:lnSpc>
            </a:pPr>
            <a:r>
              <a:rPr kumimoji="1" lang="zh-CN" altLang="en-US" sz="2400" b="1">
                <a:latin typeface="Times New Roman" pitchFamily="18" charset="0"/>
                <a:ea typeface="楷体_GB2312" pitchFamily="49" charset="-122"/>
              </a:rPr>
              <a:t>为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，需要</a:t>
            </a:r>
            <a:r>
              <a:rPr kumimoji="1" lang="zh-CN" altLang="en-US" sz="2400" b="1">
                <a:solidFill>
                  <a:srgbClr val="0000FF"/>
                </a:solidFill>
                <a:latin typeface="Times New Roman" pitchFamily="18" charset="0"/>
                <a:ea typeface="楷体_GB2312" pitchFamily="49" charset="-122"/>
              </a:rPr>
              <a:t>先进行顺时针旋转，再逆时针旋转。</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293" name="Rectangle 5"/>
          <p:cNvSpPr>
            <a:spLocks noChangeArrowheads="1"/>
          </p:cNvSpPr>
          <p:nvPr/>
        </p:nvSpPr>
        <p:spPr bwMode="auto">
          <a:xfrm>
            <a:off x="107950" y="3044825"/>
            <a:ext cx="2690813" cy="457200"/>
          </a:xfrm>
          <a:prstGeom prst="rect">
            <a:avLst/>
          </a:prstGeom>
          <a:noFill/>
          <a:ln w="38100">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4)  RL </a:t>
            </a:r>
            <a:r>
              <a:rPr kumimoji="1" lang="zh-CN" altLang="en-US" sz="2400" b="1">
                <a:latin typeface="Times New Roman" pitchFamily="18" charset="0"/>
                <a:ea typeface="华文中宋" pitchFamily="2" charset="-122"/>
              </a:rPr>
              <a:t>平衡旋转： </a:t>
            </a:r>
          </a:p>
        </p:txBody>
      </p:sp>
      <p:sp>
        <p:nvSpPr>
          <p:cNvPr id="140297" name="Oval 9"/>
          <p:cNvSpPr>
            <a:spLocks noChangeArrowheads="1"/>
          </p:cNvSpPr>
          <p:nvPr/>
        </p:nvSpPr>
        <p:spPr bwMode="auto">
          <a:xfrm>
            <a:off x="7043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13" name="Rectangle 25"/>
          <p:cNvSpPr>
            <a:spLocks noChangeArrowheads="1"/>
          </p:cNvSpPr>
          <p:nvPr/>
        </p:nvSpPr>
        <p:spPr bwMode="auto">
          <a:xfrm>
            <a:off x="450850" y="892175"/>
            <a:ext cx="4913313" cy="210026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左子树的右子树上插入</a:t>
            </a:r>
            <a:r>
              <a:rPr kumimoji="1" lang="zh-CN" altLang="en-US" sz="2400" b="1">
                <a:solidFill>
                  <a:srgbClr val="9900FF"/>
                </a:solidFill>
                <a:latin typeface="Times New Roman" pitchFamily="18" charset="0"/>
                <a:ea typeface="楷体_GB2312" pitchFamily="49" charset="-122"/>
              </a:rPr>
              <a:t>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增加 </a:t>
            </a:r>
          </a:p>
          <a:p>
            <a:pPr>
              <a:lnSpc>
                <a:spcPct val="110000"/>
              </a:lnSpc>
            </a:pPr>
            <a:r>
              <a:rPr kumimoji="1" lang="zh-CN" altLang="en-US" sz="2400" b="1">
                <a:latin typeface="Times New Roman" pitchFamily="18" charset="0"/>
                <a:ea typeface="楷体_GB2312" pitchFamily="49" charset="-122"/>
              </a:rPr>
              <a:t>至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 需要</a:t>
            </a:r>
            <a:r>
              <a:rPr kumimoji="1" lang="zh-CN" altLang="en-US" sz="2400" b="1">
                <a:solidFill>
                  <a:srgbClr val="0000FF"/>
                </a:solidFill>
                <a:latin typeface="Times New Roman" pitchFamily="18" charset="0"/>
                <a:ea typeface="楷体_GB2312" pitchFamily="49" charset="-122"/>
              </a:rPr>
              <a:t>先进行逆时针旋转，  </a:t>
            </a:r>
          </a:p>
          <a:p>
            <a:pPr>
              <a:lnSpc>
                <a:spcPct val="110000"/>
              </a:lnSpc>
            </a:pPr>
            <a:r>
              <a:rPr kumimoji="1" lang="zh-CN" altLang="en-US" sz="2400" b="1">
                <a:solidFill>
                  <a:srgbClr val="0000FF"/>
                </a:solidFill>
                <a:latin typeface="Times New Roman" pitchFamily="18" charset="0"/>
                <a:ea typeface="楷体_GB2312" pitchFamily="49" charset="-122"/>
              </a:rPr>
              <a:t>再顺时针旋转。</a:t>
            </a:r>
            <a:r>
              <a:rPr kumimoji="1" lang="zh-CN" altLang="en-US" sz="2400" b="1">
                <a:solidFill>
                  <a:srgbClr val="9900FF"/>
                </a:solidFill>
                <a:latin typeface="Times New Roman" pitchFamily="18" charset="0"/>
                <a:ea typeface="楷体_GB2312" pitchFamily="49" charset="-122"/>
              </a:rPr>
              <a:t> </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323" name="Oval 35"/>
          <p:cNvSpPr>
            <a:spLocks noChangeArrowheads="1"/>
          </p:cNvSpPr>
          <p:nvPr/>
        </p:nvSpPr>
        <p:spPr bwMode="auto">
          <a:xfrm>
            <a:off x="7969250" y="2298700"/>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p:nvSpPr>
          <p:cNvPr id="140332" name="Rectangle 44"/>
          <p:cNvSpPr>
            <a:spLocks noChangeArrowheads="1"/>
          </p:cNvSpPr>
          <p:nvPr/>
        </p:nvSpPr>
        <p:spPr bwMode="auto">
          <a:xfrm>
            <a:off x="107950" y="476250"/>
            <a:ext cx="3024188" cy="492125"/>
          </a:xfrm>
          <a:prstGeom prst="rect">
            <a:avLst/>
          </a:prstGeom>
          <a:noFill/>
          <a:ln w="9525">
            <a:noFill/>
            <a:miter lim="800000"/>
            <a:headEnd/>
            <a:tailEnd/>
          </a:ln>
          <a:effectLst/>
        </p:spPr>
        <p:txBody>
          <a:bodyPr anchor="ctr"/>
          <a:lstStyle/>
          <a:p>
            <a:r>
              <a:rPr lang="en-US" altLang="zh-CN" sz="2600" b="1">
                <a:ea typeface="华文中宋" pitchFamily="2" charset="-122"/>
              </a:rPr>
              <a:t>3)  LR </a:t>
            </a:r>
            <a:r>
              <a:rPr lang="zh-CN" altLang="en-US" sz="2600" b="1">
                <a:ea typeface="华文中宋" pitchFamily="2" charset="-122"/>
              </a:rPr>
              <a:t>平衡旋转： </a:t>
            </a:r>
          </a:p>
        </p:txBody>
      </p:sp>
      <p:sp>
        <p:nvSpPr>
          <p:cNvPr id="140342" name="AutoShape 54"/>
          <p:cNvSpPr>
            <a:spLocks noChangeArrowheads="1"/>
          </p:cNvSpPr>
          <p:nvPr/>
        </p:nvSpPr>
        <p:spPr bwMode="auto">
          <a:xfrm>
            <a:off x="1763713" y="5884863"/>
            <a:ext cx="5297487" cy="496887"/>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spcBef>
                <a:spcPct val="50000"/>
              </a:spcBef>
            </a:pPr>
            <a:r>
              <a:rPr kumimoji="1" lang="en-US" altLang="zh-CN" sz="2400" b="1">
                <a:latin typeface="华文中宋" pitchFamily="2" charset="-122"/>
                <a:ea typeface="华文中宋" pitchFamily="2" charset="-122"/>
              </a:rPr>
              <a:t> </a:t>
            </a:r>
            <a:r>
              <a:rPr kumimoji="1" lang="zh-CN" altLang="en-US" sz="2400" b="1">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7427913" y="814388"/>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7818438" y="1922463"/>
            <a:ext cx="379412" cy="357187"/>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6923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grpSp>
        <p:nvGrpSpPr>
          <p:cNvPr id="3" name="Group 60"/>
          <p:cNvGrpSpPr>
            <a:grpSpLocks/>
          </p:cNvGrpSpPr>
          <p:nvPr/>
        </p:nvGrpSpPr>
        <p:grpSpPr bwMode="auto">
          <a:xfrm rot="2074985" flipH="1">
            <a:off x="6845300" y="1428750"/>
            <a:ext cx="390525" cy="993775"/>
            <a:chOff x="4967" y="755"/>
            <a:chExt cx="369" cy="861"/>
          </a:xfrm>
        </p:grpSpPr>
        <p:sp>
          <p:nvSpPr>
            <p:cNvPr id="140349" name="Freeform 61"/>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7151688" y="1868488"/>
            <a:ext cx="342900" cy="455612"/>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7431088" y="1533525"/>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4" name="Group 66"/>
          <p:cNvGrpSpPr>
            <a:grpSpLocks/>
          </p:cNvGrpSpPr>
          <p:nvPr/>
        </p:nvGrpSpPr>
        <p:grpSpPr bwMode="auto">
          <a:xfrm rot="8949604" flipH="1">
            <a:off x="8172450" y="1414463"/>
            <a:ext cx="390525" cy="993775"/>
            <a:chOff x="4967" y="755"/>
            <a:chExt cx="369" cy="861"/>
          </a:xfrm>
        </p:grpSpPr>
        <p:sp>
          <p:nvSpPr>
            <p:cNvPr id="140355" name="Freeform 6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6" name="Line 6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57" name="Rectangle 69"/>
          <p:cNvSpPr>
            <a:spLocks noChangeArrowheads="1"/>
          </p:cNvSpPr>
          <p:nvPr/>
        </p:nvSpPr>
        <p:spPr bwMode="auto">
          <a:xfrm>
            <a:off x="7812088" y="1917700"/>
            <a:ext cx="360362" cy="360363"/>
          </a:xfrm>
          <a:prstGeom prst="rect">
            <a:avLst/>
          </a:prstGeom>
          <a:ln w="25400" cap="sq">
            <a:noFill/>
            <a:miter lim="800000"/>
            <a:headEnd/>
            <a:tailEnd/>
          </a:ln>
          <a:effectLst/>
        </p:spPr>
        <p:txBody>
          <a:bodyPr wrap="none" anchor="ctr">
            <a:spAutoFit/>
          </a:bodyPr>
          <a:lstStyle/>
          <a:p>
            <a:endParaRPr lang="zh-CN" altLang="en-US"/>
          </a:p>
        </p:txBody>
      </p:sp>
      <p:sp>
        <p:nvSpPr>
          <p:cNvPr id="140359" name="Oval 71"/>
          <p:cNvSpPr>
            <a:spLocks noChangeArrowheads="1"/>
          </p:cNvSpPr>
          <p:nvPr/>
        </p:nvSpPr>
        <p:spPr bwMode="auto">
          <a:xfrm>
            <a:off x="7850188" y="765175"/>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8450263" y="1055688"/>
            <a:ext cx="585787" cy="1366837"/>
            <a:chOff x="4967" y="755"/>
            <a:chExt cx="369" cy="861"/>
          </a:xfrm>
        </p:grpSpPr>
        <p:sp>
          <p:nvSpPr>
            <p:cNvPr id="140364" name="Freeform 76"/>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365" name="Line 77"/>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cxnSp>
        <p:nvCxnSpPr>
          <p:cNvPr id="140367" name="AutoShape 79"/>
          <p:cNvCxnSpPr>
            <a:cxnSpLocks noChangeShapeType="1"/>
          </p:cNvCxnSpPr>
          <p:nvPr/>
        </p:nvCxnSpPr>
        <p:spPr bwMode="auto">
          <a:xfrm>
            <a:off x="7824788" y="1844675"/>
            <a:ext cx="412750" cy="407988"/>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6661150" y="134143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5219700" y="836613"/>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7037388" y="3405188"/>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7272338" y="4586288"/>
            <a:ext cx="365125" cy="355600"/>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5292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8213725" y="4078288"/>
            <a:ext cx="390525" cy="993775"/>
            <a:chOff x="4967" y="755"/>
            <a:chExt cx="369" cy="861"/>
          </a:xfrm>
        </p:grpSpPr>
        <p:sp>
          <p:nvSpPr>
            <p:cNvPr id="140388" name="Freeform 100"/>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91" name="AutoShape 103"/>
          <p:cNvCxnSpPr>
            <a:cxnSpLocks noChangeShapeType="1"/>
            <a:stCxn id="140296" idx="5"/>
            <a:endCxn id="140390" idx="0"/>
          </p:cNvCxnSpPr>
          <p:nvPr/>
        </p:nvCxnSpPr>
        <p:spPr bwMode="auto">
          <a:xfrm>
            <a:off x="7961313" y="4586288"/>
            <a:ext cx="368300" cy="427037"/>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7570788" y="4197350"/>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11" name="Group 106"/>
          <p:cNvGrpSpPr>
            <a:grpSpLocks/>
          </p:cNvGrpSpPr>
          <p:nvPr/>
        </p:nvGrpSpPr>
        <p:grpSpPr bwMode="auto">
          <a:xfrm rot="-9249406">
            <a:off x="6948488" y="4149725"/>
            <a:ext cx="390525" cy="993775"/>
            <a:chOff x="4967" y="755"/>
            <a:chExt cx="369" cy="861"/>
          </a:xfrm>
        </p:grpSpPr>
        <p:sp>
          <p:nvSpPr>
            <p:cNvPr id="140395" name="Freeform 10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8" name="Oval 110"/>
          <p:cNvSpPr>
            <a:spLocks noChangeArrowheads="1"/>
          </p:cNvSpPr>
          <p:nvPr/>
        </p:nvSpPr>
        <p:spPr bwMode="auto">
          <a:xfrm>
            <a:off x="7596188" y="414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grpSp>
        <p:nvGrpSpPr>
          <p:cNvPr id="12" name="Group 112"/>
          <p:cNvGrpSpPr>
            <a:grpSpLocks/>
          </p:cNvGrpSpPr>
          <p:nvPr/>
        </p:nvGrpSpPr>
        <p:grpSpPr bwMode="auto">
          <a:xfrm rot="929564" flipH="1">
            <a:off x="6372225" y="3648075"/>
            <a:ext cx="585788" cy="1366838"/>
            <a:chOff x="4967" y="755"/>
            <a:chExt cx="369" cy="861"/>
          </a:xfrm>
        </p:grpSpPr>
        <p:sp>
          <p:nvSpPr>
            <p:cNvPr id="140401" name="Freeform 113"/>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402" name="Line 114"/>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403" name="Oval 115"/>
          <p:cNvSpPr>
            <a:spLocks noChangeArrowheads="1"/>
          </p:cNvSpPr>
          <p:nvPr/>
        </p:nvSpPr>
        <p:spPr bwMode="auto">
          <a:xfrm>
            <a:off x="6948488" y="335756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cxnSp>
        <p:nvCxnSpPr>
          <p:cNvPr id="140405" name="AutoShape 117"/>
          <p:cNvCxnSpPr>
            <a:cxnSpLocks noChangeShapeType="1"/>
            <a:stCxn id="140398" idx="3"/>
            <a:endCxn id="140404" idx="0"/>
          </p:cNvCxnSpPr>
          <p:nvPr/>
        </p:nvCxnSpPr>
        <p:spPr bwMode="auto">
          <a:xfrm flipH="1">
            <a:off x="7248525" y="4540250"/>
            <a:ext cx="414338" cy="414338"/>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6877050" y="407828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
        <p:nvSpPr>
          <p:cNvPr id="140346" name="Oval 58"/>
          <p:cNvSpPr>
            <a:spLocks noChangeArrowheads="1"/>
          </p:cNvSpPr>
          <p:nvPr/>
        </p:nvSpPr>
        <p:spPr bwMode="auto">
          <a:xfrm>
            <a:off x="7427913" y="145891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useBgFill="1">
        <p:nvSpPr>
          <p:cNvPr id="140397" name="Oval 109"/>
          <p:cNvSpPr>
            <a:spLocks noChangeArrowheads="1"/>
          </p:cNvSpPr>
          <p:nvPr/>
        </p:nvSpPr>
        <p:spPr bwMode="auto">
          <a:xfrm>
            <a:off x="7045325" y="4941888"/>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404" name="Oval 116"/>
          <p:cNvSpPr>
            <a:spLocks noChangeArrowheads="1"/>
          </p:cNvSpPr>
          <p:nvPr/>
        </p:nvSpPr>
        <p:spPr bwMode="auto">
          <a:xfrm>
            <a:off x="7019925" y="49545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useBgFill="1">
        <p:nvSpPr>
          <p:cNvPr id="140353" name="Oval 65"/>
          <p:cNvSpPr>
            <a:spLocks noChangeArrowheads="1"/>
          </p:cNvSpPr>
          <p:nvPr/>
        </p:nvSpPr>
        <p:spPr bwMode="auto">
          <a:xfrm>
            <a:off x="7956550" y="2268538"/>
            <a:ext cx="503238" cy="504825"/>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366" name="Oval 78"/>
          <p:cNvSpPr>
            <a:spLocks noChangeArrowheads="1"/>
          </p:cNvSpPr>
          <p:nvPr/>
        </p:nvSpPr>
        <p:spPr bwMode="auto">
          <a:xfrm>
            <a:off x="7969250" y="227647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9" grpId="0" animBg="1"/>
      <p:bldP spid="140390" grpId="0" animBg="1"/>
      <p:bldP spid="140292" grpId="0"/>
      <p:bldP spid="140293" grpId="0"/>
      <p:bldP spid="140297" grpId="0" animBg="1"/>
      <p:bldP spid="140313" grpId="0"/>
      <p:bldP spid="140323" grpId="0" animBg="1"/>
      <p:bldP spid="140342" grpId="0" animBg="1"/>
      <p:bldP spid="140345" grpId="0" animBg="1"/>
      <p:bldP spid="140352" grpId="0" animBg="1"/>
      <p:bldP spid="140357" grpId="0" animBg="1"/>
      <p:bldP spid="140359" grpId="0" animBg="1"/>
      <p:bldP spid="140368" grpId="0" animBg="1"/>
      <p:bldP spid="140392" grpId="0" animBg="1"/>
      <p:bldP spid="140398" grpId="0" animBg="1"/>
      <p:bldP spid="140403" grpId="0" animBg="1"/>
      <p:bldP spid="140406" grpId="0" animBg="1"/>
      <p:bldP spid="140346" grpId="0" animBg="1"/>
      <p:bldP spid="140397" grpId="0" animBg="1"/>
      <p:bldP spid="140404" grpId="0" animBg="1"/>
      <p:bldP spid="140353" grpId="0" animBg="1"/>
      <p:bldP spid="14036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ChangeAspect="1"/>
          </p:cNvGraphicFramePr>
          <p:nvPr>
            <p:extLst>
              <p:ext uri="{D42A27DB-BD31-4B8C-83A1-F6EECF244321}">
                <p14:modId xmlns:p14="http://schemas.microsoft.com/office/powerpoint/2010/main" val="1349810236"/>
              </p:ext>
            </p:extLst>
          </p:nvPr>
        </p:nvGraphicFramePr>
        <p:xfrm>
          <a:off x="467544" y="530225"/>
          <a:ext cx="8382000" cy="6327775"/>
        </p:xfrm>
        <a:graphic>
          <a:graphicData uri="http://schemas.openxmlformats.org/presentationml/2006/ole">
            <mc:AlternateContent xmlns:mc="http://schemas.openxmlformats.org/markup-compatibility/2006">
              <mc:Choice xmlns:v="urn:schemas-microsoft-com:vml" Requires="v">
                <p:oleObj spid="_x0000_s385063" name="VISIO" r:id="rId3" imgW="4300560" imgH="3246480" progId="Visio.Drawing.11">
                  <p:embed/>
                </p:oleObj>
              </mc:Choice>
              <mc:Fallback>
                <p:oleObj name="VISIO" r:id="rId3" imgW="4300560" imgH="32464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30225"/>
                        <a:ext cx="8382000" cy="632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0" name="Rectangle 4"/>
          <p:cNvSpPr>
            <a:spLocks noChangeArrowheads="1"/>
          </p:cNvSpPr>
          <p:nvPr/>
        </p:nvSpPr>
        <p:spPr bwMode="auto">
          <a:xfrm>
            <a:off x="395288" y="160338"/>
            <a:ext cx="7086600" cy="531812"/>
          </a:xfrm>
          <a:prstGeom prst="rect">
            <a:avLst/>
          </a:prstGeom>
          <a:noFill/>
          <a:ln w="25400" cap="sq">
            <a:noFill/>
            <a:miter lim="800000"/>
            <a:headEnd/>
            <a:tailEnd/>
          </a:ln>
          <a:effectLst/>
        </p:spPr>
        <p:txBody>
          <a:bodyPr wrap="none">
            <a:spAutoFit/>
          </a:bodyPr>
          <a:lstStyle/>
          <a:p>
            <a:pPr>
              <a:lnSpc>
                <a:spcPct val="160000"/>
              </a:lnSpc>
              <a:spcBef>
                <a:spcPct val="50000"/>
              </a:spcBef>
            </a:pPr>
            <a:r>
              <a:rPr kumimoji="1" lang="zh-CN" altLang="en-US" b="1"/>
              <a:t>对</a:t>
            </a:r>
            <a:r>
              <a:rPr kumimoji="1" lang="en-US" altLang="zh-CN" b="1"/>
              <a:t>B</a:t>
            </a:r>
            <a:r>
              <a:rPr kumimoji="1" lang="zh-CN" altLang="en-US" b="1"/>
              <a:t>做了一次逆时针旋转， 对</a:t>
            </a:r>
            <a:r>
              <a:rPr kumimoji="1" lang="en-US" altLang="zh-CN" b="1"/>
              <a:t>A</a:t>
            </a:r>
            <a:r>
              <a:rPr kumimoji="1" lang="zh-CN" altLang="en-US" b="1"/>
              <a:t>做了一次顺时针旋转。（先左后右）</a:t>
            </a:r>
            <a:r>
              <a:rPr kumimoji="1" lang="zh-CN" altLang="en-US"/>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extLst>
              <p:ext uri="{D42A27DB-BD31-4B8C-83A1-F6EECF244321}">
                <p14:modId xmlns:p14="http://schemas.microsoft.com/office/powerpoint/2010/main" val="214573833"/>
              </p:ext>
            </p:extLst>
          </p:nvPr>
        </p:nvGraphicFramePr>
        <p:xfrm>
          <a:off x="533400" y="457200"/>
          <a:ext cx="8077200" cy="6051550"/>
        </p:xfrm>
        <a:graphic>
          <a:graphicData uri="http://schemas.openxmlformats.org/presentationml/2006/ole">
            <mc:AlternateContent xmlns:mc="http://schemas.openxmlformats.org/markup-compatibility/2006">
              <mc:Choice xmlns:v="urn:schemas-microsoft-com:vml" Requires="v">
                <p:oleObj spid="_x0000_s387111" name="VISIO" r:id="rId3" imgW="4291560" imgH="3215160" progId="Visio.Drawing.11">
                  <p:embed/>
                </p:oleObj>
              </mc:Choice>
              <mc:Fallback>
                <p:oleObj name="VISIO" r:id="rId3" imgW="4291560" imgH="3215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
                        <a:ext cx="8077200"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Rectangle 4"/>
          <p:cNvSpPr>
            <a:spLocks noChangeArrowheads="1"/>
          </p:cNvSpPr>
          <p:nvPr/>
        </p:nvSpPr>
        <p:spPr bwMode="auto">
          <a:xfrm>
            <a:off x="250825" y="260350"/>
            <a:ext cx="7023100" cy="366713"/>
          </a:xfrm>
          <a:prstGeom prst="rect">
            <a:avLst/>
          </a:prstGeom>
          <a:noFill/>
          <a:ln w="25400" cap="sq">
            <a:noFill/>
            <a:miter lim="800000"/>
            <a:headEnd/>
            <a:tailEnd/>
          </a:ln>
          <a:effectLst/>
        </p:spPr>
        <p:txBody>
          <a:bodyPr wrap="none">
            <a:spAutoFit/>
          </a:bodyPr>
          <a:lstStyle/>
          <a:p>
            <a:r>
              <a:rPr kumimoji="1" lang="zh-CN" altLang="en-US" b="1"/>
              <a:t>对</a:t>
            </a:r>
            <a:r>
              <a:rPr kumimoji="1" lang="en-US" altLang="zh-CN" b="1"/>
              <a:t>B</a:t>
            </a:r>
            <a:r>
              <a:rPr kumimoji="1" lang="zh-CN" altLang="en-US" b="1"/>
              <a:t>做了一次顺时针旋转， 对</a:t>
            </a:r>
            <a:r>
              <a:rPr kumimoji="1" lang="en-US" altLang="zh-CN" b="1"/>
              <a:t>A</a:t>
            </a:r>
            <a:r>
              <a:rPr kumimoji="1" lang="zh-CN" altLang="en-US" b="1"/>
              <a:t>做了一次逆时针旋转。（先右后左）</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5292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4384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5824538"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5103813"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07950"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1547813"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3016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1547813"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2268538"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2268538"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1547813"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6516688"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5103813"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5824538"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5824538"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6516688"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5824538"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2268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5826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07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6732588" y="981075"/>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2200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2921000" y="2925763"/>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4767263"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5756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6477000"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6207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5103813"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3482975" y="4219575"/>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5795963" y="3716338"/>
            <a:ext cx="863600" cy="1296987"/>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5203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5103813"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611560" y="404664"/>
            <a:ext cx="3143809" cy="769441"/>
          </a:xfrm>
          <a:prstGeom prst="rect">
            <a:avLst/>
          </a:prstGeom>
          <a:noFill/>
          <a:ln w="25400" cap="sq">
            <a:noFill/>
            <a:miter lim="800000"/>
            <a:headEnd/>
            <a:tailEnd/>
          </a:ln>
          <a:effectLst/>
        </p:spPr>
        <p:txBody>
          <a:bodyPr wrap="none">
            <a:spAutoFit/>
          </a:bodyPr>
          <a:lstStyle/>
          <a:p>
            <a:r>
              <a:rPr lang="en-US" altLang="zh-CN" sz="4400" dirty="0">
                <a:solidFill>
                  <a:srgbClr val="0000CC"/>
                </a:solidFill>
                <a:latin typeface="Arial Unicode MS" pitchFamily="34" charset="-122"/>
                <a:ea typeface="Arial Unicode MS" pitchFamily="34" charset="-122"/>
                <a:cs typeface="Arial Unicode MS" pitchFamily="34" charset="-122"/>
              </a:rPr>
              <a:t>B-</a:t>
            </a:r>
            <a:r>
              <a:rPr lang="zh-CN" altLang="en-US" sz="4400" dirty="0">
                <a:solidFill>
                  <a:srgbClr val="0000CC"/>
                </a:solidFill>
                <a:latin typeface="华文行楷" pitchFamily="2" charset="-122"/>
                <a:ea typeface="华文行楷" pitchFamily="2" charset="-122"/>
                <a:cs typeface="+mj-cs"/>
              </a:rPr>
              <a:t>树的定义 </a:t>
            </a:r>
          </a:p>
        </p:txBody>
      </p:sp>
      <p:sp>
        <p:nvSpPr>
          <p:cNvPr id="150566" name="Rectangle 38"/>
          <p:cNvSpPr>
            <a:spLocks noChangeArrowheads="1"/>
          </p:cNvSpPr>
          <p:nvPr/>
        </p:nvSpPr>
        <p:spPr bwMode="auto">
          <a:xfrm>
            <a:off x="107950" y="1393825"/>
            <a:ext cx="8235950" cy="457200"/>
          </a:xfrm>
          <a:prstGeom prst="rect">
            <a:avLst/>
          </a:prstGeom>
          <a:noFill/>
          <a:ln w="25400" cap="sq">
            <a:noFill/>
            <a:miter lim="800000"/>
            <a:headEnd/>
            <a:tailEnd/>
          </a:ln>
          <a:effectLst/>
        </p:spPr>
        <p:txBody>
          <a:bodyPr wrap="none">
            <a:spAutoFit/>
          </a:bodyPr>
          <a:lstStyle/>
          <a:p>
            <a:r>
              <a:rPr lang="zh-CN" altLang="en-US">
                <a:ea typeface="楷体_GB2312" pitchFamily="49" charset="-122"/>
              </a:rPr>
              <a:t>一棵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阶的 </a:t>
            </a:r>
            <a:r>
              <a:rPr lang="en-US" altLang="zh-CN">
                <a:ea typeface="楷体_GB2312" pitchFamily="49" charset="-122"/>
              </a:rPr>
              <a:t>B- </a:t>
            </a:r>
            <a:r>
              <a:rPr lang="zh-CN" altLang="en-US">
                <a:ea typeface="楷体_GB2312" pitchFamily="49" charset="-122"/>
              </a:rPr>
              <a:t>树，或为空树或为满足下列特性的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叉树： </a:t>
            </a:r>
          </a:p>
        </p:txBody>
      </p:sp>
      <p:grpSp>
        <p:nvGrpSpPr>
          <p:cNvPr id="2" name="Group 39"/>
          <p:cNvGrpSpPr>
            <a:grpSpLocks/>
          </p:cNvGrpSpPr>
          <p:nvPr/>
        </p:nvGrpSpPr>
        <p:grpSpPr bwMode="auto">
          <a:xfrm>
            <a:off x="468313" y="3429000"/>
            <a:ext cx="8135937" cy="3014663"/>
            <a:chOff x="340" y="2099"/>
            <a:chExt cx="5125" cy="1899"/>
          </a:xfrm>
        </p:grpSpPr>
        <p:sp>
          <p:nvSpPr>
            <p:cNvPr id="150568" name="Rectangle 40"/>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0701" name="Text Box 173"/>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0702" name="Text Box 174"/>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0703" name="Text Box 175"/>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0704" name="Text Box 176"/>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0705" name="Text Box 177"/>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0706" name="Text Box 178"/>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0707" name="Text Box 179"/>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0708" name="Text Box 180"/>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0709" name="Rectangle 181"/>
          <p:cNvSpPr>
            <a:spLocks noChangeArrowheads="1"/>
          </p:cNvSpPr>
          <p:nvPr/>
        </p:nvSpPr>
        <p:spPr bwMode="auto">
          <a:xfrm>
            <a:off x="107950" y="1898650"/>
            <a:ext cx="5294313"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(1)</a:t>
            </a:r>
            <a:r>
              <a:rPr lang="zh-CN" altLang="en-US">
                <a:ea typeface="楷体_GB2312" pitchFamily="49" charset="-122"/>
              </a:rPr>
              <a:t>、树中每个结点至多有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棵子树； </a:t>
            </a:r>
          </a:p>
        </p:txBody>
      </p:sp>
      <p:sp>
        <p:nvSpPr>
          <p:cNvPr id="150710" name="Rectangle 182"/>
          <p:cNvSpPr>
            <a:spLocks noChangeArrowheads="1"/>
          </p:cNvSpPr>
          <p:nvPr/>
        </p:nvSpPr>
        <p:spPr bwMode="auto">
          <a:xfrm>
            <a:off x="107950" y="2401888"/>
            <a:ext cx="6973888"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(2)</a:t>
            </a:r>
            <a:r>
              <a:rPr lang="zh-CN" altLang="en-US">
                <a:ea typeface="楷体_GB2312" pitchFamily="49" charset="-122"/>
              </a:rPr>
              <a:t>、若根结点不是叶子结点，则至少有两棵子树；</a:t>
            </a:r>
          </a:p>
        </p:txBody>
      </p:sp>
      <p:sp>
        <p:nvSpPr>
          <p:cNvPr id="150711" name="Rectangle 183"/>
          <p:cNvSpPr>
            <a:spLocks noChangeArrowheads="1"/>
          </p:cNvSpPr>
          <p:nvPr/>
        </p:nvSpPr>
        <p:spPr bwMode="auto">
          <a:xfrm>
            <a:off x="107950" y="2900363"/>
            <a:ext cx="7604125"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(3)</a:t>
            </a:r>
            <a:r>
              <a:rPr lang="zh-CN" altLang="en-US">
                <a:ea typeface="楷体_GB2312" pitchFamily="49" charset="-122"/>
              </a:rPr>
              <a:t>、除根之外的所有非终端结点至少有 </a:t>
            </a:r>
            <a:r>
              <a:rPr lang="zh-CN" altLang="en-US">
                <a:ea typeface="楷体_GB2312" pitchFamily="49" charset="-122"/>
                <a:sym typeface="Symbol" pitchFamily="18" charset="2"/>
              </a:rPr>
              <a:t></a:t>
            </a:r>
            <a:r>
              <a:rPr lang="en-US" altLang="zh-CN" i="1">
                <a:ea typeface="楷体_GB2312" pitchFamily="49" charset="-122"/>
              </a:rPr>
              <a:t>m</a:t>
            </a:r>
            <a:r>
              <a:rPr lang="en-US" altLang="zh-CN">
                <a:ea typeface="楷体_GB2312" pitchFamily="49" charset="-122"/>
              </a:rPr>
              <a:t>/2</a:t>
            </a:r>
            <a:r>
              <a:rPr lang="en-US" altLang="zh-CN">
                <a:ea typeface="楷体_GB2312" pitchFamily="49" charset="-122"/>
                <a:sym typeface="Symbol" pitchFamily="18" charset="2"/>
              </a:rPr>
              <a:t> </a:t>
            </a:r>
            <a:r>
              <a:rPr lang="zh-CN" altLang="en-US">
                <a:ea typeface="楷体_GB2312" pitchFamily="49" charset="-122"/>
              </a:rPr>
              <a:t>棵子树； </a:t>
            </a:r>
          </a:p>
        </p:txBody>
      </p:sp>
      <p:sp>
        <p:nvSpPr>
          <p:cNvPr id="150714" name="AutoShape 186"/>
          <p:cNvSpPr>
            <a:spLocks noChangeArrowheads="1"/>
          </p:cNvSpPr>
          <p:nvPr/>
        </p:nvSpPr>
        <p:spPr bwMode="auto">
          <a:xfrm>
            <a:off x="4067175" y="404813"/>
            <a:ext cx="3313113" cy="863600"/>
          </a:xfrm>
          <a:prstGeom prst="wedgeRoundRectCallout">
            <a:avLst>
              <a:gd name="adj1" fmla="val 40370"/>
              <a:gd name="adj2" fmla="val 81801"/>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07950" y="1885950"/>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a:ea typeface="楷体_GB2312" pitchFamily="49" charset="-122"/>
              </a:rPr>
              <a:t>A</a:t>
            </a:r>
            <a:r>
              <a:rPr lang="en-US" altLang="zh-CN" sz="2000" i="1" baseline="-25000" dirty="0">
                <a:ea typeface="楷体_GB2312" pitchFamily="49" charset="-122"/>
              </a:rPr>
              <a:t>i-1</a:t>
            </a:r>
            <a:r>
              <a:rPr lang="en-US" altLang="zh-CN" sz="2000" dirty="0">
                <a:ea typeface="楷体_GB2312" pitchFamily="49" charset="-122"/>
              </a:rPr>
              <a:t> </a:t>
            </a:r>
            <a:r>
              <a:rPr lang="zh-CN" altLang="en-US" sz="2000" dirty="0">
                <a:ea typeface="楷体_GB2312" pitchFamily="49" charset="-122"/>
              </a:rPr>
              <a:t>所指子树中所有结点的关键字均小于 </a:t>
            </a:r>
            <a:r>
              <a:rPr lang="en-US" altLang="zh-CN" sz="2000" i="1" dirty="0" err="1">
                <a:ea typeface="楷体_GB2312" pitchFamily="49" charset="-122"/>
              </a:rPr>
              <a:t>k</a:t>
            </a:r>
            <a:r>
              <a:rPr lang="en-US" altLang="zh-CN" sz="2000" i="1" baseline="-25000" dirty="0" err="1">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0" y="2060848"/>
            <a:ext cx="8597225" cy="1882951"/>
          </a:xfrm>
          <a:prstGeom prst="rect">
            <a:avLst/>
          </a:prstGeom>
          <a:ln w="25400" cap="sq">
            <a:noFill/>
            <a:miter lim="800000"/>
            <a:headEnd/>
            <a:tailEnd/>
          </a:ln>
          <a:effectLst/>
        </p:spPr>
        <p:txBody>
          <a:bodyPr wrap="square">
            <a:spAutoFit/>
          </a:bodyPr>
          <a:lstStyle/>
          <a:p>
            <a:pPr>
              <a:lnSpc>
                <a:spcPct val="0"/>
              </a:lnSpc>
            </a:pPr>
            <a:endParaRPr kumimoji="0" lang="en-US" altLang="zh-CN" dirty="0">
              <a:ea typeface="楷体_GB2312" pitchFamily="49" charset="-122"/>
            </a:endParaRPr>
          </a:p>
          <a:p>
            <a:r>
              <a:rPr kumimoji="0" lang="en-US" altLang="zh-CN" sz="2900" dirty="0">
                <a:ea typeface="楷体_GB2312" pitchFamily="49" charset="-122"/>
              </a:rPr>
              <a:t>(5)</a:t>
            </a:r>
            <a:r>
              <a:rPr kumimoji="0" lang="zh-CN" altLang="en-US" sz="2900" dirty="0">
                <a:ea typeface="楷体_GB2312" pitchFamily="49" charset="-122"/>
              </a:rPr>
              <a:t>、所</a:t>
            </a:r>
            <a:r>
              <a:rPr lang="zh-CN" altLang="en-US" sz="2900" dirty="0">
                <a:ea typeface="楷体_GB2312" pitchFamily="49" charset="-122"/>
              </a:rPr>
              <a:t>有叶子结点在同一个层次上，且不含有任何信息。（可 以看作是外部结点或查找失败的结点，实际上这些结点不 存在，指向这些结点的指针为空）。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07950" y="3213100"/>
            <a:ext cx="16319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1841500" y="1243013"/>
            <a:ext cx="869950" cy="4346575"/>
            <a:chOff x="1160" y="783"/>
            <a:chExt cx="548" cy="2738"/>
          </a:xfrm>
        </p:grpSpPr>
        <p:sp>
          <p:nvSpPr>
            <p:cNvPr id="151931" name="Text Box 379"/>
            <p:cNvSpPr txBox="1">
              <a:spLocks noChangeArrowheads="1"/>
            </p:cNvSpPr>
            <p:nvPr/>
          </p:nvSpPr>
          <p:spPr bwMode="auto">
            <a:xfrm>
              <a:off x="1160" y="78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1620838" y="1484313"/>
            <a:ext cx="214312" cy="3889375"/>
          </a:xfrm>
          <a:prstGeom prst="leftBrace">
            <a:avLst>
              <a:gd name="adj1" fmla="val 151235"/>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37" name="Rectangle 385"/>
          <p:cNvSpPr>
            <a:spLocks noChangeArrowheads="1"/>
          </p:cNvSpPr>
          <p:nvPr/>
        </p:nvSpPr>
        <p:spPr bwMode="auto">
          <a:xfrm>
            <a:off x="2771775" y="620713"/>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a:ea typeface="楷体_GB2312" pitchFamily="49" charset="-122"/>
              </a:rPr>
              <a:t>树中所有叶子结点均不带信息且在树的同一层次上； </a:t>
            </a:r>
          </a:p>
          <a:p>
            <a:pPr marL="344488" indent="-344488">
              <a:lnSpc>
                <a:spcPct val="150000"/>
              </a:lnSpc>
              <a:spcBef>
                <a:spcPct val="20000"/>
              </a:spcBef>
            </a:pPr>
            <a:r>
              <a:rPr lang="zh-CN" altLang="en-US" sz="2000">
                <a:ea typeface="楷体_GB2312" pitchFamily="49" charset="-122"/>
              </a:rPr>
              <a:t>根结点或为叶子结点，或至少含有两棵子树； </a:t>
            </a:r>
          </a:p>
          <a:p>
            <a:pPr marL="344488" indent="-344488">
              <a:lnSpc>
                <a:spcPct val="150000"/>
              </a:lnSpc>
              <a:spcBef>
                <a:spcPct val="20000"/>
              </a:spcBef>
            </a:pPr>
            <a:r>
              <a:rPr lang="zh-CN" altLang="en-US" sz="2000">
                <a:ea typeface="楷体_GB2312" pitchFamily="49" charset="-122"/>
              </a:rPr>
              <a:t>所有非叶子结点均含有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a:t>
            </a:r>
            <a:r>
              <a:rPr lang="zh-CN" altLang="en-US" sz="2000">
                <a:ea typeface="楷体_GB2312" pitchFamily="49" charset="-122"/>
                <a:sym typeface="Symbol" pitchFamily="18" charset="2"/>
              </a:rPr>
              <a:t></a:t>
            </a:r>
            <a:r>
              <a:rPr lang="en-US" altLang="zh-CN" sz="2000" i="1">
                <a:ea typeface="楷体_GB2312" pitchFamily="49" charset="-122"/>
                <a:sym typeface="Symbol" pitchFamily="18" charset="2"/>
              </a:rPr>
              <a:t>m</a:t>
            </a:r>
            <a:r>
              <a:rPr lang="en-US" altLang="zh-CN" sz="2000">
                <a:ea typeface="楷体_GB2312" pitchFamily="49" charset="-122"/>
                <a:sym typeface="Symbol" pitchFamily="18" charset="2"/>
              </a:rPr>
              <a:t>/2 </a:t>
            </a:r>
            <a:r>
              <a:rPr lang="en-US" altLang="en-US" sz="2000">
                <a:sym typeface="Symbol" pitchFamily="18" charset="2"/>
              </a:rPr>
              <a:t>≤</a:t>
            </a:r>
            <a:r>
              <a:rPr lang="en-US" altLang="zh-CN" sz="2000" i="1">
                <a:ea typeface="楷体_GB2312" pitchFamily="49" charset="-122"/>
                <a:sym typeface="Symbol" pitchFamily="18" charset="2"/>
              </a:rPr>
              <a:t>n</a:t>
            </a:r>
            <a:r>
              <a:rPr lang="en-US" altLang="en-US" sz="2000">
                <a:sym typeface="Symbol" pitchFamily="18" charset="2"/>
              </a:rPr>
              <a:t>≤</a:t>
            </a:r>
            <a:r>
              <a:rPr lang="en-US" altLang="zh-CN" sz="2000" i="1">
                <a:sym typeface="Symbol" pitchFamily="18" charset="2"/>
              </a:rPr>
              <a:t>m</a:t>
            </a:r>
            <a:r>
              <a:rPr lang="zh-CN" altLang="en-US" sz="2000">
                <a:sym typeface="Symbol" pitchFamily="18" charset="2"/>
              </a:rPr>
              <a:t>）</a:t>
            </a:r>
            <a:r>
              <a:rPr lang="zh-CN" altLang="en-US" sz="2000">
                <a:ea typeface="楷体_GB2312" pitchFamily="49" charset="-122"/>
                <a:sym typeface="Symbol" pitchFamily="18" charset="2"/>
              </a:rPr>
              <a:t>棵</a:t>
            </a:r>
            <a:r>
              <a:rPr lang="zh-CN" altLang="en-US" sz="2000">
                <a:ea typeface="楷体_GB2312" pitchFamily="49" charset="-122"/>
              </a:rPr>
              <a:t>子树。 </a:t>
            </a:r>
          </a:p>
        </p:txBody>
      </p:sp>
      <p:sp>
        <p:nvSpPr>
          <p:cNvPr id="151938" name="Text Box 386"/>
          <p:cNvSpPr txBox="1">
            <a:spLocks noChangeArrowheads="1"/>
          </p:cNvSpPr>
          <p:nvPr/>
        </p:nvSpPr>
        <p:spPr bwMode="auto">
          <a:xfrm>
            <a:off x="2771775" y="2420938"/>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a:ea typeface="楷体_GB2312" pitchFamily="49" charset="-122"/>
              </a:rPr>
              <a:t>在</a:t>
            </a:r>
            <a:r>
              <a:rPr lang="zh-CN" altLang="en-US" sz="2000" i="1">
                <a:ea typeface="楷体_GB2312" pitchFamily="49" charset="-122"/>
              </a:rPr>
              <a:t> </a:t>
            </a:r>
            <a:r>
              <a:rPr lang="en-US" altLang="zh-CN" sz="2000" i="1">
                <a:ea typeface="楷体_GB2312" pitchFamily="49" charset="-122"/>
              </a:rPr>
              <a:t>m</a:t>
            </a:r>
            <a:r>
              <a:rPr lang="en-US" altLang="zh-CN" sz="2000">
                <a:ea typeface="楷体_GB2312" pitchFamily="49" charset="-122"/>
              </a:rPr>
              <a:t> </a:t>
            </a:r>
            <a:r>
              <a:rPr lang="zh-CN" altLang="en-US" sz="2000">
                <a:ea typeface="楷体_GB2312" pitchFamily="49" charset="-122"/>
              </a:rPr>
              <a:t>阶的 </a:t>
            </a:r>
            <a:r>
              <a:rPr lang="en-US" altLang="zh-CN" sz="2000">
                <a:ea typeface="楷体_GB2312" pitchFamily="49" charset="-122"/>
              </a:rPr>
              <a:t>B- </a:t>
            </a:r>
            <a:r>
              <a:rPr lang="zh-CN" altLang="en-US" sz="2000">
                <a:ea typeface="楷体_GB2312" pitchFamily="49" charset="-122"/>
              </a:rPr>
              <a:t>树上，每个非终端结点可能含有： </a:t>
            </a:r>
          </a:p>
          <a:p>
            <a:pPr>
              <a:lnSpc>
                <a:spcPct val="150000"/>
              </a:lnSpc>
              <a:spcBef>
                <a:spcPct val="0"/>
              </a:spcBef>
            </a:pPr>
            <a:r>
              <a:rPr lang="zh-CN" altLang="en-US" sz="2000" i="1">
                <a:ea typeface="楷体_GB2312" pitchFamily="49" charset="-122"/>
              </a:rPr>
              <a:t>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个关键字 </a:t>
            </a:r>
            <a:r>
              <a:rPr lang="en-US" altLang="zh-CN" sz="2000" i="1">
                <a:ea typeface="楷体_GB2312" pitchFamily="49" charset="-122"/>
              </a:rPr>
              <a:t>K</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1≤</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latin typeface="楷体_GB2312" pitchFamily="49" charset="-122"/>
                <a:ea typeface="楷体_GB2312" pitchFamily="49" charset="-122"/>
              </a:rPr>
              <a:t>）</a:t>
            </a:r>
            <a:r>
              <a:rPr lang="en-US" altLang="zh-CN" sz="2000" i="1">
                <a:ea typeface="楷体_GB2312" pitchFamily="49" charset="-122"/>
              </a:rPr>
              <a:t>n &lt; m </a:t>
            </a:r>
            <a:endParaRPr lang="en-US" altLang="zh-CN" sz="2000">
              <a:ea typeface="楷体_GB2312" pitchFamily="49" charset="-122"/>
            </a:endParaRPr>
          </a:p>
          <a:p>
            <a:pPr>
              <a:lnSpc>
                <a:spcPct val="150000"/>
              </a:lnSpc>
              <a:spcBef>
                <a:spcPct val="0"/>
              </a:spcBef>
            </a:pPr>
            <a:r>
              <a:rPr lang="en-US" altLang="zh-CN" sz="2000" i="1">
                <a:ea typeface="楷体_GB2312" pitchFamily="49" charset="-122"/>
              </a:rPr>
              <a:t> </a:t>
            </a:r>
            <a:r>
              <a:rPr lang="en-US" altLang="zh-CN" sz="2000" i="1">
                <a:solidFill>
                  <a:srgbClr val="0000FF"/>
                </a:solidFill>
                <a:ea typeface="楷体_GB2312" pitchFamily="49" charset="-122"/>
              </a:rPr>
              <a:t>n</a:t>
            </a:r>
            <a:r>
              <a:rPr lang="en-US" altLang="zh-CN" sz="2000">
                <a:solidFill>
                  <a:srgbClr val="0000FF"/>
                </a:solidFill>
                <a:ea typeface="楷体_GB2312" pitchFamily="49" charset="-122"/>
              </a:rPr>
              <a:t> </a:t>
            </a:r>
            <a:r>
              <a:rPr lang="zh-CN" altLang="en-US" sz="2000">
                <a:solidFill>
                  <a:srgbClr val="0000FF"/>
                </a:solidFill>
                <a:ea typeface="楷体_GB2312" pitchFamily="49" charset="-122"/>
              </a:rPr>
              <a:t>个指向记录的指针 </a:t>
            </a:r>
            <a:r>
              <a:rPr lang="en-US" altLang="zh-CN" sz="2000" i="1">
                <a:solidFill>
                  <a:srgbClr val="0000FF"/>
                </a:solidFill>
                <a:ea typeface="楷体_GB2312" pitchFamily="49" charset="-122"/>
              </a:rPr>
              <a:t>D</a:t>
            </a:r>
            <a:r>
              <a:rPr lang="en-US" altLang="zh-CN" sz="2000" i="1" baseline="-25000">
                <a:solidFill>
                  <a:srgbClr val="0000FF"/>
                </a:solidFill>
                <a:ea typeface="楷体_GB2312" pitchFamily="49" charset="-122"/>
              </a:rPr>
              <a:t>i</a:t>
            </a:r>
            <a:r>
              <a:rPr lang="zh-CN" altLang="en-US" sz="2000">
                <a:solidFill>
                  <a:srgbClr val="0000FF"/>
                </a:solidFill>
                <a:ea typeface="楷体_GB2312" pitchFamily="49" charset="-122"/>
              </a:rPr>
              <a:t>（</a:t>
            </a:r>
            <a:r>
              <a:rPr lang="en-US" altLang="zh-CN" sz="2000">
                <a:solidFill>
                  <a:srgbClr val="0000FF"/>
                </a:solidFill>
                <a:ea typeface="楷体_GB2312" pitchFamily="49" charset="-122"/>
              </a:rPr>
              <a:t>1≤</a:t>
            </a:r>
            <a:r>
              <a:rPr lang="en-US" altLang="zh-CN" sz="2000" i="1">
                <a:solidFill>
                  <a:srgbClr val="0000FF"/>
                </a:solidFill>
                <a:ea typeface="楷体_GB2312" pitchFamily="49" charset="-122"/>
              </a:rPr>
              <a:t>i</a:t>
            </a:r>
            <a:r>
              <a:rPr lang="en-US" altLang="zh-CN" sz="2000">
                <a:solidFill>
                  <a:srgbClr val="0000FF"/>
                </a:solidFill>
                <a:ea typeface="楷体_GB2312" pitchFamily="49" charset="-122"/>
              </a:rPr>
              <a:t>≤</a:t>
            </a:r>
            <a:r>
              <a:rPr lang="en-US" altLang="zh-CN" sz="2000" i="1">
                <a:solidFill>
                  <a:srgbClr val="0000FF"/>
                </a:solidFill>
                <a:ea typeface="楷体_GB2312" pitchFamily="49" charset="-122"/>
              </a:rPr>
              <a:t>n</a:t>
            </a:r>
            <a:r>
              <a:rPr lang="zh-CN" altLang="en-US" sz="2000">
                <a:solidFill>
                  <a:srgbClr val="0000FF"/>
                </a:solidFill>
                <a:ea typeface="楷体_GB2312" pitchFamily="49" charset="-122"/>
              </a:rPr>
              <a:t>）</a:t>
            </a:r>
            <a:endParaRPr lang="zh-CN" altLang="en-US" sz="2000" baseline="-25000">
              <a:solidFill>
                <a:srgbClr val="0000FF"/>
              </a:solidFill>
              <a:ea typeface="楷体_GB2312" pitchFamily="49" charset="-122"/>
            </a:endParaRPr>
          </a:p>
          <a:p>
            <a:pPr>
              <a:lnSpc>
                <a:spcPct val="150000"/>
              </a:lnSpc>
              <a:spcBef>
                <a:spcPct val="0"/>
              </a:spcBef>
            </a:pPr>
            <a:r>
              <a:rPr lang="zh-CN" altLang="en-US" sz="2000">
                <a:ea typeface="楷体_GB2312" pitchFamily="49" charset="-122"/>
              </a:rPr>
              <a:t> </a:t>
            </a:r>
            <a:r>
              <a:rPr lang="en-US" altLang="zh-CN" sz="2000" i="1">
                <a:ea typeface="楷体_GB2312" pitchFamily="49" charset="-122"/>
              </a:rPr>
              <a:t>n+</a:t>
            </a:r>
            <a:r>
              <a:rPr lang="en-US" altLang="zh-CN" sz="2000">
                <a:ea typeface="楷体_GB2312" pitchFamily="49" charset="-122"/>
              </a:rPr>
              <a:t>1 </a:t>
            </a:r>
            <a:r>
              <a:rPr lang="zh-CN" altLang="en-US" sz="2000">
                <a:ea typeface="楷体_GB2312" pitchFamily="49" charset="-122"/>
              </a:rPr>
              <a:t>个指向子树的指针 </a:t>
            </a:r>
            <a:r>
              <a:rPr lang="en-US" altLang="zh-CN" sz="2000" i="1">
                <a:ea typeface="楷体_GB2312" pitchFamily="49" charset="-122"/>
              </a:rPr>
              <a:t>A</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0≤</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ea typeface="楷体_GB2312" pitchFamily="49" charset="-122"/>
              </a:rPr>
              <a:t>）</a:t>
            </a:r>
          </a:p>
        </p:txBody>
      </p:sp>
      <p:sp>
        <p:nvSpPr>
          <p:cNvPr id="151939" name="Rectangle 387"/>
          <p:cNvSpPr>
            <a:spLocks noChangeArrowheads="1"/>
          </p:cNvSpPr>
          <p:nvPr/>
        </p:nvSpPr>
        <p:spPr bwMode="auto">
          <a:xfrm>
            <a:off x="2771775"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a:ea typeface="楷体_GB2312" pitchFamily="49" charset="-122"/>
              </a:rPr>
              <a:t>非叶子结点中的</a:t>
            </a:r>
            <a:r>
              <a:rPr lang="zh-CN" altLang="en-US" sz="2000">
                <a:solidFill>
                  <a:srgbClr val="FF3300"/>
                </a:solidFill>
                <a:effectLst>
                  <a:outerShdw blurRad="38100" dist="38100" dir="2700000" algn="tl">
                    <a:srgbClr val="000000"/>
                  </a:outerShdw>
                </a:effectLst>
                <a:ea typeface="楷体_GB2312" pitchFamily="49" charset="-122"/>
              </a:rPr>
              <a:t>多个关键字</a:t>
            </a:r>
            <a:r>
              <a:rPr lang="zh-CN" altLang="en-US" sz="2000">
                <a:ea typeface="楷体_GB2312" pitchFamily="49" charset="-122"/>
              </a:rPr>
              <a:t>均</a:t>
            </a:r>
            <a:r>
              <a:rPr lang="zh-CN" altLang="en-US" sz="2000">
                <a:solidFill>
                  <a:srgbClr val="FF3300"/>
                </a:solidFill>
                <a:effectLst>
                  <a:outerShdw blurRad="38100" dist="38100" dir="2700000" algn="tl">
                    <a:srgbClr val="000000"/>
                  </a:outerShdw>
                </a:effectLst>
                <a:ea typeface="楷体_GB2312" pitchFamily="49" charset="-122"/>
              </a:rPr>
              <a:t>自小至大</a:t>
            </a:r>
            <a:r>
              <a:rPr lang="zh-CN" altLang="en-US" sz="2000">
                <a:ea typeface="楷体_GB2312" pitchFamily="49" charset="-122"/>
              </a:rPr>
              <a:t>有序排列； </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 </a:t>
            </a:r>
            <a:r>
              <a:rPr lang="en-US" altLang="zh-CN" sz="2000" baseline="-25000">
                <a:ea typeface="楷体_GB2312" pitchFamily="49" charset="-122"/>
              </a:rPr>
              <a:t>-1 </a:t>
            </a:r>
            <a:r>
              <a:rPr lang="zh-CN" altLang="en-US" sz="2000">
                <a:ea typeface="楷体_GB2312" pitchFamily="49" charset="-122"/>
              </a:rPr>
              <a:t>所指子树上所有关键字均小于 </a:t>
            </a:r>
            <a:r>
              <a:rPr lang="en-US" altLang="zh-CN" sz="2000" i="1">
                <a:ea typeface="楷体_GB2312" pitchFamily="49" charset="-122"/>
              </a:rPr>
              <a:t>K</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所指子树上所有关键字均大于 </a:t>
            </a:r>
            <a:r>
              <a:rPr lang="en-US" altLang="zh-CN" sz="2000" i="1">
                <a:ea typeface="楷体_GB2312" pitchFamily="49" charset="-122"/>
              </a:rPr>
              <a:t>K</a:t>
            </a:r>
            <a:r>
              <a:rPr lang="en-US" altLang="zh-CN" sz="2000" i="1" baseline="-25000">
                <a:ea typeface="楷体_GB2312" pitchFamily="49" charset="-122"/>
              </a:rPr>
              <a:t>i </a:t>
            </a:r>
            <a:r>
              <a:rPr lang="en-US" altLang="zh-CN" sz="2000" baseline="-25000">
                <a:ea typeface="楷体_GB2312" pitchFamily="49" charset="-122"/>
              </a:rPr>
              <a:t> </a:t>
            </a:r>
            <a:r>
              <a:rPr lang="zh-CN" altLang="en-US" sz="2000">
                <a:ea typeface="楷体_GB2312" pitchFamily="49" charset="-122"/>
              </a:rPr>
              <a:t>。 </a:t>
            </a:r>
          </a:p>
        </p:txBody>
      </p:sp>
      <p:sp>
        <p:nvSpPr>
          <p:cNvPr id="151940" name="AutoShape 388"/>
          <p:cNvSpPr>
            <a:spLocks/>
          </p:cNvSpPr>
          <p:nvPr/>
        </p:nvSpPr>
        <p:spPr bwMode="auto">
          <a:xfrm>
            <a:off x="2627313" y="981075"/>
            <a:ext cx="144462" cy="1008063"/>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1" name="AutoShape 389"/>
          <p:cNvSpPr>
            <a:spLocks/>
          </p:cNvSpPr>
          <p:nvPr/>
        </p:nvSpPr>
        <p:spPr bwMode="auto">
          <a:xfrm>
            <a:off x="2627313" y="2781300"/>
            <a:ext cx="144462" cy="1368425"/>
          </a:xfrm>
          <a:prstGeom prst="leftBrace">
            <a:avLst>
              <a:gd name="adj1" fmla="val 78938"/>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2" name="AutoShape 390"/>
          <p:cNvSpPr>
            <a:spLocks/>
          </p:cNvSpPr>
          <p:nvPr/>
        </p:nvSpPr>
        <p:spPr bwMode="auto">
          <a:xfrm>
            <a:off x="2627313" y="4868863"/>
            <a:ext cx="144462" cy="1008062"/>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771800" y="188640"/>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楷体" pitchFamily="2" charset="-122"/>
                <a:ea typeface="华文楷体" pitchFamily="2" charset="-122"/>
                <a:cs typeface="+mj-cs"/>
              </a:rPr>
              <a:t>B-</a:t>
            </a:r>
            <a:r>
              <a:rPr lang="zh-CN" altLang="en-US" sz="4400" dirty="0">
                <a:solidFill>
                  <a:srgbClr val="0000CC"/>
                </a:solidFill>
                <a:latin typeface="华文行楷" pitchFamily="2" charset="-122"/>
                <a:ea typeface="华文行楷" pitchFamily="2" charset="-122"/>
                <a:cs typeface="+mj-cs"/>
              </a:rPr>
              <a:t>树的查找 </a:t>
            </a:r>
          </a:p>
        </p:txBody>
      </p:sp>
      <p:grpSp>
        <p:nvGrpSpPr>
          <p:cNvPr id="2" name="Group 6"/>
          <p:cNvGrpSpPr>
            <a:grpSpLocks/>
          </p:cNvGrpSpPr>
          <p:nvPr/>
        </p:nvGrpSpPr>
        <p:grpSpPr bwMode="auto">
          <a:xfrm>
            <a:off x="468313" y="3429000"/>
            <a:ext cx="8135937" cy="3014663"/>
            <a:chOff x="340" y="2099"/>
            <a:chExt cx="5125" cy="1899"/>
          </a:xfrm>
        </p:grpSpPr>
        <p:sp>
          <p:nvSpPr>
            <p:cNvPr id="152583" name="Rectangle 7"/>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2716" name="Text Box 140"/>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2717" name="Text Box 141"/>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2718" name="Text Box 142"/>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2719" name="Text Box 143"/>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2720" name="Text Box 144"/>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2721" name="Text Box 145"/>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2722" name="Text Box 146"/>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2723" name="Text Box 147"/>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2724" name="Text Box 148"/>
          <p:cNvSpPr txBox="1">
            <a:spLocks noChangeArrowheads="1"/>
          </p:cNvSpPr>
          <p:nvPr/>
        </p:nvSpPr>
        <p:spPr bwMode="auto">
          <a:xfrm>
            <a:off x="6351588" y="3835400"/>
            <a:ext cx="565150" cy="457200"/>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4932363"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6154738" y="5086350"/>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5286375" y="5397500"/>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07950" y="1020763"/>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07950" y="1989138"/>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07950"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2268538" y="3835400"/>
            <a:ext cx="565150"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1657350" y="4149725"/>
            <a:ext cx="2627313" cy="495300"/>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2195513" y="4868863"/>
            <a:ext cx="365125" cy="520700"/>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2301875" y="5589588"/>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cstate="print"/>
          <a:srcRect/>
          <a:stretch>
            <a:fillRect/>
          </a:stretch>
        </p:blipFill>
        <p:spPr bwMode="auto">
          <a:xfrm>
            <a:off x="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2928600" y="5713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6" name="矩形 5"/>
          <p:cNvSpPr/>
          <p:nvPr/>
        </p:nvSpPr>
        <p:spPr>
          <a:xfrm>
            <a:off x="2658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1066800" y="260350"/>
            <a:ext cx="7620000" cy="5607050"/>
          </a:xfrm>
        </p:spPr>
        <p:txBody>
          <a:bodyPr/>
          <a:lstStyle/>
          <a:p>
            <a:pPr>
              <a:buFontTx/>
              <a:buNone/>
            </a:pPr>
            <a:r>
              <a:rPr lang="en-US" altLang="zh-CN" sz="2400" dirty="0"/>
              <a:t>B-</a:t>
            </a:r>
            <a:r>
              <a:rPr lang="zh-CN" altLang="en-US" sz="2400" dirty="0"/>
              <a:t>的插入</a:t>
            </a:r>
          </a:p>
          <a:p>
            <a:r>
              <a:rPr lang="zh-CN" altLang="en-US" sz="2400" dirty="0"/>
              <a:t>在</a:t>
            </a:r>
            <a:r>
              <a:rPr lang="en-US" altLang="zh-CN" sz="2400" dirty="0"/>
              <a:t>B-</a:t>
            </a:r>
            <a:r>
              <a:rPr lang="zh-CN" altLang="en-US" sz="2400" dirty="0"/>
              <a:t>树上插入关键字与在二叉排序树上插入结点不同，关键字的插入不是在叶结点上进行的，而是首先在最底层的某个非终端结点中添加一个关键字，若该结点的关键字个数不超过</a:t>
            </a:r>
            <a:r>
              <a:rPr lang="en-US" altLang="zh-CN" sz="2400" dirty="0"/>
              <a:t>m-1</a:t>
            </a:r>
            <a:r>
              <a:rPr lang="zh-CN" altLang="en-US" sz="2400" dirty="0"/>
              <a:t>，则插入完成；否则，若该结点的关键字个数已达到</a:t>
            </a:r>
            <a:r>
              <a:rPr lang="en-US" altLang="zh-CN" sz="2400" dirty="0"/>
              <a:t>m</a:t>
            </a:r>
            <a:r>
              <a:rPr lang="zh-CN" altLang="en-US" sz="2400" dirty="0"/>
              <a:t>个，这与</a:t>
            </a:r>
            <a:r>
              <a:rPr lang="en-US" altLang="zh-CN" sz="2400" dirty="0"/>
              <a:t>B-</a:t>
            </a:r>
            <a:r>
              <a:rPr lang="zh-CN" altLang="en-US" sz="2400" dirty="0"/>
              <a:t>树定义不符，将引起结点的“分裂”。</a:t>
            </a:r>
          </a:p>
        </p:txBody>
      </p:sp>
      <p:sp>
        <p:nvSpPr>
          <p:cNvPr id="197635" name="WordArt 3"/>
          <p:cNvSpPr>
            <a:spLocks noChangeArrowheads="1" noChangeShapeType="1" noTextEdit="1"/>
          </p:cNvSpPr>
          <p:nvPr/>
        </p:nvSpPr>
        <p:spPr bwMode="auto">
          <a:xfrm rot="5400000">
            <a:off x="3649663" y="3630612"/>
            <a:ext cx="1843088" cy="3167063"/>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cap="sq">
                  <a:noFill/>
                  <a:miter lim="800000"/>
                  <a:headEnd type="none" w="sm" len="sm"/>
                  <a:tailEnd type="none" w="sm" len="sm"/>
                </a:ln>
                <a:gradFill rotWithShape="0">
                  <a:gsLst>
                    <a:gs pos="0">
                      <a:srgbClr val="00FF00"/>
                    </a:gs>
                    <a:gs pos="100000">
                      <a:srgbClr val="00CCFF"/>
                    </a:gs>
                  </a:gsLst>
                  <a:lin ang="0" scaled="1"/>
                </a:gradFill>
                <a:effectLst>
                  <a:outerShdw dist="99190" dir="7788334" algn="ctr" rotWithShape="0">
                    <a:srgbClr val="00008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0"/>
                                          </p:stCondLst>
                                        </p:cTn>
                                        <p:tgtEl>
                                          <p:spTgt spid="197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1976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 presetClass="exit" presetSubtype="0" fill="hold" grpId="2" nodeType="clickEffect">
                                  <p:stCondLst>
                                    <p:cond delay="0"/>
                                  </p:stCondLst>
                                  <p:childTnLst>
                                    <p:set>
                                      <p:cBhvr>
                                        <p:cTn id="22" dur="1" fill="hold">
                                          <p:stCondLst>
                                            <p:cond delay="0"/>
                                          </p:stCondLst>
                                        </p:cTn>
                                        <p:tgtEl>
                                          <p:spTgt spid="197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197635" grpId="0" animBg="1"/>
      <p:bldP spid="197635" grpId="1" animBg="1"/>
      <p:bldP spid="197635"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457200" y="980728"/>
            <a:ext cx="8435280" cy="5616624"/>
          </a:xfrm>
        </p:spPr>
        <p:txBody>
          <a:bodyPr>
            <a:normAutofit fontScale="77500" lnSpcReduction="20000"/>
          </a:bodyPr>
          <a:lstStyle/>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查找表</a:t>
            </a:r>
            <a:r>
              <a:rPr lang="zh-CN" altLang="en-US" b="1" dirty="0">
                <a:latin typeface="楷体_GB2312" pitchFamily="49" charset="-122"/>
                <a:ea typeface="楷体_GB2312" pitchFamily="49" charset="-122"/>
              </a:rPr>
              <a:t>：由同一类型的数据元素</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或记录</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构成的集合。对查找表进行的经常操作为：查找、检索、增加、删除。</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静态查找表</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对查找表只进行前两种操作。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动态查找表</a:t>
            </a:r>
            <a:r>
              <a:rPr lang="zh-CN" altLang="en-US" b="1" dirty="0">
                <a:latin typeface="楷体_GB2312" pitchFamily="49" charset="-122"/>
                <a:ea typeface="楷体_GB2312" pitchFamily="49" charset="-122"/>
              </a:rPr>
              <a:t>：不仅限于前两种操作。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关键字</a:t>
            </a:r>
            <a:r>
              <a:rPr lang="zh-CN" altLang="en-US" b="1" dirty="0">
                <a:latin typeface="楷体_GB2312" pitchFamily="49" charset="-122"/>
                <a:ea typeface="楷体_GB2312" pitchFamily="49" charset="-122"/>
              </a:rPr>
              <a:t>：数据元素中某个数据项的值，用以标识一个数据元素，如果是唯一标识，则称为主关键字。</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查找是否成功</a:t>
            </a:r>
            <a:r>
              <a:rPr lang="zh-CN" altLang="en-US" b="1" dirty="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a:latin typeface="楷体_GB2312" pitchFamily="49" charset="-122"/>
              <a:ea typeface="楷体_GB2312" pitchFamily="49" charset="-122"/>
            </a:endParaRPr>
          </a:p>
          <a:p>
            <a:pPr>
              <a:lnSpc>
                <a:spcPct val="150000"/>
              </a:lnSpc>
            </a:pPr>
            <a:endParaRPr lang="en-US" altLang="zh-CN" b="1" dirty="0">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1066800" y="260350"/>
            <a:ext cx="7620000" cy="5607050"/>
          </a:xfrm>
        </p:spPr>
        <p:txBody>
          <a:bodyPr/>
          <a:lstStyle/>
          <a:p>
            <a:r>
              <a:rPr lang="zh-CN" altLang="en-US" sz="2400" dirty="0"/>
              <a:t>分裂方法为：</a:t>
            </a:r>
            <a:r>
              <a:rPr lang="zh-CN" altLang="en-US" sz="2400" dirty="0">
                <a:solidFill>
                  <a:srgbClr val="0000CC"/>
                </a:solidFill>
              </a:rPr>
              <a:t>将结点中的关键字分成三部分，使得前后两部分的关键字个数均大于等于</a:t>
            </a:r>
            <a:r>
              <a:rPr lang="zh-CN" altLang="en-US" sz="2400" dirty="0">
                <a:solidFill>
                  <a:srgbClr val="FF3300"/>
                </a:solidFill>
                <a:sym typeface="Symbol" pitchFamily="18" charset="2"/>
              </a:rPr>
              <a:t></a:t>
            </a:r>
            <a:r>
              <a:rPr lang="en-US" altLang="zh-CN" sz="2400" dirty="0">
                <a:solidFill>
                  <a:srgbClr val="FF3300"/>
                </a:solidFill>
              </a:rPr>
              <a:t>m/2</a:t>
            </a:r>
            <a:r>
              <a:rPr lang="en-US" altLang="zh-CN" sz="2400" dirty="0">
                <a:solidFill>
                  <a:srgbClr val="FF3300"/>
                </a:solidFill>
                <a:sym typeface="Symbol" pitchFamily="18" charset="2"/>
              </a:rPr>
              <a:t></a:t>
            </a:r>
            <a:r>
              <a:rPr lang="en-US" altLang="zh-CN" sz="2400" dirty="0">
                <a:solidFill>
                  <a:srgbClr val="FF3300"/>
                </a:solidFill>
              </a:rPr>
              <a:t>-1</a:t>
            </a:r>
            <a:r>
              <a:rPr lang="zh-CN" altLang="en-US" sz="2400" dirty="0"/>
              <a:t>，</a:t>
            </a:r>
            <a:r>
              <a:rPr lang="zh-CN" altLang="en-US" sz="2400" dirty="0">
                <a:solidFill>
                  <a:srgbClr val="0000CC"/>
                </a:solidFill>
              </a:rPr>
              <a:t>而中间部分只有一个关键字。前后两部分成为两个结点，而中间部分的关键字将插入到父结点中。</a:t>
            </a:r>
            <a:r>
              <a:rPr lang="zh-CN" altLang="en-US" sz="2400" dirty="0"/>
              <a:t>若插入父结点而使父结点中关键字个数超过</a:t>
            </a:r>
            <a:r>
              <a:rPr lang="en-US" altLang="zh-CN" sz="2400" dirty="0">
                <a:solidFill>
                  <a:srgbClr val="FF3300"/>
                </a:solidFill>
              </a:rPr>
              <a:t>m-1</a:t>
            </a:r>
            <a:r>
              <a:rPr lang="zh-CN" altLang="en-US" sz="2400" dirty="0"/>
              <a:t>，则父结点继续分裂，直到插入某个父结点，其关键字个数小于</a:t>
            </a:r>
            <a:r>
              <a:rPr lang="en-US" altLang="zh-CN" sz="2400" dirty="0"/>
              <a:t>m</a:t>
            </a:r>
            <a:r>
              <a:rPr lang="zh-CN" altLang="en-US" sz="2400" dirty="0"/>
              <a:t>。</a:t>
            </a:r>
          </a:p>
          <a:p>
            <a:r>
              <a:rPr lang="zh-CN" altLang="en-US" sz="2400" dirty="0"/>
              <a:t>例如：在下面的</a:t>
            </a:r>
            <a:r>
              <a:rPr lang="en-US" altLang="zh-CN" sz="2400" dirty="0"/>
              <a:t>3</a:t>
            </a:r>
            <a:r>
              <a:rPr lang="zh-CN" altLang="en-US" sz="2400" dirty="0"/>
              <a:t>阶的</a:t>
            </a:r>
            <a:r>
              <a:rPr lang="en-US" altLang="zh-CN" sz="2400" dirty="0"/>
              <a:t>B-</a:t>
            </a:r>
            <a:r>
              <a:rPr lang="zh-CN" altLang="en-US" sz="2400" dirty="0"/>
              <a:t>树上依次插入结点</a:t>
            </a:r>
            <a:r>
              <a:rPr lang="en-US" altLang="zh-CN" sz="2400" dirty="0"/>
              <a:t>30,26,85</a:t>
            </a:r>
            <a:r>
              <a:rPr lang="zh-CN" altLang="en-US" sz="2400" dirty="0"/>
              <a:t>和</a:t>
            </a:r>
            <a:r>
              <a:rPr lang="en-US" altLang="zh-CN" sz="2400" dirty="0"/>
              <a:t>7</a:t>
            </a:r>
            <a:r>
              <a:rPr lang="zh-CN" altLang="en-US" sz="2400" dirty="0"/>
              <a:t>的插入过程。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199683"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199684"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199685"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199686"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199687"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199688"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199689"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199690"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1"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2"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3"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4"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5"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6"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7" name="Text Box 17"/>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30</a:t>
            </a:r>
          </a:p>
        </p:txBody>
      </p:sp>
      <p:sp>
        <p:nvSpPr>
          <p:cNvPr id="199698" name="Text Box 18"/>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199699" name="Line 19"/>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199700" name="AutoShape 20"/>
          <p:cNvSpPr>
            <a:spLocks noChangeAspect="1" noChangeArrowheads="1"/>
          </p:cNvSpPr>
          <p:nvPr/>
        </p:nvSpPr>
        <p:spPr bwMode="auto">
          <a:xfrm>
            <a:off x="3816350"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99682"/>
                                        </p:tgtEl>
                                        <p:attrNameLst>
                                          <p:attrName>fillcolor</p:attrName>
                                        </p:attrNameLst>
                                      </p:cBhvr>
                                      <p:to>
                                        <a:srgbClr val="FF3300"/>
                                      </p:to>
                                    </p:animClr>
                                    <p:set>
                                      <p:cBhvr>
                                        <p:cTn id="11" dur="2000" fill="hold"/>
                                        <p:tgtEl>
                                          <p:spTgt spid="199682"/>
                                        </p:tgtEl>
                                        <p:attrNameLst>
                                          <p:attrName>fill.type</p:attrName>
                                        </p:attrNameLst>
                                      </p:cBhvr>
                                      <p:to>
                                        <p:strVal val="solid"/>
                                      </p:to>
                                    </p:set>
                                    <p:set>
                                      <p:cBhvr>
                                        <p:cTn id="12" dur="2000" fill="hold"/>
                                        <p:tgtEl>
                                          <p:spTgt spid="1996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99683"/>
                                        </p:tgtEl>
                                        <p:attrNameLst>
                                          <p:attrName>fillcolor</p:attrName>
                                        </p:attrNameLst>
                                      </p:cBhvr>
                                      <p:to>
                                        <a:srgbClr val="FF3300"/>
                                      </p:to>
                                    </p:animClr>
                                    <p:set>
                                      <p:cBhvr>
                                        <p:cTn id="17" dur="2000" fill="hold"/>
                                        <p:tgtEl>
                                          <p:spTgt spid="199683"/>
                                        </p:tgtEl>
                                        <p:attrNameLst>
                                          <p:attrName>fill.type</p:attrName>
                                        </p:attrNameLst>
                                      </p:cBhvr>
                                      <p:to>
                                        <p:strVal val="solid"/>
                                      </p:to>
                                    </p:set>
                                    <p:set>
                                      <p:cBhvr>
                                        <p:cTn id="18" dur="2000" fill="hold"/>
                                        <p:tgtEl>
                                          <p:spTgt spid="19968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99686"/>
                                        </p:tgtEl>
                                        <p:attrNameLst>
                                          <p:attrName>fillcolor</p:attrName>
                                        </p:attrNameLst>
                                      </p:cBhvr>
                                      <p:to>
                                        <a:srgbClr val="FF3300"/>
                                      </p:to>
                                    </p:animClr>
                                    <p:set>
                                      <p:cBhvr>
                                        <p:cTn id="23" dur="2000" fill="hold"/>
                                        <p:tgtEl>
                                          <p:spTgt spid="199686"/>
                                        </p:tgtEl>
                                        <p:attrNameLst>
                                          <p:attrName>fill.type</p:attrName>
                                        </p:attrNameLst>
                                      </p:cBhvr>
                                      <p:to>
                                        <p:strVal val="solid"/>
                                      </p:to>
                                    </p:set>
                                    <p:set>
                                      <p:cBhvr>
                                        <p:cTn id="24" dur="2000" fill="hold"/>
                                        <p:tgtEl>
                                          <p:spTgt spid="19968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96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P spid="199697" grpId="0"/>
      <p:bldP spid="19970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0707"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0708"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0709"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0710"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
        <p:nvSpPr>
          <p:cNvPr id="200711"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0712"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0713"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0714"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5"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6"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7"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8"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9"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0"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1"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0722"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0723"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26</a:t>
            </a:r>
          </a:p>
        </p:txBody>
      </p:sp>
      <p:sp>
        <p:nvSpPr>
          <p:cNvPr id="200724" name="AutoShape 20"/>
          <p:cNvSpPr>
            <a:spLocks noChangeArrowheads="1"/>
          </p:cNvSpPr>
          <p:nvPr/>
        </p:nvSpPr>
        <p:spPr bwMode="auto">
          <a:xfrm>
            <a:off x="33115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26  30  37</a:t>
            </a:r>
          </a:p>
        </p:txBody>
      </p:sp>
      <p:sp>
        <p:nvSpPr>
          <p:cNvPr id="200725" name="AutoShape 21"/>
          <p:cNvSpPr>
            <a:spLocks noChangeAspect="1" noChangeArrowheads="1"/>
          </p:cNvSpPr>
          <p:nvPr/>
        </p:nvSpPr>
        <p:spPr bwMode="auto">
          <a:xfrm>
            <a:off x="2843213" y="253682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0726" name="AutoShape 22"/>
          <p:cNvSpPr>
            <a:spLocks noChangeAspect="1" noChangeArrowheads="1"/>
          </p:cNvSpPr>
          <p:nvPr/>
        </p:nvSpPr>
        <p:spPr bwMode="auto">
          <a:xfrm>
            <a:off x="2771775"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0727" name="AutoShape 23"/>
          <p:cNvSpPr>
            <a:spLocks noChangeAspect="1" noChangeArrowheads="1"/>
          </p:cNvSpPr>
          <p:nvPr/>
        </p:nvSpPr>
        <p:spPr bwMode="auto">
          <a:xfrm>
            <a:off x="3825875" y="3813175"/>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0728" name="Line 24"/>
          <p:cNvSpPr>
            <a:spLocks noChangeShapeType="1"/>
          </p:cNvSpPr>
          <p:nvPr/>
        </p:nvSpPr>
        <p:spPr bwMode="auto">
          <a:xfrm>
            <a:off x="3240088" y="2968625"/>
            <a:ext cx="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0706"/>
                                        </p:tgtEl>
                                        <p:attrNameLst>
                                          <p:attrName>fillcolor</p:attrName>
                                        </p:attrNameLst>
                                      </p:cBhvr>
                                      <p:to>
                                        <a:srgbClr val="FF3300"/>
                                      </p:to>
                                    </p:animClr>
                                    <p:set>
                                      <p:cBhvr>
                                        <p:cTn id="11" dur="2000" fill="hold"/>
                                        <p:tgtEl>
                                          <p:spTgt spid="200706"/>
                                        </p:tgtEl>
                                        <p:attrNameLst>
                                          <p:attrName>fill.type</p:attrName>
                                        </p:attrNameLst>
                                      </p:cBhvr>
                                      <p:to>
                                        <p:strVal val="solid"/>
                                      </p:to>
                                    </p:set>
                                    <p:set>
                                      <p:cBhvr>
                                        <p:cTn id="12" dur="2000" fill="hold"/>
                                        <p:tgtEl>
                                          <p:spTgt spid="20070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0707"/>
                                        </p:tgtEl>
                                        <p:attrNameLst>
                                          <p:attrName>fillcolor</p:attrName>
                                        </p:attrNameLst>
                                      </p:cBhvr>
                                      <p:to>
                                        <a:srgbClr val="FF3300"/>
                                      </p:to>
                                    </p:animClr>
                                    <p:set>
                                      <p:cBhvr>
                                        <p:cTn id="17" dur="2000" fill="hold"/>
                                        <p:tgtEl>
                                          <p:spTgt spid="200707"/>
                                        </p:tgtEl>
                                        <p:attrNameLst>
                                          <p:attrName>fill.type</p:attrName>
                                        </p:attrNameLst>
                                      </p:cBhvr>
                                      <p:to>
                                        <p:strVal val="solid"/>
                                      </p:to>
                                    </p:set>
                                    <p:set>
                                      <p:cBhvr>
                                        <p:cTn id="18" dur="2000" fill="hold"/>
                                        <p:tgtEl>
                                          <p:spTgt spid="20070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710"/>
                                        </p:tgtEl>
                                        <p:attrNameLst>
                                          <p:attrName>fillcolor</p:attrName>
                                        </p:attrNameLst>
                                      </p:cBhvr>
                                      <p:to>
                                        <a:srgbClr val="FF3300"/>
                                      </p:to>
                                    </p:animClr>
                                    <p:set>
                                      <p:cBhvr>
                                        <p:cTn id="23" dur="2000" fill="hold"/>
                                        <p:tgtEl>
                                          <p:spTgt spid="200710"/>
                                        </p:tgtEl>
                                        <p:attrNameLst>
                                          <p:attrName>fill.type</p:attrName>
                                        </p:attrNameLst>
                                      </p:cBhvr>
                                      <p:to>
                                        <p:strVal val="solid"/>
                                      </p:to>
                                    </p:set>
                                    <p:set>
                                      <p:cBhvr>
                                        <p:cTn id="24" dur="2000" fill="hold"/>
                                        <p:tgtEl>
                                          <p:spTgt spid="2007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7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07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3" grpId="0"/>
      <p:bldP spid="200724" grpId="0" animBg="1"/>
      <p:bldP spid="200724" grpId="1" animBg="1"/>
      <p:bldP spid="200725" grpId="0" animBg="1"/>
      <p:bldP spid="200726" grpId="0" animBg="1"/>
      <p:bldP spid="200727" grpId="0" animBg="1"/>
      <p:bldP spid="20072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1731"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1732"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1733"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1734"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1735" name="AutoShape 7"/>
          <p:cNvSpPr>
            <a:spLocks noChangeAspect="1" noChangeArrowheads="1"/>
          </p:cNvSpPr>
          <p:nvPr/>
        </p:nvSpPr>
        <p:spPr bwMode="auto">
          <a:xfrm>
            <a:off x="4859338"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36"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1737"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38"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39"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0"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1"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2"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3"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4"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5"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1746"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1747"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85</a:t>
            </a:r>
          </a:p>
        </p:txBody>
      </p:sp>
      <p:sp>
        <p:nvSpPr>
          <p:cNvPr id="201748" name="AutoShape 20"/>
          <p:cNvSpPr>
            <a:spLocks noChangeAspect="1" noChangeArrowheads="1"/>
          </p:cNvSpPr>
          <p:nvPr/>
        </p:nvSpPr>
        <p:spPr bwMode="auto">
          <a:xfrm>
            <a:off x="2854325" y="383381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1749" name="Line 21"/>
          <p:cNvSpPr>
            <a:spLocks noChangeShapeType="1"/>
          </p:cNvSpPr>
          <p:nvPr/>
        </p:nvSpPr>
        <p:spPr bwMode="auto">
          <a:xfrm>
            <a:off x="3322638" y="2944813"/>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0" name="AutoShape 22"/>
          <p:cNvSpPr>
            <a:spLocks noChangeArrowheads="1"/>
          </p:cNvSpPr>
          <p:nvPr/>
        </p:nvSpPr>
        <p:spPr bwMode="auto">
          <a:xfrm>
            <a:off x="59404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67  70  85</a:t>
            </a:r>
          </a:p>
        </p:txBody>
      </p:sp>
      <p:sp>
        <p:nvSpPr>
          <p:cNvPr id="201751" name="AutoShape 23"/>
          <p:cNvSpPr>
            <a:spLocks noChangeArrowheads="1"/>
          </p:cNvSpPr>
          <p:nvPr/>
        </p:nvSpPr>
        <p:spPr bwMode="auto">
          <a:xfrm>
            <a:off x="5816600" y="2536825"/>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53  70  90</a:t>
            </a:r>
          </a:p>
        </p:txBody>
      </p:sp>
      <p:sp>
        <p:nvSpPr>
          <p:cNvPr id="201752" name="AutoShape 24"/>
          <p:cNvSpPr>
            <a:spLocks noChangeArrowheads="1"/>
          </p:cNvSpPr>
          <p:nvPr/>
        </p:nvSpPr>
        <p:spPr bwMode="auto">
          <a:xfrm>
            <a:off x="5940425"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53" name="AutoShape 25"/>
          <p:cNvSpPr>
            <a:spLocks noChangeArrowheads="1"/>
          </p:cNvSpPr>
          <p:nvPr/>
        </p:nvSpPr>
        <p:spPr bwMode="auto">
          <a:xfrm>
            <a:off x="67992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54" name="Line 26"/>
          <p:cNvSpPr>
            <a:spLocks noChangeShapeType="1"/>
          </p:cNvSpPr>
          <p:nvPr/>
        </p:nvSpPr>
        <p:spPr bwMode="auto">
          <a:xfrm flipH="1">
            <a:off x="6156325" y="2924175"/>
            <a:ext cx="21590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5" name="Line 27"/>
          <p:cNvSpPr>
            <a:spLocks noChangeShapeType="1"/>
          </p:cNvSpPr>
          <p:nvPr/>
        </p:nvSpPr>
        <p:spPr bwMode="auto">
          <a:xfrm>
            <a:off x="6732588"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6" name="AutoShape 28"/>
          <p:cNvSpPr>
            <a:spLocks noChangeAspect="1" noChangeArrowheads="1"/>
          </p:cNvSpPr>
          <p:nvPr/>
        </p:nvSpPr>
        <p:spPr bwMode="auto">
          <a:xfrm>
            <a:off x="4284663" y="14128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1757" name="AutoShape 29"/>
          <p:cNvSpPr>
            <a:spLocks noChangeAspect="1" noChangeArrowheads="1"/>
          </p:cNvSpPr>
          <p:nvPr/>
        </p:nvSpPr>
        <p:spPr bwMode="auto">
          <a:xfrm>
            <a:off x="4895850" y="256540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1758" name="AutoShape 30"/>
          <p:cNvSpPr>
            <a:spLocks noChangeAspect="1" noChangeArrowheads="1"/>
          </p:cNvSpPr>
          <p:nvPr/>
        </p:nvSpPr>
        <p:spPr bwMode="auto">
          <a:xfrm>
            <a:off x="6551613" y="24923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1759" name="AutoShape 31"/>
          <p:cNvSpPr>
            <a:spLocks noChangeArrowheads="1"/>
          </p:cNvSpPr>
          <p:nvPr/>
        </p:nvSpPr>
        <p:spPr bwMode="auto">
          <a:xfrm>
            <a:off x="4859338"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60" name="AutoShape 32"/>
          <p:cNvSpPr>
            <a:spLocks noChangeArrowheads="1"/>
          </p:cNvSpPr>
          <p:nvPr/>
        </p:nvSpPr>
        <p:spPr bwMode="auto">
          <a:xfrm>
            <a:off x="57959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61" name="AutoShape 33"/>
          <p:cNvSpPr>
            <a:spLocks noChangeArrowheads="1"/>
          </p:cNvSpPr>
          <p:nvPr/>
        </p:nvSpPr>
        <p:spPr bwMode="auto">
          <a:xfrm>
            <a:off x="64436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62" name="AutoShape 34"/>
          <p:cNvSpPr>
            <a:spLocks noChangeArrowheads="1"/>
          </p:cNvSpPr>
          <p:nvPr/>
        </p:nvSpPr>
        <p:spPr bwMode="auto">
          <a:xfrm>
            <a:off x="77406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63" name="Line 35"/>
          <p:cNvSpPr>
            <a:spLocks noChangeShapeType="1"/>
          </p:cNvSpPr>
          <p:nvPr/>
        </p:nvSpPr>
        <p:spPr bwMode="auto">
          <a:xfrm>
            <a:off x="4787900" y="1773238"/>
            <a:ext cx="431800"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4" name="Line 36"/>
          <p:cNvSpPr>
            <a:spLocks noChangeShapeType="1"/>
          </p:cNvSpPr>
          <p:nvPr/>
        </p:nvSpPr>
        <p:spPr bwMode="auto">
          <a:xfrm>
            <a:off x="5148263" y="1700213"/>
            <a:ext cx="1728787"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5" name="Line 37"/>
          <p:cNvSpPr>
            <a:spLocks noChangeShapeType="1"/>
          </p:cNvSpPr>
          <p:nvPr/>
        </p:nvSpPr>
        <p:spPr bwMode="auto">
          <a:xfrm flipH="1">
            <a:off x="4932363" y="2924175"/>
            <a:ext cx="2159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6" name="Line 38"/>
          <p:cNvSpPr>
            <a:spLocks noChangeShapeType="1"/>
          </p:cNvSpPr>
          <p:nvPr/>
        </p:nvSpPr>
        <p:spPr bwMode="auto">
          <a:xfrm>
            <a:off x="5651500" y="2997200"/>
            <a:ext cx="360363"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7" name="Line 39"/>
          <p:cNvSpPr>
            <a:spLocks noChangeShapeType="1"/>
          </p:cNvSpPr>
          <p:nvPr/>
        </p:nvSpPr>
        <p:spPr bwMode="auto">
          <a:xfrm flipH="1">
            <a:off x="6588125" y="2852738"/>
            <a:ext cx="144463"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8" name="Line 40"/>
          <p:cNvSpPr>
            <a:spLocks noChangeShapeType="1"/>
          </p:cNvSpPr>
          <p:nvPr/>
        </p:nvSpPr>
        <p:spPr bwMode="auto">
          <a:xfrm>
            <a:off x="7380288" y="2852738"/>
            <a:ext cx="6477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1730"/>
                                        </p:tgtEl>
                                        <p:attrNameLst>
                                          <p:attrName>fillcolor</p:attrName>
                                        </p:attrNameLst>
                                      </p:cBhvr>
                                      <p:to>
                                        <a:srgbClr val="FF3300"/>
                                      </p:to>
                                    </p:animClr>
                                    <p:set>
                                      <p:cBhvr>
                                        <p:cTn id="11" dur="2000" fill="hold"/>
                                        <p:tgtEl>
                                          <p:spTgt spid="201730"/>
                                        </p:tgtEl>
                                        <p:attrNameLst>
                                          <p:attrName>fill.type</p:attrName>
                                        </p:attrNameLst>
                                      </p:cBhvr>
                                      <p:to>
                                        <p:strVal val="solid"/>
                                      </p:to>
                                    </p:set>
                                    <p:set>
                                      <p:cBhvr>
                                        <p:cTn id="12" dur="2000" fill="hold"/>
                                        <p:tgtEl>
                                          <p:spTgt spid="20173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1732"/>
                                        </p:tgtEl>
                                        <p:attrNameLst>
                                          <p:attrName>fillcolor</p:attrName>
                                        </p:attrNameLst>
                                      </p:cBhvr>
                                      <p:to>
                                        <a:srgbClr val="FF3300"/>
                                      </p:to>
                                    </p:animClr>
                                    <p:set>
                                      <p:cBhvr>
                                        <p:cTn id="17" dur="2000" fill="hold"/>
                                        <p:tgtEl>
                                          <p:spTgt spid="201732"/>
                                        </p:tgtEl>
                                        <p:attrNameLst>
                                          <p:attrName>fill.type</p:attrName>
                                        </p:attrNameLst>
                                      </p:cBhvr>
                                      <p:to>
                                        <p:strVal val="solid"/>
                                      </p:to>
                                    </p:set>
                                    <p:set>
                                      <p:cBhvr>
                                        <p:cTn id="18" dur="2000" fill="hold"/>
                                        <p:tgtEl>
                                          <p:spTgt spid="2017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1736"/>
                                        </p:tgtEl>
                                        <p:attrNameLst>
                                          <p:attrName>fillcolor</p:attrName>
                                        </p:attrNameLst>
                                      </p:cBhvr>
                                      <p:to>
                                        <a:srgbClr val="FF3300"/>
                                      </p:to>
                                    </p:animClr>
                                    <p:set>
                                      <p:cBhvr>
                                        <p:cTn id="23" dur="2000" fill="hold"/>
                                        <p:tgtEl>
                                          <p:spTgt spid="201736"/>
                                        </p:tgtEl>
                                        <p:attrNameLst>
                                          <p:attrName>fill.type</p:attrName>
                                        </p:attrNameLst>
                                      </p:cBhvr>
                                      <p:to>
                                        <p:strVal val="solid"/>
                                      </p:to>
                                    </p:set>
                                    <p:set>
                                      <p:cBhvr>
                                        <p:cTn id="24" dur="2000" fill="hold"/>
                                        <p:tgtEl>
                                          <p:spTgt spid="2017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173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17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173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01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7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17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20174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17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017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17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017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17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17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0173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017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74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01744"/>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20175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175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17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175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0175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175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173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17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17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17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7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7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17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7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17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17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17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2" grpId="0" animBg="1"/>
      <p:bldP spid="201732" grpId="1" animBg="1"/>
      <p:bldP spid="201735" grpId="0" animBg="1"/>
      <p:bldP spid="201736" grpId="0" animBg="1"/>
      <p:bldP spid="201736" grpId="1" animBg="1"/>
      <p:bldP spid="201737" grpId="0" animBg="1"/>
      <p:bldP spid="201739" grpId="0" animBg="1"/>
      <p:bldP spid="201742" grpId="0" animBg="1"/>
      <p:bldP spid="201743" grpId="0" animBg="1"/>
      <p:bldP spid="201743" grpId="1" animBg="1"/>
      <p:bldP spid="201744" grpId="0" animBg="1"/>
      <p:bldP spid="201747" grpId="0"/>
      <p:bldP spid="201750" grpId="0" animBg="1"/>
      <p:bldP spid="201750" grpId="1" animBg="1"/>
      <p:bldP spid="201750" grpId="2" animBg="1"/>
      <p:bldP spid="201751" grpId="0" animBg="1"/>
      <p:bldP spid="201751" grpId="1" animBg="1"/>
      <p:bldP spid="201752" grpId="0" animBg="1"/>
      <p:bldP spid="201752" grpId="1" animBg="1"/>
      <p:bldP spid="201753" grpId="0" animBg="1"/>
      <p:bldP spid="201753" grpId="1" animBg="1"/>
      <p:bldP spid="201754" grpId="0" animBg="1"/>
      <p:bldP spid="201754" grpId="1" animBg="1"/>
      <p:bldP spid="201755" grpId="0" animBg="1"/>
      <p:bldP spid="201755" grpId="1"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spect="1" noChangeArrowheads="1"/>
          </p:cNvSpPr>
          <p:nvPr/>
        </p:nvSpPr>
        <p:spPr bwMode="auto">
          <a:xfrm>
            <a:off x="5075238" y="14128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2755" name="AutoShape 3"/>
          <p:cNvSpPr>
            <a:spLocks noChangeAspect="1" noChangeArrowheads="1"/>
          </p:cNvSpPr>
          <p:nvPr/>
        </p:nvSpPr>
        <p:spPr bwMode="auto">
          <a:xfrm>
            <a:off x="26273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2756" name="AutoShape 4"/>
          <p:cNvSpPr>
            <a:spLocks noChangeAspect="1" noChangeArrowheads="1"/>
          </p:cNvSpPr>
          <p:nvPr/>
        </p:nvSpPr>
        <p:spPr bwMode="auto">
          <a:xfrm>
            <a:off x="7451725"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2757" name="AutoShape 5"/>
          <p:cNvSpPr>
            <a:spLocks noChangeAspect="1" noChangeArrowheads="1"/>
          </p:cNvSpPr>
          <p:nvPr/>
        </p:nvSpPr>
        <p:spPr bwMode="auto">
          <a:xfrm>
            <a:off x="16192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2758" name="AutoShape 6"/>
          <p:cNvSpPr>
            <a:spLocks noChangeArrowheads="1"/>
          </p:cNvSpPr>
          <p:nvPr/>
        </p:nvSpPr>
        <p:spPr bwMode="auto">
          <a:xfrm>
            <a:off x="3887788" y="3813175"/>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2759" name="AutoShape 7"/>
          <p:cNvSpPr>
            <a:spLocks noChangeAspect="1" noChangeArrowheads="1"/>
          </p:cNvSpPr>
          <p:nvPr/>
        </p:nvSpPr>
        <p:spPr bwMode="auto">
          <a:xfrm>
            <a:off x="511175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2760" name="Line 8"/>
          <p:cNvSpPr>
            <a:spLocks noChangeShapeType="1"/>
          </p:cNvSpPr>
          <p:nvPr/>
        </p:nvSpPr>
        <p:spPr bwMode="auto">
          <a:xfrm flipH="1">
            <a:off x="19796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1" name="Line 9"/>
          <p:cNvSpPr>
            <a:spLocks noChangeShapeType="1"/>
          </p:cNvSpPr>
          <p:nvPr/>
        </p:nvSpPr>
        <p:spPr bwMode="auto">
          <a:xfrm>
            <a:off x="34194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2" name="Text Box 10"/>
          <p:cNvSpPr txBox="1">
            <a:spLocks noChangeArrowheads="1"/>
          </p:cNvSpPr>
          <p:nvPr/>
        </p:nvSpPr>
        <p:spPr bwMode="auto">
          <a:xfrm>
            <a:off x="5076825"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2763" name="Line 11"/>
          <p:cNvSpPr>
            <a:spLocks noChangeShapeType="1"/>
          </p:cNvSpPr>
          <p:nvPr/>
        </p:nvSpPr>
        <p:spPr bwMode="auto">
          <a:xfrm>
            <a:off x="5581650"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2764" name="Text Box 12"/>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2765" name="AutoShape 13"/>
          <p:cNvSpPr>
            <a:spLocks noChangeArrowheads="1"/>
          </p:cNvSpPr>
          <p:nvPr/>
        </p:nvSpPr>
        <p:spPr bwMode="auto">
          <a:xfrm>
            <a:off x="4679950"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6" name="AutoShape 14"/>
          <p:cNvSpPr>
            <a:spLocks noChangeArrowheads="1"/>
          </p:cNvSpPr>
          <p:nvPr/>
        </p:nvSpPr>
        <p:spPr bwMode="auto">
          <a:xfrm>
            <a:off x="604837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7" name="AutoShape 15"/>
          <p:cNvSpPr>
            <a:spLocks noChangeArrowheads="1"/>
          </p:cNvSpPr>
          <p:nvPr/>
        </p:nvSpPr>
        <p:spPr bwMode="auto">
          <a:xfrm>
            <a:off x="7056438"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8" name="AutoShape 16"/>
          <p:cNvSpPr>
            <a:spLocks noChangeArrowheads="1"/>
          </p:cNvSpPr>
          <p:nvPr/>
        </p:nvSpPr>
        <p:spPr bwMode="auto">
          <a:xfrm>
            <a:off x="856932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9" name="Line 17"/>
          <p:cNvSpPr>
            <a:spLocks noChangeShapeType="1"/>
          </p:cNvSpPr>
          <p:nvPr/>
        </p:nvSpPr>
        <p:spPr bwMode="auto">
          <a:xfrm flipH="1">
            <a:off x="3173413" y="1752600"/>
            <a:ext cx="1944687"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0" name="Line 18"/>
          <p:cNvSpPr>
            <a:spLocks noChangeShapeType="1"/>
          </p:cNvSpPr>
          <p:nvPr/>
        </p:nvSpPr>
        <p:spPr bwMode="auto">
          <a:xfrm>
            <a:off x="5580063" y="1773238"/>
            <a:ext cx="0" cy="75565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1" name="Line 19"/>
          <p:cNvSpPr>
            <a:spLocks noChangeShapeType="1"/>
          </p:cNvSpPr>
          <p:nvPr/>
        </p:nvSpPr>
        <p:spPr bwMode="auto">
          <a:xfrm>
            <a:off x="5940425" y="1700213"/>
            <a:ext cx="1728788" cy="827087"/>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2" name="Line 20"/>
          <p:cNvSpPr>
            <a:spLocks noChangeShapeType="1"/>
          </p:cNvSpPr>
          <p:nvPr/>
        </p:nvSpPr>
        <p:spPr bwMode="auto">
          <a:xfrm flipH="1">
            <a:off x="4932363"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3" name="Line 21"/>
          <p:cNvSpPr>
            <a:spLocks noChangeShapeType="1"/>
          </p:cNvSpPr>
          <p:nvPr/>
        </p:nvSpPr>
        <p:spPr bwMode="auto">
          <a:xfrm>
            <a:off x="5868988" y="2924175"/>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4" name="Line 22"/>
          <p:cNvSpPr>
            <a:spLocks noChangeShapeType="1"/>
          </p:cNvSpPr>
          <p:nvPr/>
        </p:nvSpPr>
        <p:spPr bwMode="auto">
          <a:xfrm flipH="1">
            <a:off x="7235825" y="2924175"/>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5" name="Line 23"/>
          <p:cNvSpPr>
            <a:spLocks noChangeShapeType="1"/>
          </p:cNvSpPr>
          <p:nvPr/>
        </p:nvSpPr>
        <p:spPr bwMode="auto">
          <a:xfrm>
            <a:off x="8243888" y="2924175"/>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6" name="AutoShape 24"/>
          <p:cNvSpPr>
            <a:spLocks noChangeArrowheads="1"/>
          </p:cNvSpPr>
          <p:nvPr/>
        </p:nvSpPr>
        <p:spPr bwMode="auto">
          <a:xfrm>
            <a:off x="2808288" y="383381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2777" name="Line 25"/>
          <p:cNvSpPr>
            <a:spLocks noChangeShapeType="1"/>
          </p:cNvSpPr>
          <p:nvPr/>
        </p:nvSpPr>
        <p:spPr bwMode="auto">
          <a:xfrm>
            <a:off x="3060700" y="2924175"/>
            <a:ext cx="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8" name="AutoShape 26"/>
          <p:cNvSpPr>
            <a:spLocks noChangeArrowheads="1"/>
          </p:cNvSpPr>
          <p:nvPr/>
        </p:nvSpPr>
        <p:spPr bwMode="auto">
          <a:xfrm>
            <a:off x="1116013" y="3813175"/>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3  7  12</a:t>
            </a:r>
          </a:p>
        </p:txBody>
      </p:sp>
      <p:sp>
        <p:nvSpPr>
          <p:cNvPr id="202779" name="AutoShape 27"/>
          <p:cNvSpPr>
            <a:spLocks noChangeArrowheads="1"/>
          </p:cNvSpPr>
          <p:nvPr/>
        </p:nvSpPr>
        <p:spPr bwMode="auto">
          <a:xfrm>
            <a:off x="2103438" y="2544763"/>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7  24  30</a:t>
            </a:r>
          </a:p>
        </p:txBody>
      </p:sp>
      <p:sp>
        <p:nvSpPr>
          <p:cNvPr id="202780" name="AutoShape 28"/>
          <p:cNvSpPr>
            <a:spLocks noChangeArrowheads="1"/>
          </p:cNvSpPr>
          <p:nvPr/>
        </p:nvSpPr>
        <p:spPr bwMode="auto">
          <a:xfrm>
            <a:off x="90011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2781" name="AutoShape 29"/>
          <p:cNvSpPr>
            <a:spLocks noChangeArrowheads="1"/>
          </p:cNvSpPr>
          <p:nvPr/>
        </p:nvSpPr>
        <p:spPr bwMode="auto">
          <a:xfrm>
            <a:off x="20510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2782" name="Line 30"/>
          <p:cNvSpPr>
            <a:spLocks noChangeShapeType="1"/>
          </p:cNvSpPr>
          <p:nvPr/>
        </p:nvSpPr>
        <p:spPr bwMode="auto">
          <a:xfrm flipH="1">
            <a:off x="1258888" y="2924175"/>
            <a:ext cx="9366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83" name="Line 31"/>
          <p:cNvSpPr>
            <a:spLocks noChangeShapeType="1"/>
          </p:cNvSpPr>
          <p:nvPr/>
        </p:nvSpPr>
        <p:spPr bwMode="auto">
          <a:xfrm flipH="1">
            <a:off x="2411413" y="2924175"/>
            <a:ext cx="730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2754"/>
                                        </p:tgtEl>
                                        <p:attrNameLst>
                                          <p:attrName>fillcolor</p:attrName>
                                        </p:attrNameLst>
                                      </p:cBhvr>
                                      <p:to>
                                        <a:srgbClr val="FF3300"/>
                                      </p:to>
                                    </p:animClr>
                                    <p:set>
                                      <p:cBhvr>
                                        <p:cTn id="11" dur="2000" fill="hold"/>
                                        <p:tgtEl>
                                          <p:spTgt spid="202754"/>
                                        </p:tgtEl>
                                        <p:attrNameLst>
                                          <p:attrName>fill.type</p:attrName>
                                        </p:attrNameLst>
                                      </p:cBhvr>
                                      <p:to>
                                        <p:strVal val="solid"/>
                                      </p:to>
                                    </p:set>
                                    <p:set>
                                      <p:cBhvr>
                                        <p:cTn id="12" dur="2000" fill="hold"/>
                                        <p:tgtEl>
                                          <p:spTgt spid="20275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2755"/>
                                        </p:tgtEl>
                                        <p:attrNameLst>
                                          <p:attrName>fillcolor</p:attrName>
                                        </p:attrNameLst>
                                      </p:cBhvr>
                                      <p:to>
                                        <a:srgbClr val="FF3300"/>
                                      </p:to>
                                    </p:animClr>
                                    <p:set>
                                      <p:cBhvr>
                                        <p:cTn id="17" dur="2000" fill="hold"/>
                                        <p:tgtEl>
                                          <p:spTgt spid="202755"/>
                                        </p:tgtEl>
                                        <p:attrNameLst>
                                          <p:attrName>fill.type</p:attrName>
                                        </p:attrNameLst>
                                      </p:cBhvr>
                                      <p:to>
                                        <p:strVal val="solid"/>
                                      </p:to>
                                    </p:set>
                                    <p:set>
                                      <p:cBhvr>
                                        <p:cTn id="18" dur="2000" fill="hold"/>
                                        <p:tgtEl>
                                          <p:spTgt spid="20275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2757"/>
                                        </p:tgtEl>
                                        <p:attrNameLst>
                                          <p:attrName>fillcolor</p:attrName>
                                        </p:attrNameLst>
                                      </p:cBhvr>
                                      <p:to>
                                        <a:srgbClr val="FF3300"/>
                                      </p:to>
                                    </p:animClr>
                                    <p:set>
                                      <p:cBhvr>
                                        <p:cTn id="23" dur="2000" fill="hold"/>
                                        <p:tgtEl>
                                          <p:spTgt spid="202757"/>
                                        </p:tgtEl>
                                        <p:attrNameLst>
                                          <p:attrName>fill.type</p:attrName>
                                        </p:attrNameLst>
                                      </p:cBhvr>
                                      <p:to>
                                        <p:strVal val="solid"/>
                                      </p:to>
                                    </p:set>
                                    <p:set>
                                      <p:cBhvr>
                                        <p:cTn id="24" dur="2000" fill="hold"/>
                                        <p:tgtEl>
                                          <p:spTgt spid="20275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0275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277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276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27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7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27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7" grpId="0" animBg="1"/>
      <p:bldP spid="202760" grpId="0" animBg="1"/>
      <p:bldP spid="202764" grpId="0"/>
      <p:bldP spid="202778" grpId="0" animBg="1"/>
      <p:bldP spid="202778" grpId="1" animBg="1"/>
      <p:bldP spid="202779" grpId="0" animBg="1"/>
      <p:bldP spid="202780" grpId="0" animBg="1"/>
      <p:bldP spid="202781" grpId="0" animBg="1"/>
      <p:bldP spid="202782" grpId="0" animBg="1"/>
      <p:bldP spid="20278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a:spLocks noChangeAspect="1" noChangeArrowheads="1"/>
          </p:cNvSpPr>
          <p:nvPr/>
        </p:nvSpPr>
        <p:spPr bwMode="auto">
          <a:xfrm>
            <a:off x="7343775"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3779" name="AutoShape 3"/>
          <p:cNvSpPr>
            <a:spLocks noChangeAspect="1" noChangeArrowheads="1"/>
          </p:cNvSpPr>
          <p:nvPr/>
        </p:nvSpPr>
        <p:spPr bwMode="auto">
          <a:xfrm>
            <a:off x="5003800"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3780" name="Text Box 4"/>
          <p:cNvSpPr txBox="1">
            <a:spLocks noChangeArrowheads="1"/>
          </p:cNvSpPr>
          <p:nvPr/>
        </p:nvSpPr>
        <p:spPr bwMode="auto">
          <a:xfrm>
            <a:off x="3995738" y="404813"/>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3781" name="Line 5"/>
          <p:cNvSpPr>
            <a:spLocks noChangeShapeType="1"/>
          </p:cNvSpPr>
          <p:nvPr/>
        </p:nvSpPr>
        <p:spPr bwMode="auto">
          <a:xfrm>
            <a:off x="4500563" y="312738"/>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3782" name="Text Box 6"/>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3783" name="AutoShape 7"/>
          <p:cNvSpPr>
            <a:spLocks noChangeArrowheads="1"/>
          </p:cNvSpPr>
          <p:nvPr/>
        </p:nvSpPr>
        <p:spPr bwMode="auto">
          <a:xfrm>
            <a:off x="45720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4" name="AutoShape 8"/>
          <p:cNvSpPr>
            <a:spLocks noChangeArrowheads="1"/>
          </p:cNvSpPr>
          <p:nvPr/>
        </p:nvSpPr>
        <p:spPr bwMode="auto">
          <a:xfrm>
            <a:off x="594042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5" name="AutoShape 9"/>
          <p:cNvSpPr>
            <a:spLocks noChangeArrowheads="1"/>
          </p:cNvSpPr>
          <p:nvPr/>
        </p:nvSpPr>
        <p:spPr bwMode="auto">
          <a:xfrm>
            <a:off x="6948488"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6" name="AutoShape 10"/>
          <p:cNvSpPr>
            <a:spLocks noChangeArrowheads="1"/>
          </p:cNvSpPr>
          <p:nvPr/>
        </p:nvSpPr>
        <p:spPr bwMode="auto">
          <a:xfrm>
            <a:off x="846137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7" name="Line 11"/>
          <p:cNvSpPr>
            <a:spLocks noChangeShapeType="1"/>
          </p:cNvSpPr>
          <p:nvPr/>
        </p:nvSpPr>
        <p:spPr bwMode="auto">
          <a:xfrm flipH="1">
            <a:off x="4824413"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8" name="Line 12"/>
          <p:cNvSpPr>
            <a:spLocks noChangeShapeType="1"/>
          </p:cNvSpPr>
          <p:nvPr/>
        </p:nvSpPr>
        <p:spPr bwMode="auto">
          <a:xfrm>
            <a:off x="5761038"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9" name="Line 13"/>
          <p:cNvSpPr>
            <a:spLocks noChangeShapeType="1"/>
          </p:cNvSpPr>
          <p:nvPr/>
        </p:nvSpPr>
        <p:spPr bwMode="auto">
          <a:xfrm flipH="1">
            <a:off x="7127875"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0" name="Line 14"/>
          <p:cNvSpPr>
            <a:spLocks noChangeShapeType="1"/>
          </p:cNvSpPr>
          <p:nvPr/>
        </p:nvSpPr>
        <p:spPr bwMode="auto">
          <a:xfrm>
            <a:off x="8135938"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1" name="AutoShape 15"/>
          <p:cNvSpPr>
            <a:spLocks noChangeArrowheads="1"/>
          </p:cNvSpPr>
          <p:nvPr/>
        </p:nvSpPr>
        <p:spPr bwMode="auto">
          <a:xfrm>
            <a:off x="3492500" y="2205038"/>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24  45  70</a:t>
            </a:r>
          </a:p>
        </p:txBody>
      </p:sp>
      <p:sp>
        <p:nvSpPr>
          <p:cNvPr id="203792" name="AutoShape 16"/>
          <p:cNvSpPr>
            <a:spLocks noChangeAspect="1" noChangeArrowheads="1"/>
          </p:cNvSpPr>
          <p:nvPr/>
        </p:nvSpPr>
        <p:spPr bwMode="auto">
          <a:xfrm>
            <a:off x="2806700"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a:t>
            </a:r>
          </a:p>
        </p:txBody>
      </p:sp>
      <p:sp>
        <p:nvSpPr>
          <p:cNvPr id="203793" name="AutoShape 17"/>
          <p:cNvSpPr>
            <a:spLocks noChangeAspect="1" noChangeArrowheads="1"/>
          </p:cNvSpPr>
          <p:nvPr/>
        </p:nvSpPr>
        <p:spPr bwMode="auto">
          <a:xfrm>
            <a:off x="466725"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a:t>
            </a:r>
          </a:p>
        </p:txBody>
      </p:sp>
      <p:sp>
        <p:nvSpPr>
          <p:cNvPr id="203794" name="AutoShape 18"/>
          <p:cNvSpPr>
            <a:spLocks noChangeArrowheads="1"/>
          </p:cNvSpPr>
          <p:nvPr/>
        </p:nvSpPr>
        <p:spPr bwMode="auto">
          <a:xfrm>
            <a:off x="34925"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3795" name="AutoShape 19"/>
          <p:cNvSpPr>
            <a:spLocks noChangeArrowheads="1"/>
          </p:cNvSpPr>
          <p:nvPr/>
        </p:nvSpPr>
        <p:spPr bwMode="auto">
          <a:xfrm>
            <a:off x="1403350"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3796" name="AutoShape 20"/>
          <p:cNvSpPr>
            <a:spLocks noChangeArrowheads="1"/>
          </p:cNvSpPr>
          <p:nvPr/>
        </p:nvSpPr>
        <p:spPr bwMode="auto">
          <a:xfrm>
            <a:off x="2411413"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3797" name="AutoShape 21"/>
          <p:cNvSpPr>
            <a:spLocks noChangeArrowheads="1"/>
          </p:cNvSpPr>
          <p:nvPr/>
        </p:nvSpPr>
        <p:spPr bwMode="auto">
          <a:xfrm>
            <a:off x="39243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3798" name="Line 22"/>
          <p:cNvSpPr>
            <a:spLocks noChangeShapeType="1"/>
          </p:cNvSpPr>
          <p:nvPr/>
        </p:nvSpPr>
        <p:spPr bwMode="auto">
          <a:xfrm flipH="1">
            <a:off x="287338"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9" name="Line 23"/>
          <p:cNvSpPr>
            <a:spLocks noChangeShapeType="1"/>
          </p:cNvSpPr>
          <p:nvPr/>
        </p:nvSpPr>
        <p:spPr bwMode="auto">
          <a:xfrm>
            <a:off x="1223963"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0" name="Line 24"/>
          <p:cNvSpPr>
            <a:spLocks noChangeShapeType="1"/>
          </p:cNvSpPr>
          <p:nvPr/>
        </p:nvSpPr>
        <p:spPr bwMode="auto">
          <a:xfrm flipH="1">
            <a:off x="2590800"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1" name="Line 25"/>
          <p:cNvSpPr>
            <a:spLocks noChangeShapeType="1"/>
          </p:cNvSpPr>
          <p:nvPr/>
        </p:nvSpPr>
        <p:spPr bwMode="auto">
          <a:xfrm>
            <a:off x="3598863"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2" name="Line 26"/>
          <p:cNvSpPr>
            <a:spLocks noChangeShapeType="1"/>
          </p:cNvSpPr>
          <p:nvPr/>
        </p:nvSpPr>
        <p:spPr bwMode="auto">
          <a:xfrm>
            <a:off x="4427538" y="2565400"/>
            <a:ext cx="865187" cy="9350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3" name="Line 27"/>
          <p:cNvSpPr>
            <a:spLocks noChangeShapeType="1"/>
          </p:cNvSpPr>
          <p:nvPr/>
        </p:nvSpPr>
        <p:spPr bwMode="auto">
          <a:xfrm>
            <a:off x="4859338" y="2492375"/>
            <a:ext cx="2592387"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4" name="Line 28"/>
          <p:cNvSpPr>
            <a:spLocks noChangeShapeType="1"/>
          </p:cNvSpPr>
          <p:nvPr/>
        </p:nvSpPr>
        <p:spPr bwMode="auto">
          <a:xfrm flipH="1">
            <a:off x="3398838" y="2586038"/>
            <a:ext cx="5762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5" name="Line 29"/>
          <p:cNvSpPr>
            <a:spLocks noChangeShapeType="1"/>
          </p:cNvSpPr>
          <p:nvPr/>
        </p:nvSpPr>
        <p:spPr bwMode="auto">
          <a:xfrm flipH="1">
            <a:off x="1258888" y="2492375"/>
            <a:ext cx="2233612"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6" name="AutoShape 30"/>
          <p:cNvSpPr>
            <a:spLocks noChangeAspect="1" noChangeArrowheads="1"/>
          </p:cNvSpPr>
          <p:nvPr/>
        </p:nvSpPr>
        <p:spPr bwMode="auto">
          <a:xfrm>
            <a:off x="3851275" y="8366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3807" name="AutoShape 31"/>
          <p:cNvSpPr>
            <a:spLocks noChangeAspect="1" noChangeArrowheads="1"/>
          </p:cNvSpPr>
          <p:nvPr/>
        </p:nvSpPr>
        <p:spPr bwMode="auto">
          <a:xfrm>
            <a:off x="2195513" y="1916113"/>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3808" name="AutoShape 32"/>
          <p:cNvSpPr>
            <a:spLocks noChangeAspect="1" noChangeArrowheads="1"/>
          </p:cNvSpPr>
          <p:nvPr/>
        </p:nvSpPr>
        <p:spPr bwMode="auto">
          <a:xfrm>
            <a:off x="5832475" y="19161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3809" name="Line 33"/>
          <p:cNvSpPr>
            <a:spLocks noChangeShapeType="1"/>
          </p:cNvSpPr>
          <p:nvPr/>
        </p:nvSpPr>
        <p:spPr bwMode="auto">
          <a:xfrm flipH="1">
            <a:off x="2771775" y="1196975"/>
            <a:ext cx="1152525"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0" name="Line 34"/>
          <p:cNvSpPr>
            <a:spLocks noChangeShapeType="1"/>
          </p:cNvSpPr>
          <p:nvPr/>
        </p:nvSpPr>
        <p:spPr bwMode="auto">
          <a:xfrm>
            <a:off x="4716463" y="1196975"/>
            <a:ext cx="1439862"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1" name="Line 35"/>
          <p:cNvSpPr>
            <a:spLocks noChangeShapeType="1"/>
          </p:cNvSpPr>
          <p:nvPr/>
        </p:nvSpPr>
        <p:spPr bwMode="auto">
          <a:xfrm flipH="1">
            <a:off x="900113" y="2276475"/>
            <a:ext cx="1368425" cy="11525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2" name="Line 36"/>
          <p:cNvSpPr>
            <a:spLocks noChangeShapeType="1"/>
          </p:cNvSpPr>
          <p:nvPr/>
        </p:nvSpPr>
        <p:spPr bwMode="auto">
          <a:xfrm>
            <a:off x="2916238" y="2276475"/>
            <a:ext cx="503237"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3" name="Line 37"/>
          <p:cNvSpPr>
            <a:spLocks noChangeShapeType="1"/>
          </p:cNvSpPr>
          <p:nvPr/>
        </p:nvSpPr>
        <p:spPr bwMode="auto">
          <a:xfrm flipH="1">
            <a:off x="5343525" y="2317750"/>
            <a:ext cx="647700" cy="11509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4" name="Line 38"/>
          <p:cNvSpPr>
            <a:spLocks noChangeShapeType="1"/>
          </p:cNvSpPr>
          <p:nvPr/>
        </p:nvSpPr>
        <p:spPr bwMode="auto">
          <a:xfrm>
            <a:off x="6659563" y="2276475"/>
            <a:ext cx="1225550"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8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0379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38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380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380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380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7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animBg="1"/>
      <p:bldP spid="203791" grpId="0" animBg="1"/>
      <p:bldP spid="203802" grpId="0" animBg="1"/>
      <p:bldP spid="203803" grpId="0" animBg="1"/>
      <p:bldP spid="203804" grpId="0" animBg="1"/>
      <p:bldP spid="203805" grpId="0" animBg="1"/>
      <p:bldP spid="203806" grpId="0" animBg="1"/>
      <p:bldP spid="203807" grpId="0" animBg="1"/>
      <p:bldP spid="203808" grpId="0" animBg="1"/>
      <p:bldP spid="203809" grpId="0" animBg="1"/>
      <p:bldP spid="203810" grpId="0" animBg="1"/>
      <p:bldP spid="203811" grpId="0" animBg="1"/>
      <p:bldP spid="203812" grpId="0" animBg="1"/>
      <p:bldP spid="203813" grpId="0" animBg="1"/>
      <p:bldP spid="2038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900113" y="404813"/>
            <a:ext cx="7848600" cy="5903912"/>
          </a:xfrm>
        </p:spPr>
        <p:txBody>
          <a:bodyPr/>
          <a:lstStyle/>
          <a:p>
            <a:pPr>
              <a:buFontTx/>
              <a:buNone/>
            </a:pPr>
            <a:r>
              <a:rPr lang="en-US" altLang="zh-CN" sz="2400" dirty="0"/>
              <a:t>B-</a:t>
            </a:r>
            <a:r>
              <a:rPr lang="zh-CN" altLang="en-US" sz="2400" dirty="0"/>
              <a:t>树的删除</a:t>
            </a:r>
          </a:p>
          <a:p>
            <a:r>
              <a:rPr lang="zh-CN" altLang="en-US" sz="2400" dirty="0">
                <a:solidFill>
                  <a:srgbClr val="FF3300"/>
                </a:solidFill>
              </a:rPr>
              <a:t>删除最底层的某个非终端结点中的关键字</a:t>
            </a:r>
          </a:p>
          <a:p>
            <a:r>
              <a:rPr lang="zh-CN" altLang="en-US" sz="2400" dirty="0">
                <a:solidFill>
                  <a:srgbClr val="0000CC"/>
                </a:solidFill>
              </a:rPr>
              <a:t>如果被删关键字所在的节点中的关键字数目不小于</a:t>
            </a:r>
            <a:r>
              <a:rPr lang="zh-CN" altLang="en-US" sz="2400" dirty="0">
                <a:solidFill>
                  <a:srgbClr val="0000CC"/>
                </a:solidFill>
                <a:sym typeface="Symbol" pitchFamily="18" charset="2"/>
              </a:rPr>
              <a:t></a:t>
            </a:r>
            <a:r>
              <a:rPr lang="en-US" altLang="zh-CN" sz="2400" dirty="0">
                <a:solidFill>
                  <a:srgbClr val="0000CC"/>
                </a:solidFill>
              </a:rPr>
              <a:t>m/2</a:t>
            </a:r>
            <a:r>
              <a:rPr lang="en-US" altLang="zh-CN" sz="2400" dirty="0">
                <a:solidFill>
                  <a:srgbClr val="0000CC"/>
                </a:solidFill>
                <a:sym typeface="Symbol" pitchFamily="18" charset="2"/>
              </a:rPr>
              <a:t></a:t>
            </a:r>
            <a:r>
              <a:rPr lang="zh-CN" altLang="en-US" sz="2400" dirty="0">
                <a:solidFill>
                  <a:srgbClr val="0000CC"/>
                </a:solidFill>
                <a:sym typeface="Symbol" pitchFamily="18" charset="2"/>
              </a:rPr>
              <a:t>，则只须从该结点中删除该关键字</a:t>
            </a:r>
            <a:r>
              <a:rPr lang="zh-CN" altLang="en-US" sz="2400" dirty="0"/>
              <a:t>，删除完成，否则要进行“合并”结点的操作。可以按照下列两种情况进行处理：</a:t>
            </a:r>
          </a:p>
          <a:p>
            <a:pPr>
              <a:buFontTx/>
              <a:buNone/>
            </a:pPr>
            <a:r>
              <a:rPr lang="zh-CN" altLang="en-US" sz="2400" dirty="0"/>
              <a:t>    ①</a:t>
            </a:r>
            <a:r>
              <a:rPr lang="zh-CN" altLang="en-US" sz="2400" dirty="0">
                <a:solidFill>
                  <a:srgbClr val="0000CC"/>
                </a:solidFill>
              </a:rPr>
              <a:t>若右兄弟（或左兄弟）结点中的关键字数目大于</a:t>
            </a:r>
            <a:r>
              <a:rPr lang="zh-CN" altLang="en-US" sz="2400" dirty="0">
                <a:solidFill>
                  <a:srgbClr val="0000CC"/>
                </a:solidFill>
                <a:sym typeface="Symbol" pitchFamily="18" charset="2"/>
              </a:rPr>
              <a:t></a:t>
            </a:r>
            <a:r>
              <a:rPr lang="en-US" altLang="zh-CN" sz="2400" dirty="0">
                <a:solidFill>
                  <a:srgbClr val="0000CC"/>
                </a:solidFill>
              </a:rPr>
              <a:t>m/2</a:t>
            </a:r>
            <a:r>
              <a:rPr lang="en-US" altLang="zh-CN" sz="2400" dirty="0">
                <a:solidFill>
                  <a:srgbClr val="0000CC"/>
                </a:solidFill>
                <a:sym typeface="Symbol" pitchFamily="18" charset="2"/>
              </a:rPr>
              <a:t></a:t>
            </a:r>
            <a:r>
              <a:rPr lang="en-US" altLang="zh-CN" sz="2400" dirty="0">
                <a:solidFill>
                  <a:srgbClr val="0000CC"/>
                </a:solidFill>
              </a:rPr>
              <a:t>-1</a:t>
            </a:r>
            <a:r>
              <a:rPr lang="zh-CN" altLang="en-US" sz="2400" dirty="0"/>
              <a:t>，则需将兄弟结点中的最小（或最大）的关键字上移至双亲结点中，而将双亲结点中小于（或大于）且紧靠该上移关键字的关键字下移至被删关键字所在结点。</a:t>
            </a:r>
            <a:r>
              <a:rPr lang="zh-CN" altLang="en-US" sz="2400" dirty="0">
                <a:hlinkClick r:id="rId2" action="ppaction://hlinksldjump"/>
              </a:rPr>
              <a:t>例如：</a:t>
            </a:r>
            <a:r>
              <a:rPr lang="zh-CN" altLang="en-US" dirty="0">
                <a:hlinkClick r:id="rId2" action="ppaction://hlinksldjump"/>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8899"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8900"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8901"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8902"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8903"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8904"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8905"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8906"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7"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8"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9"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0"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1"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2"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3"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8914"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8915"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8916"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8917"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50</a:t>
            </a:r>
          </a:p>
        </p:txBody>
      </p:sp>
      <p:sp>
        <p:nvSpPr>
          <p:cNvPr id="208918"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8919"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8920" name="AutoShape 24"/>
          <p:cNvSpPr>
            <a:spLocks noChangeAspect="1" noChangeArrowheads="1"/>
          </p:cNvSpPr>
          <p:nvPr/>
        </p:nvSpPr>
        <p:spPr bwMode="auto">
          <a:xfrm>
            <a:off x="5003800" y="400526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8921" name="AutoShape 25">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8903"/>
                                        </p:tgtEl>
                                        <p:attrNameLst>
                                          <p:attrName>fillcolor</p:attrName>
                                        </p:attrNameLst>
                                      </p:cBhvr>
                                      <p:to>
                                        <a:srgbClr val="FF3300"/>
                                      </p:to>
                                    </p:animClr>
                                    <p:set>
                                      <p:cBhvr>
                                        <p:cTn id="7" dur="2000" fill="hold"/>
                                        <p:tgtEl>
                                          <p:spTgt spid="208903"/>
                                        </p:tgtEl>
                                        <p:attrNameLst>
                                          <p:attrName>fill.type</p:attrName>
                                        </p:attrNameLst>
                                      </p:cBhvr>
                                      <p:to>
                                        <p:strVal val="solid"/>
                                      </p:to>
                                    </p:set>
                                    <p:set>
                                      <p:cBhvr>
                                        <p:cTn id="8" dur="2000" fill="hold"/>
                                        <p:tgtEl>
                                          <p:spTgt spid="20890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089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890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0890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89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p:bldP spid="208903" grpId="0" animBg="1"/>
      <p:bldP spid="208904" grpId="0" animBg="1"/>
      <p:bldP spid="208918" grpId="0" animBg="1"/>
      <p:bldP spid="208919" grpId="0" animBg="1"/>
      <p:bldP spid="2089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1066800" y="333375"/>
            <a:ext cx="7620000" cy="5534025"/>
          </a:xfrm>
        </p:spPr>
        <p:txBody>
          <a:bodyPr/>
          <a:lstStyle/>
          <a:p>
            <a:pPr>
              <a:buFontTx/>
              <a:buNone/>
            </a:pPr>
            <a:r>
              <a:rPr lang="en-US" altLang="zh-CN" sz="2400"/>
              <a:t>   ②</a:t>
            </a:r>
            <a:r>
              <a:rPr lang="zh-CN" altLang="en-US" sz="2400"/>
              <a:t>若与该结点相邻的兄弟结点中关键字数目等于</a:t>
            </a:r>
            <a:r>
              <a:rPr lang="zh-CN" altLang="en-US" sz="2400">
                <a:sym typeface="Symbol" pitchFamily="18" charset="2"/>
              </a:rPr>
              <a:t></a:t>
            </a:r>
            <a:r>
              <a:rPr lang="en-US" altLang="zh-CN" sz="2400"/>
              <a:t>m/2</a:t>
            </a:r>
            <a:r>
              <a:rPr lang="en-US" altLang="zh-CN" sz="2400">
                <a:sym typeface="Symbol" pitchFamily="18" charset="2"/>
              </a:rPr>
              <a:t></a:t>
            </a:r>
            <a:r>
              <a:rPr lang="en-US" altLang="zh-CN" sz="2400"/>
              <a:t>-1 </a:t>
            </a:r>
            <a:r>
              <a:rPr lang="zh-CN" altLang="en-US" sz="2400"/>
              <a:t>。假设该结点有右兄弟，且其右兄弟结点的地址由双亲结点中的指针</a:t>
            </a:r>
            <a:r>
              <a:rPr lang="en-US" altLang="zh-CN" sz="2400"/>
              <a:t>A</a:t>
            </a:r>
            <a:r>
              <a:rPr lang="en-US" altLang="zh-CN" sz="2400" baseline="-25000"/>
              <a:t>i</a:t>
            </a:r>
            <a:r>
              <a:rPr lang="zh-CN" altLang="en-US" sz="2400"/>
              <a:t>所指，则在删除关键字之后，他所在结点中剩余的关键字和指针，加上双亲结点中的关键字</a:t>
            </a:r>
            <a:r>
              <a:rPr lang="en-US" altLang="zh-CN" sz="2400"/>
              <a:t>k</a:t>
            </a:r>
            <a:r>
              <a:rPr lang="en-US" altLang="zh-CN" sz="2400" baseline="-25000"/>
              <a:t>i</a:t>
            </a:r>
            <a:r>
              <a:rPr lang="zh-CN" altLang="en-US" sz="2400"/>
              <a:t>一起合并到</a:t>
            </a:r>
            <a:r>
              <a:rPr lang="en-US" altLang="zh-CN" sz="2400"/>
              <a:t>A</a:t>
            </a:r>
            <a:r>
              <a:rPr lang="en-US" altLang="zh-CN" sz="2400" baseline="-25000"/>
              <a:t>i</a:t>
            </a:r>
            <a:r>
              <a:rPr lang="zh-CN" altLang="en-US" sz="2400"/>
              <a:t>所指的兄弟结点中（若没有右兄弟，则合并到左兄弟中）。</a:t>
            </a:r>
            <a:r>
              <a:rPr lang="zh-CN" altLang="en-US" sz="2400">
                <a:hlinkClick r:id="rId2" action="ppaction://hlinksldjump"/>
              </a:rPr>
              <a:t>例如：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9923"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9924"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9925"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9926"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9927"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9928"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29"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9930"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1"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2"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3"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4"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5"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6"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7"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9938"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9939"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9940"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9941"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53</a:t>
            </a:r>
          </a:p>
        </p:txBody>
      </p:sp>
      <p:sp>
        <p:nvSpPr>
          <p:cNvPr id="209942"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9943"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9944" name="AutoShape 24"/>
          <p:cNvSpPr>
            <a:spLocks noChangeAspect="1" noChangeArrowheads="1"/>
          </p:cNvSpPr>
          <p:nvPr/>
        </p:nvSpPr>
        <p:spPr bwMode="auto">
          <a:xfrm>
            <a:off x="6135688"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45" name="AutoShape 25"/>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9946" name="AutoShape 26">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9927"/>
                                        </p:tgtEl>
                                        <p:attrNameLst>
                                          <p:attrName>fillcolor</p:attrName>
                                        </p:attrNameLst>
                                      </p:cBhvr>
                                      <p:to>
                                        <a:srgbClr val="FF3300"/>
                                      </p:to>
                                    </p:animClr>
                                    <p:set>
                                      <p:cBhvr>
                                        <p:cTn id="7" dur="2000" fill="hold"/>
                                        <p:tgtEl>
                                          <p:spTgt spid="209927"/>
                                        </p:tgtEl>
                                        <p:attrNameLst>
                                          <p:attrName>fill.type</p:attrName>
                                        </p:attrNameLst>
                                      </p:cBhvr>
                                      <p:to>
                                        <p:strVal val="solid"/>
                                      </p:to>
                                    </p:set>
                                    <p:set>
                                      <p:cBhvr>
                                        <p:cTn id="8" dur="2000" fill="hold"/>
                                        <p:tgtEl>
                                          <p:spTgt spid="20992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09935"/>
                                        </p:tgtEl>
                                        <p:attrNameLst>
                                          <p:attrName>stroke.color</p:attrName>
                                        </p:attrNameLst>
                                      </p:cBhvr>
                                      <p:to>
                                        <a:srgbClr val="FF3300"/>
                                      </p:to>
                                    </p:animClr>
                                    <p:set>
                                      <p:cBhvr>
                                        <p:cTn id="13" dur="2000" fill="hold"/>
                                        <p:tgtEl>
                                          <p:spTgt spid="209935"/>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99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0993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09943"/>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20994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099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nimBg="1"/>
      <p:bldP spid="209934" grpId="0" animBg="1"/>
      <p:bldP spid="209942" grpId="0" animBg="1"/>
      <p:bldP spid="209943" grpId="0" animBg="1"/>
      <p:bldP spid="209944" grpId="0" animBg="1"/>
      <p:bldP spid="2099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395536" y="197768"/>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概念（续）</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806896" y="1268760"/>
            <a:ext cx="8229600" cy="5184576"/>
          </a:xfrm>
        </p:spPr>
        <p:txBody>
          <a:bodyPr>
            <a:normAutofit fontScale="92500" lnSpcReduction="20000"/>
          </a:bodyPr>
          <a:lstStyle/>
          <a:p>
            <a:pPr>
              <a:buNone/>
            </a:pPr>
            <a:r>
              <a:rPr lang="en-US" altLang="zh-CN" dirty="0" err="1"/>
              <a:t>typedef</a:t>
            </a:r>
            <a:r>
              <a:rPr lang="en-US" altLang="zh-CN" dirty="0"/>
              <a:t>    float    </a:t>
            </a:r>
            <a:r>
              <a:rPr lang="en-US" altLang="zh-CN" dirty="0" err="1"/>
              <a:t>KeyType</a:t>
            </a:r>
            <a:endParaRPr lang="en-US" altLang="zh-CN" dirty="0"/>
          </a:p>
          <a:p>
            <a:pPr>
              <a:buNone/>
            </a:pPr>
            <a:r>
              <a:rPr lang="en-US" altLang="zh-CN" dirty="0" err="1"/>
              <a:t>typedef</a:t>
            </a:r>
            <a:r>
              <a:rPr lang="en-US" altLang="zh-CN" dirty="0"/>
              <a:t>    </a:t>
            </a:r>
            <a:r>
              <a:rPr lang="en-US" altLang="zh-CN" dirty="0" err="1"/>
              <a:t>int</a:t>
            </a:r>
            <a:r>
              <a:rPr lang="en-US" altLang="zh-CN" dirty="0"/>
              <a:t>        </a:t>
            </a:r>
            <a:r>
              <a:rPr lang="en-US" altLang="zh-CN" dirty="0" err="1"/>
              <a:t>KeyType</a:t>
            </a:r>
            <a:endParaRPr lang="en-US" altLang="zh-CN" dirty="0"/>
          </a:p>
          <a:p>
            <a:pPr>
              <a:buNone/>
            </a:pPr>
            <a:r>
              <a:rPr lang="en-US" altLang="zh-CN" dirty="0" err="1"/>
              <a:t>typedef</a:t>
            </a:r>
            <a:r>
              <a:rPr lang="en-US" altLang="zh-CN" dirty="0"/>
              <a:t>   char *   </a:t>
            </a:r>
            <a:r>
              <a:rPr lang="en-US" altLang="zh-CN" dirty="0" err="1"/>
              <a:t>KeyType</a:t>
            </a:r>
            <a:endParaRPr lang="en-US" altLang="zh-CN" dirty="0"/>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a:t>
            </a:r>
          </a:p>
          <a:p>
            <a:pPr>
              <a:buNone/>
            </a:pPr>
            <a:r>
              <a:rPr lang="en-US" altLang="zh-CN" dirty="0"/>
              <a:t>	   </a:t>
            </a:r>
            <a:r>
              <a:rPr lang="en-US" altLang="zh-CN" dirty="0" err="1"/>
              <a:t>KeyType</a:t>
            </a:r>
            <a:r>
              <a:rPr lang="en-US" altLang="zh-CN" dirty="0"/>
              <a:t>   key;</a:t>
            </a:r>
          </a:p>
          <a:p>
            <a:pPr>
              <a:buNone/>
            </a:pPr>
            <a:r>
              <a:rPr lang="en-US" altLang="zh-CN" dirty="0"/>
              <a:t>	   ……</a:t>
            </a:r>
          </a:p>
          <a:p>
            <a:pPr>
              <a:buNone/>
            </a:pPr>
            <a:r>
              <a:rPr lang="en-US" altLang="zh-CN" dirty="0"/>
              <a:t>}</a:t>
            </a:r>
          </a:p>
          <a:p>
            <a:pPr>
              <a:buNone/>
            </a:pPr>
            <a:r>
              <a:rPr lang="en-US" altLang="zh-CN" dirty="0"/>
              <a:t>#define   EQ(a ,b)  ((a)==(b))//</a:t>
            </a:r>
            <a:r>
              <a:rPr lang="en-US" altLang="zh-CN" dirty="0" err="1"/>
              <a:t>a,b</a:t>
            </a:r>
            <a:r>
              <a:rPr lang="zh-CN" altLang="en-US" dirty="0"/>
              <a:t>为数值型</a:t>
            </a:r>
            <a:endParaRPr lang="en-US" altLang="zh-CN" dirty="0"/>
          </a:p>
          <a:p>
            <a:pPr>
              <a:buNone/>
            </a:pPr>
            <a:r>
              <a:rPr lang="en-US" altLang="zh-CN" dirty="0"/>
              <a:t>#define   LT(a ,b)    ((a) &lt; (b))</a:t>
            </a:r>
          </a:p>
          <a:p>
            <a:pPr>
              <a:buNone/>
            </a:pPr>
            <a:r>
              <a:rPr lang="en-US" altLang="zh-CN" dirty="0"/>
              <a:t>#define   LQ(</a:t>
            </a:r>
            <a:r>
              <a:rPr lang="en-US" altLang="zh-CN" dirty="0" err="1"/>
              <a:t>a,b</a:t>
            </a:r>
            <a:r>
              <a:rPr lang="en-US" altLang="zh-CN" dirty="0"/>
              <a:t>)   ((a)&lt;=(b))</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zh-CN" altLang="en-US">
                <a:solidFill>
                  <a:srgbClr val="FF3300"/>
                </a:solidFill>
              </a:rPr>
              <a:t>删除非最底层结点的关键字</a:t>
            </a:r>
          </a:p>
          <a:p>
            <a:r>
              <a:rPr lang="zh-CN" altLang="en-US"/>
              <a:t>若删除非底层结点中的关键字</a:t>
            </a:r>
            <a:r>
              <a:rPr lang="en-US" altLang="zh-CN"/>
              <a:t>K</a:t>
            </a:r>
            <a:r>
              <a:rPr lang="en-US" altLang="zh-CN" baseline="-25000"/>
              <a:t>i</a:t>
            </a:r>
            <a:r>
              <a:rPr lang="zh-CN" altLang="en-US"/>
              <a:t>，则可以指针</a:t>
            </a:r>
            <a:r>
              <a:rPr lang="en-US" altLang="zh-CN"/>
              <a:t>A</a:t>
            </a:r>
            <a:r>
              <a:rPr lang="en-US" altLang="zh-CN" baseline="-25000"/>
              <a:t>i</a:t>
            </a:r>
            <a:r>
              <a:rPr lang="zh-CN" altLang="en-US"/>
              <a:t>所指子树中的最小关键字</a:t>
            </a:r>
            <a:r>
              <a:rPr lang="en-US" altLang="zh-CN"/>
              <a:t>X</a:t>
            </a:r>
            <a:r>
              <a:rPr lang="zh-CN" altLang="en-US"/>
              <a:t>替代</a:t>
            </a:r>
            <a:r>
              <a:rPr lang="en-US" altLang="zh-CN"/>
              <a:t>K</a:t>
            </a:r>
            <a:r>
              <a:rPr lang="en-US" altLang="zh-CN" baseline="-25000"/>
              <a:t>i</a:t>
            </a:r>
            <a:r>
              <a:rPr lang="zh-CN" altLang="en-US"/>
              <a:t>，直到这个</a:t>
            </a:r>
            <a:r>
              <a:rPr lang="en-US" altLang="zh-CN"/>
              <a:t>X</a:t>
            </a:r>
            <a:r>
              <a:rPr lang="zh-CN" altLang="en-US"/>
              <a:t>在最底层结点上，然后，再删除关键字</a:t>
            </a:r>
            <a:r>
              <a:rPr lang="en-US" altLang="zh-CN"/>
              <a:t>X</a:t>
            </a:r>
            <a:r>
              <a:rPr lang="zh-CN" altLang="en-US"/>
              <a:t>，即转为第一种情形。</a:t>
            </a:r>
            <a:r>
              <a:rPr lang="zh-CN" altLang="en-US">
                <a:hlinkClick r:id="rId2" action="ppaction://hlinksldjump"/>
              </a:rPr>
              <a:t>例如：</a:t>
            </a:r>
            <a:endParaRPr lang="zh-CN" altLang="en-US"/>
          </a:p>
          <a:p>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10947"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10948"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10949"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10950"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10951" name="AutoShape 7"/>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10952" name="AutoShape 8"/>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10953" name="Line 9"/>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4" name="Line 10"/>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5" name="Line 11"/>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6" name="Line 12"/>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7" name="Line 13"/>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8" name="Line 14"/>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9" name="Text Box 15"/>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10960" name="Line 16"/>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10961" name="Text Box 17"/>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10962" name="Text Box 18"/>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10963" name="Text Box 19"/>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45</a:t>
            </a:r>
          </a:p>
        </p:txBody>
      </p:sp>
      <p:sp>
        <p:nvSpPr>
          <p:cNvPr id="210964" name="AutoShape 20"/>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10965" name="Text Box 21"/>
          <p:cNvSpPr txBox="1">
            <a:spLocks noChangeArrowheads="1"/>
          </p:cNvSpPr>
          <p:nvPr/>
        </p:nvSpPr>
        <p:spPr bwMode="auto">
          <a:xfrm>
            <a:off x="4953000" y="3979863"/>
            <a:ext cx="576263"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67</a:t>
            </a:r>
          </a:p>
        </p:txBody>
      </p:sp>
      <p:sp>
        <p:nvSpPr>
          <p:cNvPr id="210966" name="AutoShape 22"/>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10967" name="AutoShape 23"/>
          <p:cNvSpPr>
            <a:spLocks noChangeAspect="1" noChangeArrowheads="1"/>
          </p:cNvSpPr>
          <p:nvPr/>
        </p:nvSpPr>
        <p:spPr bwMode="auto">
          <a:xfrm>
            <a:off x="4284663" y="16017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0946"/>
                                        </p:tgtEl>
                                        <p:attrNameLst>
                                          <p:attrName>fillcolor</p:attrName>
                                        </p:attrNameLst>
                                      </p:cBhvr>
                                      <p:to>
                                        <a:srgbClr val="FF3300"/>
                                      </p:to>
                                    </p:animClr>
                                    <p:set>
                                      <p:cBhvr>
                                        <p:cTn id="7" dur="2000" fill="hold"/>
                                        <p:tgtEl>
                                          <p:spTgt spid="210946"/>
                                        </p:tgtEl>
                                        <p:attrNameLst>
                                          <p:attrName>fill.type</p:attrName>
                                        </p:attrNameLst>
                                      </p:cBhvr>
                                      <p:to>
                                        <p:strVal val="solid"/>
                                      </p:to>
                                    </p:set>
                                    <p:set>
                                      <p:cBhvr>
                                        <p:cTn id="8" dur="2000" fill="hold"/>
                                        <p:tgtEl>
                                          <p:spTgt spid="2109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210965">
                                            <p:txEl>
                                              <p:pRg st="0" end="0"/>
                                            </p:txEl>
                                          </p:spTgt>
                                        </p:tgtEl>
                                        <p:attrNameLst>
                                          <p:attrName>style.color</p:attrName>
                                        </p:attrNameLst>
                                      </p:cBhvr>
                                      <p:to>
                                        <a:srgbClr val="FF3300"/>
                                      </p:to>
                                    </p:animClr>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094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66"/>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1095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096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51" grpId="0" animBg="1"/>
      <p:bldP spid="210965" grpId="0" build="allAtOnce"/>
      <p:bldP spid="210966" grpId="0" animBg="1"/>
      <p:bldP spid="21096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4233317" y="44624"/>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宋体" pitchFamily="2" charset="-122"/>
                <a:ea typeface="华文宋体" pitchFamily="2" charset="-122"/>
                <a:cs typeface="+mj-cs"/>
              </a:rPr>
              <a:t>B</a:t>
            </a:r>
            <a:r>
              <a:rPr lang="en-US" altLang="zh-CN" sz="4400" baseline="300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树</a:t>
            </a:r>
          </a:p>
        </p:txBody>
      </p:sp>
      <p:sp>
        <p:nvSpPr>
          <p:cNvPr id="324609" name="Rectangle 1"/>
          <p:cNvSpPr>
            <a:spLocks noChangeArrowheads="1"/>
          </p:cNvSpPr>
          <p:nvPr/>
        </p:nvSpPr>
        <p:spPr bwMode="auto">
          <a:xfrm>
            <a:off x="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一棵</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树与</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树的差异为：</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有</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棵子树的结点中包含</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个关键字。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所有叶子结点中包含了全部关键字的信息，及指向含这些关</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键字记录的指针，且叶子结点本身依关键字的大小自小而大顺</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序链接。</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所有的非终端结点可以看成是索引部分，结点中仅含有其子</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树（根结点）中的最大（或最小）关键字。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pic>
        <p:nvPicPr>
          <p:cNvPr id="220161" name="Picture 1"/>
          <p:cNvPicPr>
            <a:picLocks noChangeAspect="1" noChangeArrowheads="1"/>
          </p:cNvPicPr>
          <p:nvPr/>
        </p:nvPicPr>
        <p:blipFill>
          <a:blip r:embed="rId2" cstate="print"/>
          <a:srcRect/>
          <a:stretch>
            <a:fillRect/>
          </a:stretch>
        </p:blipFill>
        <p:spPr bwMode="auto">
          <a:xfrm>
            <a:off x="971600" y="3429000"/>
            <a:ext cx="6336704" cy="33532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6517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0835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5153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07504" y="980728"/>
            <a:ext cx="8763889" cy="984480"/>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1785938" y="2209800"/>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35496" y="2611760"/>
            <a:ext cx="2012041" cy="369312"/>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华文中宋" pitchFamily="2" charset="-122"/>
                <a:ea typeface="华文中宋" pitchFamily="2" charset="-122"/>
              </a:rPr>
              <a:t>顺序表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有序表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 </a:t>
            </a:r>
          </a:p>
        </p:txBody>
      </p:sp>
      <p:grpSp>
        <p:nvGrpSpPr>
          <p:cNvPr id="3" name="Group 143"/>
          <p:cNvGrpSpPr>
            <a:grpSpLocks/>
          </p:cNvGrpSpPr>
          <p:nvPr/>
        </p:nvGrpSpPr>
        <p:grpSpPr bwMode="auto">
          <a:xfrm>
            <a:off x="1033463" y="3095625"/>
            <a:ext cx="2776537" cy="3305175"/>
            <a:chOff x="650" y="1950"/>
            <a:chExt cx="1750" cy="2082"/>
          </a:xfrm>
        </p:grpSpPr>
        <p:sp>
          <p:nvSpPr>
            <p:cNvPr id="31852" name="Text Box 108"/>
            <p:cNvSpPr txBox="1">
              <a:spLocks noChangeArrowheads="1"/>
            </p:cNvSpPr>
            <p:nvPr/>
          </p:nvSpPr>
          <p:spPr bwMode="auto">
            <a:xfrm>
              <a:off x="650" y="1950"/>
              <a:ext cx="1078"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842"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228600" y="3124200"/>
            <a:ext cx="1193800"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5105400" y="3630613"/>
            <a:ext cx="2481263" cy="2847975"/>
            <a:chOff x="604" y="319"/>
            <a:chExt cx="1562" cy="1793"/>
          </a:xfrm>
        </p:grpSpPr>
        <p:cxnSp>
          <p:nvCxnSpPr>
            <p:cNvPr id="31856" name="AutoShape 112"/>
            <p:cNvCxnSpPr>
              <a:cxnSpLocks noChangeShapeType="1"/>
              <a:stCxn id="31857" idx="5"/>
              <a:endCxn id="31861" idx="0"/>
            </p:cNvCxnSpPr>
            <p:nvPr/>
          </p:nvCxnSpPr>
          <p:spPr bwMode="auto">
            <a:xfrm>
              <a:off x="1385" y="541"/>
              <a:ext cx="238" cy="83"/>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180" y="33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32" y="319"/>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31859" name="Oval 115"/>
            <p:cNvSpPr>
              <a:spLocks noChangeArrowheads="1"/>
            </p:cNvSpPr>
            <p:nvPr/>
          </p:nvSpPr>
          <p:spPr bwMode="auto">
            <a:xfrm>
              <a:off x="872"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824"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12 </a:t>
              </a:r>
            </a:p>
          </p:txBody>
        </p:sp>
        <p:sp>
          <p:nvSpPr>
            <p:cNvPr id="31861" name="Oval 117"/>
            <p:cNvSpPr>
              <a:spLocks noChangeArrowheads="1"/>
            </p:cNvSpPr>
            <p:nvPr/>
          </p:nvSpPr>
          <p:spPr bwMode="auto">
            <a:xfrm>
              <a:off x="1503"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68"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53 </a:t>
              </a:r>
            </a:p>
          </p:txBody>
        </p:sp>
        <p:cxnSp>
          <p:nvCxnSpPr>
            <p:cNvPr id="31863" name="AutoShape 119"/>
            <p:cNvCxnSpPr>
              <a:cxnSpLocks noChangeShapeType="1"/>
              <a:stCxn id="31859" idx="3"/>
              <a:endCxn id="31868" idx="0"/>
            </p:cNvCxnSpPr>
            <p:nvPr/>
          </p:nvCxnSpPr>
          <p:spPr bwMode="auto">
            <a:xfrm flipH="1">
              <a:off x="724" y="829"/>
              <a:ext cx="183" cy="131"/>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77" y="829"/>
              <a:ext cx="223" cy="131"/>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708" y="829"/>
              <a:ext cx="251" cy="13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64" y="1165"/>
              <a:ext cx="210" cy="131"/>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04" y="943"/>
              <a:ext cx="240" cy="257"/>
              <a:chOff x="1658" y="1807"/>
              <a:chExt cx="240" cy="257"/>
            </a:xfrm>
          </p:grpSpPr>
          <p:sp>
            <p:nvSpPr>
              <p:cNvPr id="31868" name="Oval 124"/>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658" y="1807"/>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a:t>3 </a:t>
                </a:r>
              </a:p>
            </p:txBody>
          </p:sp>
        </p:grpSp>
        <p:sp>
          <p:nvSpPr>
            <p:cNvPr id="31870" name="Oval 126"/>
            <p:cNvSpPr>
              <a:spLocks noChangeArrowheads="1"/>
            </p:cNvSpPr>
            <p:nvPr/>
          </p:nvSpPr>
          <p:spPr bwMode="auto">
            <a:xfrm>
              <a:off x="1180"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32" y="94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37 </a:t>
              </a:r>
            </a:p>
          </p:txBody>
        </p:sp>
        <p:sp>
          <p:nvSpPr>
            <p:cNvPr id="31872" name="Oval 128"/>
            <p:cNvSpPr>
              <a:spLocks noChangeArrowheads="1"/>
            </p:cNvSpPr>
            <p:nvPr/>
          </p:nvSpPr>
          <p:spPr bwMode="auto">
            <a:xfrm>
              <a:off x="1544"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16"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31874" name="Oval 130"/>
            <p:cNvSpPr>
              <a:spLocks noChangeArrowheads="1"/>
            </p:cNvSpPr>
            <p:nvPr/>
          </p:nvSpPr>
          <p:spPr bwMode="auto">
            <a:xfrm>
              <a:off x="1839"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804" y="943"/>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99 </a:t>
              </a:r>
            </a:p>
          </p:txBody>
        </p:sp>
        <p:cxnSp>
          <p:nvCxnSpPr>
            <p:cNvPr id="31876" name="AutoShape 132"/>
            <p:cNvCxnSpPr>
              <a:cxnSpLocks noChangeShapeType="1"/>
              <a:stCxn id="31870" idx="3"/>
              <a:endCxn id="31878" idx="0"/>
            </p:cNvCxnSpPr>
            <p:nvPr/>
          </p:nvCxnSpPr>
          <p:spPr bwMode="auto">
            <a:xfrm flipH="1">
              <a:off x="992" y="1165"/>
              <a:ext cx="223" cy="131"/>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749" y="1501"/>
              <a:ext cx="251" cy="83"/>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872"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824"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31880" name="Oval 136"/>
            <p:cNvSpPr>
              <a:spLocks noChangeArrowheads="1"/>
            </p:cNvSpPr>
            <p:nvPr/>
          </p:nvSpPr>
          <p:spPr bwMode="auto">
            <a:xfrm>
              <a:off x="1880" y="158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852" y="161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90 </a:t>
              </a:r>
            </a:p>
          </p:txBody>
        </p:sp>
        <p:cxnSp>
          <p:nvCxnSpPr>
            <p:cNvPr id="31882" name="AutoShape 138"/>
            <p:cNvCxnSpPr>
              <a:cxnSpLocks noChangeShapeType="1"/>
              <a:stCxn id="31857" idx="3"/>
              <a:endCxn id="31859" idx="0"/>
            </p:cNvCxnSpPr>
            <p:nvPr/>
          </p:nvCxnSpPr>
          <p:spPr bwMode="auto">
            <a:xfrm flipH="1">
              <a:off x="992" y="541"/>
              <a:ext cx="223" cy="83"/>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72" y="1872"/>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44" y="185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31885" name="AutoShape 141"/>
            <p:cNvCxnSpPr>
              <a:cxnSpLocks noChangeShapeType="1"/>
              <a:stCxn id="31880" idx="3"/>
              <a:endCxn id="31883" idx="0"/>
            </p:cNvCxnSpPr>
            <p:nvPr/>
          </p:nvCxnSpPr>
          <p:spPr bwMode="auto">
            <a:xfrm flipH="1">
              <a:off x="1692" y="1789"/>
              <a:ext cx="223" cy="83"/>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3886200" y="3124200"/>
            <a:ext cx="51339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0" y="2276872"/>
            <a:ext cx="9144000" cy="4192588"/>
          </a:xfrm>
          <a:prstGeom prst="rect">
            <a:avLst/>
          </a:prstGeom>
          <a:ln w="25400" cap="sq">
            <a:noFill/>
            <a:miter lim="800000"/>
            <a:headEnd/>
            <a:tailEnd/>
          </a:ln>
          <a:effectLst/>
        </p:spPr>
        <p:txBody>
          <a:bodyPr wrap="none" lIns="91416" tIns="45710" rIns="91416" bIns="45710" anchor="ctr">
            <a:spAutoFit/>
          </a:bodyPr>
          <a:lstStyle/>
          <a:p>
            <a:pPr algn="ctr"/>
            <a:endParaRPr lang="zh-CN" altLang="zh-CN"/>
          </a:p>
        </p:txBody>
      </p:sp>
      <p:sp>
        <p:nvSpPr>
          <p:cNvPr id="31904" name="Text Box 160"/>
          <p:cNvSpPr txBox="1">
            <a:spLocks noChangeArrowheads="1"/>
          </p:cNvSpPr>
          <p:nvPr/>
        </p:nvSpPr>
        <p:spPr bwMode="auto">
          <a:xfrm>
            <a:off x="-36512" y="2179712"/>
            <a:ext cx="8823325"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07950" y="4792663"/>
            <a:ext cx="8229600" cy="513838"/>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07950" y="5545138"/>
            <a:ext cx="8456613" cy="518070"/>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07950" y="2924175"/>
            <a:ext cx="9216578" cy="1809706"/>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不同的表示方法和查找策略，其差别在于：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关键字和给定值进行比较的顺序</a:t>
            </a:r>
            <a:r>
              <a:rPr lang="en-US" altLang="zh-CN" sz="2400" dirty="0">
                <a:ea typeface="楷体_GB2312" pitchFamily="49" charset="-122"/>
              </a:rPr>
              <a:t>(</a:t>
            </a:r>
            <a:r>
              <a:rPr lang="zh-CN" altLang="en-US" sz="2400" dirty="0">
                <a:ea typeface="楷体_GB2312" pitchFamily="49" charset="-122"/>
              </a:rPr>
              <a:t>过程</a:t>
            </a:r>
            <a:r>
              <a:rPr lang="en-US" altLang="zh-CN" sz="2400" dirty="0">
                <a:ea typeface="楷体_GB2312" pitchFamily="49" charset="-122"/>
              </a:rPr>
              <a:t>)</a:t>
            </a:r>
            <a:r>
              <a:rPr lang="zh-CN" altLang="en-US" sz="2400" dirty="0">
                <a:ea typeface="楷体_GB2312" pitchFamily="49" charset="-122"/>
              </a:rPr>
              <a:t>不同。</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3486699" y="211307"/>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哈希表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07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a:ea typeface="华文中宋" pitchFamily="2" charset="-122"/>
              </a:rPr>
              <a:t>        </a:t>
            </a:r>
            <a:r>
              <a:rPr lang="zh-CN" altLang="en-US" sz="2400">
                <a:ea typeface="华文中宋" pitchFamily="2" charset="-122"/>
              </a:rPr>
              <a:t>只有一个办法：</a:t>
            </a:r>
            <a:r>
              <a:rPr lang="zh-CN" altLang="en-US" sz="2400">
                <a:ea typeface="楷体_GB2312" pitchFamily="49" charset="-122"/>
              </a:rPr>
              <a:t>预先知道所查关键字在表中的位置。</a:t>
            </a:r>
            <a:r>
              <a:rPr lang="zh-CN" altLang="en-US" sz="2400">
                <a:ea typeface="华文中宋" pitchFamily="2" charset="-122"/>
              </a:rPr>
              <a:t> </a:t>
            </a:r>
          </a:p>
        </p:txBody>
      </p:sp>
      <p:sp>
        <p:nvSpPr>
          <p:cNvPr id="32979" name="Rectangle 211"/>
          <p:cNvSpPr>
            <a:spLocks noChangeArrowheads="1"/>
          </p:cNvSpPr>
          <p:nvPr/>
        </p:nvSpPr>
        <p:spPr bwMode="auto">
          <a:xfrm>
            <a:off x="107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07950" y="1247056"/>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华文中宋" pitchFamily="2" charset="-122"/>
              </a:rPr>
              <a:t>        </a:t>
            </a:r>
            <a:r>
              <a:rPr lang="zh-CN" altLang="en-US" sz="2400">
                <a:ea typeface="华文中宋" pitchFamily="2" charset="-122"/>
              </a:rPr>
              <a:t>即，要求：</a:t>
            </a:r>
            <a:r>
              <a:rPr lang="zh-CN" altLang="en-US" sz="2400">
                <a:ea typeface="楷体_GB2312" pitchFamily="49" charset="-122"/>
              </a:rPr>
              <a:t>记录在表中的位置和其关键字之间存在一种确定 </a:t>
            </a:r>
          </a:p>
          <a:p>
            <a:pPr>
              <a:lnSpc>
                <a:spcPct val="125000"/>
              </a:lnSpc>
              <a:spcBef>
                <a:spcPct val="0"/>
              </a:spcBef>
            </a:pPr>
            <a:r>
              <a:rPr lang="zh-CN" altLang="en-US" sz="2400">
                <a:ea typeface="楷体_GB2312" pitchFamily="49" charset="-122"/>
              </a:rPr>
              <a:t>的关系。</a:t>
            </a:r>
          </a:p>
        </p:txBody>
      </p:sp>
      <p:sp>
        <p:nvSpPr>
          <p:cNvPr id="32981" name="Text Box 213"/>
          <p:cNvSpPr txBox="1">
            <a:spLocks noChangeArrowheads="1"/>
          </p:cNvSpPr>
          <p:nvPr/>
        </p:nvSpPr>
        <p:spPr bwMode="auto">
          <a:xfrm>
            <a:off x="107950" y="3209206"/>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楷体_GB2312" pitchFamily="49" charset="-122"/>
              </a:rPr>
              <a:t>        </a:t>
            </a:r>
            <a:r>
              <a:rPr lang="zh-CN" altLang="en-US" sz="2400" dirty="0">
                <a:ea typeface="楷体_GB2312" pitchFamily="49" charset="-122"/>
              </a:rPr>
              <a:t>若以下标为</a:t>
            </a:r>
            <a:r>
              <a:rPr lang="en-US" altLang="zh-CN" sz="2400" dirty="0">
                <a:ea typeface="楷体_GB2312" pitchFamily="49" charset="-122"/>
              </a:rPr>
              <a:t>000 ~ 999 </a:t>
            </a:r>
            <a:r>
              <a:rPr lang="zh-CN" altLang="en-US" sz="2400" dirty="0">
                <a:ea typeface="楷体_GB2312" pitchFamily="49" charset="-122"/>
              </a:rPr>
              <a:t>的有序顺序表表示之，则查找过程可以 </a:t>
            </a:r>
          </a:p>
          <a:p>
            <a:pPr>
              <a:lnSpc>
                <a:spcPct val="125000"/>
              </a:lnSpc>
              <a:spcBef>
                <a:spcPct val="0"/>
              </a:spcBef>
            </a:pPr>
            <a:r>
              <a:rPr lang="zh-CN" altLang="en-US" sz="2400" dirty="0">
                <a:ea typeface="楷体_GB2312" pitchFamily="49" charset="-122"/>
              </a:rPr>
              <a:t>简单进行：取给定值（学号）的后三位，不需要经过比较便可直 </a:t>
            </a:r>
          </a:p>
          <a:p>
            <a:pPr>
              <a:lnSpc>
                <a:spcPct val="125000"/>
              </a:lnSpc>
              <a:spcBef>
                <a:spcPct val="0"/>
              </a:spcBef>
            </a:pPr>
            <a:r>
              <a:rPr lang="zh-CN" altLang="en-US" sz="2400" dirty="0">
                <a:ea typeface="楷体_GB2312" pitchFamily="49" charset="-122"/>
              </a:rPr>
              <a:t>接从顺序表中找到待查关键字。 </a:t>
            </a:r>
          </a:p>
        </p:txBody>
      </p:sp>
      <p:sp>
        <p:nvSpPr>
          <p:cNvPr id="32982" name="Text Box 214"/>
          <p:cNvSpPr txBox="1">
            <a:spLocks noChangeArrowheads="1"/>
          </p:cNvSpPr>
          <p:nvPr/>
        </p:nvSpPr>
        <p:spPr bwMode="auto">
          <a:xfrm>
            <a:off x="107950" y="2277344"/>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楷体_GB2312" pitchFamily="49" charset="-122"/>
              </a:rPr>
              <a:t>        </a:t>
            </a:r>
            <a:r>
              <a:rPr lang="zh-CN" altLang="en-US" sz="2400" dirty="0">
                <a:ea typeface="华文中宋" pitchFamily="2" charset="-122"/>
              </a:rPr>
              <a:t>例如：</a:t>
            </a:r>
            <a:r>
              <a:rPr lang="zh-CN" altLang="en-US" sz="2400" dirty="0">
                <a:ea typeface="楷体_GB2312" pitchFamily="49" charset="-122"/>
              </a:rPr>
              <a:t>为每年招收的 </a:t>
            </a:r>
            <a:r>
              <a:rPr lang="en-US" altLang="zh-CN" sz="2400" dirty="0">
                <a:ea typeface="楷体_GB2312" pitchFamily="49" charset="-122"/>
              </a:rPr>
              <a:t>1000 </a:t>
            </a:r>
            <a:r>
              <a:rPr lang="zh-CN" altLang="en-US" sz="2400" dirty="0">
                <a:ea typeface="楷体_GB2312" pitchFamily="49" charset="-122"/>
              </a:rPr>
              <a:t>名新生建立一张查找表，其关键 </a:t>
            </a:r>
          </a:p>
          <a:p>
            <a:pPr>
              <a:lnSpc>
                <a:spcPct val="125000"/>
              </a:lnSpc>
              <a:spcBef>
                <a:spcPct val="0"/>
              </a:spcBef>
            </a:pPr>
            <a:r>
              <a:rPr lang="zh-CN" altLang="en-US" sz="2400" dirty="0">
                <a:ea typeface="楷体_GB2312" pitchFamily="49" charset="-122"/>
              </a:rPr>
              <a:t>字为学号，其值的范围为 </a:t>
            </a:r>
            <a:r>
              <a:rPr lang="en-US" altLang="zh-CN" sz="2400" dirty="0">
                <a:ea typeface="楷体_GB2312" pitchFamily="49" charset="-122"/>
              </a:rPr>
              <a:t>xx000 ~ xx999 </a:t>
            </a:r>
            <a:r>
              <a:rPr lang="zh-CN" altLang="en-US" sz="2400" dirty="0">
                <a:ea typeface="楷体_GB2312" pitchFamily="49" charset="-122"/>
              </a:rPr>
              <a:t>（前两位为年份）。</a:t>
            </a:r>
          </a:p>
        </p:txBody>
      </p:sp>
      <p:sp>
        <p:nvSpPr>
          <p:cNvPr id="32984" name="Text Box 216"/>
          <p:cNvSpPr txBox="1">
            <a:spLocks noChangeArrowheads="1"/>
          </p:cNvSpPr>
          <p:nvPr/>
        </p:nvSpPr>
        <p:spPr bwMode="auto">
          <a:xfrm>
            <a:off x="120650" y="4610969"/>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914400" y="884238"/>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76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76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76200" y="2823339"/>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423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33931" name="Group 139"/>
          <p:cNvGraphicFramePr>
            <a:graphicFrameLocks noGrp="1"/>
          </p:cNvGraphicFramePr>
          <p:nvPr/>
        </p:nvGraphicFramePr>
        <p:xfrm>
          <a:off x="304800" y="2333625"/>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72" name="Text Box 80"/>
          <p:cNvSpPr txBox="1">
            <a:spLocks noChangeArrowheads="1"/>
          </p:cNvSpPr>
          <p:nvPr/>
        </p:nvSpPr>
        <p:spPr bwMode="auto">
          <a:xfrm>
            <a:off x="1509713" y="2479675"/>
            <a:ext cx="714375" cy="311150"/>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836613" y="2393950"/>
            <a:ext cx="8239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8089900" y="2393950"/>
            <a:ext cx="809625"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5106988" y="2393950"/>
            <a:ext cx="77946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5729288" y="2393950"/>
            <a:ext cx="668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4008438" y="2382838"/>
            <a:ext cx="48418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6934200" y="2382838"/>
            <a:ext cx="639763"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2716213" y="2382838"/>
            <a:ext cx="7096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7662863" y="2382838"/>
            <a:ext cx="541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76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07950" y="3861048"/>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34939" y="5157192"/>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由于哈希函数是一个</a:t>
            </a:r>
            <a:r>
              <a:rPr lang="zh-CN" altLang="en-US" sz="2400" dirty="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，因此，在一般情况下，很容易产生“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a:ea typeface="楷体_GB2312" pitchFamily="49" charset="-122"/>
              </a:rPr>
              <a:t>这种具有相同函数值的关键字称为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8101013" y="2379663"/>
            <a:ext cx="827087" cy="396875"/>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8101013" y="2846388"/>
            <a:ext cx="827087" cy="396875"/>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2"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76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07950" y="2060575"/>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分布在整个地址空间中，即用任意关键字作为哈希函数的自变量其计算结果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）的哈希函数之外；还需要找到一种“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2514008" y="211307"/>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哈希表的定义</a:t>
            </a:r>
          </a:p>
        </p:txBody>
      </p:sp>
      <p:sp>
        <p:nvSpPr>
          <p:cNvPr id="153605" name="Text Box 5"/>
          <p:cNvSpPr txBox="1">
            <a:spLocks noChangeArrowheads="1"/>
          </p:cNvSpPr>
          <p:nvPr/>
        </p:nvSpPr>
        <p:spPr bwMode="auto">
          <a:xfrm>
            <a:off x="120650" y="11176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07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07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函数计算出给定关键字对应的存储地址（通常还会进行确认比较），随后进行访问。所以哈希表既是一种存储形式，又是一种查找方法，通常将这种查找方法称为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1553633" y="116632"/>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哈希函数的构造方法  </a:t>
            </a:r>
          </a:p>
        </p:txBody>
      </p:sp>
      <p:sp>
        <p:nvSpPr>
          <p:cNvPr id="16492" name="Text Box 108"/>
          <p:cNvSpPr txBox="1">
            <a:spLocks noChangeArrowheads="1"/>
          </p:cNvSpPr>
          <p:nvPr/>
        </p:nvSpPr>
        <p:spPr bwMode="auto">
          <a:xfrm>
            <a:off x="76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0852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1115616" y="1412776"/>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1. </a:t>
              </a:r>
              <a:r>
                <a:rPr lang="zh-CN" altLang="en-US" sz="240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2"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5. </a:t>
              </a:r>
              <a:r>
                <a:rPr lang="zh-CN" altLang="en-US" sz="2400">
                  <a:ea typeface="楷体_GB2312" pitchFamily="49" charset="-122"/>
                </a:rPr>
                <a:t>除留余数法 </a:t>
              </a:r>
            </a:p>
          </p:txBody>
        </p:sp>
        <p:sp>
          <p:nvSpPr>
            <p:cNvPr id="16497" name="Text Box 113">
              <a:hlinkClick r:id="rId3"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4. </a:t>
              </a:r>
              <a:r>
                <a:rPr lang="zh-CN" altLang="en-US" sz="240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2. </a:t>
              </a:r>
              <a:r>
                <a:rPr lang="zh-CN" altLang="en-US" sz="2400">
                  <a:ea typeface="楷体_GB2312" pitchFamily="49" charset="-122"/>
                </a:rPr>
                <a:t>数字分析法 </a:t>
              </a:r>
            </a:p>
          </p:txBody>
        </p:sp>
      </p:grpSp>
      <p:sp>
        <p:nvSpPr>
          <p:cNvPr id="16500" name="Text Box 116"/>
          <p:cNvSpPr txBox="1">
            <a:spLocks noChangeArrowheads="1"/>
          </p:cNvSpPr>
          <p:nvPr/>
        </p:nvSpPr>
        <p:spPr bwMode="auto">
          <a:xfrm>
            <a:off x="395536" y="3717032"/>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76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76200"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76200"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384789"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76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76200"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76200" y="1357298"/>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76200" y="2209800"/>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388938" y="2998788"/>
            <a:ext cx="3225800" cy="3417887"/>
            <a:chOff x="245" y="1889"/>
            <a:chExt cx="2032" cy="2153"/>
          </a:xfrm>
        </p:grpSpPr>
        <p:sp>
          <p:nvSpPr>
            <p:cNvPr id="36052" name="Text Box 212"/>
            <p:cNvSpPr txBox="1">
              <a:spLocks noChangeArrowheads="1"/>
            </p:cNvSpPr>
            <p:nvPr/>
          </p:nvSpPr>
          <p:spPr bwMode="auto">
            <a:xfrm>
              <a:off x="288" y="2339"/>
              <a:ext cx="1989" cy="1531"/>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2013" cy="288"/>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1285852" y="3500438"/>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4038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2357422" y="3429000"/>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76200" y="953069"/>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，同时平方值的中 间各位又能受到整个关键字中各位的影响。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76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76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76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4. </a:t>
            </a:r>
            <a:r>
              <a:rPr lang="zh-CN" altLang="en-US" sz="2400">
                <a:ea typeface="华文中宋" pitchFamily="2" charset="-122"/>
              </a:rPr>
              <a:t>折叠法 </a:t>
            </a:r>
          </a:p>
        </p:txBody>
      </p:sp>
      <p:sp>
        <p:nvSpPr>
          <p:cNvPr id="36922" name="Text Box 58"/>
          <p:cNvSpPr txBox="1">
            <a:spLocks noChangeArrowheads="1"/>
          </p:cNvSpPr>
          <p:nvPr/>
        </p:nvSpPr>
        <p:spPr bwMode="auto">
          <a:xfrm>
            <a:off x="76200" y="3838599"/>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76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76200"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76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76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698500" y="1008063"/>
            <a:ext cx="3413125" cy="1655762"/>
            <a:chOff x="439" y="576"/>
            <a:chExt cx="2151" cy="1043"/>
          </a:xfrm>
        </p:grpSpPr>
        <p:sp>
          <p:nvSpPr>
            <p:cNvPr id="38118" name="Text Box 230"/>
            <p:cNvSpPr txBox="1">
              <a:spLocks noChangeArrowheads="1"/>
            </p:cNvSpPr>
            <p:nvPr/>
          </p:nvSpPr>
          <p:spPr bwMode="auto">
            <a:xfrm>
              <a:off x="711"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375" y="875"/>
              <a:ext cx="1215" cy="389"/>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移位叠加</a:t>
              </a:r>
            </a:p>
          </p:txBody>
        </p:sp>
      </p:grpSp>
      <p:grpSp>
        <p:nvGrpSpPr>
          <p:cNvPr id="3" name="Group 248"/>
          <p:cNvGrpSpPr>
            <a:grpSpLocks/>
          </p:cNvGrpSpPr>
          <p:nvPr/>
        </p:nvGrpSpPr>
        <p:grpSpPr bwMode="auto">
          <a:xfrm>
            <a:off x="5194300" y="1008063"/>
            <a:ext cx="3413125" cy="1655762"/>
            <a:chOff x="3271" y="576"/>
            <a:chExt cx="2151" cy="1043"/>
          </a:xfrm>
        </p:grpSpPr>
        <p:sp>
          <p:nvSpPr>
            <p:cNvPr id="38127" name="Text Box 239"/>
            <p:cNvSpPr txBox="1">
              <a:spLocks noChangeArrowheads="1"/>
            </p:cNvSpPr>
            <p:nvPr/>
          </p:nvSpPr>
          <p:spPr bwMode="auto">
            <a:xfrm>
              <a:off x="3543"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207" y="875"/>
              <a:ext cx="1215" cy="389"/>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76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76200" y="3432175"/>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76200" y="4667250"/>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b="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b="0" dirty="0">
                <a:latin typeface="Arial" pitchFamily="34" charset="0"/>
                <a:ea typeface="隶书" pitchFamily="49" charset="-122"/>
              </a:rPr>
              <a:t>  </a:t>
            </a:r>
          </a:p>
        </p:txBody>
      </p:sp>
      <p:sp>
        <p:nvSpPr>
          <p:cNvPr id="38141" name="AutoShape 253"/>
          <p:cNvSpPr>
            <a:spLocks noChangeArrowheads="1"/>
          </p:cNvSpPr>
          <p:nvPr/>
        </p:nvSpPr>
        <p:spPr bwMode="auto">
          <a:xfrm>
            <a:off x="641350" y="5765800"/>
            <a:ext cx="7937500" cy="506413"/>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en-US" altLang="zh-CN">
                <a:ea typeface="华文中宋" pitchFamily="2" charset="-122"/>
              </a:rPr>
              <a:t>  </a:t>
            </a:r>
            <a:r>
              <a:rPr lang="en-US" altLang="zh-CN" i="1">
                <a:ea typeface="华文中宋" pitchFamily="2" charset="-122"/>
              </a:rPr>
              <a:t>p</a:t>
            </a:r>
            <a:r>
              <a:rPr lang="en-US" altLang="zh-CN">
                <a:ea typeface="华文中宋" pitchFamily="2" charset="-122"/>
              </a:rPr>
              <a:t> </a:t>
            </a:r>
            <a:r>
              <a:rPr lang="zh-CN" altLang="en-US">
                <a:ea typeface="华文中宋" pitchFamily="2" charset="-122"/>
              </a:rPr>
              <a:t>应为不大于 </a:t>
            </a:r>
            <a:r>
              <a:rPr lang="en-US" altLang="zh-CN" i="1">
                <a:ea typeface="华文中宋" pitchFamily="2" charset="-122"/>
              </a:rPr>
              <a:t>m</a:t>
            </a:r>
            <a:r>
              <a:rPr lang="en-US" altLang="zh-CN">
                <a:ea typeface="华文中宋" pitchFamily="2" charset="-122"/>
              </a:rPr>
              <a:t> </a:t>
            </a:r>
            <a:r>
              <a:rPr lang="zh-CN" altLang="en-US">
                <a:ea typeface="华文中宋" pitchFamily="2" charset="-122"/>
              </a:rPr>
              <a:t>的素数或不含 </a:t>
            </a:r>
            <a:r>
              <a:rPr lang="en-US" altLang="zh-CN">
                <a:ea typeface="华文中宋" pitchFamily="2" charset="-122"/>
              </a:rPr>
              <a:t>20 </a:t>
            </a:r>
            <a:r>
              <a:rPr lang="zh-CN" altLang="en-US">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76200" y="1371600"/>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76200"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76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76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76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6.  </a:t>
            </a:r>
            <a:r>
              <a:rPr lang="zh-CN" altLang="en-US" sz="2400">
                <a:ea typeface="华文中宋" pitchFamily="2" charset="-122"/>
              </a:rPr>
              <a:t>随机数法 </a:t>
            </a:r>
          </a:p>
        </p:txBody>
      </p:sp>
      <p:sp>
        <p:nvSpPr>
          <p:cNvPr id="39005" name="Text Box 93"/>
          <p:cNvSpPr txBox="1">
            <a:spLocks noChangeArrowheads="1"/>
          </p:cNvSpPr>
          <p:nvPr/>
        </p:nvSpPr>
        <p:spPr bwMode="auto">
          <a:xfrm>
            <a:off x="76200"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76200"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76200" y="4572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76200" y="2673350"/>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255588" y="850900"/>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2027917" y="188640"/>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处理冲突的方法 </a:t>
            </a:r>
          </a:p>
        </p:txBody>
      </p:sp>
      <p:sp>
        <p:nvSpPr>
          <p:cNvPr id="68707" name="Text Box 99"/>
          <p:cNvSpPr txBox="1">
            <a:spLocks noChangeArrowheads="1"/>
          </p:cNvSpPr>
          <p:nvPr/>
        </p:nvSpPr>
        <p:spPr bwMode="auto">
          <a:xfrm>
            <a:off x="255588"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287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zh-CN" altLang="en-US" sz="2400" dirty="0">
                <a:ea typeface="楷体_GB2312" pitchFamily="49" charset="-122"/>
              </a:rPr>
              <a:t>当发生冲突时，在冲突位置的前后附近寻找可以存放记录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76200" y="660400"/>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6300788"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423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54631" name="Group 7"/>
          <p:cNvGraphicFramePr>
            <a:graphicFrameLocks noGrp="1"/>
          </p:cNvGraphicFramePr>
          <p:nvPr/>
        </p:nvGraphicFramePr>
        <p:xfrm>
          <a:off x="304800" y="51419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39"/>
          <p:cNvGrpSpPr>
            <a:grpSpLocks/>
          </p:cNvGrpSpPr>
          <p:nvPr/>
        </p:nvGrpSpPr>
        <p:grpSpPr bwMode="auto">
          <a:xfrm>
            <a:off x="836613" y="5180013"/>
            <a:ext cx="8062912" cy="407987"/>
            <a:chOff x="527" y="3399"/>
            <a:chExt cx="5079" cy="257"/>
          </a:xfrm>
        </p:grpSpPr>
        <p:sp>
          <p:nvSpPr>
            <p:cNvPr id="154664" name="Text Box 40"/>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320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07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442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43371" name="Group 11"/>
          <p:cNvGraphicFramePr>
            <a:graphicFrameLocks noGrp="1"/>
          </p:cNvGraphicFramePr>
          <p:nvPr/>
        </p:nvGraphicFramePr>
        <p:xfrm>
          <a:off x="323850" y="53578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43"/>
          <p:cNvGrpSpPr>
            <a:grpSpLocks/>
          </p:cNvGrpSpPr>
          <p:nvPr/>
        </p:nvGrpSpPr>
        <p:grpSpPr bwMode="auto">
          <a:xfrm>
            <a:off x="855663" y="5395913"/>
            <a:ext cx="8062912" cy="407987"/>
            <a:chOff x="527" y="3399"/>
            <a:chExt cx="5079" cy="257"/>
          </a:xfrm>
        </p:grpSpPr>
        <p:sp>
          <p:nvSpPr>
            <p:cNvPr id="143404" name="Text Box 44"/>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3203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8388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539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539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539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2411413"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1544638" y="4457700"/>
            <a:ext cx="650875"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88900"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grpSp>
        <p:nvGrpSpPr>
          <p:cNvPr id="2" name="Group 60"/>
          <p:cNvGrpSpPr>
            <a:grpSpLocks/>
          </p:cNvGrpSpPr>
          <p:nvPr/>
        </p:nvGrpSpPr>
        <p:grpSpPr bwMode="auto">
          <a:xfrm>
            <a:off x="2003425" y="1552574"/>
            <a:ext cx="5083175" cy="733425"/>
            <a:chOff x="1261" y="1008"/>
            <a:chExt cx="3203" cy="462"/>
          </a:xfrm>
        </p:grpSpPr>
        <p:sp>
          <p:nvSpPr>
            <p:cNvPr id="69673" name="Text Box 41"/>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0       1       2      3       4      5      6       7       8      9     10</a:t>
              </a:r>
            </a:p>
          </p:txBody>
        </p:sp>
        <p:sp>
          <p:nvSpPr>
            <p:cNvPr id="69674" name="Rectangle 42"/>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69675" name="Line 43"/>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6" name="Line 44"/>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7" name="Line 45"/>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8" name="Line 46"/>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9" name="Line 47"/>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0" name="Line 48"/>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1" name="Line 49"/>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2" name="Line 50"/>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3" name="Line 51"/>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4" name="Line 52"/>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5" name="Text Box 53"/>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60     17    29 </a:t>
              </a:r>
            </a:p>
          </p:txBody>
        </p:sp>
      </p:grpSp>
      <p:sp>
        <p:nvSpPr>
          <p:cNvPr id="69686" name="Text Box 54"/>
          <p:cNvSpPr txBox="1">
            <a:spLocks noChangeArrowheads="1"/>
          </p:cNvSpPr>
          <p:nvPr/>
        </p:nvSpPr>
        <p:spPr bwMode="auto">
          <a:xfrm>
            <a:off x="76200"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7" name="Text Box 55"/>
          <p:cNvSpPr txBox="1">
            <a:spLocks noChangeArrowheads="1"/>
          </p:cNvSpPr>
          <p:nvPr/>
        </p:nvSpPr>
        <p:spPr bwMode="auto">
          <a:xfrm>
            <a:off x="5638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69688" name="Text Box 56"/>
          <p:cNvSpPr txBox="1">
            <a:spLocks noChangeArrowheads="1"/>
          </p:cNvSpPr>
          <p:nvPr/>
        </p:nvSpPr>
        <p:spPr bwMode="auto">
          <a:xfrm>
            <a:off x="76200"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89" name="Text Box 57"/>
          <p:cNvSpPr txBox="1">
            <a:spLocks noChangeArrowheads="1"/>
          </p:cNvSpPr>
          <p:nvPr/>
        </p:nvSpPr>
        <p:spPr bwMode="auto">
          <a:xfrm>
            <a:off x="38100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69690" name="Text Box 58"/>
          <p:cNvSpPr txBox="1">
            <a:spLocks noChangeArrowheads="1"/>
          </p:cNvSpPr>
          <p:nvPr/>
        </p:nvSpPr>
        <p:spPr bwMode="auto">
          <a:xfrm>
            <a:off x="76200"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sp>
        <p:nvSpPr>
          <p:cNvPr id="69691" name="Text Box 59"/>
          <p:cNvSpPr txBox="1">
            <a:spLocks noChangeArrowheads="1"/>
          </p:cNvSpPr>
          <p:nvPr/>
        </p:nvSpPr>
        <p:spPr bwMode="auto">
          <a:xfrm>
            <a:off x="3352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87"/>
                                        </p:tgtEl>
                                        <p:attrNameLst>
                                          <p:attrName>style.visibility</p:attrName>
                                        </p:attrNameLst>
                                      </p:cBhvr>
                                      <p:to>
                                        <p:strVal val="visible"/>
                                      </p:to>
                                    </p:set>
                                    <p:animEffect transition="in" filter="dissolve">
                                      <p:cBhvr>
                                        <p:cTn id="23" dur="500"/>
                                        <p:tgtEl>
                                          <p:spTgt spid="6968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89"/>
                                        </p:tgtEl>
                                        <p:attrNameLst>
                                          <p:attrName>style.visibility</p:attrName>
                                        </p:attrNameLst>
                                      </p:cBhvr>
                                      <p:to>
                                        <p:strVal val="visible"/>
                                      </p:to>
                                    </p:set>
                                    <p:animEffect transition="in" filter="dissolve">
                                      <p:cBhvr>
                                        <p:cTn id="36" dur="500"/>
                                        <p:tgtEl>
                                          <p:spTgt spid="696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691"/>
                                        </p:tgtEl>
                                        <p:attrNameLst>
                                          <p:attrName>style.visibility</p:attrName>
                                        </p:attrNameLst>
                                      </p:cBhvr>
                                      <p:to>
                                        <p:strVal val="visible"/>
                                      </p:to>
                                    </p:set>
                                    <p:animEffect transition="in" filter="dissolve">
                                      <p:cBhvr>
                                        <p:cTn id="47" dur="500"/>
                                        <p:tgtEl>
                                          <p:spTgt spid="6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7" grpId="0" autoUpdateAnimBg="0"/>
      <p:bldP spid="69688" grpId="0" autoUpdateAnimBg="0"/>
      <p:bldP spid="69689" grpId="0" autoUpdateAnimBg="0"/>
      <p:bldP spid="69690" grpId="0" autoUpdateAnimBg="0"/>
      <p:bldP spid="69691"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07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07950"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03188" y="2420888"/>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07950" y="2997200"/>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07950" y="3509963"/>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00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07950" y="5521325"/>
            <a:ext cx="8678930" cy="1200308"/>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15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7216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555625" y="944960"/>
            <a:ext cx="7775575" cy="1331912"/>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从表的一端开始，逐个进行记录的关 </a:t>
            </a:r>
          </a:p>
          <a:p>
            <a:pPr>
              <a:lnSpc>
                <a:spcPct val="120000"/>
              </a:lnSpc>
            </a:pPr>
            <a:r>
              <a:rPr lang="zh-CN" altLang="en-US" sz="2800" dirty="0">
                <a:latin typeface="Arial" pitchFamily="34" charset="0"/>
                <a:ea typeface="楷体_GB2312" pitchFamily="49" charset="-122"/>
              </a:rPr>
              <a:t>                  键字和给定值的比较。 </a:t>
            </a:r>
          </a:p>
        </p:txBody>
      </p:sp>
      <p:sp>
        <p:nvSpPr>
          <p:cNvPr id="171023" name="Text Box 15"/>
          <p:cNvSpPr txBox="1">
            <a:spLocks noChangeArrowheads="1"/>
          </p:cNvSpPr>
          <p:nvPr/>
        </p:nvSpPr>
        <p:spPr bwMode="auto">
          <a:xfrm>
            <a:off x="539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1316038" y="3011488"/>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0        1        2       3        4        5        6        7        8       9       10     11</a:t>
            </a:r>
          </a:p>
        </p:txBody>
      </p:sp>
      <p:sp>
        <p:nvSpPr>
          <p:cNvPr id="171025" name="AutoShape 17"/>
          <p:cNvSpPr>
            <a:spLocks noChangeArrowheads="1"/>
          </p:cNvSpPr>
          <p:nvPr/>
        </p:nvSpPr>
        <p:spPr bwMode="auto">
          <a:xfrm>
            <a:off x="5703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1239838"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5      37      19      21      13      56      64     92      88      80     75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7751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6607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6073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5464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7700963" y="3840163"/>
            <a:ext cx="144462" cy="57626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7177088"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6527800"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6026150" y="3840163"/>
            <a:ext cx="142875" cy="647700"/>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5189538" y="3408363"/>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ext Box 5"/>
          <p:cNvSpPr txBox="1">
            <a:spLocks noChangeArrowheads="1"/>
          </p:cNvSpPr>
          <p:nvPr/>
        </p:nvSpPr>
        <p:spPr bwMode="auto">
          <a:xfrm>
            <a:off x="864368" y="4246587"/>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a:ea typeface="华文新魏" pitchFamily="2" charset="-122"/>
              </a:rPr>
              <a:t>typedef struct { </a:t>
            </a:r>
            <a:br>
              <a:rPr lang="en-US" altLang="zh-CN" sz="2400">
                <a:ea typeface="华文新魏" pitchFamily="2" charset="-122"/>
              </a:rPr>
            </a:br>
            <a:r>
              <a:rPr lang="en-US" altLang="zh-CN" sz="2400">
                <a:ea typeface="华文新魏" pitchFamily="2" charset="-122"/>
              </a:rPr>
              <a:t>     ElemType  * elem; </a:t>
            </a:r>
          </a:p>
          <a:p>
            <a:pPr>
              <a:lnSpc>
                <a:spcPct val="130000"/>
              </a:lnSpc>
              <a:spcBef>
                <a:spcPct val="0"/>
              </a:spcBef>
            </a:pPr>
            <a:r>
              <a:rPr lang="en-US" altLang="zh-CN" sz="2400">
                <a:ea typeface="华文新魏" pitchFamily="2" charset="-122"/>
              </a:rPr>
              <a:t>    </a:t>
            </a:r>
            <a:r>
              <a:rPr lang="en-US" altLang="zh-CN" sz="2400">
                <a:ea typeface="楷体_GB2312" pitchFamily="49" charset="-122"/>
              </a:rPr>
              <a:t> int length;   // </a:t>
            </a:r>
            <a:r>
              <a:rPr lang="zh-CN" altLang="en-US" sz="2400">
                <a:ea typeface="楷体_GB2312" pitchFamily="49" charset="-122"/>
              </a:rPr>
              <a:t>表长度 </a:t>
            </a:r>
            <a:br>
              <a:rPr lang="zh-CN" altLang="en-US" sz="2400">
                <a:ea typeface="楷体_GB2312" pitchFamily="49" charset="-122"/>
              </a:rPr>
            </a:br>
            <a:r>
              <a:rPr lang="en-US" altLang="zh-CN" sz="2400">
                <a:ea typeface="华文新魏" pitchFamily="2" charset="-122"/>
              </a:rPr>
              <a:t>} SSTable;  </a:t>
            </a:r>
          </a:p>
        </p:txBody>
      </p:sp>
      <p:sp>
        <p:nvSpPr>
          <p:cNvPr id="36" name="Text Box 7"/>
          <p:cNvSpPr txBox="1">
            <a:spLocks noChangeArrowheads="1"/>
          </p:cNvSpPr>
          <p:nvPr/>
        </p:nvSpPr>
        <p:spPr bwMode="auto">
          <a:xfrm>
            <a:off x="4427984" y="5085184"/>
            <a:ext cx="4031873" cy="498598"/>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4139952" y="4602633"/>
            <a:ext cx="215900" cy="1490663"/>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2"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76200" y="409575"/>
            <a:ext cx="8584674" cy="941776"/>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1752600"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2254250" y="1447800"/>
          <a:ext cx="609600" cy="4754620"/>
        </p:xfrm>
        <a:graphic>
          <a:graphicData uri="http://schemas.openxmlformats.org/drawingml/2006/table">
            <a:tbl>
              <a:tblPr/>
              <a:tblGrid>
                <a:gridCol w="609600">
                  <a:extLst>
                    <a:ext uri="{9D8B030D-6E8A-4147-A177-3AD203B41FA5}">
                      <a16:colId xmlns:a16="http://schemas.microsoft.com/office/drawing/2014/main" val="20000"/>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2"/>
                  </a:ext>
                </a:extLst>
              </a:tr>
            </a:tbl>
          </a:graphicData>
        </a:graphic>
      </p:graphicFrame>
      <p:grpSp>
        <p:nvGrpSpPr>
          <p:cNvPr id="2" name="Group 479"/>
          <p:cNvGrpSpPr>
            <a:grpSpLocks/>
          </p:cNvGrpSpPr>
          <p:nvPr/>
        </p:nvGrpSpPr>
        <p:grpSpPr bwMode="auto">
          <a:xfrm>
            <a:off x="2384425" y="1495425"/>
            <a:ext cx="331788" cy="4692650"/>
            <a:chOff x="559" y="940"/>
            <a:chExt cx="213" cy="2958"/>
          </a:xfrm>
        </p:grpSpPr>
        <p:sp>
          <p:nvSpPr>
            <p:cNvPr id="53633" name="Text Box 385"/>
            <p:cNvSpPr txBox="1">
              <a:spLocks noChangeArrowheads="1"/>
            </p:cNvSpPr>
            <p:nvPr/>
          </p:nvSpPr>
          <p:spPr bwMode="auto">
            <a:xfrm>
              <a:off x="559" y="940"/>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13" cy="251"/>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2644775" y="1824038"/>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2662238"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2679700"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2676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2695575" y="5086350"/>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2695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3860800" y="1824038"/>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3890963" y="2570163"/>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3890963"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3890963" y="5086350"/>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5092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6291263" y="1827213"/>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3679825" y="1816100"/>
            <a:ext cx="3973513" cy="4051300"/>
            <a:chOff x="1375" y="1142"/>
            <a:chExt cx="2505" cy="2554"/>
          </a:xfrm>
        </p:grpSpPr>
        <p:sp>
          <p:nvSpPr>
            <p:cNvPr id="53684" name="Text Box 436"/>
            <p:cNvSpPr txBox="1">
              <a:spLocks noChangeArrowheads="1"/>
            </p:cNvSpPr>
            <p:nvPr/>
          </p:nvSpPr>
          <p:spPr bwMode="auto">
            <a:xfrm>
              <a:off x="3671" y="114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1703298" y="116632"/>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哈希表的查找及其分析 </a:t>
            </a:r>
          </a:p>
        </p:txBody>
      </p:sp>
      <p:sp>
        <p:nvSpPr>
          <p:cNvPr id="54636" name="Text Box 364"/>
          <p:cNvSpPr txBox="1">
            <a:spLocks noChangeArrowheads="1"/>
          </p:cNvSpPr>
          <p:nvPr/>
        </p:nvSpPr>
        <p:spPr bwMode="auto">
          <a:xfrm>
            <a:off x="76200" y="914400"/>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5105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76200" y="1906588"/>
            <a:ext cx="23907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76200" y="2403475"/>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76200"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76200" y="3735388"/>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FontTx/>
              <a:buBlip>
                <a:blip r:embed="rId2"/>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620688"/>
            <a:ext cx="8280920" cy="1487971"/>
          </a:xfrm>
          <a:prstGeom prst="rect">
            <a:avLst/>
          </a:prstGeom>
        </p:spPr>
        <p:txBody>
          <a:bodyPr wrap="square">
            <a:spAutoFit/>
          </a:bodyPr>
          <a:lstStyle/>
          <a:p>
            <a:pPr>
              <a:lnSpc>
                <a:spcPct val="130000"/>
              </a:lnSpc>
            </a:pPr>
            <a:r>
              <a:rPr lang="zh-CN" altLang="en-US" sz="2400" dirty="0"/>
              <a:t>例如：一组关键字</a:t>
            </a:r>
            <a:r>
              <a:rPr lang="en-US" sz="2400" dirty="0"/>
              <a:t>{19,14,23,1,68,20,84,27,55,11, 10,79}</a:t>
            </a:r>
            <a:r>
              <a:rPr lang="zh-CN" altLang="en-US" sz="2400" dirty="0"/>
              <a:t>按照哈希函数</a:t>
            </a:r>
            <a:r>
              <a:rPr lang="en-US" sz="2400" dirty="0"/>
              <a:t>Hash(key)=key%13</a:t>
            </a:r>
            <a:r>
              <a:rPr lang="zh-CN" altLang="en-US" sz="2400" dirty="0"/>
              <a:t>和线性探测再散列处理冲突得到的哈希表。</a:t>
            </a:r>
          </a:p>
        </p:txBody>
      </p:sp>
      <p:pic>
        <p:nvPicPr>
          <p:cNvPr id="344066" name="Picture 2"/>
          <p:cNvPicPr>
            <a:picLocks noChangeAspect="1" noChangeArrowheads="1"/>
          </p:cNvPicPr>
          <p:nvPr/>
        </p:nvPicPr>
        <p:blipFill>
          <a:blip r:embed="rId2" cstate="print"/>
          <a:srcRect/>
          <a:stretch>
            <a:fillRect/>
          </a:stretch>
        </p:blipFill>
        <p:spPr bwMode="auto">
          <a:xfrm>
            <a:off x="179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3" cstate="print"/>
          <a:srcRect/>
          <a:stretch>
            <a:fillRect/>
          </a:stretch>
        </p:blipFill>
        <p:spPr bwMode="auto">
          <a:xfrm>
            <a:off x="-35497" y="4201269"/>
            <a:ext cx="9144001" cy="1243955"/>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476672"/>
            <a:ext cx="8388424" cy="830997"/>
          </a:xfrm>
          <a:prstGeom prst="rect">
            <a:avLst/>
          </a:prstGeom>
        </p:spPr>
        <p:txBody>
          <a:bodyPr wrap="square">
            <a:spAutoFit/>
          </a:bodyPr>
          <a:lstStyle/>
          <a:p>
            <a:r>
              <a:rPr lang="zh-CN" altLang="en-US" sz="2400" dirty="0"/>
              <a:t>例如：一组关键字</a:t>
            </a:r>
            <a:r>
              <a:rPr lang="en-US" sz="2400" dirty="0"/>
              <a:t>{19,14,23,1, 68,20,84,27,55,11,10,79}</a:t>
            </a:r>
            <a:r>
              <a:rPr lang="zh-CN" altLang="en-US" sz="2400" dirty="0"/>
              <a:t>按照哈希函数</a:t>
            </a:r>
            <a:r>
              <a:rPr lang="en-US" sz="2400" dirty="0"/>
              <a:t>Hash(key)=key%13</a:t>
            </a:r>
            <a:r>
              <a:rPr lang="zh-CN" altLang="en-US" sz="2400" dirty="0"/>
              <a:t>和链地址法处理冲突得到的哈希表。</a:t>
            </a:r>
          </a:p>
        </p:txBody>
      </p:sp>
      <p:pic>
        <p:nvPicPr>
          <p:cNvPr id="345090" name="Picture 2"/>
          <p:cNvPicPr>
            <a:picLocks noChangeAspect="1" noChangeArrowheads="1"/>
          </p:cNvPicPr>
          <p:nvPr/>
        </p:nvPicPr>
        <p:blipFill>
          <a:blip r:embed="rId2" cstate="print"/>
          <a:srcRect/>
          <a:stretch>
            <a:fillRect/>
          </a:stretch>
        </p:blipFill>
        <p:spPr bwMode="auto">
          <a:xfrm>
            <a:off x="395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555776" y="5965420"/>
            <a:ext cx="6552728" cy="919964"/>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76200" y="482600"/>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于关键字集合中的任一关键字，经哈希函数映像到地址集合中任 何一个地址的概率是相等的），则在讨论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a:ea typeface="楷体_GB2312" pitchFamily="49" charset="-122"/>
              </a:rPr>
              <a:t>其它的因素。 </a:t>
            </a:r>
          </a:p>
        </p:txBody>
      </p:sp>
      <p:sp>
        <p:nvSpPr>
          <p:cNvPr id="55666" name="Text Box 370"/>
          <p:cNvSpPr txBox="1">
            <a:spLocks noChangeArrowheads="1"/>
          </p:cNvSpPr>
          <p:nvPr/>
        </p:nvSpPr>
        <p:spPr bwMode="auto">
          <a:xfrm>
            <a:off x="76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76200"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52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52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52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2667000" y="3530600"/>
          <a:ext cx="2727325" cy="914400"/>
        </p:xfrm>
        <a:graphic>
          <a:graphicData uri="http://schemas.openxmlformats.org/presentationml/2006/ole">
            <mc:AlternateContent xmlns:mc="http://schemas.openxmlformats.org/markup-compatibility/2006">
              <mc:Choice xmlns:v="urn:schemas-microsoft-com:vml" Requires="v">
                <p:oleObj spid="_x0000_s343150" name="公式" r:id="rId4" imgW="1206360" imgH="406080" progId="Equation.3">
                  <p:embed/>
                </p:oleObj>
              </mc:Choice>
              <mc:Fallback>
                <p:oleObj name="公式" r:id="rId4" imgW="120636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530600"/>
                        <a:ext cx="2727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2" name="Object 376"/>
          <p:cNvGraphicFramePr>
            <a:graphicFrameLocks noChangeAspect="1"/>
          </p:cNvGraphicFramePr>
          <p:nvPr/>
        </p:nvGraphicFramePr>
        <p:xfrm>
          <a:off x="2590800" y="4489450"/>
          <a:ext cx="2900363" cy="920750"/>
        </p:xfrm>
        <a:graphic>
          <a:graphicData uri="http://schemas.openxmlformats.org/presentationml/2006/ole">
            <mc:AlternateContent xmlns:mc="http://schemas.openxmlformats.org/markup-compatibility/2006">
              <mc:Choice xmlns:v="urn:schemas-microsoft-com:vml" Requires="v">
                <p:oleObj spid="_x0000_s343151" name="公式" r:id="rId6" imgW="1269720" imgH="406080" progId="Equation.3">
                  <p:embed/>
                </p:oleObj>
              </mc:Choice>
              <mc:Fallback>
                <p:oleObj name="公式" r:id="rId6" imgW="126972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489450"/>
                        <a:ext cx="29003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3" name="Object 377"/>
          <p:cNvGraphicFramePr>
            <a:graphicFrameLocks noChangeAspect="1"/>
          </p:cNvGraphicFramePr>
          <p:nvPr/>
        </p:nvGraphicFramePr>
        <p:xfrm>
          <a:off x="2590800" y="5410200"/>
          <a:ext cx="1958975" cy="925513"/>
        </p:xfrm>
        <a:graphic>
          <a:graphicData uri="http://schemas.openxmlformats.org/presentationml/2006/ole">
            <mc:AlternateContent xmlns:mc="http://schemas.openxmlformats.org/markup-compatibility/2006">
              <mc:Choice xmlns:v="urn:schemas-microsoft-com:vml" Requires="v">
                <p:oleObj spid="_x0000_s343152" name="公式" r:id="rId8" imgW="799920" imgH="406080" progId="Equation.3">
                  <p:embed/>
                </p:oleObj>
              </mc:Choice>
              <mc:Fallback>
                <p:oleObj name="公式" r:id="rId8" imgW="799920" imgH="4060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410200"/>
                        <a:ext cx="195897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75" name="AutoShape 379"/>
          <p:cNvSpPr>
            <a:spLocks noChangeArrowheads="1"/>
          </p:cNvSpPr>
          <p:nvPr/>
        </p:nvSpPr>
        <p:spPr bwMode="auto">
          <a:xfrm>
            <a:off x="5662613"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5892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normAutofit/>
          </a:bodyPr>
          <a:lstStyle/>
          <a:p>
            <a:r>
              <a:rPr lang="zh-CN" altLang="en-US" dirty="0">
                <a:solidFill>
                  <a:srgbClr val="0000CC"/>
                </a:solidFill>
                <a:latin typeface="华文行楷" pitchFamily="2" charset="-122"/>
                <a:ea typeface="华文行楷" pitchFamily="2" charset="-122"/>
              </a:rPr>
              <a:t>小结</a:t>
            </a:r>
          </a:p>
        </p:txBody>
      </p:sp>
      <p:sp>
        <p:nvSpPr>
          <p:cNvPr id="5" name="内容占位符 2"/>
          <p:cNvSpPr>
            <a:spLocks noGrp="1"/>
          </p:cNvSpPr>
          <p:nvPr>
            <p:ph idx="1"/>
          </p:nvPr>
        </p:nvSpPr>
        <p:spPr>
          <a:xfrm>
            <a:off x="1000100" y="1000108"/>
            <a:ext cx="7839075" cy="5786454"/>
          </a:xfrm>
        </p:spPr>
        <p:txBody>
          <a:bodyPr>
            <a:normAutofit lnSpcReduction="10000"/>
          </a:bodyPr>
          <a:lstStyle/>
          <a:p>
            <a:r>
              <a:rPr lang="zh-CN" altLang="en-US" sz="2400" dirty="0"/>
              <a:t>相关概念术语</a:t>
            </a:r>
            <a:endParaRPr lang="en-US" altLang="zh-CN" sz="2400" dirty="0"/>
          </a:p>
          <a:p>
            <a:r>
              <a:rPr lang="zh-CN" altLang="en-US" sz="2400" dirty="0"/>
              <a:t>静态查找表</a:t>
            </a:r>
            <a:endParaRPr lang="en-US" altLang="zh-CN" sz="2400" dirty="0"/>
          </a:p>
          <a:p>
            <a:pPr>
              <a:buNone/>
            </a:pPr>
            <a:r>
              <a:rPr lang="en-US" altLang="zh-CN" dirty="0"/>
              <a:t>    </a:t>
            </a:r>
            <a:r>
              <a:rPr lang="en-US" altLang="zh-CN" sz="2000" dirty="0"/>
              <a:t>1</a:t>
            </a:r>
            <a:r>
              <a:rPr lang="zh-CN" altLang="en-US" sz="2000" dirty="0"/>
              <a:t>、顺序查找</a:t>
            </a:r>
            <a:endParaRPr lang="en-US" altLang="zh-CN" sz="2000" dirty="0"/>
          </a:p>
          <a:p>
            <a:pPr>
              <a:buNone/>
            </a:pPr>
            <a:r>
              <a:rPr lang="en-US" altLang="zh-CN" sz="2000" dirty="0"/>
              <a:t>     2</a:t>
            </a:r>
            <a:r>
              <a:rPr lang="zh-CN" altLang="en-US" sz="2000" dirty="0"/>
              <a:t>、有序表查找</a:t>
            </a:r>
            <a:endParaRPr lang="en-US" altLang="zh-CN" sz="2000" dirty="0"/>
          </a:p>
          <a:p>
            <a:pPr>
              <a:buNone/>
            </a:pPr>
            <a:r>
              <a:rPr lang="en-US" altLang="zh-CN" sz="2000" dirty="0"/>
              <a:t>     3</a:t>
            </a:r>
            <a:r>
              <a:rPr lang="zh-CN" altLang="en-US" sz="2000" dirty="0"/>
              <a:t>、索引顺序表查找</a:t>
            </a:r>
            <a:endParaRPr lang="en-US" altLang="zh-CN" sz="2000" dirty="0"/>
          </a:p>
          <a:p>
            <a:r>
              <a:rPr lang="zh-CN" altLang="en-US" sz="2400" dirty="0"/>
              <a:t>动态查找表</a:t>
            </a:r>
            <a:endParaRPr lang="en-US" altLang="zh-CN" sz="2400" dirty="0"/>
          </a:p>
          <a:p>
            <a:pPr>
              <a:buNone/>
            </a:pPr>
            <a:r>
              <a:rPr lang="en-US" altLang="zh-CN" sz="2000" dirty="0"/>
              <a:t>     1</a:t>
            </a:r>
            <a:r>
              <a:rPr lang="zh-CN" altLang="en-US" sz="2000" dirty="0"/>
              <a:t>、二叉排序树</a:t>
            </a:r>
            <a:endParaRPr lang="en-US" altLang="zh-CN" sz="2000" dirty="0"/>
          </a:p>
          <a:p>
            <a:pPr>
              <a:buNone/>
            </a:pPr>
            <a:r>
              <a:rPr lang="en-US" altLang="zh-CN" sz="2000" dirty="0"/>
              <a:t>     2</a:t>
            </a:r>
            <a:r>
              <a:rPr lang="zh-CN" altLang="en-US" sz="2000" dirty="0"/>
              <a:t>、平衡二叉树</a:t>
            </a:r>
            <a:endParaRPr lang="en-US" altLang="zh-CN" sz="2000" dirty="0"/>
          </a:p>
          <a:p>
            <a:pPr>
              <a:buNone/>
            </a:pPr>
            <a:r>
              <a:rPr lang="en-US" altLang="zh-CN" sz="2000" dirty="0"/>
              <a:t>     3</a:t>
            </a:r>
            <a:r>
              <a:rPr lang="zh-CN" altLang="en-US" sz="2000" dirty="0"/>
              <a:t>、</a:t>
            </a:r>
            <a:r>
              <a:rPr lang="en-US" altLang="zh-CN" sz="2000" dirty="0"/>
              <a:t>B-</a:t>
            </a:r>
            <a:r>
              <a:rPr lang="zh-CN" altLang="en-US" sz="2000" dirty="0"/>
              <a:t>树、</a:t>
            </a:r>
            <a:r>
              <a:rPr lang="en-US" altLang="zh-CN" sz="2000" dirty="0"/>
              <a:t>B+</a:t>
            </a:r>
            <a:r>
              <a:rPr lang="zh-CN" altLang="en-US" sz="2000" dirty="0"/>
              <a:t>树</a:t>
            </a:r>
            <a:endParaRPr lang="en-US" altLang="zh-CN" sz="2000" dirty="0"/>
          </a:p>
          <a:p>
            <a:r>
              <a:rPr lang="zh-CN" altLang="en-US" sz="2400" dirty="0"/>
              <a:t>哈希表</a:t>
            </a:r>
            <a:endParaRPr lang="en-US" altLang="zh-CN" sz="2400" dirty="0"/>
          </a:p>
          <a:p>
            <a:pPr>
              <a:buNone/>
            </a:pPr>
            <a:r>
              <a:rPr lang="en-US" altLang="zh-CN" dirty="0"/>
              <a:t>   </a:t>
            </a:r>
            <a:r>
              <a:rPr lang="en-US" altLang="zh-CN" sz="2000" dirty="0"/>
              <a:t>1</a:t>
            </a:r>
            <a:r>
              <a:rPr lang="zh-CN" altLang="en-US" sz="2000" dirty="0"/>
              <a:t>、相关概念</a:t>
            </a:r>
            <a:endParaRPr lang="en-US" altLang="zh-CN" sz="2000" dirty="0"/>
          </a:p>
          <a:p>
            <a:pPr>
              <a:buNone/>
            </a:pPr>
            <a:r>
              <a:rPr lang="en-US" altLang="zh-CN" sz="2000" dirty="0"/>
              <a:t>     2</a:t>
            </a:r>
            <a:r>
              <a:rPr lang="zh-CN" altLang="en-US" sz="2000" dirty="0"/>
              <a:t>、哈希函数</a:t>
            </a:r>
            <a:endParaRPr lang="en-US" altLang="zh-CN" sz="2000" dirty="0"/>
          </a:p>
          <a:p>
            <a:pPr>
              <a:buNone/>
            </a:pPr>
            <a:r>
              <a:rPr lang="en-US" altLang="zh-CN" sz="2000" dirty="0"/>
              <a:t>     3</a:t>
            </a:r>
            <a:r>
              <a:rPr lang="zh-CN" altLang="en-US" sz="2000" dirty="0"/>
              <a:t>、处理冲突的方法</a:t>
            </a:r>
            <a:endParaRPr lang="en-US" altLang="zh-CN" sz="2000" dirty="0"/>
          </a:p>
          <a:p>
            <a:pPr>
              <a:buNone/>
            </a:pPr>
            <a:r>
              <a:rPr lang="en-US" altLang="zh-CN" sz="2000" dirty="0"/>
              <a:t>     4</a:t>
            </a:r>
            <a:r>
              <a:rPr lang="zh-CN" altLang="en-US" sz="2000" dirty="0"/>
              <a:t>、哈希表的查找过程</a:t>
            </a:r>
            <a:endParaRPr lang="en-US" altLang="zh-CN" sz="2000" dirty="0"/>
          </a:p>
          <a:p>
            <a:pPr>
              <a:buNone/>
            </a:pP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A3839E1-C74B-438E-BB09-460EEF15A756}"/>
              </a:ext>
            </a:extLst>
          </p:cNvPr>
          <p:cNvSpPr/>
          <p:nvPr/>
        </p:nvSpPr>
        <p:spPr>
          <a:xfrm>
            <a:off x="359532" y="188640"/>
            <a:ext cx="8424936" cy="3359061"/>
          </a:xfrm>
          <a:prstGeom prst="rect">
            <a:avLst/>
          </a:prstGeom>
        </p:spPr>
        <p:txBody>
          <a:bodyPr wrap="square">
            <a:spAutoFit/>
          </a:bodyPr>
          <a:lstStyle/>
          <a:p>
            <a:pPr>
              <a:lnSpc>
                <a:spcPct val="150000"/>
              </a:lnSpc>
            </a:pPr>
            <a:r>
              <a:rPr lang="en-US" altLang="zh-CN" sz="2400" b="1" dirty="0"/>
              <a:t>1</a:t>
            </a:r>
            <a:r>
              <a:rPr lang="zh-CN" altLang="en-US" sz="2400" b="1" dirty="0"/>
              <a:t>、已知输入数据序列为（</a:t>
            </a:r>
            <a:r>
              <a:rPr lang="en-US" altLang="zh-CN" sz="2400" b="1" dirty="0"/>
              <a:t>68,40,25,21,33,12,58,51,16,36</a:t>
            </a:r>
            <a:r>
              <a:rPr lang="zh-CN" altLang="en-US" sz="2400" b="1" dirty="0"/>
              <a:t>），请完成下列要求。</a:t>
            </a:r>
            <a:endParaRPr lang="en-US" altLang="zh-CN" sz="2400" b="1" dirty="0"/>
          </a:p>
          <a:p>
            <a:pPr>
              <a:lnSpc>
                <a:spcPct val="150000"/>
              </a:lnSpc>
            </a:pPr>
            <a:r>
              <a:rPr lang="zh-CN" altLang="en-US" sz="2400" b="1" dirty="0"/>
              <a:t>要求：（</a:t>
            </a:r>
            <a:r>
              <a:rPr lang="en-US" altLang="zh-CN" sz="2400" b="1" dirty="0"/>
              <a:t>1</a:t>
            </a:r>
            <a:r>
              <a:rPr lang="zh-CN" altLang="en-US" sz="2400" b="1" dirty="0"/>
              <a:t>）画出根据数据序列建立的</a:t>
            </a:r>
            <a:r>
              <a:rPr lang="en-US" altLang="zh-CN" sz="2400" b="1" dirty="0"/>
              <a:t>3</a:t>
            </a:r>
            <a:r>
              <a:rPr lang="zh-CN" altLang="en-US" sz="2400" b="1" dirty="0"/>
              <a:t>阶</a:t>
            </a:r>
            <a:r>
              <a:rPr lang="en-US" altLang="zh-CN" sz="2400" b="1" dirty="0"/>
              <a:t>B_</a:t>
            </a:r>
            <a:r>
              <a:rPr lang="zh-CN" altLang="en-US" sz="2400" b="1" dirty="0"/>
              <a:t>树示意图。（</a:t>
            </a:r>
            <a:r>
              <a:rPr lang="en-US" altLang="zh-CN" sz="2400" b="1" dirty="0"/>
              <a:t>5</a:t>
            </a:r>
            <a:r>
              <a:rPr lang="zh-CN" altLang="en-US" sz="2400" b="1" dirty="0"/>
              <a:t>分）</a:t>
            </a:r>
            <a:r>
              <a:rPr lang="en-US" altLang="zh-CN" sz="2400" b="1" dirty="0"/>
              <a:t>	</a:t>
            </a:r>
            <a:r>
              <a:rPr lang="zh-CN" altLang="en-US" sz="2400" b="1" dirty="0"/>
              <a:t>（</a:t>
            </a:r>
            <a:r>
              <a:rPr lang="en-US" altLang="zh-CN" sz="2400" b="1" dirty="0"/>
              <a:t>2</a:t>
            </a:r>
            <a:r>
              <a:rPr lang="zh-CN" altLang="en-US" sz="2400" b="1" dirty="0"/>
              <a:t>）画出删除</a:t>
            </a:r>
            <a:r>
              <a:rPr lang="en-US" altLang="zh-CN" sz="2400" b="1" dirty="0"/>
              <a:t>51</a:t>
            </a:r>
            <a:r>
              <a:rPr lang="zh-CN" altLang="en-US" sz="2400" b="1" dirty="0"/>
              <a:t>后的</a:t>
            </a:r>
            <a:r>
              <a:rPr lang="en-US" altLang="zh-CN" sz="2400" b="1" dirty="0"/>
              <a:t>B_</a:t>
            </a:r>
            <a:r>
              <a:rPr lang="zh-CN" altLang="en-US" sz="2400" b="1" dirty="0"/>
              <a:t>树示例图。（</a:t>
            </a:r>
            <a:r>
              <a:rPr lang="en-US" altLang="zh-CN" sz="2400" b="1" dirty="0"/>
              <a:t>5</a:t>
            </a:r>
            <a:r>
              <a:rPr lang="zh-CN" altLang="en-US" sz="2400" b="1" dirty="0"/>
              <a:t>分）</a:t>
            </a:r>
            <a:endParaRPr lang="en-US" altLang="zh-CN" sz="2400" b="1" dirty="0"/>
          </a:p>
          <a:p>
            <a:pPr>
              <a:lnSpc>
                <a:spcPct val="150000"/>
              </a:lnSpc>
            </a:pPr>
            <a:endParaRPr lang="en-US" altLang="zh-CN" sz="2400" b="1" dirty="0"/>
          </a:p>
          <a:p>
            <a:pPr>
              <a:lnSpc>
                <a:spcPct val="150000"/>
              </a:lnSpc>
            </a:pPr>
            <a:endParaRPr lang="en-US" altLang="zh-CN" sz="2400" b="1" dirty="0"/>
          </a:p>
        </p:txBody>
      </p:sp>
      <p:sp>
        <p:nvSpPr>
          <p:cNvPr id="5" name="椭圆 4">
            <a:extLst>
              <a:ext uri="{FF2B5EF4-FFF2-40B4-BE49-F238E27FC236}">
                <a16:creationId xmlns:a16="http://schemas.microsoft.com/office/drawing/2014/main" id="{572116A5-4F3D-492E-800C-B2F744C14190}"/>
              </a:ext>
            </a:extLst>
          </p:cNvPr>
          <p:cNvSpPr/>
          <p:nvPr/>
        </p:nvSpPr>
        <p:spPr>
          <a:xfrm>
            <a:off x="611560" y="263691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sp>
        <p:nvSpPr>
          <p:cNvPr id="6" name="椭圆 5">
            <a:extLst>
              <a:ext uri="{FF2B5EF4-FFF2-40B4-BE49-F238E27FC236}">
                <a16:creationId xmlns:a16="http://schemas.microsoft.com/office/drawing/2014/main" id="{DB76CE65-58A1-49F8-AA53-6C159716C58F}"/>
              </a:ext>
            </a:extLst>
          </p:cNvPr>
          <p:cNvSpPr/>
          <p:nvPr/>
        </p:nvSpPr>
        <p:spPr>
          <a:xfrm>
            <a:off x="1691680" y="2636912"/>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40,68</a:t>
            </a:r>
            <a:endParaRPr lang="zh-CN" altLang="en-US" b="1" dirty="0">
              <a:solidFill>
                <a:schemeClr val="tx1"/>
              </a:solidFill>
            </a:endParaRPr>
          </a:p>
        </p:txBody>
      </p:sp>
      <p:sp>
        <p:nvSpPr>
          <p:cNvPr id="7" name="椭圆 6">
            <a:extLst>
              <a:ext uri="{FF2B5EF4-FFF2-40B4-BE49-F238E27FC236}">
                <a16:creationId xmlns:a16="http://schemas.microsoft.com/office/drawing/2014/main" id="{E6DEF8CD-19B9-421A-9E5A-7D0719C3CA13}"/>
              </a:ext>
            </a:extLst>
          </p:cNvPr>
          <p:cNvSpPr/>
          <p:nvPr/>
        </p:nvSpPr>
        <p:spPr>
          <a:xfrm>
            <a:off x="3131840" y="26384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8" name="椭圆 7">
            <a:extLst>
              <a:ext uri="{FF2B5EF4-FFF2-40B4-BE49-F238E27FC236}">
                <a16:creationId xmlns:a16="http://schemas.microsoft.com/office/drawing/2014/main" id="{10F6CCB7-B020-4349-BF0B-15F68179E53F}"/>
              </a:ext>
            </a:extLst>
          </p:cNvPr>
          <p:cNvSpPr/>
          <p:nvPr/>
        </p:nvSpPr>
        <p:spPr>
          <a:xfrm>
            <a:off x="2699792" y="342214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9" name="椭圆 8">
            <a:extLst>
              <a:ext uri="{FF2B5EF4-FFF2-40B4-BE49-F238E27FC236}">
                <a16:creationId xmlns:a16="http://schemas.microsoft.com/office/drawing/2014/main" id="{9ECE77EB-3C15-4FBD-BC62-44CE74B1A9C3}"/>
              </a:ext>
            </a:extLst>
          </p:cNvPr>
          <p:cNvSpPr/>
          <p:nvPr/>
        </p:nvSpPr>
        <p:spPr>
          <a:xfrm>
            <a:off x="3491880" y="343549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1" name="直接连接符 10">
            <a:extLst>
              <a:ext uri="{FF2B5EF4-FFF2-40B4-BE49-F238E27FC236}">
                <a16:creationId xmlns:a16="http://schemas.microsoft.com/office/drawing/2014/main" id="{42D7152C-E0FE-45B8-92F8-B649BDD483FE}"/>
              </a:ext>
            </a:extLst>
          </p:cNvPr>
          <p:cNvCxnSpPr>
            <a:cxnSpLocks/>
            <a:endCxn id="8" idx="0"/>
          </p:cNvCxnSpPr>
          <p:nvPr/>
        </p:nvCxnSpPr>
        <p:spPr>
          <a:xfrm flipH="1">
            <a:off x="3023828" y="3140968"/>
            <a:ext cx="351039" cy="281176"/>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28390325-09FE-4A3C-A4A2-AEB9149268C2}"/>
              </a:ext>
            </a:extLst>
          </p:cNvPr>
          <p:cNvCxnSpPr>
            <a:cxnSpLocks/>
            <a:endCxn id="9" idx="0"/>
          </p:cNvCxnSpPr>
          <p:nvPr/>
        </p:nvCxnSpPr>
        <p:spPr>
          <a:xfrm>
            <a:off x="3509882" y="3140968"/>
            <a:ext cx="306034" cy="294529"/>
          </a:xfrm>
          <a:prstGeom prst="line">
            <a:avLst/>
          </a:prstGeom>
          <a:ln w="28575"/>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F9F4BD55-6775-40F5-BD8D-55712EF2844A}"/>
              </a:ext>
            </a:extLst>
          </p:cNvPr>
          <p:cNvSpPr/>
          <p:nvPr/>
        </p:nvSpPr>
        <p:spPr>
          <a:xfrm>
            <a:off x="5328084" y="263520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17" name="椭圆 16">
            <a:extLst>
              <a:ext uri="{FF2B5EF4-FFF2-40B4-BE49-F238E27FC236}">
                <a16:creationId xmlns:a16="http://schemas.microsoft.com/office/drawing/2014/main" id="{2D7A4055-6D53-4F4B-BE3B-1AC5DD879C23}"/>
              </a:ext>
            </a:extLst>
          </p:cNvPr>
          <p:cNvSpPr/>
          <p:nvPr/>
        </p:nvSpPr>
        <p:spPr>
          <a:xfrm>
            <a:off x="5688124" y="343226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8" name="直接连接符 17">
            <a:extLst>
              <a:ext uri="{FF2B5EF4-FFF2-40B4-BE49-F238E27FC236}">
                <a16:creationId xmlns:a16="http://schemas.microsoft.com/office/drawing/2014/main" id="{F514C71A-233F-4541-BEEC-BA48662790C3}"/>
              </a:ext>
            </a:extLst>
          </p:cNvPr>
          <p:cNvCxnSpPr>
            <a:cxnSpLocks/>
          </p:cNvCxnSpPr>
          <p:nvPr/>
        </p:nvCxnSpPr>
        <p:spPr>
          <a:xfrm flipH="1">
            <a:off x="5220072" y="3137734"/>
            <a:ext cx="351039" cy="281176"/>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918A5CBF-1C47-4582-AA44-089AD205FD93}"/>
              </a:ext>
            </a:extLst>
          </p:cNvPr>
          <p:cNvCxnSpPr>
            <a:cxnSpLocks/>
            <a:endCxn id="17" idx="0"/>
          </p:cNvCxnSpPr>
          <p:nvPr/>
        </p:nvCxnSpPr>
        <p:spPr>
          <a:xfrm>
            <a:off x="5706126" y="3137734"/>
            <a:ext cx="306034" cy="294529"/>
          </a:xfrm>
          <a:prstGeom prst="line">
            <a:avLst/>
          </a:prstGeom>
          <a:ln w="28575"/>
        </p:spPr>
        <p:style>
          <a:lnRef idx="1">
            <a:schemeClr val="dk1"/>
          </a:lnRef>
          <a:fillRef idx="0">
            <a:schemeClr val="dk1"/>
          </a:fillRef>
          <a:effectRef idx="0">
            <a:schemeClr val="dk1"/>
          </a:effectRef>
          <a:fontRef idx="minor">
            <a:schemeClr val="tx1"/>
          </a:fontRef>
        </p:style>
      </p:cxnSp>
      <p:sp>
        <p:nvSpPr>
          <p:cNvPr id="20" name="椭圆 19">
            <a:extLst>
              <a:ext uri="{FF2B5EF4-FFF2-40B4-BE49-F238E27FC236}">
                <a16:creationId xmlns:a16="http://schemas.microsoft.com/office/drawing/2014/main" id="{2DDA018C-78F8-4AC9-A060-48E087671267}"/>
              </a:ext>
            </a:extLst>
          </p:cNvPr>
          <p:cNvSpPr/>
          <p:nvPr/>
        </p:nvSpPr>
        <p:spPr>
          <a:xfrm>
            <a:off x="4612505" y="3442174"/>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21,25</a:t>
            </a:r>
            <a:endParaRPr lang="zh-CN" altLang="en-US" b="1" dirty="0">
              <a:solidFill>
                <a:schemeClr val="tx1"/>
              </a:solidFill>
            </a:endParaRPr>
          </a:p>
        </p:txBody>
      </p:sp>
      <p:sp>
        <p:nvSpPr>
          <p:cNvPr id="23" name="椭圆 22">
            <a:extLst>
              <a:ext uri="{FF2B5EF4-FFF2-40B4-BE49-F238E27FC236}">
                <a16:creationId xmlns:a16="http://schemas.microsoft.com/office/drawing/2014/main" id="{86EAD557-62B3-4C34-898A-0BD6721C80F2}"/>
              </a:ext>
            </a:extLst>
          </p:cNvPr>
          <p:cNvSpPr/>
          <p:nvPr/>
        </p:nvSpPr>
        <p:spPr>
          <a:xfrm>
            <a:off x="6723239" y="343468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24" name="椭圆 23">
            <a:extLst>
              <a:ext uri="{FF2B5EF4-FFF2-40B4-BE49-F238E27FC236}">
                <a16:creationId xmlns:a16="http://schemas.microsoft.com/office/drawing/2014/main" id="{D321B309-2FE3-41C4-9BC2-364110B46125}"/>
              </a:ext>
            </a:extLst>
          </p:cNvPr>
          <p:cNvSpPr/>
          <p:nvPr/>
        </p:nvSpPr>
        <p:spPr>
          <a:xfrm>
            <a:off x="8319117" y="342900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25" name="直接连接符 24">
            <a:extLst>
              <a:ext uri="{FF2B5EF4-FFF2-40B4-BE49-F238E27FC236}">
                <a16:creationId xmlns:a16="http://schemas.microsoft.com/office/drawing/2014/main" id="{C6AA76B1-A464-4790-BE28-FDA0DEBB9E8F}"/>
              </a:ext>
            </a:extLst>
          </p:cNvPr>
          <p:cNvCxnSpPr>
            <a:cxnSpLocks/>
            <a:stCxn id="27" idx="3"/>
            <a:endCxn id="23" idx="0"/>
          </p:cNvCxnSpPr>
          <p:nvPr/>
        </p:nvCxnSpPr>
        <p:spPr>
          <a:xfrm flipH="1">
            <a:off x="7047275" y="3065445"/>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D2C64D91-B9CC-4B58-95BD-4BD6F57D7369}"/>
              </a:ext>
            </a:extLst>
          </p:cNvPr>
          <p:cNvCxnSpPr>
            <a:cxnSpLocks/>
            <a:stCxn id="27" idx="5"/>
            <a:endCxn id="24" idx="0"/>
          </p:cNvCxnSpPr>
          <p:nvPr/>
        </p:nvCxnSpPr>
        <p:spPr>
          <a:xfrm>
            <a:off x="8258791" y="3065445"/>
            <a:ext cx="384362" cy="363555"/>
          </a:xfrm>
          <a:prstGeom prst="line">
            <a:avLst/>
          </a:prstGeom>
          <a:ln w="28575"/>
        </p:spPr>
        <p:style>
          <a:lnRef idx="1">
            <a:schemeClr val="dk1"/>
          </a:lnRef>
          <a:fillRef idx="0">
            <a:schemeClr val="dk1"/>
          </a:fillRef>
          <a:effectRef idx="0">
            <a:schemeClr val="dk1"/>
          </a:effectRef>
          <a:fontRef idx="minor">
            <a:schemeClr val="tx1"/>
          </a:fontRef>
        </p:style>
      </p:cxnSp>
      <p:sp>
        <p:nvSpPr>
          <p:cNvPr id="27" name="椭圆 26">
            <a:extLst>
              <a:ext uri="{FF2B5EF4-FFF2-40B4-BE49-F238E27FC236}">
                <a16:creationId xmlns:a16="http://schemas.microsoft.com/office/drawing/2014/main" id="{4ECA1E12-75FF-45CD-B54B-BA8EAB6A076F}"/>
              </a:ext>
            </a:extLst>
          </p:cNvPr>
          <p:cNvSpPr/>
          <p:nvPr/>
        </p:nvSpPr>
        <p:spPr>
          <a:xfrm>
            <a:off x="7398314" y="2635206"/>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30" name="椭圆 29">
            <a:extLst>
              <a:ext uri="{FF2B5EF4-FFF2-40B4-BE49-F238E27FC236}">
                <a16:creationId xmlns:a16="http://schemas.microsoft.com/office/drawing/2014/main" id="{A50577CA-C739-4D11-81EB-12563BD62E1F}"/>
              </a:ext>
            </a:extLst>
          </p:cNvPr>
          <p:cNvSpPr/>
          <p:nvPr/>
        </p:nvSpPr>
        <p:spPr>
          <a:xfrm>
            <a:off x="7549235" y="344217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31" name="直接连接符 30">
            <a:extLst>
              <a:ext uri="{FF2B5EF4-FFF2-40B4-BE49-F238E27FC236}">
                <a16:creationId xmlns:a16="http://schemas.microsoft.com/office/drawing/2014/main" id="{8DBF8B9B-616C-4AD9-BA0D-138A97C9223D}"/>
              </a:ext>
            </a:extLst>
          </p:cNvPr>
          <p:cNvCxnSpPr>
            <a:cxnSpLocks/>
            <a:endCxn id="30" idx="0"/>
          </p:cNvCxnSpPr>
          <p:nvPr/>
        </p:nvCxnSpPr>
        <p:spPr>
          <a:xfrm flipH="1">
            <a:off x="7873271" y="3137734"/>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35" name="椭圆 34">
            <a:extLst>
              <a:ext uri="{FF2B5EF4-FFF2-40B4-BE49-F238E27FC236}">
                <a16:creationId xmlns:a16="http://schemas.microsoft.com/office/drawing/2014/main" id="{C02AB6FE-461F-43D0-9438-D2F0A6C7EBCB}"/>
              </a:ext>
            </a:extLst>
          </p:cNvPr>
          <p:cNvSpPr/>
          <p:nvPr/>
        </p:nvSpPr>
        <p:spPr>
          <a:xfrm>
            <a:off x="1883402" y="5482579"/>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36" name="直接连接符 35">
            <a:extLst>
              <a:ext uri="{FF2B5EF4-FFF2-40B4-BE49-F238E27FC236}">
                <a16:creationId xmlns:a16="http://schemas.microsoft.com/office/drawing/2014/main" id="{FC041AB9-5FB4-4B06-98D0-7BC2DD66228B}"/>
              </a:ext>
            </a:extLst>
          </p:cNvPr>
          <p:cNvCxnSpPr>
            <a:cxnSpLocks/>
            <a:stCxn id="38" idx="3"/>
          </p:cNvCxnSpPr>
          <p:nvPr/>
        </p:nvCxnSpPr>
        <p:spPr>
          <a:xfrm flipH="1">
            <a:off x="611560" y="5119024"/>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DF9D0C38-2565-4FEF-9082-5612EDFF9D66}"/>
              </a:ext>
            </a:extLst>
          </p:cNvPr>
          <p:cNvCxnSpPr>
            <a:cxnSpLocks/>
            <a:stCxn id="38" idx="5"/>
            <a:endCxn id="35" idx="0"/>
          </p:cNvCxnSpPr>
          <p:nvPr/>
        </p:nvCxnSpPr>
        <p:spPr>
          <a:xfrm>
            <a:off x="1823076" y="5119024"/>
            <a:ext cx="384362" cy="363555"/>
          </a:xfrm>
          <a:prstGeom prst="line">
            <a:avLst/>
          </a:prstGeom>
          <a:ln w="28575"/>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8C5A0837-95C2-40BD-881A-2830A8227C58}"/>
              </a:ext>
            </a:extLst>
          </p:cNvPr>
          <p:cNvSpPr/>
          <p:nvPr/>
        </p:nvSpPr>
        <p:spPr>
          <a:xfrm>
            <a:off x="962599" y="4688785"/>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39" name="椭圆 38">
            <a:extLst>
              <a:ext uri="{FF2B5EF4-FFF2-40B4-BE49-F238E27FC236}">
                <a16:creationId xmlns:a16="http://schemas.microsoft.com/office/drawing/2014/main" id="{4AF1C6C5-C4A8-4771-8D8A-862FD69E8D8F}"/>
              </a:ext>
            </a:extLst>
          </p:cNvPr>
          <p:cNvSpPr/>
          <p:nvPr/>
        </p:nvSpPr>
        <p:spPr>
          <a:xfrm>
            <a:off x="1113520" y="549575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40" name="直接连接符 39">
            <a:extLst>
              <a:ext uri="{FF2B5EF4-FFF2-40B4-BE49-F238E27FC236}">
                <a16:creationId xmlns:a16="http://schemas.microsoft.com/office/drawing/2014/main" id="{78C4C045-14F7-4DDF-AB7E-863FA73E1226}"/>
              </a:ext>
            </a:extLst>
          </p:cNvPr>
          <p:cNvCxnSpPr>
            <a:cxnSpLocks/>
            <a:endCxn id="39" idx="0"/>
          </p:cNvCxnSpPr>
          <p:nvPr/>
        </p:nvCxnSpPr>
        <p:spPr>
          <a:xfrm flipH="1">
            <a:off x="1437556" y="5191313"/>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41" name="椭圆 40">
            <a:extLst>
              <a:ext uri="{FF2B5EF4-FFF2-40B4-BE49-F238E27FC236}">
                <a16:creationId xmlns:a16="http://schemas.microsoft.com/office/drawing/2014/main" id="{A2CF5F88-2527-40E2-83B6-42AF9F899EF7}"/>
              </a:ext>
            </a:extLst>
          </p:cNvPr>
          <p:cNvSpPr/>
          <p:nvPr/>
        </p:nvSpPr>
        <p:spPr>
          <a:xfrm>
            <a:off x="44503" y="5495753"/>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cxnSp>
        <p:nvCxnSpPr>
          <p:cNvPr id="43" name="直接连接符 42">
            <a:extLst>
              <a:ext uri="{FF2B5EF4-FFF2-40B4-BE49-F238E27FC236}">
                <a16:creationId xmlns:a16="http://schemas.microsoft.com/office/drawing/2014/main" id="{022F70C3-856F-43C2-ABF7-4C79A16A49C9}"/>
              </a:ext>
            </a:extLst>
          </p:cNvPr>
          <p:cNvCxnSpPr>
            <a:cxnSpLocks/>
            <a:stCxn id="45" idx="3"/>
          </p:cNvCxnSpPr>
          <p:nvPr/>
        </p:nvCxnSpPr>
        <p:spPr>
          <a:xfrm flipH="1">
            <a:off x="3190971" y="5105236"/>
            <a:ext cx="498674" cy="369235"/>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2CCF363C-7C8C-4E9B-A2C0-93C34C1C8A6D}"/>
              </a:ext>
            </a:extLst>
          </p:cNvPr>
          <p:cNvCxnSpPr>
            <a:cxnSpLocks/>
            <a:stCxn id="45" idx="5"/>
            <a:endCxn id="49" idx="0"/>
          </p:cNvCxnSpPr>
          <p:nvPr/>
        </p:nvCxnSpPr>
        <p:spPr>
          <a:xfrm>
            <a:off x="4402487" y="5105236"/>
            <a:ext cx="487850" cy="411996"/>
          </a:xfrm>
          <a:prstGeom prst="line">
            <a:avLst/>
          </a:prstGeom>
          <a:ln w="28575"/>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AB4CAE39-8FEA-4928-9D64-7E1282C02497}"/>
              </a:ext>
            </a:extLst>
          </p:cNvPr>
          <p:cNvSpPr/>
          <p:nvPr/>
        </p:nvSpPr>
        <p:spPr>
          <a:xfrm>
            <a:off x="3542010" y="4674997"/>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25,40</a:t>
            </a:r>
            <a:endParaRPr lang="zh-CN" altLang="en-US" b="1" dirty="0">
              <a:solidFill>
                <a:schemeClr val="tx1"/>
              </a:solidFill>
            </a:endParaRPr>
          </a:p>
        </p:txBody>
      </p:sp>
      <p:sp>
        <p:nvSpPr>
          <p:cNvPr id="46" name="椭圆 45">
            <a:extLst>
              <a:ext uri="{FF2B5EF4-FFF2-40B4-BE49-F238E27FC236}">
                <a16:creationId xmlns:a16="http://schemas.microsoft.com/office/drawing/2014/main" id="{B7FFBE18-0774-417E-9DE1-895318922347}"/>
              </a:ext>
            </a:extLst>
          </p:cNvPr>
          <p:cNvSpPr/>
          <p:nvPr/>
        </p:nvSpPr>
        <p:spPr>
          <a:xfrm>
            <a:off x="3692931" y="548196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47" name="直接连接符 46">
            <a:extLst>
              <a:ext uri="{FF2B5EF4-FFF2-40B4-BE49-F238E27FC236}">
                <a16:creationId xmlns:a16="http://schemas.microsoft.com/office/drawing/2014/main" id="{293D7622-1E58-4737-8485-C9289ACDB394}"/>
              </a:ext>
            </a:extLst>
          </p:cNvPr>
          <p:cNvCxnSpPr>
            <a:cxnSpLocks/>
            <a:endCxn id="46" idx="0"/>
          </p:cNvCxnSpPr>
          <p:nvPr/>
        </p:nvCxnSpPr>
        <p:spPr>
          <a:xfrm flipH="1">
            <a:off x="4016967" y="5177525"/>
            <a:ext cx="23718" cy="304440"/>
          </a:xfrm>
          <a:prstGeom prst="line">
            <a:avLst/>
          </a:prstGeom>
          <a:ln w="28575"/>
        </p:spPr>
        <p:style>
          <a:lnRef idx="1">
            <a:schemeClr val="dk1"/>
          </a:lnRef>
          <a:fillRef idx="0">
            <a:schemeClr val="dk1"/>
          </a:fillRef>
          <a:effectRef idx="0">
            <a:schemeClr val="dk1"/>
          </a:effectRef>
          <a:fontRef idx="minor">
            <a:schemeClr val="tx1"/>
          </a:fontRef>
        </p:style>
      </p:cxnSp>
      <p:sp>
        <p:nvSpPr>
          <p:cNvPr id="48" name="椭圆 47">
            <a:extLst>
              <a:ext uri="{FF2B5EF4-FFF2-40B4-BE49-F238E27FC236}">
                <a16:creationId xmlns:a16="http://schemas.microsoft.com/office/drawing/2014/main" id="{2064EA48-4866-487C-BB13-B3F9285DA35C}"/>
              </a:ext>
            </a:extLst>
          </p:cNvPr>
          <p:cNvSpPr/>
          <p:nvPr/>
        </p:nvSpPr>
        <p:spPr>
          <a:xfrm>
            <a:off x="2623914" y="5481965"/>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sp>
        <p:nvSpPr>
          <p:cNvPr id="49" name="椭圆 48">
            <a:extLst>
              <a:ext uri="{FF2B5EF4-FFF2-40B4-BE49-F238E27FC236}">
                <a16:creationId xmlns:a16="http://schemas.microsoft.com/office/drawing/2014/main" id="{46DB2D90-DF43-4EC8-992E-04AB858DD662}"/>
              </a:ext>
            </a:extLst>
          </p:cNvPr>
          <p:cNvSpPr/>
          <p:nvPr/>
        </p:nvSpPr>
        <p:spPr>
          <a:xfrm>
            <a:off x="4386281" y="5517232"/>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sp>
        <p:nvSpPr>
          <p:cNvPr id="51" name="椭圆 50">
            <a:extLst>
              <a:ext uri="{FF2B5EF4-FFF2-40B4-BE49-F238E27FC236}">
                <a16:creationId xmlns:a16="http://schemas.microsoft.com/office/drawing/2014/main" id="{A24C7C69-5B9E-4CB9-A8FA-EC36EBD1F5B5}"/>
              </a:ext>
            </a:extLst>
          </p:cNvPr>
          <p:cNvSpPr/>
          <p:nvPr/>
        </p:nvSpPr>
        <p:spPr>
          <a:xfrm>
            <a:off x="6960884" y="41284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52" name="椭圆 51">
            <a:extLst>
              <a:ext uri="{FF2B5EF4-FFF2-40B4-BE49-F238E27FC236}">
                <a16:creationId xmlns:a16="http://schemas.microsoft.com/office/drawing/2014/main" id="{9BC133A7-D7E3-458F-9750-537307A66ECE}"/>
              </a:ext>
            </a:extLst>
          </p:cNvPr>
          <p:cNvSpPr/>
          <p:nvPr/>
        </p:nvSpPr>
        <p:spPr>
          <a:xfrm>
            <a:off x="6289190" y="491956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53" name="椭圆 52">
            <a:extLst>
              <a:ext uri="{FF2B5EF4-FFF2-40B4-BE49-F238E27FC236}">
                <a16:creationId xmlns:a16="http://schemas.microsoft.com/office/drawing/2014/main" id="{112BF400-2704-46D8-BB01-DD302C87B52C}"/>
              </a:ext>
            </a:extLst>
          </p:cNvPr>
          <p:cNvSpPr/>
          <p:nvPr/>
        </p:nvSpPr>
        <p:spPr>
          <a:xfrm>
            <a:off x="7614811" y="493928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54" name="直接连接符 53">
            <a:extLst>
              <a:ext uri="{FF2B5EF4-FFF2-40B4-BE49-F238E27FC236}">
                <a16:creationId xmlns:a16="http://schemas.microsoft.com/office/drawing/2014/main" id="{0641F3AE-7114-4841-B2B5-4FC9459EFA41}"/>
              </a:ext>
            </a:extLst>
          </p:cNvPr>
          <p:cNvCxnSpPr>
            <a:cxnSpLocks/>
            <a:stCxn id="51" idx="4"/>
            <a:endCxn id="52" idx="0"/>
          </p:cNvCxnSpPr>
          <p:nvPr/>
        </p:nvCxnSpPr>
        <p:spPr>
          <a:xfrm flipH="1">
            <a:off x="6613226" y="4632496"/>
            <a:ext cx="671694" cy="287066"/>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633F2A14-F633-4503-BE9F-757877F598F6}"/>
              </a:ext>
            </a:extLst>
          </p:cNvPr>
          <p:cNvCxnSpPr>
            <a:cxnSpLocks/>
            <a:endCxn id="53" idx="0"/>
          </p:cNvCxnSpPr>
          <p:nvPr/>
        </p:nvCxnSpPr>
        <p:spPr>
          <a:xfrm>
            <a:off x="7284920" y="4665672"/>
            <a:ext cx="653927" cy="273613"/>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084B3F5F-3BA0-40DD-B386-FB56AB81646C}"/>
              </a:ext>
            </a:extLst>
          </p:cNvPr>
          <p:cNvCxnSpPr>
            <a:cxnSpLocks/>
            <a:stCxn id="52" idx="4"/>
            <a:endCxn id="57" idx="0"/>
          </p:cNvCxnSpPr>
          <p:nvPr/>
        </p:nvCxnSpPr>
        <p:spPr>
          <a:xfrm flipH="1">
            <a:off x="5848148" y="5423618"/>
            <a:ext cx="765078" cy="562403"/>
          </a:xfrm>
          <a:prstGeom prst="line">
            <a:avLst/>
          </a:prstGeom>
          <a:ln w="28575"/>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5DF0386F-F3A4-434C-BE9D-FFEBE63CE1B4}"/>
              </a:ext>
            </a:extLst>
          </p:cNvPr>
          <p:cNvSpPr/>
          <p:nvPr/>
        </p:nvSpPr>
        <p:spPr>
          <a:xfrm>
            <a:off x="5344092" y="5986021"/>
            <a:ext cx="100811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12,21</a:t>
            </a:r>
            <a:endParaRPr lang="zh-CN" altLang="en-US" b="1" dirty="0">
              <a:solidFill>
                <a:schemeClr val="tx1"/>
              </a:solidFill>
            </a:endParaRPr>
          </a:p>
        </p:txBody>
      </p:sp>
      <p:sp>
        <p:nvSpPr>
          <p:cNvPr id="58" name="椭圆 57">
            <a:extLst>
              <a:ext uri="{FF2B5EF4-FFF2-40B4-BE49-F238E27FC236}">
                <a16:creationId xmlns:a16="http://schemas.microsoft.com/office/drawing/2014/main" id="{B1D7D14D-DEF3-4083-B51D-EE188AC4C920}"/>
              </a:ext>
            </a:extLst>
          </p:cNvPr>
          <p:cNvSpPr/>
          <p:nvPr/>
        </p:nvSpPr>
        <p:spPr>
          <a:xfrm>
            <a:off x="6696052" y="602307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59" name="直接连接符 58">
            <a:extLst>
              <a:ext uri="{FF2B5EF4-FFF2-40B4-BE49-F238E27FC236}">
                <a16:creationId xmlns:a16="http://schemas.microsoft.com/office/drawing/2014/main" id="{94C59393-FBDD-415F-9E41-AEDB84197DAF}"/>
              </a:ext>
            </a:extLst>
          </p:cNvPr>
          <p:cNvCxnSpPr>
            <a:cxnSpLocks/>
            <a:stCxn id="52" idx="4"/>
            <a:endCxn id="58" idx="0"/>
          </p:cNvCxnSpPr>
          <p:nvPr/>
        </p:nvCxnSpPr>
        <p:spPr>
          <a:xfrm>
            <a:off x="6613226" y="5423618"/>
            <a:ext cx="406862" cy="599458"/>
          </a:xfrm>
          <a:prstGeom prst="line">
            <a:avLst/>
          </a:prstGeom>
          <a:ln w="28575"/>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E3BCFF0C-777C-4637-8EBF-EC77B6B65286}"/>
              </a:ext>
            </a:extLst>
          </p:cNvPr>
          <p:cNvSpPr/>
          <p:nvPr/>
        </p:nvSpPr>
        <p:spPr>
          <a:xfrm>
            <a:off x="8082390" y="605377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68" name="直接连接符 67">
            <a:extLst>
              <a:ext uri="{FF2B5EF4-FFF2-40B4-BE49-F238E27FC236}">
                <a16:creationId xmlns:a16="http://schemas.microsoft.com/office/drawing/2014/main" id="{1AF180A6-D6BC-4BB9-B674-2BF2937A4418}"/>
              </a:ext>
            </a:extLst>
          </p:cNvPr>
          <p:cNvCxnSpPr>
            <a:cxnSpLocks/>
            <a:stCxn id="53" idx="4"/>
            <a:endCxn id="67" idx="0"/>
          </p:cNvCxnSpPr>
          <p:nvPr/>
        </p:nvCxnSpPr>
        <p:spPr>
          <a:xfrm>
            <a:off x="7938847" y="5443341"/>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69" name="椭圆 68">
            <a:extLst>
              <a:ext uri="{FF2B5EF4-FFF2-40B4-BE49-F238E27FC236}">
                <a16:creationId xmlns:a16="http://schemas.microsoft.com/office/drawing/2014/main" id="{E807B00C-56BC-4D72-A5AF-2F538238E2F9}"/>
              </a:ext>
            </a:extLst>
          </p:cNvPr>
          <p:cNvSpPr/>
          <p:nvPr/>
        </p:nvSpPr>
        <p:spPr>
          <a:xfrm>
            <a:off x="7376751" y="602307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70" name="直接连接符 69">
            <a:extLst>
              <a:ext uri="{FF2B5EF4-FFF2-40B4-BE49-F238E27FC236}">
                <a16:creationId xmlns:a16="http://schemas.microsoft.com/office/drawing/2014/main" id="{143FDDFA-BF06-4B15-A3FA-126170CE10FD}"/>
              </a:ext>
            </a:extLst>
          </p:cNvPr>
          <p:cNvCxnSpPr>
            <a:cxnSpLocks/>
            <a:stCxn id="53" idx="4"/>
            <a:endCxn id="69" idx="0"/>
          </p:cNvCxnSpPr>
          <p:nvPr/>
        </p:nvCxnSpPr>
        <p:spPr>
          <a:xfrm flipH="1">
            <a:off x="7700787" y="5443341"/>
            <a:ext cx="238060" cy="579735"/>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93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ppt_x"/>
                                          </p:val>
                                        </p:tav>
                                        <p:tav tm="100000">
                                          <p:val>
                                            <p:strVal val="#ppt_x"/>
                                          </p:val>
                                        </p:tav>
                                      </p:tavLst>
                                    </p:anim>
                                    <p:anim calcmode="lin" valueType="num">
                                      <p:cBhvr additive="base">
                                        <p:cTn id="94" dur="500" fill="hold"/>
                                        <p:tgtEl>
                                          <p:spTgt spid="3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ppt_x"/>
                                          </p:val>
                                        </p:tav>
                                        <p:tav tm="100000">
                                          <p:val>
                                            <p:strVal val="#ppt_x"/>
                                          </p:val>
                                        </p:tav>
                                      </p:tavLst>
                                    </p:anim>
                                    <p:anim calcmode="lin" valueType="num">
                                      <p:cBhvr additive="base">
                                        <p:cTn id="98" dur="500" fill="hold"/>
                                        <p:tgtEl>
                                          <p:spTgt spid="36"/>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ppt_x"/>
                                          </p:val>
                                        </p:tav>
                                        <p:tav tm="100000">
                                          <p:val>
                                            <p:strVal val="#ppt_x"/>
                                          </p:val>
                                        </p:tav>
                                      </p:tavLst>
                                    </p:anim>
                                    <p:anim calcmode="lin" valueType="num">
                                      <p:cBhvr additive="base">
                                        <p:cTn id="102" dur="500" fill="hold"/>
                                        <p:tgtEl>
                                          <p:spTgt spid="40"/>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anim calcmode="lin" valueType="num">
                                      <p:cBhvr additive="base">
                                        <p:cTn id="105" dur="500" fill="hold"/>
                                        <p:tgtEl>
                                          <p:spTgt spid="37"/>
                                        </p:tgtEl>
                                        <p:attrNameLst>
                                          <p:attrName>ppt_x</p:attrName>
                                        </p:attrNameLst>
                                      </p:cBhvr>
                                      <p:tavLst>
                                        <p:tav tm="0">
                                          <p:val>
                                            <p:strVal val="#ppt_x"/>
                                          </p:val>
                                        </p:tav>
                                        <p:tav tm="100000">
                                          <p:val>
                                            <p:strVal val="#ppt_x"/>
                                          </p:val>
                                        </p:tav>
                                      </p:tavLst>
                                    </p:anim>
                                    <p:anim calcmode="lin" valueType="num">
                                      <p:cBhvr additive="base">
                                        <p:cTn id="106" dur="500" fill="hold"/>
                                        <p:tgtEl>
                                          <p:spTgt spid="3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additive="base">
                                        <p:cTn id="109" dur="500" fill="hold"/>
                                        <p:tgtEl>
                                          <p:spTgt spid="35"/>
                                        </p:tgtEl>
                                        <p:attrNameLst>
                                          <p:attrName>ppt_x</p:attrName>
                                        </p:attrNameLst>
                                      </p:cBhvr>
                                      <p:tavLst>
                                        <p:tav tm="0">
                                          <p:val>
                                            <p:strVal val="#ppt_x"/>
                                          </p:val>
                                        </p:tav>
                                        <p:tav tm="100000">
                                          <p:val>
                                            <p:strVal val="#ppt_x"/>
                                          </p:val>
                                        </p:tav>
                                      </p:tavLst>
                                    </p:anim>
                                    <p:anim calcmode="lin" valueType="num">
                                      <p:cBhvr additive="base">
                                        <p:cTn id="110" dur="500" fill="hold"/>
                                        <p:tgtEl>
                                          <p:spTgt spid="3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 calcmode="lin" valueType="num">
                                      <p:cBhvr additive="base">
                                        <p:cTn id="117" dur="500" fill="hold"/>
                                        <p:tgtEl>
                                          <p:spTgt spid="41"/>
                                        </p:tgtEl>
                                        <p:attrNameLst>
                                          <p:attrName>ppt_x</p:attrName>
                                        </p:attrNameLst>
                                      </p:cBhvr>
                                      <p:tavLst>
                                        <p:tav tm="0">
                                          <p:val>
                                            <p:strVal val="#ppt_x"/>
                                          </p:val>
                                        </p:tav>
                                        <p:tav tm="100000">
                                          <p:val>
                                            <p:strVal val="#ppt_x"/>
                                          </p:val>
                                        </p:tav>
                                      </p:tavLst>
                                    </p:anim>
                                    <p:anim calcmode="lin" valueType="num">
                                      <p:cBhvr additive="base">
                                        <p:cTn id="1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ppt_x"/>
                                          </p:val>
                                        </p:tav>
                                        <p:tav tm="100000">
                                          <p:val>
                                            <p:strVal val="#ppt_x"/>
                                          </p:val>
                                        </p:tav>
                                      </p:tavLst>
                                    </p:anim>
                                    <p:anim calcmode="lin" valueType="num">
                                      <p:cBhvr additive="base">
                                        <p:cTn id="124" dur="500" fill="hold"/>
                                        <p:tgtEl>
                                          <p:spTgt spid="45"/>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 calcmode="lin" valueType="num">
                                      <p:cBhvr additive="base">
                                        <p:cTn id="127" dur="500" fill="hold"/>
                                        <p:tgtEl>
                                          <p:spTgt spid="43"/>
                                        </p:tgtEl>
                                        <p:attrNameLst>
                                          <p:attrName>ppt_x</p:attrName>
                                        </p:attrNameLst>
                                      </p:cBhvr>
                                      <p:tavLst>
                                        <p:tav tm="0">
                                          <p:val>
                                            <p:strVal val="#ppt_x"/>
                                          </p:val>
                                        </p:tav>
                                        <p:tav tm="100000">
                                          <p:val>
                                            <p:strVal val="#ppt_x"/>
                                          </p:val>
                                        </p:tav>
                                      </p:tavLst>
                                    </p:anim>
                                    <p:anim calcmode="lin" valueType="num">
                                      <p:cBhvr additive="base">
                                        <p:cTn id="128" dur="500" fill="hold"/>
                                        <p:tgtEl>
                                          <p:spTgt spid="43"/>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44"/>
                                        </p:tgtEl>
                                        <p:attrNameLst>
                                          <p:attrName>style.visibility</p:attrName>
                                        </p:attrNameLst>
                                      </p:cBhvr>
                                      <p:to>
                                        <p:strVal val="visible"/>
                                      </p:to>
                                    </p:set>
                                    <p:anim calcmode="lin" valueType="num">
                                      <p:cBhvr additive="base">
                                        <p:cTn id="135" dur="500" fill="hold"/>
                                        <p:tgtEl>
                                          <p:spTgt spid="44"/>
                                        </p:tgtEl>
                                        <p:attrNameLst>
                                          <p:attrName>ppt_x</p:attrName>
                                        </p:attrNameLst>
                                      </p:cBhvr>
                                      <p:tavLst>
                                        <p:tav tm="0">
                                          <p:val>
                                            <p:strVal val="#ppt_x"/>
                                          </p:val>
                                        </p:tav>
                                        <p:tav tm="100000">
                                          <p:val>
                                            <p:strVal val="#ppt_x"/>
                                          </p:val>
                                        </p:tav>
                                      </p:tavLst>
                                    </p:anim>
                                    <p:anim calcmode="lin" valueType="num">
                                      <p:cBhvr additive="base">
                                        <p:cTn id="136" dur="500" fill="hold"/>
                                        <p:tgtEl>
                                          <p:spTgt spid="44"/>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additive="base">
                                        <p:cTn id="139" dur="500" fill="hold"/>
                                        <p:tgtEl>
                                          <p:spTgt spid="49"/>
                                        </p:tgtEl>
                                        <p:attrNameLst>
                                          <p:attrName>ppt_x</p:attrName>
                                        </p:attrNameLst>
                                      </p:cBhvr>
                                      <p:tavLst>
                                        <p:tav tm="0">
                                          <p:val>
                                            <p:strVal val="#ppt_x"/>
                                          </p:val>
                                        </p:tav>
                                        <p:tav tm="100000">
                                          <p:val>
                                            <p:strVal val="#ppt_x"/>
                                          </p:val>
                                        </p:tav>
                                      </p:tavLst>
                                    </p:anim>
                                    <p:anim calcmode="lin" valueType="num">
                                      <p:cBhvr additive="base">
                                        <p:cTn id="140" dur="500" fill="hold"/>
                                        <p:tgtEl>
                                          <p:spTgt spid="49"/>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 calcmode="lin" valueType="num">
                                      <p:cBhvr additive="base">
                                        <p:cTn id="143" dur="500" fill="hold"/>
                                        <p:tgtEl>
                                          <p:spTgt spid="46"/>
                                        </p:tgtEl>
                                        <p:attrNameLst>
                                          <p:attrName>ppt_x</p:attrName>
                                        </p:attrNameLst>
                                      </p:cBhvr>
                                      <p:tavLst>
                                        <p:tav tm="0">
                                          <p:val>
                                            <p:strVal val="#ppt_x"/>
                                          </p:val>
                                        </p:tav>
                                        <p:tav tm="100000">
                                          <p:val>
                                            <p:strVal val="#ppt_x"/>
                                          </p:val>
                                        </p:tav>
                                      </p:tavLst>
                                    </p:anim>
                                    <p:anim calcmode="lin" valueType="num">
                                      <p:cBhvr additive="base">
                                        <p:cTn id="144" dur="500" fill="hold"/>
                                        <p:tgtEl>
                                          <p:spTgt spid="46"/>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8"/>
                                        </p:tgtEl>
                                        <p:attrNameLst>
                                          <p:attrName>style.visibility</p:attrName>
                                        </p:attrNameLst>
                                      </p:cBhvr>
                                      <p:to>
                                        <p:strVal val="visible"/>
                                      </p:to>
                                    </p:set>
                                    <p:anim calcmode="lin" valueType="num">
                                      <p:cBhvr additive="base">
                                        <p:cTn id="147" dur="500" fill="hold"/>
                                        <p:tgtEl>
                                          <p:spTgt spid="48"/>
                                        </p:tgtEl>
                                        <p:attrNameLst>
                                          <p:attrName>ppt_x</p:attrName>
                                        </p:attrNameLst>
                                      </p:cBhvr>
                                      <p:tavLst>
                                        <p:tav tm="0">
                                          <p:val>
                                            <p:strVal val="#ppt_x"/>
                                          </p:val>
                                        </p:tav>
                                        <p:tav tm="100000">
                                          <p:val>
                                            <p:strVal val="#ppt_x"/>
                                          </p:val>
                                        </p:tav>
                                      </p:tavLst>
                                    </p:anim>
                                    <p:anim calcmode="lin" valueType="num">
                                      <p:cBhvr additive="base">
                                        <p:cTn id="1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51"/>
                                        </p:tgtEl>
                                        <p:attrNameLst>
                                          <p:attrName>style.visibility</p:attrName>
                                        </p:attrNameLst>
                                      </p:cBhvr>
                                      <p:to>
                                        <p:strVal val="visible"/>
                                      </p:to>
                                    </p:set>
                                    <p:anim calcmode="lin" valueType="num">
                                      <p:cBhvr additive="base">
                                        <p:cTn id="153" dur="500" fill="hold"/>
                                        <p:tgtEl>
                                          <p:spTgt spid="51"/>
                                        </p:tgtEl>
                                        <p:attrNameLst>
                                          <p:attrName>ppt_x</p:attrName>
                                        </p:attrNameLst>
                                      </p:cBhvr>
                                      <p:tavLst>
                                        <p:tav tm="0">
                                          <p:val>
                                            <p:strVal val="#ppt_x"/>
                                          </p:val>
                                        </p:tav>
                                        <p:tav tm="100000">
                                          <p:val>
                                            <p:strVal val="#ppt_x"/>
                                          </p:val>
                                        </p:tav>
                                      </p:tavLst>
                                    </p:anim>
                                    <p:anim calcmode="lin" valueType="num">
                                      <p:cBhvr additive="base">
                                        <p:cTn id="154" dur="500" fill="hold"/>
                                        <p:tgtEl>
                                          <p:spTgt spid="51"/>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54"/>
                                        </p:tgtEl>
                                        <p:attrNameLst>
                                          <p:attrName>style.visibility</p:attrName>
                                        </p:attrNameLst>
                                      </p:cBhvr>
                                      <p:to>
                                        <p:strVal val="visible"/>
                                      </p:to>
                                    </p:set>
                                    <p:anim calcmode="lin" valueType="num">
                                      <p:cBhvr additive="base">
                                        <p:cTn id="157" dur="500" fill="hold"/>
                                        <p:tgtEl>
                                          <p:spTgt spid="54"/>
                                        </p:tgtEl>
                                        <p:attrNameLst>
                                          <p:attrName>ppt_x</p:attrName>
                                        </p:attrNameLst>
                                      </p:cBhvr>
                                      <p:tavLst>
                                        <p:tav tm="0">
                                          <p:val>
                                            <p:strVal val="#ppt_x"/>
                                          </p:val>
                                        </p:tav>
                                        <p:tav tm="100000">
                                          <p:val>
                                            <p:strVal val="#ppt_x"/>
                                          </p:val>
                                        </p:tav>
                                      </p:tavLst>
                                    </p:anim>
                                    <p:anim calcmode="lin" valueType="num">
                                      <p:cBhvr additive="base">
                                        <p:cTn id="158" dur="500" fill="hold"/>
                                        <p:tgtEl>
                                          <p:spTgt spid="54"/>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55"/>
                                        </p:tgtEl>
                                        <p:attrNameLst>
                                          <p:attrName>style.visibility</p:attrName>
                                        </p:attrNameLst>
                                      </p:cBhvr>
                                      <p:to>
                                        <p:strVal val="visible"/>
                                      </p:to>
                                    </p:set>
                                    <p:anim calcmode="lin" valueType="num">
                                      <p:cBhvr additive="base">
                                        <p:cTn id="161" dur="500" fill="hold"/>
                                        <p:tgtEl>
                                          <p:spTgt spid="55"/>
                                        </p:tgtEl>
                                        <p:attrNameLst>
                                          <p:attrName>ppt_x</p:attrName>
                                        </p:attrNameLst>
                                      </p:cBhvr>
                                      <p:tavLst>
                                        <p:tav tm="0">
                                          <p:val>
                                            <p:strVal val="#ppt_x"/>
                                          </p:val>
                                        </p:tav>
                                        <p:tav tm="100000">
                                          <p:val>
                                            <p:strVal val="#ppt_x"/>
                                          </p:val>
                                        </p:tav>
                                      </p:tavLst>
                                    </p:anim>
                                    <p:anim calcmode="lin" valueType="num">
                                      <p:cBhvr additive="base">
                                        <p:cTn id="162" dur="500" fill="hold"/>
                                        <p:tgtEl>
                                          <p:spTgt spid="5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52"/>
                                        </p:tgtEl>
                                        <p:attrNameLst>
                                          <p:attrName>style.visibility</p:attrName>
                                        </p:attrNameLst>
                                      </p:cBhvr>
                                      <p:to>
                                        <p:strVal val="visible"/>
                                      </p:to>
                                    </p:set>
                                    <p:anim calcmode="lin" valueType="num">
                                      <p:cBhvr additive="base">
                                        <p:cTn id="165" dur="500" fill="hold"/>
                                        <p:tgtEl>
                                          <p:spTgt spid="52"/>
                                        </p:tgtEl>
                                        <p:attrNameLst>
                                          <p:attrName>ppt_x</p:attrName>
                                        </p:attrNameLst>
                                      </p:cBhvr>
                                      <p:tavLst>
                                        <p:tav tm="0">
                                          <p:val>
                                            <p:strVal val="#ppt_x"/>
                                          </p:val>
                                        </p:tav>
                                        <p:tav tm="100000">
                                          <p:val>
                                            <p:strVal val="#ppt_x"/>
                                          </p:val>
                                        </p:tav>
                                      </p:tavLst>
                                    </p:anim>
                                    <p:anim calcmode="lin" valueType="num">
                                      <p:cBhvr additive="base">
                                        <p:cTn id="166" dur="500" fill="hold"/>
                                        <p:tgtEl>
                                          <p:spTgt spid="5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53"/>
                                        </p:tgtEl>
                                        <p:attrNameLst>
                                          <p:attrName>style.visibility</p:attrName>
                                        </p:attrNameLst>
                                      </p:cBhvr>
                                      <p:to>
                                        <p:strVal val="visible"/>
                                      </p:to>
                                    </p:set>
                                    <p:anim calcmode="lin" valueType="num">
                                      <p:cBhvr additive="base">
                                        <p:cTn id="169" dur="500" fill="hold"/>
                                        <p:tgtEl>
                                          <p:spTgt spid="53"/>
                                        </p:tgtEl>
                                        <p:attrNameLst>
                                          <p:attrName>ppt_x</p:attrName>
                                        </p:attrNameLst>
                                      </p:cBhvr>
                                      <p:tavLst>
                                        <p:tav tm="0">
                                          <p:val>
                                            <p:strVal val="#ppt_x"/>
                                          </p:val>
                                        </p:tav>
                                        <p:tav tm="100000">
                                          <p:val>
                                            <p:strVal val="#ppt_x"/>
                                          </p:val>
                                        </p:tav>
                                      </p:tavLst>
                                    </p:anim>
                                    <p:anim calcmode="lin" valueType="num">
                                      <p:cBhvr additive="base">
                                        <p:cTn id="170" dur="500" fill="hold"/>
                                        <p:tgtEl>
                                          <p:spTgt spid="53"/>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56"/>
                                        </p:tgtEl>
                                        <p:attrNameLst>
                                          <p:attrName>style.visibility</p:attrName>
                                        </p:attrNameLst>
                                      </p:cBhvr>
                                      <p:to>
                                        <p:strVal val="visible"/>
                                      </p:to>
                                    </p:set>
                                    <p:anim calcmode="lin" valueType="num">
                                      <p:cBhvr additive="base">
                                        <p:cTn id="173" dur="500" fill="hold"/>
                                        <p:tgtEl>
                                          <p:spTgt spid="56"/>
                                        </p:tgtEl>
                                        <p:attrNameLst>
                                          <p:attrName>ppt_x</p:attrName>
                                        </p:attrNameLst>
                                      </p:cBhvr>
                                      <p:tavLst>
                                        <p:tav tm="0">
                                          <p:val>
                                            <p:strVal val="#ppt_x"/>
                                          </p:val>
                                        </p:tav>
                                        <p:tav tm="100000">
                                          <p:val>
                                            <p:strVal val="#ppt_x"/>
                                          </p:val>
                                        </p:tav>
                                      </p:tavLst>
                                    </p:anim>
                                    <p:anim calcmode="lin" valueType="num">
                                      <p:cBhvr additive="base">
                                        <p:cTn id="174" dur="500" fill="hold"/>
                                        <p:tgtEl>
                                          <p:spTgt spid="56"/>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59"/>
                                        </p:tgtEl>
                                        <p:attrNameLst>
                                          <p:attrName>style.visibility</p:attrName>
                                        </p:attrNameLst>
                                      </p:cBhvr>
                                      <p:to>
                                        <p:strVal val="visible"/>
                                      </p:to>
                                    </p:set>
                                    <p:anim calcmode="lin" valueType="num">
                                      <p:cBhvr additive="base">
                                        <p:cTn id="177" dur="500" fill="hold"/>
                                        <p:tgtEl>
                                          <p:spTgt spid="59"/>
                                        </p:tgtEl>
                                        <p:attrNameLst>
                                          <p:attrName>ppt_x</p:attrName>
                                        </p:attrNameLst>
                                      </p:cBhvr>
                                      <p:tavLst>
                                        <p:tav tm="0">
                                          <p:val>
                                            <p:strVal val="#ppt_x"/>
                                          </p:val>
                                        </p:tav>
                                        <p:tav tm="100000">
                                          <p:val>
                                            <p:strVal val="#ppt_x"/>
                                          </p:val>
                                        </p:tav>
                                      </p:tavLst>
                                    </p:anim>
                                    <p:anim calcmode="lin" valueType="num">
                                      <p:cBhvr additive="base">
                                        <p:cTn id="178" dur="500" fill="hold"/>
                                        <p:tgtEl>
                                          <p:spTgt spid="5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70"/>
                                        </p:tgtEl>
                                        <p:attrNameLst>
                                          <p:attrName>style.visibility</p:attrName>
                                        </p:attrNameLst>
                                      </p:cBhvr>
                                      <p:to>
                                        <p:strVal val="visible"/>
                                      </p:to>
                                    </p:set>
                                    <p:anim calcmode="lin" valueType="num">
                                      <p:cBhvr additive="base">
                                        <p:cTn id="181" dur="500" fill="hold"/>
                                        <p:tgtEl>
                                          <p:spTgt spid="70"/>
                                        </p:tgtEl>
                                        <p:attrNameLst>
                                          <p:attrName>ppt_x</p:attrName>
                                        </p:attrNameLst>
                                      </p:cBhvr>
                                      <p:tavLst>
                                        <p:tav tm="0">
                                          <p:val>
                                            <p:strVal val="#ppt_x"/>
                                          </p:val>
                                        </p:tav>
                                        <p:tav tm="100000">
                                          <p:val>
                                            <p:strVal val="#ppt_x"/>
                                          </p:val>
                                        </p:tav>
                                      </p:tavLst>
                                    </p:anim>
                                    <p:anim calcmode="lin" valueType="num">
                                      <p:cBhvr additive="base">
                                        <p:cTn id="182" dur="500" fill="hold"/>
                                        <p:tgtEl>
                                          <p:spTgt spid="7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57"/>
                                        </p:tgtEl>
                                        <p:attrNameLst>
                                          <p:attrName>style.visibility</p:attrName>
                                        </p:attrNameLst>
                                      </p:cBhvr>
                                      <p:to>
                                        <p:strVal val="visible"/>
                                      </p:to>
                                    </p:set>
                                    <p:anim calcmode="lin" valueType="num">
                                      <p:cBhvr additive="base">
                                        <p:cTn id="189" dur="500" fill="hold"/>
                                        <p:tgtEl>
                                          <p:spTgt spid="57"/>
                                        </p:tgtEl>
                                        <p:attrNameLst>
                                          <p:attrName>ppt_x</p:attrName>
                                        </p:attrNameLst>
                                      </p:cBhvr>
                                      <p:tavLst>
                                        <p:tav tm="0">
                                          <p:val>
                                            <p:strVal val="#ppt_x"/>
                                          </p:val>
                                        </p:tav>
                                        <p:tav tm="100000">
                                          <p:val>
                                            <p:strVal val="#ppt_x"/>
                                          </p:val>
                                        </p:tav>
                                      </p:tavLst>
                                    </p:anim>
                                    <p:anim calcmode="lin" valueType="num">
                                      <p:cBhvr additive="base">
                                        <p:cTn id="190" dur="500" fill="hold"/>
                                        <p:tgtEl>
                                          <p:spTgt spid="57"/>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58"/>
                                        </p:tgtEl>
                                        <p:attrNameLst>
                                          <p:attrName>style.visibility</p:attrName>
                                        </p:attrNameLst>
                                      </p:cBhvr>
                                      <p:to>
                                        <p:strVal val="visible"/>
                                      </p:to>
                                    </p:set>
                                    <p:anim calcmode="lin" valueType="num">
                                      <p:cBhvr additive="base">
                                        <p:cTn id="193" dur="500" fill="hold"/>
                                        <p:tgtEl>
                                          <p:spTgt spid="58"/>
                                        </p:tgtEl>
                                        <p:attrNameLst>
                                          <p:attrName>ppt_x</p:attrName>
                                        </p:attrNameLst>
                                      </p:cBhvr>
                                      <p:tavLst>
                                        <p:tav tm="0">
                                          <p:val>
                                            <p:strVal val="#ppt_x"/>
                                          </p:val>
                                        </p:tav>
                                        <p:tav tm="100000">
                                          <p:val>
                                            <p:strVal val="#ppt_x"/>
                                          </p:val>
                                        </p:tav>
                                      </p:tavLst>
                                    </p:anim>
                                    <p:anim calcmode="lin" valueType="num">
                                      <p:cBhvr additive="base">
                                        <p:cTn id="194" dur="500" fill="hold"/>
                                        <p:tgtEl>
                                          <p:spTgt spid="58"/>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69"/>
                                        </p:tgtEl>
                                        <p:attrNameLst>
                                          <p:attrName>style.visibility</p:attrName>
                                        </p:attrNameLst>
                                      </p:cBhvr>
                                      <p:to>
                                        <p:strVal val="visible"/>
                                      </p:to>
                                    </p:set>
                                    <p:anim calcmode="lin" valueType="num">
                                      <p:cBhvr additive="base">
                                        <p:cTn id="197" dur="500" fill="hold"/>
                                        <p:tgtEl>
                                          <p:spTgt spid="69"/>
                                        </p:tgtEl>
                                        <p:attrNameLst>
                                          <p:attrName>ppt_x</p:attrName>
                                        </p:attrNameLst>
                                      </p:cBhvr>
                                      <p:tavLst>
                                        <p:tav tm="0">
                                          <p:val>
                                            <p:strVal val="#ppt_x"/>
                                          </p:val>
                                        </p:tav>
                                        <p:tav tm="100000">
                                          <p:val>
                                            <p:strVal val="#ppt_x"/>
                                          </p:val>
                                        </p:tav>
                                      </p:tavLst>
                                    </p:anim>
                                    <p:anim calcmode="lin" valueType="num">
                                      <p:cBhvr additive="base">
                                        <p:cTn id="198" dur="500" fill="hold"/>
                                        <p:tgtEl>
                                          <p:spTgt spid="69"/>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67"/>
                                        </p:tgtEl>
                                        <p:attrNameLst>
                                          <p:attrName>style.visibility</p:attrName>
                                        </p:attrNameLst>
                                      </p:cBhvr>
                                      <p:to>
                                        <p:strVal val="visible"/>
                                      </p:to>
                                    </p:set>
                                    <p:anim calcmode="lin" valueType="num">
                                      <p:cBhvr additive="base">
                                        <p:cTn id="201" dur="500" fill="hold"/>
                                        <p:tgtEl>
                                          <p:spTgt spid="67"/>
                                        </p:tgtEl>
                                        <p:attrNameLst>
                                          <p:attrName>ppt_x</p:attrName>
                                        </p:attrNameLst>
                                      </p:cBhvr>
                                      <p:tavLst>
                                        <p:tav tm="0">
                                          <p:val>
                                            <p:strVal val="#ppt_x"/>
                                          </p:val>
                                        </p:tav>
                                        <p:tav tm="100000">
                                          <p:val>
                                            <p:strVal val="#ppt_x"/>
                                          </p:val>
                                        </p:tav>
                                      </p:tavLst>
                                    </p:anim>
                                    <p:anim calcmode="lin" valueType="num">
                                      <p:cBhvr additive="base">
                                        <p:cTn id="20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5" grpId="0" animBg="1"/>
      <p:bldP spid="17" grpId="0" animBg="1"/>
      <p:bldP spid="20" grpId="0" animBg="1"/>
      <p:bldP spid="23" grpId="0" animBg="1"/>
      <p:bldP spid="24" grpId="0" animBg="1"/>
      <p:bldP spid="27" grpId="0" animBg="1"/>
      <p:bldP spid="30" grpId="0" animBg="1"/>
      <p:bldP spid="35" grpId="0" animBg="1"/>
      <p:bldP spid="38" grpId="0" animBg="1"/>
      <p:bldP spid="39" grpId="0" animBg="1"/>
      <p:bldP spid="41" grpId="0" animBg="1"/>
      <p:bldP spid="45" grpId="0" animBg="1"/>
      <p:bldP spid="46" grpId="0" animBg="1"/>
      <p:bldP spid="48" grpId="0" animBg="1"/>
      <p:bldP spid="49" grpId="0" animBg="1"/>
      <p:bldP spid="51" grpId="0" animBg="1"/>
      <p:bldP spid="52" grpId="0" animBg="1"/>
      <p:bldP spid="53" grpId="0" animBg="1"/>
      <p:bldP spid="57" grpId="0" animBg="1"/>
      <p:bldP spid="58" grpId="0" animBg="1"/>
      <p:bldP spid="67" grpId="0" animBg="1"/>
      <p:bldP spid="6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AA084F12-F68E-4763-97A4-09336168A4FF}"/>
              </a:ext>
            </a:extLst>
          </p:cNvPr>
          <p:cNvSpPr/>
          <p:nvPr/>
        </p:nvSpPr>
        <p:spPr>
          <a:xfrm>
            <a:off x="1979712" y="76470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5" name="椭圆 4">
            <a:extLst>
              <a:ext uri="{FF2B5EF4-FFF2-40B4-BE49-F238E27FC236}">
                <a16:creationId xmlns:a16="http://schemas.microsoft.com/office/drawing/2014/main" id="{0A17EB6D-AB36-43F3-9EE2-E5E0B6A92300}"/>
              </a:ext>
            </a:extLst>
          </p:cNvPr>
          <p:cNvSpPr/>
          <p:nvPr/>
        </p:nvSpPr>
        <p:spPr>
          <a:xfrm>
            <a:off x="943742" y="1559943"/>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6" name="椭圆 5">
            <a:extLst>
              <a:ext uri="{FF2B5EF4-FFF2-40B4-BE49-F238E27FC236}">
                <a16:creationId xmlns:a16="http://schemas.microsoft.com/office/drawing/2014/main" id="{BDDF5D3D-9608-48DE-A436-73E4D158B0B9}"/>
              </a:ext>
            </a:extLst>
          </p:cNvPr>
          <p:cNvSpPr/>
          <p:nvPr/>
        </p:nvSpPr>
        <p:spPr>
          <a:xfrm>
            <a:off x="2633639" y="1575549"/>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7" name="直接连接符 6">
            <a:extLst>
              <a:ext uri="{FF2B5EF4-FFF2-40B4-BE49-F238E27FC236}">
                <a16:creationId xmlns:a16="http://schemas.microsoft.com/office/drawing/2014/main" id="{E9FE80E3-1E36-413E-8219-03B7FCBB5B36}"/>
              </a:ext>
            </a:extLst>
          </p:cNvPr>
          <p:cNvCxnSpPr>
            <a:cxnSpLocks/>
            <a:stCxn id="4" idx="4"/>
            <a:endCxn id="5" idx="0"/>
          </p:cNvCxnSpPr>
          <p:nvPr/>
        </p:nvCxnSpPr>
        <p:spPr>
          <a:xfrm flipH="1">
            <a:off x="1466037" y="1268760"/>
            <a:ext cx="837711" cy="291183"/>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F007B276-6654-49BE-BA57-50EFA9178DDD}"/>
              </a:ext>
            </a:extLst>
          </p:cNvPr>
          <p:cNvCxnSpPr>
            <a:cxnSpLocks/>
            <a:endCxn id="6" idx="0"/>
          </p:cNvCxnSpPr>
          <p:nvPr/>
        </p:nvCxnSpPr>
        <p:spPr>
          <a:xfrm>
            <a:off x="2303748" y="1301936"/>
            <a:ext cx="653927" cy="273613"/>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B8402899-279E-4C3B-9D15-86BB5424A717}"/>
              </a:ext>
            </a:extLst>
          </p:cNvPr>
          <p:cNvCxnSpPr>
            <a:cxnSpLocks/>
            <a:stCxn id="5" idx="4"/>
            <a:endCxn id="26" idx="0"/>
          </p:cNvCxnSpPr>
          <p:nvPr/>
        </p:nvCxnSpPr>
        <p:spPr>
          <a:xfrm flipH="1">
            <a:off x="642610" y="2063999"/>
            <a:ext cx="823427" cy="560324"/>
          </a:xfrm>
          <a:prstGeom prst="line">
            <a:avLst/>
          </a:prstGeom>
          <a:ln w="28575"/>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35B42E2E-984F-42B3-B34A-7E7627B42011}"/>
              </a:ext>
            </a:extLst>
          </p:cNvPr>
          <p:cNvSpPr/>
          <p:nvPr/>
        </p:nvSpPr>
        <p:spPr>
          <a:xfrm>
            <a:off x="1714880" y="26593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a:t>
            </a:r>
            <a:endParaRPr lang="zh-CN" altLang="en-US" b="1" dirty="0">
              <a:solidFill>
                <a:schemeClr val="tx1"/>
              </a:solidFill>
            </a:endParaRPr>
          </a:p>
        </p:txBody>
      </p:sp>
      <p:cxnSp>
        <p:nvCxnSpPr>
          <p:cNvPr id="12" name="直接连接符 11">
            <a:extLst>
              <a:ext uri="{FF2B5EF4-FFF2-40B4-BE49-F238E27FC236}">
                <a16:creationId xmlns:a16="http://schemas.microsoft.com/office/drawing/2014/main" id="{E067D695-EF2D-49C6-8232-2E3AADD3D830}"/>
              </a:ext>
            </a:extLst>
          </p:cNvPr>
          <p:cNvCxnSpPr>
            <a:cxnSpLocks/>
            <a:stCxn id="5" idx="4"/>
            <a:endCxn id="11" idx="0"/>
          </p:cNvCxnSpPr>
          <p:nvPr/>
        </p:nvCxnSpPr>
        <p:spPr>
          <a:xfrm>
            <a:off x="1466037" y="2063999"/>
            <a:ext cx="572879" cy="595341"/>
          </a:xfrm>
          <a:prstGeom prst="line">
            <a:avLst/>
          </a:prstGeom>
          <a:ln w="28575"/>
        </p:spPr>
        <p:style>
          <a:lnRef idx="1">
            <a:schemeClr val="dk1"/>
          </a:lnRef>
          <a:fillRef idx="0">
            <a:schemeClr val="dk1"/>
          </a:fillRef>
          <a:effectRef idx="0">
            <a:schemeClr val="dk1"/>
          </a:effectRef>
          <a:fontRef idx="minor">
            <a:schemeClr val="tx1"/>
          </a:fontRef>
        </p:style>
      </p:cxnSp>
      <p:sp>
        <p:nvSpPr>
          <p:cNvPr id="13" name="椭圆 12">
            <a:extLst>
              <a:ext uri="{FF2B5EF4-FFF2-40B4-BE49-F238E27FC236}">
                <a16:creationId xmlns:a16="http://schemas.microsoft.com/office/drawing/2014/main" id="{BD33C03A-3F87-4F35-B254-B9B30D9E684D}"/>
              </a:ext>
            </a:extLst>
          </p:cNvPr>
          <p:cNvSpPr/>
          <p:nvPr/>
        </p:nvSpPr>
        <p:spPr>
          <a:xfrm>
            <a:off x="3101218" y="2690041"/>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14" name="直接连接符 13">
            <a:extLst>
              <a:ext uri="{FF2B5EF4-FFF2-40B4-BE49-F238E27FC236}">
                <a16:creationId xmlns:a16="http://schemas.microsoft.com/office/drawing/2014/main" id="{D90FB7FC-2E34-49B2-89FC-9970629B3E89}"/>
              </a:ext>
            </a:extLst>
          </p:cNvPr>
          <p:cNvCxnSpPr>
            <a:cxnSpLocks/>
            <a:stCxn id="6" idx="4"/>
            <a:endCxn id="13" idx="0"/>
          </p:cNvCxnSpPr>
          <p:nvPr/>
        </p:nvCxnSpPr>
        <p:spPr>
          <a:xfrm>
            <a:off x="2957675" y="2079605"/>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15" name="椭圆 14">
            <a:extLst>
              <a:ext uri="{FF2B5EF4-FFF2-40B4-BE49-F238E27FC236}">
                <a16:creationId xmlns:a16="http://schemas.microsoft.com/office/drawing/2014/main" id="{CF8F7E16-FB47-470D-9133-A93F636C8A3D}"/>
              </a:ext>
            </a:extLst>
          </p:cNvPr>
          <p:cNvSpPr/>
          <p:nvPr/>
        </p:nvSpPr>
        <p:spPr>
          <a:xfrm>
            <a:off x="2395579" y="265934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16" name="直接连接符 15">
            <a:extLst>
              <a:ext uri="{FF2B5EF4-FFF2-40B4-BE49-F238E27FC236}">
                <a16:creationId xmlns:a16="http://schemas.microsoft.com/office/drawing/2014/main" id="{571768AB-43F1-4DFC-BD65-3BA361E61C03}"/>
              </a:ext>
            </a:extLst>
          </p:cNvPr>
          <p:cNvCxnSpPr>
            <a:cxnSpLocks/>
            <a:stCxn id="6" idx="4"/>
            <a:endCxn id="15" idx="0"/>
          </p:cNvCxnSpPr>
          <p:nvPr/>
        </p:nvCxnSpPr>
        <p:spPr>
          <a:xfrm flipH="1">
            <a:off x="2719615" y="2079605"/>
            <a:ext cx="238060" cy="579735"/>
          </a:xfrm>
          <a:prstGeom prst="line">
            <a:avLst/>
          </a:prstGeom>
          <a:ln w="28575"/>
        </p:spPr>
        <p:style>
          <a:lnRef idx="1">
            <a:schemeClr val="dk1"/>
          </a:lnRef>
          <a:fillRef idx="0">
            <a:schemeClr val="dk1"/>
          </a:fillRef>
          <a:effectRef idx="0">
            <a:schemeClr val="dk1"/>
          </a:effectRef>
          <a:fontRef idx="minor">
            <a:schemeClr val="tx1"/>
          </a:fontRef>
        </p:style>
      </p:cxnSp>
      <p:sp>
        <p:nvSpPr>
          <p:cNvPr id="26" name="椭圆 25">
            <a:extLst>
              <a:ext uri="{FF2B5EF4-FFF2-40B4-BE49-F238E27FC236}">
                <a16:creationId xmlns:a16="http://schemas.microsoft.com/office/drawing/2014/main" id="{F739AFCF-F871-4605-8582-968DA7000FBB}"/>
              </a:ext>
            </a:extLst>
          </p:cNvPr>
          <p:cNvSpPr/>
          <p:nvPr/>
        </p:nvSpPr>
        <p:spPr>
          <a:xfrm>
            <a:off x="318574" y="262432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29" name="直接连接符 28">
            <a:extLst>
              <a:ext uri="{FF2B5EF4-FFF2-40B4-BE49-F238E27FC236}">
                <a16:creationId xmlns:a16="http://schemas.microsoft.com/office/drawing/2014/main" id="{AF85880E-5C76-4305-BE92-A9E8BF01C1B1}"/>
              </a:ext>
            </a:extLst>
          </p:cNvPr>
          <p:cNvCxnSpPr>
            <a:cxnSpLocks/>
            <a:stCxn id="5" idx="4"/>
            <a:endCxn id="30" idx="0"/>
          </p:cNvCxnSpPr>
          <p:nvPr/>
        </p:nvCxnSpPr>
        <p:spPr>
          <a:xfrm flipH="1">
            <a:off x="1304900" y="2063999"/>
            <a:ext cx="161137" cy="547926"/>
          </a:xfrm>
          <a:prstGeom prst="line">
            <a:avLst/>
          </a:prstGeom>
          <a:ln w="28575"/>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443CE616-921E-43BB-A211-0711FE66DC98}"/>
              </a:ext>
            </a:extLst>
          </p:cNvPr>
          <p:cNvSpPr/>
          <p:nvPr/>
        </p:nvSpPr>
        <p:spPr>
          <a:xfrm>
            <a:off x="980864" y="261192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33" name="椭圆 32">
            <a:extLst>
              <a:ext uri="{FF2B5EF4-FFF2-40B4-BE49-F238E27FC236}">
                <a16:creationId xmlns:a16="http://schemas.microsoft.com/office/drawing/2014/main" id="{614FA798-7E62-41AA-8F2C-DC336E4C4BD2}"/>
              </a:ext>
            </a:extLst>
          </p:cNvPr>
          <p:cNvSpPr/>
          <p:nvPr/>
        </p:nvSpPr>
        <p:spPr>
          <a:xfrm>
            <a:off x="6775161" y="686588"/>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34" name="椭圆 33">
            <a:extLst>
              <a:ext uri="{FF2B5EF4-FFF2-40B4-BE49-F238E27FC236}">
                <a16:creationId xmlns:a16="http://schemas.microsoft.com/office/drawing/2014/main" id="{B6507A22-BD70-43C1-9896-75156C035055}"/>
              </a:ext>
            </a:extLst>
          </p:cNvPr>
          <p:cNvSpPr/>
          <p:nvPr/>
        </p:nvSpPr>
        <p:spPr>
          <a:xfrm>
            <a:off x="5339996" y="1412293"/>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35" name="椭圆 34">
            <a:extLst>
              <a:ext uri="{FF2B5EF4-FFF2-40B4-BE49-F238E27FC236}">
                <a16:creationId xmlns:a16="http://schemas.microsoft.com/office/drawing/2014/main" id="{484DC5FA-3E35-410E-9053-2842EC3E5F4F}"/>
              </a:ext>
            </a:extLst>
          </p:cNvPr>
          <p:cNvSpPr/>
          <p:nvPr/>
        </p:nvSpPr>
        <p:spPr>
          <a:xfrm>
            <a:off x="7429088" y="149743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a:t>
            </a:r>
            <a:endParaRPr lang="zh-CN" altLang="en-US" b="1" dirty="0">
              <a:solidFill>
                <a:schemeClr val="tx1"/>
              </a:solidFill>
            </a:endParaRPr>
          </a:p>
        </p:txBody>
      </p:sp>
      <p:cxnSp>
        <p:nvCxnSpPr>
          <p:cNvPr id="36" name="直接连接符 35">
            <a:extLst>
              <a:ext uri="{FF2B5EF4-FFF2-40B4-BE49-F238E27FC236}">
                <a16:creationId xmlns:a16="http://schemas.microsoft.com/office/drawing/2014/main" id="{F5A6EE02-E9BE-4723-849F-1AB283C35405}"/>
              </a:ext>
            </a:extLst>
          </p:cNvPr>
          <p:cNvCxnSpPr>
            <a:cxnSpLocks/>
            <a:stCxn id="33" idx="4"/>
            <a:endCxn id="34" idx="0"/>
          </p:cNvCxnSpPr>
          <p:nvPr/>
        </p:nvCxnSpPr>
        <p:spPr>
          <a:xfrm flipH="1">
            <a:off x="5862291" y="1190644"/>
            <a:ext cx="1236906" cy="221649"/>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C7111764-1061-47F5-BCEB-75CCF53247A5}"/>
              </a:ext>
            </a:extLst>
          </p:cNvPr>
          <p:cNvCxnSpPr>
            <a:cxnSpLocks/>
            <a:stCxn id="33" idx="4"/>
            <a:endCxn id="35" idx="0"/>
          </p:cNvCxnSpPr>
          <p:nvPr/>
        </p:nvCxnSpPr>
        <p:spPr>
          <a:xfrm>
            <a:off x="7099197" y="1190644"/>
            <a:ext cx="653927"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99BE1DCE-9F02-4FFA-A176-EE3E39CE1F08}"/>
              </a:ext>
            </a:extLst>
          </p:cNvPr>
          <p:cNvCxnSpPr>
            <a:cxnSpLocks/>
            <a:stCxn id="34" idx="4"/>
            <a:endCxn id="45" idx="0"/>
          </p:cNvCxnSpPr>
          <p:nvPr/>
        </p:nvCxnSpPr>
        <p:spPr>
          <a:xfrm flipH="1">
            <a:off x="5124825" y="1916349"/>
            <a:ext cx="737466" cy="632121"/>
          </a:xfrm>
          <a:prstGeom prst="line">
            <a:avLst/>
          </a:prstGeom>
          <a:ln w="28575"/>
        </p:spPr>
        <p:style>
          <a:lnRef idx="1">
            <a:schemeClr val="dk1"/>
          </a:lnRef>
          <a:fillRef idx="0">
            <a:schemeClr val="dk1"/>
          </a:fillRef>
          <a:effectRef idx="0">
            <a:schemeClr val="dk1"/>
          </a:effectRef>
          <a:fontRef idx="minor">
            <a:schemeClr val="tx1"/>
          </a:fontRef>
        </p:style>
      </p:cxnSp>
      <p:sp>
        <p:nvSpPr>
          <p:cNvPr id="39" name="椭圆 38">
            <a:extLst>
              <a:ext uri="{FF2B5EF4-FFF2-40B4-BE49-F238E27FC236}">
                <a16:creationId xmlns:a16="http://schemas.microsoft.com/office/drawing/2014/main" id="{BEBCA301-5B7F-4BEF-BEAA-1AC1FEE50F1C}"/>
              </a:ext>
            </a:extLst>
          </p:cNvPr>
          <p:cNvSpPr/>
          <p:nvPr/>
        </p:nvSpPr>
        <p:spPr>
          <a:xfrm>
            <a:off x="6111150" y="2583487"/>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40" name="直接连接符 39">
            <a:extLst>
              <a:ext uri="{FF2B5EF4-FFF2-40B4-BE49-F238E27FC236}">
                <a16:creationId xmlns:a16="http://schemas.microsoft.com/office/drawing/2014/main" id="{D5D2DA16-707A-44F9-9B8D-177D5B394D5E}"/>
              </a:ext>
            </a:extLst>
          </p:cNvPr>
          <p:cNvCxnSpPr>
            <a:cxnSpLocks/>
            <a:stCxn id="34" idx="4"/>
            <a:endCxn id="39" idx="0"/>
          </p:cNvCxnSpPr>
          <p:nvPr/>
        </p:nvCxnSpPr>
        <p:spPr>
          <a:xfrm>
            <a:off x="5862291" y="1916349"/>
            <a:ext cx="788798" cy="667138"/>
          </a:xfrm>
          <a:prstGeom prst="line">
            <a:avLst/>
          </a:prstGeom>
          <a:ln w="28575"/>
        </p:spPr>
        <p:style>
          <a:lnRef idx="1">
            <a:schemeClr val="dk1"/>
          </a:lnRef>
          <a:fillRef idx="0">
            <a:schemeClr val="dk1"/>
          </a:fillRef>
          <a:effectRef idx="0">
            <a:schemeClr val="dk1"/>
          </a:effectRef>
          <a:fontRef idx="minor">
            <a:schemeClr val="tx1"/>
          </a:fontRef>
        </p:style>
      </p:cxnSp>
      <p:sp>
        <p:nvSpPr>
          <p:cNvPr id="41" name="椭圆 40">
            <a:extLst>
              <a:ext uri="{FF2B5EF4-FFF2-40B4-BE49-F238E27FC236}">
                <a16:creationId xmlns:a16="http://schemas.microsoft.com/office/drawing/2014/main" id="{170199C5-8E41-4ED3-9A28-5D1160485D0D}"/>
              </a:ext>
            </a:extLst>
          </p:cNvPr>
          <p:cNvSpPr/>
          <p:nvPr/>
        </p:nvSpPr>
        <p:spPr>
          <a:xfrm>
            <a:off x="7896667" y="2611925"/>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68</a:t>
            </a:r>
            <a:endParaRPr lang="zh-CN" altLang="en-US" b="1" dirty="0">
              <a:solidFill>
                <a:schemeClr val="tx1"/>
              </a:solidFill>
            </a:endParaRPr>
          </a:p>
        </p:txBody>
      </p:sp>
      <p:cxnSp>
        <p:nvCxnSpPr>
          <p:cNvPr id="42" name="直接连接符 41">
            <a:extLst>
              <a:ext uri="{FF2B5EF4-FFF2-40B4-BE49-F238E27FC236}">
                <a16:creationId xmlns:a16="http://schemas.microsoft.com/office/drawing/2014/main" id="{8CA42F38-16D0-46B8-87E6-D0AE835E2066}"/>
              </a:ext>
            </a:extLst>
          </p:cNvPr>
          <p:cNvCxnSpPr>
            <a:cxnSpLocks/>
            <a:stCxn id="35" idx="4"/>
            <a:endCxn id="41" idx="0"/>
          </p:cNvCxnSpPr>
          <p:nvPr/>
        </p:nvCxnSpPr>
        <p:spPr>
          <a:xfrm>
            <a:off x="7753124" y="2001489"/>
            <a:ext cx="467579" cy="610436"/>
          </a:xfrm>
          <a:prstGeom prst="line">
            <a:avLst/>
          </a:prstGeom>
          <a:ln w="28575"/>
        </p:spPr>
        <p:style>
          <a:lnRef idx="1">
            <a:schemeClr val="dk1"/>
          </a:lnRef>
          <a:fillRef idx="0">
            <a:schemeClr val="dk1"/>
          </a:fillRef>
          <a:effectRef idx="0">
            <a:schemeClr val="dk1"/>
          </a:effectRef>
          <a:fontRef idx="minor">
            <a:schemeClr val="tx1"/>
          </a:fontRef>
        </p:style>
      </p:cxnSp>
      <p:sp>
        <p:nvSpPr>
          <p:cNvPr id="43" name="椭圆 42">
            <a:extLst>
              <a:ext uri="{FF2B5EF4-FFF2-40B4-BE49-F238E27FC236}">
                <a16:creationId xmlns:a16="http://schemas.microsoft.com/office/drawing/2014/main" id="{3EF1376D-3215-419F-8CF9-BE9980CCAE9C}"/>
              </a:ext>
            </a:extLst>
          </p:cNvPr>
          <p:cNvSpPr/>
          <p:nvPr/>
        </p:nvSpPr>
        <p:spPr>
          <a:xfrm>
            <a:off x="7191028" y="258122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51</a:t>
            </a:r>
            <a:endParaRPr lang="zh-CN" altLang="en-US" b="1" dirty="0">
              <a:solidFill>
                <a:schemeClr val="tx1"/>
              </a:solidFill>
            </a:endParaRPr>
          </a:p>
        </p:txBody>
      </p:sp>
      <p:cxnSp>
        <p:nvCxnSpPr>
          <p:cNvPr id="44" name="直接连接符 43">
            <a:extLst>
              <a:ext uri="{FF2B5EF4-FFF2-40B4-BE49-F238E27FC236}">
                <a16:creationId xmlns:a16="http://schemas.microsoft.com/office/drawing/2014/main" id="{C92FB5D6-8F30-4B47-BCA3-B14B7912176F}"/>
              </a:ext>
            </a:extLst>
          </p:cNvPr>
          <p:cNvCxnSpPr>
            <a:cxnSpLocks/>
            <a:stCxn id="35" idx="4"/>
            <a:endCxn id="43" idx="0"/>
          </p:cNvCxnSpPr>
          <p:nvPr/>
        </p:nvCxnSpPr>
        <p:spPr>
          <a:xfrm flipH="1">
            <a:off x="7515064" y="2001489"/>
            <a:ext cx="238060" cy="579735"/>
          </a:xfrm>
          <a:prstGeom prst="line">
            <a:avLst/>
          </a:prstGeom>
          <a:ln w="28575"/>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550543EF-3CC5-4A7E-AA89-93895A0FABA1}"/>
              </a:ext>
            </a:extLst>
          </p:cNvPr>
          <p:cNvSpPr/>
          <p:nvPr/>
        </p:nvSpPr>
        <p:spPr>
          <a:xfrm>
            <a:off x="4800789" y="2548470"/>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46" name="直接连接符 45">
            <a:extLst>
              <a:ext uri="{FF2B5EF4-FFF2-40B4-BE49-F238E27FC236}">
                <a16:creationId xmlns:a16="http://schemas.microsoft.com/office/drawing/2014/main" id="{3CA5405E-6C23-4E0F-BBEF-A9EAF3B83C09}"/>
              </a:ext>
            </a:extLst>
          </p:cNvPr>
          <p:cNvCxnSpPr>
            <a:cxnSpLocks/>
            <a:stCxn id="34" idx="4"/>
            <a:endCxn id="47" idx="0"/>
          </p:cNvCxnSpPr>
          <p:nvPr/>
        </p:nvCxnSpPr>
        <p:spPr>
          <a:xfrm flipH="1">
            <a:off x="5787115" y="1916349"/>
            <a:ext cx="75176" cy="619723"/>
          </a:xfrm>
          <a:prstGeom prst="line">
            <a:avLst/>
          </a:prstGeom>
          <a:ln w="28575"/>
        </p:spPr>
        <p:style>
          <a:lnRef idx="1">
            <a:schemeClr val="dk1"/>
          </a:lnRef>
          <a:fillRef idx="0">
            <a:schemeClr val="dk1"/>
          </a:fillRef>
          <a:effectRef idx="0">
            <a:schemeClr val="dk1"/>
          </a:effectRef>
          <a:fontRef idx="minor">
            <a:schemeClr val="tx1"/>
          </a:fontRef>
        </p:style>
      </p:cxnSp>
      <p:sp>
        <p:nvSpPr>
          <p:cNvPr id="47" name="椭圆 46">
            <a:extLst>
              <a:ext uri="{FF2B5EF4-FFF2-40B4-BE49-F238E27FC236}">
                <a16:creationId xmlns:a16="http://schemas.microsoft.com/office/drawing/2014/main" id="{40DD7B91-97A6-46FE-BE47-EC180CC755F4}"/>
              </a:ext>
            </a:extLst>
          </p:cNvPr>
          <p:cNvSpPr/>
          <p:nvPr/>
        </p:nvSpPr>
        <p:spPr>
          <a:xfrm>
            <a:off x="5463079" y="253607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63" name="椭圆 62">
            <a:extLst>
              <a:ext uri="{FF2B5EF4-FFF2-40B4-BE49-F238E27FC236}">
                <a16:creationId xmlns:a16="http://schemas.microsoft.com/office/drawing/2014/main" id="{DF894FE5-972D-4DAF-938D-A0BA9BC14B58}"/>
              </a:ext>
            </a:extLst>
          </p:cNvPr>
          <p:cNvSpPr/>
          <p:nvPr/>
        </p:nvSpPr>
        <p:spPr>
          <a:xfrm>
            <a:off x="6365883" y="370414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25</a:t>
            </a:r>
            <a:endParaRPr lang="zh-CN" altLang="en-US" b="1" dirty="0">
              <a:solidFill>
                <a:schemeClr val="tx1"/>
              </a:solidFill>
            </a:endParaRPr>
          </a:p>
        </p:txBody>
      </p:sp>
      <p:sp>
        <p:nvSpPr>
          <p:cNvPr id="64" name="椭圆 63">
            <a:extLst>
              <a:ext uri="{FF2B5EF4-FFF2-40B4-BE49-F238E27FC236}">
                <a16:creationId xmlns:a16="http://schemas.microsoft.com/office/drawing/2014/main" id="{6CC24B6A-2B87-4185-8C39-DD0C5D7DE2C3}"/>
              </a:ext>
            </a:extLst>
          </p:cNvPr>
          <p:cNvSpPr/>
          <p:nvPr/>
        </p:nvSpPr>
        <p:spPr>
          <a:xfrm>
            <a:off x="5453107" y="4514991"/>
            <a:ext cx="648073"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a:t>
            </a:r>
            <a:endParaRPr lang="zh-CN" altLang="en-US" b="1" dirty="0">
              <a:solidFill>
                <a:schemeClr val="tx1"/>
              </a:solidFill>
            </a:endParaRPr>
          </a:p>
        </p:txBody>
      </p:sp>
      <p:sp>
        <p:nvSpPr>
          <p:cNvPr id="65" name="椭圆 64">
            <a:extLst>
              <a:ext uri="{FF2B5EF4-FFF2-40B4-BE49-F238E27FC236}">
                <a16:creationId xmlns:a16="http://schemas.microsoft.com/office/drawing/2014/main" id="{B97EC575-9B61-437A-A3F8-35A67CD5AE35}"/>
              </a:ext>
            </a:extLst>
          </p:cNvPr>
          <p:cNvSpPr/>
          <p:nvPr/>
        </p:nvSpPr>
        <p:spPr>
          <a:xfrm>
            <a:off x="7343846" y="459101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cxnSp>
        <p:nvCxnSpPr>
          <p:cNvPr id="66" name="直接连接符 65">
            <a:extLst>
              <a:ext uri="{FF2B5EF4-FFF2-40B4-BE49-F238E27FC236}">
                <a16:creationId xmlns:a16="http://schemas.microsoft.com/office/drawing/2014/main" id="{51A7A56C-A8D6-46ED-BB3D-6D74C2FA39BF}"/>
              </a:ext>
            </a:extLst>
          </p:cNvPr>
          <p:cNvCxnSpPr>
            <a:cxnSpLocks/>
            <a:stCxn id="63" idx="4"/>
            <a:endCxn id="64" idx="0"/>
          </p:cNvCxnSpPr>
          <p:nvPr/>
        </p:nvCxnSpPr>
        <p:spPr>
          <a:xfrm flipH="1">
            <a:off x="5777144" y="4208202"/>
            <a:ext cx="912775"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AE9DB240-E341-4AB9-ABF9-B82EF341DD1B}"/>
              </a:ext>
            </a:extLst>
          </p:cNvPr>
          <p:cNvCxnSpPr>
            <a:cxnSpLocks/>
            <a:stCxn id="63" idx="4"/>
            <a:endCxn id="65" idx="0"/>
          </p:cNvCxnSpPr>
          <p:nvPr/>
        </p:nvCxnSpPr>
        <p:spPr>
          <a:xfrm>
            <a:off x="6689919" y="4208202"/>
            <a:ext cx="977963" cy="382812"/>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31BF5B57-342C-4993-BFEF-B742CB6D11CF}"/>
              </a:ext>
            </a:extLst>
          </p:cNvPr>
          <p:cNvCxnSpPr>
            <a:cxnSpLocks/>
            <a:stCxn id="64" idx="4"/>
            <a:endCxn id="75" idx="0"/>
          </p:cNvCxnSpPr>
          <p:nvPr/>
        </p:nvCxnSpPr>
        <p:spPr>
          <a:xfrm flipH="1">
            <a:off x="5249645" y="5019047"/>
            <a:ext cx="527499" cy="618426"/>
          </a:xfrm>
          <a:prstGeom prst="line">
            <a:avLst/>
          </a:prstGeom>
          <a:ln w="28575"/>
        </p:spPr>
        <p:style>
          <a:lnRef idx="1">
            <a:schemeClr val="dk1"/>
          </a:lnRef>
          <a:fillRef idx="0">
            <a:schemeClr val="dk1"/>
          </a:fillRef>
          <a:effectRef idx="0">
            <a:schemeClr val="dk1"/>
          </a:effectRef>
          <a:fontRef idx="minor">
            <a:schemeClr val="tx1"/>
          </a:fontRef>
        </p:style>
      </p:cxnSp>
      <p:sp>
        <p:nvSpPr>
          <p:cNvPr id="69" name="椭圆 68">
            <a:extLst>
              <a:ext uri="{FF2B5EF4-FFF2-40B4-BE49-F238E27FC236}">
                <a16:creationId xmlns:a16="http://schemas.microsoft.com/office/drawing/2014/main" id="{8B250573-D26B-4C4A-A7A7-16CB510376DC}"/>
              </a:ext>
            </a:extLst>
          </p:cNvPr>
          <p:cNvSpPr/>
          <p:nvPr/>
        </p:nvSpPr>
        <p:spPr>
          <a:xfrm>
            <a:off x="6564189" y="5638093"/>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70" name="直接连接符 69">
            <a:extLst>
              <a:ext uri="{FF2B5EF4-FFF2-40B4-BE49-F238E27FC236}">
                <a16:creationId xmlns:a16="http://schemas.microsoft.com/office/drawing/2014/main" id="{B65C27F1-0E2F-42B6-932E-3B6ABF664EEE}"/>
              </a:ext>
            </a:extLst>
          </p:cNvPr>
          <p:cNvCxnSpPr>
            <a:cxnSpLocks/>
            <a:stCxn id="65" idx="4"/>
            <a:endCxn id="69" idx="0"/>
          </p:cNvCxnSpPr>
          <p:nvPr/>
        </p:nvCxnSpPr>
        <p:spPr>
          <a:xfrm flipH="1">
            <a:off x="7104128" y="5095070"/>
            <a:ext cx="563754" cy="543023"/>
          </a:xfrm>
          <a:prstGeom prst="line">
            <a:avLst/>
          </a:prstGeom>
          <a:ln w="28575"/>
        </p:spPr>
        <p:style>
          <a:lnRef idx="1">
            <a:schemeClr val="dk1"/>
          </a:lnRef>
          <a:fillRef idx="0">
            <a:schemeClr val="dk1"/>
          </a:fillRef>
          <a:effectRef idx="0">
            <a:schemeClr val="dk1"/>
          </a:effectRef>
          <a:fontRef idx="minor">
            <a:schemeClr val="tx1"/>
          </a:fontRef>
        </p:style>
      </p:cxnSp>
      <p:sp>
        <p:nvSpPr>
          <p:cNvPr id="71" name="椭圆 70">
            <a:extLst>
              <a:ext uri="{FF2B5EF4-FFF2-40B4-BE49-F238E27FC236}">
                <a16:creationId xmlns:a16="http://schemas.microsoft.com/office/drawing/2014/main" id="{7E13B4E0-65F5-4E16-B97D-8834B5D65C09}"/>
              </a:ext>
            </a:extLst>
          </p:cNvPr>
          <p:cNvSpPr/>
          <p:nvPr/>
        </p:nvSpPr>
        <p:spPr>
          <a:xfrm>
            <a:off x="7896667" y="5638093"/>
            <a:ext cx="1018244"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cxnSp>
        <p:nvCxnSpPr>
          <p:cNvPr id="72" name="直接连接符 71">
            <a:extLst>
              <a:ext uri="{FF2B5EF4-FFF2-40B4-BE49-F238E27FC236}">
                <a16:creationId xmlns:a16="http://schemas.microsoft.com/office/drawing/2014/main" id="{C7398DFD-9572-4853-A812-62AD0FA4ACA5}"/>
              </a:ext>
            </a:extLst>
          </p:cNvPr>
          <p:cNvCxnSpPr>
            <a:cxnSpLocks/>
            <a:stCxn id="65" idx="4"/>
            <a:endCxn id="71" idx="0"/>
          </p:cNvCxnSpPr>
          <p:nvPr/>
        </p:nvCxnSpPr>
        <p:spPr>
          <a:xfrm>
            <a:off x="7667882" y="5095070"/>
            <a:ext cx="737907" cy="543023"/>
          </a:xfrm>
          <a:prstGeom prst="line">
            <a:avLst/>
          </a:prstGeom>
          <a:ln w="28575"/>
        </p:spPr>
        <p:style>
          <a:lnRef idx="1">
            <a:schemeClr val="dk1"/>
          </a:lnRef>
          <a:fillRef idx="0">
            <a:schemeClr val="dk1"/>
          </a:fillRef>
          <a:effectRef idx="0">
            <a:schemeClr val="dk1"/>
          </a:effectRef>
          <a:fontRef idx="minor">
            <a:schemeClr val="tx1"/>
          </a:fontRef>
        </p:style>
      </p:cxnSp>
      <p:sp>
        <p:nvSpPr>
          <p:cNvPr id="75" name="椭圆 74">
            <a:extLst>
              <a:ext uri="{FF2B5EF4-FFF2-40B4-BE49-F238E27FC236}">
                <a16:creationId xmlns:a16="http://schemas.microsoft.com/office/drawing/2014/main" id="{0F6367B9-112D-47F2-A8DB-A1D6E4ABF668}"/>
              </a:ext>
            </a:extLst>
          </p:cNvPr>
          <p:cNvSpPr/>
          <p:nvPr/>
        </p:nvSpPr>
        <p:spPr>
          <a:xfrm>
            <a:off x="4925609" y="563747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76" name="直接连接符 75">
            <a:extLst>
              <a:ext uri="{FF2B5EF4-FFF2-40B4-BE49-F238E27FC236}">
                <a16:creationId xmlns:a16="http://schemas.microsoft.com/office/drawing/2014/main" id="{2A6C6D72-28A1-427E-BBEF-253B0DA12B9B}"/>
              </a:ext>
            </a:extLst>
          </p:cNvPr>
          <p:cNvCxnSpPr>
            <a:cxnSpLocks/>
            <a:stCxn id="64" idx="4"/>
            <a:endCxn id="77" idx="0"/>
          </p:cNvCxnSpPr>
          <p:nvPr/>
        </p:nvCxnSpPr>
        <p:spPr>
          <a:xfrm>
            <a:off x="5777144" y="5019047"/>
            <a:ext cx="373174" cy="618426"/>
          </a:xfrm>
          <a:prstGeom prst="line">
            <a:avLst/>
          </a:prstGeom>
          <a:ln w="28575"/>
        </p:spPr>
        <p:style>
          <a:lnRef idx="1">
            <a:schemeClr val="dk1"/>
          </a:lnRef>
          <a:fillRef idx="0">
            <a:schemeClr val="dk1"/>
          </a:fillRef>
          <a:effectRef idx="0">
            <a:schemeClr val="dk1"/>
          </a:effectRef>
          <a:fontRef idx="minor">
            <a:schemeClr val="tx1"/>
          </a:fontRef>
        </p:style>
      </p:cxnSp>
      <p:sp>
        <p:nvSpPr>
          <p:cNvPr id="77" name="椭圆 76">
            <a:extLst>
              <a:ext uri="{FF2B5EF4-FFF2-40B4-BE49-F238E27FC236}">
                <a16:creationId xmlns:a16="http://schemas.microsoft.com/office/drawing/2014/main" id="{B400B2E5-A79A-4A2E-A3B4-DD56DD939B07}"/>
              </a:ext>
            </a:extLst>
          </p:cNvPr>
          <p:cNvSpPr/>
          <p:nvPr/>
        </p:nvSpPr>
        <p:spPr>
          <a:xfrm>
            <a:off x="5826282" y="5637473"/>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
        <p:nvSpPr>
          <p:cNvPr id="107" name="椭圆 106">
            <a:extLst>
              <a:ext uri="{FF2B5EF4-FFF2-40B4-BE49-F238E27FC236}">
                <a16:creationId xmlns:a16="http://schemas.microsoft.com/office/drawing/2014/main" id="{54FE247E-930D-440E-9778-883431586DCB}"/>
              </a:ext>
            </a:extLst>
          </p:cNvPr>
          <p:cNvSpPr/>
          <p:nvPr/>
        </p:nvSpPr>
        <p:spPr>
          <a:xfrm>
            <a:off x="2042831" y="3704982"/>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40</a:t>
            </a:r>
            <a:endParaRPr lang="zh-CN" altLang="en-US" b="1" dirty="0">
              <a:solidFill>
                <a:schemeClr val="tx1"/>
              </a:solidFill>
            </a:endParaRPr>
          </a:p>
        </p:txBody>
      </p:sp>
      <p:sp>
        <p:nvSpPr>
          <p:cNvPr id="108" name="椭圆 107">
            <a:extLst>
              <a:ext uri="{FF2B5EF4-FFF2-40B4-BE49-F238E27FC236}">
                <a16:creationId xmlns:a16="http://schemas.microsoft.com/office/drawing/2014/main" id="{95993659-1026-47CE-A453-9421D198758F}"/>
              </a:ext>
            </a:extLst>
          </p:cNvPr>
          <p:cNvSpPr/>
          <p:nvPr/>
        </p:nvSpPr>
        <p:spPr>
          <a:xfrm>
            <a:off x="607666" y="4430687"/>
            <a:ext cx="1044589"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16,25</a:t>
            </a:r>
            <a:endParaRPr lang="zh-CN" altLang="en-US" b="1" dirty="0">
              <a:solidFill>
                <a:schemeClr val="tx1"/>
              </a:solidFill>
            </a:endParaRPr>
          </a:p>
        </p:txBody>
      </p:sp>
      <p:sp>
        <p:nvSpPr>
          <p:cNvPr id="109" name="椭圆 108">
            <a:extLst>
              <a:ext uri="{FF2B5EF4-FFF2-40B4-BE49-F238E27FC236}">
                <a16:creationId xmlns:a16="http://schemas.microsoft.com/office/drawing/2014/main" id="{311E7189-0274-488F-A42B-9DF2F3EFF49E}"/>
              </a:ext>
            </a:extLst>
          </p:cNvPr>
          <p:cNvSpPr/>
          <p:nvPr/>
        </p:nvSpPr>
        <p:spPr>
          <a:xfrm>
            <a:off x="2696758" y="4515827"/>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10" name="直接连接符 109">
            <a:extLst>
              <a:ext uri="{FF2B5EF4-FFF2-40B4-BE49-F238E27FC236}">
                <a16:creationId xmlns:a16="http://schemas.microsoft.com/office/drawing/2014/main" id="{B00F37C3-7249-425A-9994-1B6482D984D9}"/>
              </a:ext>
            </a:extLst>
          </p:cNvPr>
          <p:cNvCxnSpPr>
            <a:cxnSpLocks/>
            <a:stCxn id="107" idx="4"/>
            <a:endCxn id="108" idx="0"/>
          </p:cNvCxnSpPr>
          <p:nvPr/>
        </p:nvCxnSpPr>
        <p:spPr>
          <a:xfrm flipH="1">
            <a:off x="1129961" y="4209038"/>
            <a:ext cx="1236906" cy="221649"/>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B8B550FE-64E8-420D-A699-A42A83C317DF}"/>
              </a:ext>
            </a:extLst>
          </p:cNvPr>
          <p:cNvCxnSpPr>
            <a:cxnSpLocks/>
            <a:stCxn id="107" idx="4"/>
            <a:endCxn id="109" idx="0"/>
          </p:cNvCxnSpPr>
          <p:nvPr/>
        </p:nvCxnSpPr>
        <p:spPr>
          <a:xfrm>
            <a:off x="2366867" y="4209038"/>
            <a:ext cx="653927" cy="306789"/>
          </a:xfrm>
          <a:prstGeom prst="line">
            <a:avLst/>
          </a:prstGeom>
          <a:ln w="28575"/>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19F92A5D-2408-4E3F-B666-EE2327723518}"/>
              </a:ext>
            </a:extLst>
          </p:cNvPr>
          <p:cNvCxnSpPr>
            <a:cxnSpLocks/>
            <a:stCxn id="108" idx="4"/>
            <a:endCxn id="119" idx="0"/>
          </p:cNvCxnSpPr>
          <p:nvPr/>
        </p:nvCxnSpPr>
        <p:spPr>
          <a:xfrm flipH="1">
            <a:off x="392495" y="4934743"/>
            <a:ext cx="737466" cy="632121"/>
          </a:xfrm>
          <a:prstGeom prst="line">
            <a:avLst/>
          </a:prstGeom>
          <a:ln w="28575"/>
        </p:spPr>
        <p:style>
          <a:lnRef idx="1">
            <a:schemeClr val="dk1"/>
          </a:lnRef>
          <a:fillRef idx="0">
            <a:schemeClr val="dk1"/>
          </a:fillRef>
          <a:effectRef idx="0">
            <a:schemeClr val="dk1"/>
          </a:effectRef>
          <a:fontRef idx="minor">
            <a:schemeClr val="tx1"/>
          </a:fontRef>
        </p:style>
      </p:cxnSp>
      <p:sp>
        <p:nvSpPr>
          <p:cNvPr id="113" name="椭圆 112">
            <a:extLst>
              <a:ext uri="{FF2B5EF4-FFF2-40B4-BE49-F238E27FC236}">
                <a16:creationId xmlns:a16="http://schemas.microsoft.com/office/drawing/2014/main" id="{33219C33-7925-4BF8-8958-0AB38C91EDBC}"/>
              </a:ext>
            </a:extLst>
          </p:cNvPr>
          <p:cNvSpPr/>
          <p:nvPr/>
        </p:nvSpPr>
        <p:spPr>
          <a:xfrm>
            <a:off x="1378820" y="5601881"/>
            <a:ext cx="1079877"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33,36</a:t>
            </a:r>
            <a:endParaRPr lang="zh-CN" altLang="en-US" b="1" dirty="0">
              <a:solidFill>
                <a:schemeClr val="tx1"/>
              </a:solidFill>
            </a:endParaRPr>
          </a:p>
        </p:txBody>
      </p:sp>
      <p:cxnSp>
        <p:nvCxnSpPr>
          <p:cNvPr id="114" name="直接连接符 113">
            <a:extLst>
              <a:ext uri="{FF2B5EF4-FFF2-40B4-BE49-F238E27FC236}">
                <a16:creationId xmlns:a16="http://schemas.microsoft.com/office/drawing/2014/main" id="{9CAEE3C4-E3C7-4B0B-9113-6FEA1A80CC42}"/>
              </a:ext>
            </a:extLst>
          </p:cNvPr>
          <p:cNvCxnSpPr>
            <a:cxnSpLocks/>
            <a:stCxn id="108" idx="4"/>
            <a:endCxn id="113" idx="0"/>
          </p:cNvCxnSpPr>
          <p:nvPr/>
        </p:nvCxnSpPr>
        <p:spPr>
          <a:xfrm>
            <a:off x="1129961" y="4934743"/>
            <a:ext cx="788798" cy="667138"/>
          </a:xfrm>
          <a:prstGeom prst="line">
            <a:avLst/>
          </a:prstGeom>
          <a:ln w="28575"/>
        </p:spPr>
        <p:style>
          <a:lnRef idx="1">
            <a:schemeClr val="dk1"/>
          </a:lnRef>
          <a:fillRef idx="0">
            <a:schemeClr val="dk1"/>
          </a:fillRef>
          <a:effectRef idx="0">
            <a:schemeClr val="dk1"/>
          </a:effectRef>
          <a:fontRef idx="minor">
            <a:schemeClr val="tx1"/>
          </a:fontRef>
        </p:style>
      </p:cxnSp>
      <p:sp>
        <p:nvSpPr>
          <p:cNvPr id="115" name="椭圆 114">
            <a:extLst>
              <a:ext uri="{FF2B5EF4-FFF2-40B4-BE49-F238E27FC236}">
                <a16:creationId xmlns:a16="http://schemas.microsoft.com/office/drawing/2014/main" id="{3E4F4A47-8033-4099-9888-01E8B2A3685B}"/>
              </a:ext>
            </a:extLst>
          </p:cNvPr>
          <p:cNvSpPr/>
          <p:nvPr/>
        </p:nvSpPr>
        <p:spPr>
          <a:xfrm>
            <a:off x="2482513" y="5630319"/>
            <a:ext cx="1079876"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58,68</a:t>
            </a:r>
            <a:endParaRPr lang="zh-CN" altLang="en-US" b="1" dirty="0">
              <a:solidFill>
                <a:schemeClr val="tx1"/>
              </a:solidFill>
            </a:endParaRPr>
          </a:p>
        </p:txBody>
      </p:sp>
      <p:cxnSp>
        <p:nvCxnSpPr>
          <p:cNvPr id="116" name="直接连接符 115">
            <a:extLst>
              <a:ext uri="{FF2B5EF4-FFF2-40B4-BE49-F238E27FC236}">
                <a16:creationId xmlns:a16="http://schemas.microsoft.com/office/drawing/2014/main" id="{A9CD7C6E-BDDB-41B6-89F4-CAE428D7EE0A}"/>
              </a:ext>
            </a:extLst>
          </p:cNvPr>
          <p:cNvCxnSpPr>
            <a:cxnSpLocks/>
            <a:stCxn id="109" idx="4"/>
            <a:endCxn id="115" idx="0"/>
          </p:cNvCxnSpPr>
          <p:nvPr/>
        </p:nvCxnSpPr>
        <p:spPr>
          <a:xfrm>
            <a:off x="3020794" y="5019883"/>
            <a:ext cx="1657" cy="610436"/>
          </a:xfrm>
          <a:prstGeom prst="line">
            <a:avLst/>
          </a:prstGeom>
          <a:ln w="28575"/>
        </p:spPr>
        <p:style>
          <a:lnRef idx="1">
            <a:schemeClr val="dk1"/>
          </a:lnRef>
          <a:fillRef idx="0">
            <a:schemeClr val="dk1"/>
          </a:fillRef>
          <a:effectRef idx="0">
            <a:schemeClr val="dk1"/>
          </a:effectRef>
          <a:fontRef idx="minor">
            <a:schemeClr val="tx1"/>
          </a:fontRef>
        </p:style>
      </p:cxnSp>
      <p:sp>
        <p:nvSpPr>
          <p:cNvPr id="119" name="椭圆 118">
            <a:extLst>
              <a:ext uri="{FF2B5EF4-FFF2-40B4-BE49-F238E27FC236}">
                <a16:creationId xmlns:a16="http://schemas.microsoft.com/office/drawing/2014/main" id="{D54D6687-D545-409D-B119-049EB2FD590C}"/>
              </a:ext>
            </a:extLst>
          </p:cNvPr>
          <p:cNvSpPr/>
          <p:nvPr/>
        </p:nvSpPr>
        <p:spPr>
          <a:xfrm>
            <a:off x="68459" y="5566864"/>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12</a:t>
            </a:r>
            <a:endParaRPr lang="zh-CN" altLang="en-US" b="1" dirty="0">
              <a:solidFill>
                <a:schemeClr val="tx1"/>
              </a:solidFill>
            </a:endParaRPr>
          </a:p>
        </p:txBody>
      </p:sp>
      <p:cxnSp>
        <p:nvCxnSpPr>
          <p:cNvPr id="120" name="直接连接符 119">
            <a:extLst>
              <a:ext uri="{FF2B5EF4-FFF2-40B4-BE49-F238E27FC236}">
                <a16:creationId xmlns:a16="http://schemas.microsoft.com/office/drawing/2014/main" id="{62A58697-D0D9-426A-9B97-82FF25B45176}"/>
              </a:ext>
            </a:extLst>
          </p:cNvPr>
          <p:cNvCxnSpPr>
            <a:cxnSpLocks/>
            <a:stCxn id="108" idx="4"/>
            <a:endCxn id="121" idx="0"/>
          </p:cNvCxnSpPr>
          <p:nvPr/>
        </p:nvCxnSpPr>
        <p:spPr>
          <a:xfrm flipH="1">
            <a:off x="1054785" y="4934743"/>
            <a:ext cx="75176" cy="619723"/>
          </a:xfrm>
          <a:prstGeom prst="line">
            <a:avLst/>
          </a:prstGeom>
          <a:ln w="28575"/>
        </p:spPr>
        <p:style>
          <a:lnRef idx="1">
            <a:schemeClr val="dk1"/>
          </a:lnRef>
          <a:fillRef idx="0">
            <a:schemeClr val="dk1"/>
          </a:fillRef>
          <a:effectRef idx="0">
            <a:schemeClr val="dk1"/>
          </a:effectRef>
          <a:fontRef idx="minor">
            <a:schemeClr val="tx1"/>
          </a:fontRef>
        </p:style>
      </p:cxnSp>
      <p:sp>
        <p:nvSpPr>
          <p:cNvPr id="121" name="椭圆 120">
            <a:extLst>
              <a:ext uri="{FF2B5EF4-FFF2-40B4-BE49-F238E27FC236}">
                <a16:creationId xmlns:a16="http://schemas.microsoft.com/office/drawing/2014/main" id="{60F3260F-3F42-409B-A3F5-DFD9ED88568D}"/>
              </a:ext>
            </a:extLst>
          </p:cNvPr>
          <p:cNvSpPr/>
          <p:nvPr/>
        </p:nvSpPr>
        <p:spPr>
          <a:xfrm>
            <a:off x="730749" y="5554466"/>
            <a:ext cx="648072" cy="50405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21</a:t>
            </a:r>
            <a:endParaRPr lang="zh-CN" altLang="en-US" b="1" dirty="0">
              <a:solidFill>
                <a:schemeClr val="tx1"/>
              </a:solidFill>
            </a:endParaRPr>
          </a:p>
        </p:txBody>
      </p:sp>
    </p:spTree>
    <p:extLst>
      <p:ext uri="{BB962C8B-B14F-4D97-AF65-F5344CB8AC3E}">
        <p14:creationId xmlns:p14="http://schemas.microsoft.com/office/powerpoint/2010/main" val="96783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ppt_x"/>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additive="base">
                                        <p:cTn id="77" dur="500" fill="hold"/>
                                        <p:tgtEl>
                                          <p:spTgt spid="36"/>
                                        </p:tgtEl>
                                        <p:attrNameLst>
                                          <p:attrName>ppt_x</p:attrName>
                                        </p:attrNameLst>
                                      </p:cBhvr>
                                      <p:tavLst>
                                        <p:tav tm="0">
                                          <p:val>
                                            <p:strVal val="#ppt_x"/>
                                          </p:val>
                                        </p:tav>
                                        <p:tav tm="100000">
                                          <p:val>
                                            <p:strVal val="#ppt_x"/>
                                          </p:val>
                                        </p:tav>
                                      </p:tavLst>
                                    </p:anim>
                                    <p:anim calcmode="lin" valueType="num">
                                      <p:cBhvr additive="base">
                                        <p:cTn id="78" dur="500" fill="hold"/>
                                        <p:tgtEl>
                                          <p:spTgt spid="3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500" fill="hold"/>
                                        <p:tgtEl>
                                          <p:spTgt spid="37"/>
                                        </p:tgtEl>
                                        <p:attrNameLst>
                                          <p:attrName>ppt_x</p:attrName>
                                        </p:attrNameLst>
                                      </p:cBhvr>
                                      <p:tavLst>
                                        <p:tav tm="0">
                                          <p:val>
                                            <p:strVal val="#ppt_x"/>
                                          </p:val>
                                        </p:tav>
                                        <p:tav tm="100000">
                                          <p:val>
                                            <p:strVal val="#ppt_x"/>
                                          </p:val>
                                        </p:tav>
                                      </p:tavLst>
                                    </p:anim>
                                    <p:anim calcmode="lin" valueType="num">
                                      <p:cBhvr additive="base">
                                        <p:cTn id="82" dur="500" fill="hold"/>
                                        <p:tgtEl>
                                          <p:spTgt spid="3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fill="hold"/>
                                        <p:tgtEl>
                                          <p:spTgt spid="38"/>
                                        </p:tgtEl>
                                        <p:attrNameLst>
                                          <p:attrName>ppt_x</p:attrName>
                                        </p:attrNameLst>
                                      </p:cBhvr>
                                      <p:tavLst>
                                        <p:tav tm="0">
                                          <p:val>
                                            <p:strVal val="#ppt_x"/>
                                          </p:val>
                                        </p:tav>
                                        <p:tav tm="100000">
                                          <p:val>
                                            <p:strVal val="#ppt_x"/>
                                          </p:val>
                                        </p:tav>
                                      </p:tavLst>
                                    </p:anim>
                                    <p:anim calcmode="lin" valueType="num">
                                      <p:cBhvr additive="base">
                                        <p:cTn id="90" dur="500" fill="hold"/>
                                        <p:tgtEl>
                                          <p:spTgt spid="38"/>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6"/>
                                        </p:tgtEl>
                                        <p:attrNameLst>
                                          <p:attrName>style.visibility</p:attrName>
                                        </p:attrNameLst>
                                      </p:cBhvr>
                                      <p:to>
                                        <p:strVal val="visible"/>
                                      </p:to>
                                    </p:set>
                                    <p:anim calcmode="lin" valueType="num">
                                      <p:cBhvr additive="base">
                                        <p:cTn id="93" dur="500" fill="hold"/>
                                        <p:tgtEl>
                                          <p:spTgt spid="46"/>
                                        </p:tgtEl>
                                        <p:attrNameLst>
                                          <p:attrName>ppt_x</p:attrName>
                                        </p:attrNameLst>
                                      </p:cBhvr>
                                      <p:tavLst>
                                        <p:tav tm="0">
                                          <p:val>
                                            <p:strVal val="#ppt_x"/>
                                          </p:val>
                                        </p:tav>
                                        <p:tav tm="100000">
                                          <p:val>
                                            <p:strVal val="#ppt_x"/>
                                          </p:val>
                                        </p:tav>
                                      </p:tavLst>
                                    </p:anim>
                                    <p:anim calcmode="lin" valueType="num">
                                      <p:cBhvr additive="base">
                                        <p:cTn id="94" dur="500" fill="hold"/>
                                        <p:tgtEl>
                                          <p:spTgt spid="4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additive="base">
                                        <p:cTn id="97" dur="500" fill="hold"/>
                                        <p:tgtEl>
                                          <p:spTgt spid="40"/>
                                        </p:tgtEl>
                                        <p:attrNameLst>
                                          <p:attrName>ppt_x</p:attrName>
                                        </p:attrNameLst>
                                      </p:cBhvr>
                                      <p:tavLst>
                                        <p:tav tm="0">
                                          <p:val>
                                            <p:strVal val="#ppt_x"/>
                                          </p:val>
                                        </p:tav>
                                        <p:tav tm="100000">
                                          <p:val>
                                            <p:strVal val="#ppt_x"/>
                                          </p:val>
                                        </p:tav>
                                      </p:tavLst>
                                    </p:anim>
                                    <p:anim calcmode="lin" valueType="num">
                                      <p:cBhvr additive="base">
                                        <p:cTn id="98" dur="500" fill="hold"/>
                                        <p:tgtEl>
                                          <p:spTgt spid="4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fill="hold"/>
                                        <p:tgtEl>
                                          <p:spTgt spid="44"/>
                                        </p:tgtEl>
                                        <p:attrNameLst>
                                          <p:attrName>ppt_x</p:attrName>
                                        </p:attrNameLst>
                                      </p:cBhvr>
                                      <p:tavLst>
                                        <p:tav tm="0">
                                          <p:val>
                                            <p:strVal val="#ppt_x"/>
                                          </p:val>
                                        </p:tav>
                                        <p:tav tm="100000">
                                          <p:val>
                                            <p:strVal val="#ppt_x"/>
                                          </p:val>
                                        </p:tav>
                                      </p:tavLst>
                                    </p:anim>
                                    <p:anim calcmode="lin" valueType="num">
                                      <p:cBhvr additive="base">
                                        <p:cTn id="102" dur="500" fill="hold"/>
                                        <p:tgtEl>
                                          <p:spTgt spid="4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additive="base">
                                        <p:cTn id="105" dur="500" fill="hold"/>
                                        <p:tgtEl>
                                          <p:spTgt spid="42"/>
                                        </p:tgtEl>
                                        <p:attrNameLst>
                                          <p:attrName>ppt_x</p:attrName>
                                        </p:attrNameLst>
                                      </p:cBhvr>
                                      <p:tavLst>
                                        <p:tav tm="0">
                                          <p:val>
                                            <p:strVal val="#ppt_x"/>
                                          </p:val>
                                        </p:tav>
                                        <p:tav tm="100000">
                                          <p:val>
                                            <p:strVal val="#ppt_x"/>
                                          </p:val>
                                        </p:tav>
                                      </p:tavLst>
                                    </p:anim>
                                    <p:anim calcmode="lin" valueType="num">
                                      <p:cBhvr additive="base">
                                        <p:cTn id="106" dur="500" fill="hold"/>
                                        <p:tgtEl>
                                          <p:spTgt spid="4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additive="base">
                                        <p:cTn id="109" dur="500" fill="hold"/>
                                        <p:tgtEl>
                                          <p:spTgt spid="45"/>
                                        </p:tgtEl>
                                        <p:attrNameLst>
                                          <p:attrName>ppt_x</p:attrName>
                                        </p:attrNameLst>
                                      </p:cBhvr>
                                      <p:tavLst>
                                        <p:tav tm="0">
                                          <p:val>
                                            <p:strVal val="#ppt_x"/>
                                          </p:val>
                                        </p:tav>
                                        <p:tav tm="100000">
                                          <p:val>
                                            <p:strVal val="#ppt_x"/>
                                          </p:val>
                                        </p:tav>
                                      </p:tavLst>
                                    </p:anim>
                                    <p:anim calcmode="lin" valueType="num">
                                      <p:cBhvr additive="base">
                                        <p:cTn id="110" dur="500" fill="hold"/>
                                        <p:tgtEl>
                                          <p:spTgt spid="4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 calcmode="lin" valueType="num">
                                      <p:cBhvr additive="base">
                                        <p:cTn id="113" dur="500" fill="hold"/>
                                        <p:tgtEl>
                                          <p:spTgt spid="47"/>
                                        </p:tgtEl>
                                        <p:attrNameLst>
                                          <p:attrName>ppt_x</p:attrName>
                                        </p:attrNameLst>
                                      </p:cBhvr>
                                      <p:tavLst>
                                        <p:tav tm="0">
                                          <p:val>
                                            <p:strVal val="#ppt_x"/>
                                          </p:val>
                                        </p:tav>
                                        <p:tav tm="100000">
                                          <p:val>
                                            <p:strVal val="#ppt_x"/>
                                          </p:val>
                                        </p:tav>
                                      </p:tavLst>
                                    </p:anim>
                                    <p:anim calcmode="lin" valueType="num">
                                      <p:cBhvr additive="base">
                                        <p:cTn id="114" dur="500" fill="hold"/>
                                        <p:tgtEl>
                                          <p:spTgt spid="4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 calcmode="lin" valueType="num">
                                      <p:cBhvr additive="base">
                                        <p:cTn id="117" dur="500" fill="hold"/>
                                        <p:tgtEl>
                                          <p:spTgt spid="39"/>
                                        </p:tgtEl>
                                        <p:attrNameLst>
                                          <p:attrName>ppt_x</p:attrName>
                                        </p:attrNameLst>
                                      </p:cBhvr>
                                      <p:tavLst>
                                        <p:tav tm="0">
                                          <p:val>
                                            <p:strVal val="#ppt_x"/>
                                          </p:val>
                                        </p:tav>
                                        <p:tav tm="100000">
                                          <p:val>
                                            <p:strVal val="#ppt_x"/>
                                          </p:val>
                                        </p:tav>
                                      </p:tavLst>
                                    </p:anim>
                                    <p:anim calcmode="lin" valueType="num">
                                      <p:cBhvr additive="base">
                                        <p:cTn id="118" dur="500" fill="hold"/>
                                        <p:tgtEl>
                                          <p:spTgt spid="3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 calcmode="lin" valueType="num">
                                      <p:cBhvr additive="base">
                                        <p:cTn id="121" dur="500" fill="hold"/>
                                        <p:tgtEl>
                                          <p:spTgt spid="43"/>
                                        </p:tgtEl>
                                        <p:attrNameLst>
                                          <p:attrName>ppt_x</p:attrName>
                                        </p:attrNameLst>
                                      </p:cBhvr>
                                      <p:tavLst>
                                        <p:tav tm="0">
                                          <p:val>
                                            <p:strVal val="#ppt_x"/>
                                          </p:val>
                                        </p:tav>
                                        <p:tav tm="100000">
                                          <p:val>
                                            <p:strVal val="#ppt_x"/>
                                          </p:val>
                                        </p:tav>
                                      </p:tavLst>
                                    </p:anim>
                                    <p:anim calcmode="lin" valueType="num">
                                      <p:cBhvr additive="base">
                                        <p:cTn id="122" dur="500" fill="hold"/>
                                        <p:tgtEl>
                                          <p:spTgt spid="4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 calcmode="lin" valueType="num">
                                      <p:cBhvr additive="base">
                                        <p:cTn id="125" dur="500" fill="hold"/>
                                        <p:tgtEl>
                                          <p:spTgt spid="41"/>
                                        </p:tgtEl>
                                        <p:attrNameLst>
                                          <p:attrName>ppt_x</p:attrName>
                                        </p:attrNameLst>
                                      </p:cBhvr>
                                      <p:tavLst>
                                        <p:tav tm="0">
                                          <p:val>
                                            <p:strVal val="#ppt_x"/>
                                          </p:val>
                                        </p:tav>
                                        <p:tav tm="100000">
                                          <p:val>
                                            <p:strVal val="#ppt_x"/>
                                          </p:val>
                                        </p:tav>
                                      </p:tavLst>
                                    </p:anim>
                                    <p:anim calcmode="lin" valueType="num">
                                      <p:cBhvr additive="base">
                                        <p:cTn id="1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07"/>
                                        </p:tgtEl>
                                        <p:attrNameLst>
                                          <p:attrName>style.visibility</p:attrName>
                                        </p:attrNameLst>
                                      </p:cBhvr>
                                      <p:to>
                                        <p:strVal val="visible"/>
                                      </p:to>
                                    </p:set>
                                    <p:anim calcmode="lin" valueType="num">
                                      <p:cBhvr additive="base">
                                        <p:cTn id="131" dur="500" fill="hold"/>
                                        <p:tgtEl>
                                          <p:spTgt spid="107"/>
                                        </p:tgtEl>
                                        <p:attrNameLst>
                                          <p:attrName>ppt_x</p:attrName>
                                        </p:attrNameLst>
                                      </p:cBhvr>
                                      <p:tavLst>
                                        <p:tav tm="0">
                                          <p:val>
                                            <p:strVal val="#ppt_x"/>
                                          </p:val>
                                        </p:tav>
                                        <p:tav tm="100000">
                                          <p:val>
                                            <p:strVal val="#ppt_x"/>
                                          </p:val>
                                        </p:tav>
                                      </p:tavLst>
                                    </p:anim>
                                    <p:anim calcmode="lin" valueType="num">
                                      <p:cBhvr additive="base">
                                        <p:cTn id="132" dur="500" fill="hold"/>
                                        <p:tgtEl>
                                          <p:spTgt spid="10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08"/>
                                        </p:tgtEl>
                                        <p:attrNameLst>
                                          <p:attrName>style.visibility</p:attrName>
                                        </p:attrNameLst>
                                      </p:cBhvr>
                                      <p:to>
                                        <p:strVal val="visible"/>
                                      </p:to>
                                    </p:set>
                                    <p:anim calcmode="lin" valueType="num">
                                      <p:cBhvr additive="base">
                                        <p:cTn id="135" dur="500" fill="hold"/>
                                        <p:tgtEl>
                                          <p:spTgt spid="108"/>
                                        </p:tgtEl>
                                        <p:attrNameLst>
                                          <p:attrName>ppt_x</p:attrName>
                                        </p:attrNameLst>
                                      </p:cBhvr>
                                      <p:tavLst>
                                        <p:tav tm="0">
                                          <p:val>
                                            <p:strVal val="#ppt_x"/>
                                          </p:val>
                                        </p:tav>
                                        <p:tav tm="100000">
                                          <p:val>
                                            <p:strVal val="#ppt_x"/>
                                          </p:val>
                                        </p:tav>
                                      </p:tavLst>
                                    </p:anim>
                                    <p:anim calcmode="lin" valueType="num">
                                      <p:cBhvr additive="base">
                                        <p:cTn id="136" dur="500" fill="hold"/>
                                        <p:tgtEl>
                                          <p:spTgt spid="108"/>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110"/>
                                        </p:tgtEl>
                                        <p:attrNameLst>
                                          <p:attrName>style.visibility</p:attrName>
                                        </p:attrNameLst>
                                      </p:cBhvr>
                                      <p:to>
                                        <p:strVal val="visible"/>
                                      </p:to>
                                    </p:set>
                                    <p:anim calcmode="lin" valueType="num">
                                      <p:cBhvr additive="base">
                                        <p:cTn id="139" dur="500" fill="hold"/>
                                        <p:tgtEl>
                                          <p:spTgt spid="110"/>
                                        </p:tgtEl>
                                        <p:attrNameLst>
                                          <p:attrName>ppt_x</p:attrName>
                                        </p:attrNameLst>
                                      </p:cBhvr>
                                      <p:tavLst>
                                        <p:tav tm="0">
                                          <p:val>
                                            <p:strVal val="#ppt_x"/>
                                          </p:val>
                                        </p:tav>
                                        <p:tav tm="100000">
                                          <p:val>
                                            <p:strVal val="#ppt_x"/>
                                          </p:val>
                                        </p:tav>
                                      </p:tavLst>
                                    </p:anim>
                                    <p:anim calcmode="lin" valueType="num">
                                      <p:cBhvr additive="base">
                                        <p:cTn id="140" dur="500" fill="hold"/>
                                        <p:tgtEl>
                                          <p:spTgt spid="110"/>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111"/>
                                        </p:tgtEl>
                                        <p:attrNameLst>
                                          <p:attrName>style.visibility</p:attrName>
                                        </p:attrNameLst>
                                      </p:cBhvr>
                                      <p:to>
                                        <p:strVal val="visible"/>
                                      </p:to>
                                    </p:set>
                                    <p:anim calcmode="lin" valueType="num">
                                      <p:cBhvr additive="base">
                                        <p:cTn id="143" dur="500" fill="hold"/>
                                        <p:tgtEl>
                                          <p:spTgt spid="111"/>
                                        </p:tgtEl>
                                        <p:attrNameLst>
                                          <p:attrName>ppt_x</p:attrName>
                                        </p:attrNameLst>
                                      </p:cBhvr>
                                      <p:tavLst>
                                        <p:tav tm="0">
                                          <p:val>
                                            <p:strVal val="#ppt_x"/>
                                          </p:val>
                                        </p:tav>
                                        <p:tav tm="100000">
                                          <p:val>
                                            <p:strVal val="#ppt_x"/>
                                          </p:val>
                                        </p:tav>
                                      </p:tavLst>
                                    </p:anim>
                                    <p:anim calcmode="lin" valueType="num">
                                      <p:cBhvr additive="base">
                                        <p:cTn id="144" dur="500" fill="hold"/>
                                        <p:tgtEl>
                                          <p:spTgt spid="111"/>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09"/>
                                        </p:tgtEl>
                                        <p:attrNameLst>
                                          <p:attrName>style.visibility</p:attrName>
                                        </p:attrNameLst>
                                      </p:cBhvr>
                                      <p:to>
                                        <p:strVal val="visible"/>
                                      </p:to>
                                    </p:set>
                                    <p:anim calcmode="lin" valueType="num">
                                      <p:cBhvr additive="base">
                                        <p:cTn id="147" dur="500" fill="hold"/>
                                        <p:tgtEl>
                                          <p:spTgt spid="109"/>
                                        </p:tgtEl>
                                        <p:attrNameLst>
                                          <p:attrName>ppt_x</p:attrName>
                                        </p:attrNameLst>
                                      </p:cBhvr>
                                      <p:tavLst>
                                        <p:tav tm="0">
                                          <p:val>
                                            <p:strVal val="#ppt_x"/>
                                          </p:val>
                                        </p:tav>
                                        <p:tav tm="100000">
                                          <p:val>
                                            <p:strVal val="#ppt_x"/>
                                          </p:val>
                                        </p:tav>
                                      </p:tavLst>
                                    </p:anim>
                                    <p:anim calcmode="lin" valueType="num">
                                      <p:cBhvr additive="base">
                                        <p:cTn id="148" dur="500" fill="hold"/>
                                        <p:tgtEl>
                                          <p:spTgt spid="109"/>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12"/>
                                        </p:tgtEl>
                                        <p:attrNameLst>
                                          <p:attrName>style.visibility</p:attrName>
                                        </p:attrNameLst>
                                      </p:cBhvr>
                                      <p:to>
                                        <p:strVal val="visible"/>
                                      </p:to>
                                    </p:set>
                                    <p:anim calcmode="lin" valueType="num">
                                      <p:cBhvr additive="base">
                                        <p:cTn id="151" dur="500" fill="hold"/>
                                        <p:tgtEl>
                                          <p:spTgt spid="112"/>
                                        </p:tgtEl>
                                        <p:attrNameLst>
                                          <p:attrName>ppt_x</p:attrName>
                                        </p:attrNameLst>
                                      </p:cBhvr>
                                      <p:tavLst>
                                        <p:tav tm="0">
                                          <p:val>
                                            <p:strVal val="#ppt_x"/>
                                          </p:val>
                                        </p:tav>
                                        <p:tav tm="100000">
                                          <p:val>
                                            <p:strVal val="#ppt_x"/>
                                          </p:val>
                                        </p:tav>
                                      </p:tavLst>
                                    </p:anim>
                                    <p:anim calcmode="lin" valueType="num">
                                      <p:cBhvr additive="base">
                                        <p:cTn id="152" dur="500" fill="hold"/>
                                        <p:tgtEl>
                                          <p:spTgt spid="112"/>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20"/>
                                        </p:tgtEl>
                                        <p:attrNameLst>
                                          <p:attrName>style.visibility</p:attrName>
                                        </p:attrNameLst>
                                      </p:cBhvr>
                                      <p:to>
                                        <p:strVal val="visible"/>
                                      </p:to>
                                    </p:set>
                                    <p:anim calcmode="lin" valueType="num">
                                      <p:cBhvr additive="base">
                                        <p:cTn id="155" dur="500" fill="hold"/>
                                        <p:tgtEl>
                                          <p:spTgt spid="120"/>
                                        </p:tgtEl>
                                        <p:attrNameLst>
                                          <p:attrName>ppt_x</p:attrName>
                                        </p:attrNameLst>
                                      </p:cBhvr>
                                      <p:tavLst>
                                        <p:tav tm="0">
                                          <p:val>
                                            <p:strVal val="#ppt_x"/>
                                          </p:val>
                                        </p:tav>
                                        <p:tav tm="100000">
                                          <p:val>
                                            <p:strVal val="#ppt_x"/>
                                          </p:val>
                                        </p:tav>
                                      </p:tavLst>
                                    </p:anim>
                                    <p:anim calcmode="lin" valueType="num">
                                      <p:cBhvr additive="base">
                                        <p:cTn id="156" dur="500" fill="hold"/>
                                        <p:tgtEl>
                                          <p:spTgt spid="120"/>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114"/>
                                        </p:tgtEl>
                                        <p:attrNameLst>
                                          <p:attrName>style.visibility</p:attrName>
                                        </p:attrNameLst>
                                      </p:cBhvr>
                                      <p:to>
                                        <p:strVal val="visible"/>
                                      </p:to>
                                    </p:set>
                                    <p:anim calcmode="lin" valueType="num">
                                      <p:cBhvr additive="base">
                                        <p:cTn id="159" dur="500" fill="hold"/>
                                        <p:tgtEl>
                                          <p:spTgt spid="114"/>
                                        </p:tgtEl>
                                        <p:attrNameLst>
                                          <p:attrName>ppt_x</p:attrName>
                                        </p:attrNameLst>
                                      </p:cBhvr>
                                      <p:tavLst>
                                        <p:tav tm="0">
                                          <p:val>
                                            <p:strVal val="#ppt_x"/>
                                          </p:val>
                                        </p:tav>
                                        <p:tav tm="100000">
                                          <p:val>
                                            <p:strVal val="#ppt_x"/>
                                          </p:val>
                                        </p:tav>
                                      </p:tavLst>
                                    </p:anim>
                                    <p:anim calcmode="lin" valueType="num">
                                      <p:cBhvr additive="base">
                                        <p:cTn id="160" dur="500" fill="hold"/>
                                        <p:tgtEl>
                                          <p:spTgt spid="114"/>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116"/>
                                        </p:tgtEl>
                                        <p:attrNameLst>
                                          <p:attrName>style.visibility</p:attrName>
                                        </p:attrNameLst>
                                      </p:cBhvr>
                                      <p:to>
                                        <p:strVal val="visible"/>
                                      </p:to>
                                    </p:set>
                                    <p:anim calcmode="lin" valueType="num">
                                      <p:cBhvr additive="base">
                                        <p:cTn id="163" dur="500" fill="hold"/>
                                        <p:tgtEl>
                                          <p:spTgt spid="116"/>
                                        </p:tgtEl>
                                        <p:attrNameLst>
                                          <p:attrName>ppt_x</p:attrName>
                                        </p:attrNameLst>
                                      </p:cBhvr>
                                      <p:tavLst>
                                        <p:tav tm="0">
                                          <p:val>
                                            <p:strVal val="#ppt_x"/>
                                          </p:val>
                                        </p:tav>
                                        <p:tav tm="100000">
                                          <p:val>
                                            <p:strVal val="#ppt_x"/>
                                          </p:val>
                                        </p:tav>
                                      </p:tavLst>
                                    </p:anim>
                                    <p:anim calcmode="lin" valueType="num">
                                      <p:cBhvr additive="base">
                                        <p:cTn id="164" dur="500" fill="hold"/>
                                        <p:tgtEl>
                                          <p:spTgt spid="116"/>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19"/>
                                        </p:tgtEl>
                                        <p:attrNameLst>
                                          <p:attrName>style.visibility</p:attrName>
                                        </p:attrNameLst>
                                      </p:cBhvr>
                                      <p:to>
                                        <p:strVal val="visible"/>
                                      </p:to>
                                    </p:set>
                                    <p:anim calcmode="lin" valueType="num">
                                      <p:cBhvr additive="base">
                                        <p:cTn id="167" dur="500" fill="hold"/>
                                        <p:tgtEl>
                                          <p:spTgt spid="119"/>
                                        </p:tgtEl>
                                        <p:attrNameLst>
                                          <p:attrName>ppt_x</p:attrName>
                                        </p:attrNameLst>
                                      </p:cBhvr>
                                      <p:tavLst>
                                        <p:tav tm="0">
                                          <p:val>
                                            <p:strVal val="#ppt_x"/>
                                          </p:val>
                                        </p:tav>
                                        <p:tav tm="100000">
                                          <p:val>
                                            <p:strVal val="#ppt_x"/>
                                          </p:val>
                                        </p:tav>
                                      </p:tavLst>
                                    </p:anim>
                                    <p:anim calcmode="lin" valueType="num">
                                      <p:cBhvr additive="base">
                                        <p:cTn id="168" dur="500" fill="hold"/>
                                        <p:tgtEl>
                                          <p:spTgt spid="119"/>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anim calcmode="lin" valueType="num">
                                      <p:cBhvr additive="base">
                                        <p:cTn id="171" dur="500" fill="hold"/>
                                        <p:tgtEl>
                                          <p:spTgt spid="121"/>
                                        </p:tgtEl>
                                        <p:attrNameLst>
                                          <p:attrName>ppt_x</p:attrName>
                                        </p:attrNameLst>
                                      </p:cBhvr>
                                      <p:tavLst>
                                        <p:tav tm="0">
                                          <p:val>
                                            <p:strVal val="#ppt_x"/>
                                          </p:val>
                                        </p:tav>
                                        <p:tav tm="100000">
                                          <p:val>
                                            <p:strVal val="#ppt_x"/>
                                          </p:val>
                                        </p:tav>
                                      </p:tavLst>
                                    </p:anim>
                                    <p:anim calcmode="lin" valueType="num">
                                      <p:cBhvr additive="base">
                                        <p:cTn id="172" dur="500" fill="hold"/>
                                        <p:tgtEl>
                                          <p:spTgt spid="121"/>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13"/>
                                        </p:tgtEl>
                                        <p:attrNameLst>
                                          <p:attrName>style.visibility</p:attrName>
                                        </p:attrNameLst>
                                      </p:cBhvr>
                                      <p:to>
                                        <p:strVal val="visible"/>
                                      </p:to>
                                    </p:set>
                                    <p:anim calcmode="lin" valueType="num">
                                      <p:cBhvr additive="base">
                                        <p:cTn id="175" dur="500" fill="hold"/>
                                        <p:tgtEl>
                                          <p:spTgt spid="113"/>
                                        </p:tgtEl>
                                        <p:attrNameLst>
                                          <p:attrName>ppt_x</p:attrName>
                                        </p:attrNameLst>
                                      </p:cBhvr>
                                      <p:tavLst>
                                        <p:tav tm="0">
                                          <p:val>
                                            <p:strVal val="#ppt_x"/>
                                          </p:val>
                                        </p:tav>
                                        <p:tav tm="100000">
                                          <p:val>
                                            <p:strVal val="#ppt_x"/>
                                          </p:val>
                                        </p:tav>
                                      </p:tavLst>
                                    </p:anim>
                                    <p:anim calcmode="lin" valueType="num">
                                      <p:cBhvr additive="base">
                                        <p:cTn id="176" dur="500" fill="hold"/>
                                        <p:tgtEl>
                                          <p:spTgt spid="11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15"/>
                                        </p:tgtEl>
                                        <p:attrNameLst>
                                          <p:attrName>style.visibility</p:attrName>
                                        </p:attrNameLst>
                                      </p:cBhvr>
                                      <p:to>
                                        <p:strVal val="visible"/>
                                      </p:to>
                                    </p:set>
                                    <p:anim calcmode="lin" valueType="num">
                                      <p:cBhvr additive="base">
                                        <p:cTn id="179" dur="500" fill="hold"/>
                                        <p:tgtEl>
                                          <p:spTgt spid="115"/>
                                        </p:tgtEl>
                                        <p:attrNameLst>
                                          <p:attrName>ppt_x</p:attrName>
                                        </p:attrNameLst>
                                      </p:cBhvr>
                                      <p:tavLst>
                                        <p:tav tm="0">
                                          <p:val>
                                            <p:strVal val="#ppt_x"/>
                                          </p:val>
                                        </p:tav>
                                        <p:tav tm="100000">
                                          <p:val>
                                            <p:strVal val="#ppt_x"/>
                                          </p:val>
                                        </p:tav>
                                      </p:tavLst>
                                    </p:anim>
                                    <p:anim calcmode="lin" valueType="num">
                                      <p:cBhvr additive="base">
                                        <p:cTn id="180"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63"/>
                                        </p:tgtEl>
                                        <p:attrNameLst>
                                          <p:attrName>style.visibility</p:attrName>
                                        </p:attrNameLst>
                                      </p:cBhvr>
                                      <p:to>
                                        <p:strVal val="visible"/>
                                      </p:to>
                                    </p:set>
                                    <p:anim calcmode="lin" valueType="num">
                                      <p:cBhvr additive="base">
                                        <p:cTn id="185" dur="500" fill="hold"/>
                                        <p:tgtEl>
                                          <p:spTgt spid="63"/>
                                        </p:tgtEl>
                                        <p:attrNameLst>
                                          <p:attrName>ppt_x</p:attrName>
                                        </p:attrNameLst>
                                      </p:cBhvr>
                                      <p:tavLst>
                                        <p:tav tm="0">
                                          <p:val>
                                            <p:strVal val="#ppt_x"/>
                                          </p:val>
                                        </p:tav>
                                        <p:tav tm="100000">
                                          <p:val>
                                            <p:strVal val="#ppt_x"/>
                                          </p:val>
                                        </p:tav>
                                      </p:tavLst>
                                    </p:anim>
                                    <p:anim calcmode="lin" valueType="num">
                                      <p:cBhvr additive="base">
                                        <p:cTn id="186" dur="500" fill="hold"/>
                                        <p:tgtEl>
                                          <p:spTgt spid="6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64"/>
                                        </p:tgtEl>
                                        <p:attrNameLst>
                                          <p:attrName>style.visibility</p:attrName>
                                        </p:attrNameLst>
                                      </p:cBhvr>
                                      <p:to>
                                        <p:strVal val="visible"/>
                                      </p:to>
                                    </p:set>
                                    <p:anim calcmode="lin" valueType="num">
                                      <p:cBhvr additive="base">
                                        <p:cTn id="189" dur="500" fill="hold"/>
                                        <p:tgtEl>
                                          <p:spTgt spid="64"/>
                                        </p:tgtEl>
                                        <p:attrNameLst>
                                          <p:attrName>ppt_x</p:attrName>
                                        </p:attrNameLst>
                                      </p:cBhvr>
                                      <p:tavLst>
                                        <p:tav tm="0">
                                          <p:val>
                                            <p:strVal val="#ppt_x"/>
                                          </p:val>
                                        </p:tav>
                                        <p:tav tm="100000">
                                          <p:val>
                                            <p:strVal val="#ppt_x"/>
                                          </p:val>
                                        </p:tav>
                                      </p:tavLst>
                                    </p:anim>
                                    <p:anim calcmode="lin" valueType="num">
                                      <p:cBhvr additive="base">
                                        <p:cTn id="190" dur="500" fill="hold"/>
                                        <p:tgtEl>
                                          <p:spTgt spid="64"/>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6"/>
                                        </p:tgtEl>
                                        <p:attrNameLst>
                                          <p:attrName>style.visibility</p:attrName>
                                        </p:attrNameLst>
                                      </p:cBhvr>
                                      <p:to>
                                        <p:strVal val="visible"/>
                                      </p:to>
                                    </p:set>
                                    <p:anim calcmode="lin" valueType="num">
                                      <p:cBhvr additive="base">
                                        <p:cTn id="193" dur="500" fill="hold"/>
                                        <p:tgtEl>
                                          <p:spTgt spid="66"/>
                                        </p:tgtEl>
                                        <p:attrNameLst>
                                          <p:attrName>ppt_x</p:attrName>
                                        </p:attrNameLst>
                                      </p:cBhvr>
                                      <p:tavLst>
                                        <p:tav tm="0">
                                          <p:val>
                                            <p:strVal val="#ppt_x"/>
                                          </p:val>
                                        </p:tav>
                                        <p:tav tm="100000">
                                          <p:val>
                                            <p:strVal val="#ppt_x"/>
                                          </p:val>
                                        </p:tav>
                                      </p:tavLst>
                                    </p:anim>
                                    <p:anim calcmode="lin" valueType="num">
                                      <p:cBhvr additive="base">
                                        <p:cTn id="194" dur="500" fill="hold"/>
                                        <p:tgtEl>
                                          <p:spTgt spid="66"/>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67"/>
                                        </p:tgtEl>
                                        <p:attrNameLst>
                                          <p:attrName>style.visibility</p:attrName>
                                        </p:attrNameLst>
                                      </p:cBhvr>
                                      <p:to>
                                        <p:strVal val="visible"/>
                                      </p:to>
                                    </p:set>
                                    <p:anim calcmode="lin" valueType="num">
                                      <p:cBhvr additive="base">
                                        <p:cTn id="197" dur="500" fill="hold"/>
                                        <p:tgtEl>
                                          <p:spTgt spid="67"/>
                                        </p:tgtEl>
                                        <p:attrNameLst>
                                          <p:attrName>ppt_x</p:attrName>
                                        </p:attrNameLst>
                                      </p:cBhvr>
                                      <p:tavLst>
                                        <p:tav tm="0">
                                          <p:val>
                                            <p:strVal val="#ppt_x"/>
                                          </p:val>
                                        </p:tav>
                                        <p:tav tm="100000">
                                          <p:val>
                                            <p:strVal val="#ppt_x"/>
                                          </p:val>
                                        </p:tav>
                                      </p:tavLst>
                                    </p:anim>
                                    <p:anim calcmode="lin" valueType="num">
                                      <p:cBhvr additive="base">
                                        <p:cTn id="198" dur="500" fill="hold"/>
                                        <p:tgtEl>
                                          <p:spTgt spid="67"/>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65"/>
                                        </p:tgtEl>
                                        <p:attrNameLst>
                                          <p:attrName>style.visibility</p:attrName>
                                        </p:attrNameLst>
                                      </p:cBhvr>
                                      <p:to>
                                        <p:strVal val="visible"/>
                                      </p:to>
                                    </p:set>
                                    <p:anim calcmode="lin" valueType="num">
                                      <p:cBhvr additive="base">
                                        <p:cTn id="201" dur="500" fill="hold"/>
                                        <p:tgtEl>
                                          <p:spTgt spid="65"/>
                                        </p:tgtEl>
                                        <p:attrNameLst>
                                          <p:attrName>ppt_x</p:attrName>
                                        </p:attrNameLst>
                                      </p:cBhvr>
                                      <p:tavLst>
                                        <p:tav tm="0">
                                          <p:val>
                                            <p:strVal val="#ppt_x"/>
                                          </p:val>
                                        </p:tav>
                                        <p:tav tm="100000">
                                          <p:val>
                                            <p:strVal val="#ppt_x"/>
                                          </p:val>
                                        </p:tav>
                                      </p:tavLst>
                                    </p:anim>
                                    <p:anim calcmode="lin" valueType="num">
                                      <p:cBhvr additive="base">
                                        <p:cTn id="202" dur="500" fill="hold"/>
                                        <p:tgtEl>
                                          <p:spTgt spid="65"/>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68"/>
                                        </p:tgtEl>
                                        <p:attrNameLst>
                                          <p:attrName>style.visibility</p:attrName>
                                        </p:attrNameLst>
                                      </p:cBhvr>
                                      <p:to>
                                        <p:strVal val="visible"/>
                                      </p:to>
                                    </p:set>
                                    <p:anim calcmode="lin" valueType="num">
                                      <p:cBhvr additive="base">
                                        <p:cTn id="205" dur="500" fill="hold"/>
                                        <p:tgtEl>
                                          <p:spTgt spid="68"/>
                                        </p:tgtEl>
                                        <p:attrNameLst>
                                          <p:attrName>ppt_x</p:attrName>
                                        </p:attrNameLst>
                                      </p:cBhvr>
                                      <p:tavLst>
                                        <p:tav tm="0">
                                          <p:val>
                                            <p:strVal val="#ppt_x"/>
                                          </p:val>
                                        </p:tav>
                                        <p:tav tm="100000">
                                          <p:val>
                                            <p:strVal val="#ppt_x"/>
                                          </p:val>
                                        </p:tav>
                                      </p:tavLst>
                                    </p:anim>
                                    <p:anim calcmode="lin" valueType="num">
                                      <p:cBhvr additive="base">
                                        <p:cTn id="206" dur="500" fill="hold"/>
                                        <p:tgtEl>
                                          <p:spTgt spid="68"/>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76"/>
                                        </p:tgtEl>
                                        <p:attrNameLst>
                                          <p:attrName>style.visibility</p:attrName>
                                        </p:attrNameLst>
                                      </p:cBhvr>
                                      <p:to>
                                        <p:strVal val="visible"/>
                                      </p:to>
                                    </p:set>
                                    <p:anim calcmode="lin" valueType="num">
                                      <p:cBhvr additive="base">
                                        <p:cTn id="209" dur="500" fill="hold"/>
                                        <p:tgtEl>
                                          <p:spTgt spid="76"/>
                                        </p:tgtEl>
                                        <p:attrNameLst>
                                          <p:attrName>ppt_x</p:attrName>
                                        </p:attrNameLst>
                                      </p:cBhvr>
                                      <p:tavLst>
                                        <p:tav tm="0">
                                          <p:val>
                                            <p:strVal val="#ppt_x"/>
                                          </p:val>
                                        </p:tav>
                                        <p:tav tm="100000">
                                          <p:val>
                                            <p:strVal val="#ppt_x"/>
                                          </p:val>
                                        </p:tav>
                                      </p:tavLst>
                                    </p:anim>
                                    <p:anim calcmode="lin" valueType="num">
                                      <p:cBhvr additive="base">
                                        <p:cTn id="210" dur="500" fill="hold"/>
                                        <p:tgtEl>
                                          <p:spTgt spid="76"/>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70"/>
                                        </p:tgtEl>
                                        <p:attrNameLst>
                                          <p:attrName>style.visibility</p:attrName>
                                        </p:attrNameLst>
                                      </p:cBhvr>
                                      <p:to>
                                        <p:strVal val="visible"/>
                                      </p:to>
                                    </p:set>
                                    <p:anim calcmode="lin" valueType="num">
                                      <p:cBhvr additive="base">
                                        <p:cTn id="213" dur="500" fill="hold"/>
                                        <p:tgtEl>
                                          <p:spTgt spid="70"/>
                                        </p:tgtEl>
                                        <p:attrNameLst>
                                          <p:attrName>ppt_x</p:attrName>
                                        </p:attrNameLst>
                                      </p:cBhvr>
                                      <p:tavLst>
                                        <p:tav tm="0">
                                          <p:val>
                                            <p:strVal val="#ppt_x"/>
                                          </p:val>
                                        </p:tav>
                                        <p:tav tm="100000">
                                          <p:val>
                                            <p:strVal val="#ppt_x"/>
                                          </p:val>
                                        </p:tav>
                                      </p:tavLst>
                                    </p:anim>
                                    <p:anim calcmode="lin" valueType="num">
                                      <p:cBhvr additive="base">
                                        <p:cTn id="214" dur="500" fill="hold"/>
                                        <p:tgtEl>
                                          <p:spTgt spid="70"/>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72"/>
                                        </p:tgtEl>
                                        <p:attrNameLst>
                                          <p:attrName>style.visibility</p:attrName>
                                        </p:attrNameLst>
                                      </p:cBhvr>
                                      <p:to>
                                        <p:strVal val="visible"/>
                                      </p:to>
                                    </p:set>
                                    <p:anim calcmode="lin" valueType="num">
                                      <p:cBhvr additive="base">
                                        <p:cTn id="217" dur="500" fill="hold"/>
                                        <p:tgtEl>
                                          <p:spTgt spid="72"/>
                                        </p:tgtEl>
                                        <p:attrNameLst>
                                          <p:attrName>ppt_x</p:attrName>
                                        </p:attrNameLst>
                                      </p:cBhvr>
                                      <p:tavLst>
                                        <p:tav tm="0">
                                          <p:val>
                                            <p:strVal val="#ppt_x"/>
                                          </p:val>
                                        </p:tav>
                                        <p:tav tm="100000">
                                          <p:val>
                                            <p:strVal val="#ppt_x"/>
                                          </p:val>
                                        </p:tav>
                                      </p:tavLst>
                                    </p:anim>
                                    <p:anim calcmode="lin" valueType="num">
                                      <p:cBhvr additive="base">
                                        <p:cTn id="218" dur="500" fill="hold"/>
                                        <p:tgtEl>
                                          <p:spTgt spid="72"/>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77"/>
                                        </p:tgtEl>
                                        <p:attrNameLst>
                                          <p:attrName>style.visibility</p:attrName>
                                        </p:attrNameLst>
                                      </p:cBhvr>
                                      <p:to>
                                        <p:strVal val="visible"/>
                                      </p:to>
                                    </p:set>
                                    <p:anim calcmode="lin" valueType="num">
                                      <p:cBhvr additive="base">
                                        <p:cTn id="225" dur="500" fill="hold"/>
                                        <p:tgtEl>
                                          <p:spTgt spid="77"/>
                                        </p:tgtEl>
                                        <p:attrNameLst>
                                          <p:attrName>ppt_x</p:attrName>
                                        </p:attrNameLst>
                                      </p:cBhvr>
                                      <p:tavLst>
                                        <p:tav tm="0">
                                          <p:val>
                                            <p:strVal val="#ppt_x"/>
                                          </p:val>
                                        </p:tav>
                                        <p:tav tm="100000">
                                          <p:val>
                                            <p:strVal val="#ppt_x"/>
                                          </p:val>
                                        </p:tav>
                                      </p:tavLst>
                                    </p:anim>
                                    <p:anim calcmode="lin" valueType="num">
                                      <p:cBhvr additive="base">
                                        <p:cTn id="226" dur="500" fill="hold"/>
                                        <p:tgtEl>
                                          <p:spTgt spid="77"/>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69"/>
                                        </p:tgtEl>
                                        <p:attrNameLst>
                                          <p:attrName>style.visibility</p:attrName>
                                        </p:attrNameLst>
                                      </p:cBhvr>
                                      <p:to>
                                        <p:strVal val="visible"/>
                                      </p:to>
                                    </p:set>
                                    <p:anim calcmode="lin" valueType="num">
                                      <p:cBhvr additive="base">
                                        <p:cTn id="229" dur="500" fill="hold"/>
                                        <p:tgtEl>
                                          <p:spTgt spid="69"/>
                                        </p:tgtEl>
                                        <p:attrNameLst>
                                          <p:attrName>ppt_x</p:attrName>
                                        </p:attrNameLst>
                                      </p:cBhvr>
                                      <p:tavLst>
                                        <p:tav tm="0">
                                          <p:val>
                                            <p:strVal val="#ppt_x"/>
                                          </p:val>
                                        </p:tav>
                                        <p:tav tm="100000">
                                          <p:val>
                                            <p:strVal val="#ppt_x"/>
                                          </p:val>
                                        </p:tav>
                                      </p:tavLst>
                                    </p:anim>
                                    <p:anim calcmode="lin" valueType="num">
                                      <p:cBhvr additive="base">
                                        <p:cTn id="230" dur="500" fill="hold"/>
                                        <p:tgtEl>
                                          <p:spTgt spid="69"/>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71"/>
                                        </p:tgtEl>
                                        <p:attrNameLst>
                                          <p:attrName>style.visibility</p:attrName>
                                        </p:attrNameLst>
                                      </p:cBhvr>
                                      <p:to>
                                        <p:strVal val="visible"/>
                                      </p:to>
                                    </p:set>
                                    <p:anim calcmode="lin" valueType="num">
                                      <p:cBhvr additive="base">
                                        <p:cTn id="233" dur="500" fill="hold"/>
                                        <p:tgtEl>
                                          <p:spTgt spid="71"/>
                                        </p:tgtEl>
                                        <p:attrNameLst>
                                          <p:attrName>ppt_x</p:attrName>
                                        </p:attrNameLst>
                                      </p:cBhvr>
                                      <p:tavLst>
                                        <p:tav tm="0">
                                          <p:val>
                                            <p:strVal val="#ppt_x"/>
                                          </p:val>
                                        </p:tav>
                                        <p:tav tm="100000">
                                          <p:val>
                                            <p:strVal val="#ppt_x"/>
                                          </p:val>
                                        </p:tav>
                                      </p:tavLst>
                                    </p:anim>
                                    <p:anim calcmode="lin" valueType="num">
                                      <p:cBhvr additive="base">
                                        <p:cTn id="23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3" grpId="0" animBg="1"/>
      <p:bldP spid="15" grpId="0" animBg="1"/>
      <p:bldP spid="26" grpId="0" animBg="1"/>
      <p:bldP spid="30" grpId="0" animBg="1"/>
      <p:bldP spid="33" grpId="0" animBg="1"/>
      <p:bldP spid="34" grpId="0" animBg="1"/>
      <p:bldP spid="35" grpId="0" animBg="1"/>
      <p:bldP spid="39" grpId="0" animBg="1"/>
      <p:bldP spid="41" grpId="0" animBg="1"/>
      <p:bldP spid="43" grpId="0" animBg="1"/>
      <p:bldP spid="45" grpId="0" animBg="1"/>
      <p:bldP spid="47" grpId="0" animBg="1"/>
      <p:bldP spid="63" grpId="0" animBg="1"/>
      <p:bldP spid="64" grpId="0" animBg="1"/>
      <p:bldP spid="65" grpId="0" animBg="1"/>
      <p:bldP spid="69" grpId="0" animBg="1"/>
      <p:bldP spid="71" grpId="0" animBg="1"/>
      <p:bldP spid="75" grpId="0" animBg="1"/>
      <p:bldP spid="77" grpId="0" animBg="1"/>
      <p:bldP spid="107" grpId="0" animBg="1"/>
      <p:bldP spid="108" grpId="0" animBg="1"/>
      <p:bldP spid="109" grpId="0" animBg="1"/>
      <p:bldP spid="113" grpId="0" animBg="1"/>
      <p:bldP spid="115" grpId="0" animBg="1"/>
      <p:bldP spid="119" grpId="0" animBg="1"/>
      <p:bldP spid="12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D0FF5D8-2C23-48E5-A9E6-528C07F0CDB5}"/>
              </a:ext>
            </a:extLst>
          </p:cNvPr>
          <p:cNvSpPr/>
          <p:nvPr/>
        </p:nvSpPr>
        <p:spPr>
          <a:xfrm>
            <a:off x="107504" y="332656"/>
            <a:ext cx="8856984" cy="2601546"/>
          </a:xfrm>
          <a:prstGeom prst="rect">
            <a:avLst/>
          </a:prstGeom>
        </p:spPr>
        <p:txBody>
          <a:bodyPr wrap="square">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、有</a:t>
            </a:r>
            <a:r>
              <a:rPr lang="zh-CN" altLang="en-US" sz="2800" b="1" dirty="0">
                <a:latin typeface="微软雅黑" panose="020B0503020204020204" pitchFamily="34" charset="-122"/>
                <a:ea typeface="微软雅黑" panose="020B0503020204020204" pitchFamily="34" charset="-122"/>
              </a:rPr>
              <a:t>一棵二叉排序树按先序遍历得到的序列为（50,38,30,</a:t>
            </a:r>
          </a:p>
          <a:p>
            <a:pPr>
              <a:lnSpc>
                <a:spcPct val="150000"/>
              </a:lnSpc>
            </a:pPr>
            <a:r>
              <a:rPr lang="zh-CN" altLang="en-US" sz="2800" b="1" dirty="0">
                <a:latin typeface="微软雅黑" panose="020B0503020204020204" pitchFamily="34" charset="-122"/>
                <a:ea typeface="微软雅黑" panose="020B0503020204020204" pitchFamily="34" charset="-122"/>
              </a:rPr>
              <a:t>45,40,48,70,60,75,80）</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试画出该平衡二叉树，并求出等概率下查找成功和查找失败的平均查找长度</a:t>
            </a:r>
          </a:p>
        </p:txBody>
      </p:sp>
    </p:spTree>
    <p:extLst>
      <p:ext uri="{BB962C8B-B14F-4D97-AF65-F5344CB8AC3E}">
        <p14:creationId xmlns:p14="http://schemas.microsoft.com/office/powerpoint/2010/main" val="7185513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05BC83-0D54-4F5E-8941-278729806C17}"/>
              </a:ext>
            </a:extLst>
          </p:cNvPr>
          <p:cNvSpPr txBox="1"/>
          <p:nvPr/>
        </p:nvSpPr>
        <p:spPr>
          <a:xfrm>
            <a:off x="503548" y="458956"/>
            <a:ext cx="8136904" cy="5940088"/>
          </a:xfrm>
          <a:prstGeom prst="rect">
            <a:avLst/>
          </a:prstGeom>
          <a:noFill/>
        </p:spPr>
        <p:txBody>
          <a:bodyPr wrap="square" rtlCol="0">
            <a:spAutoFit/>
          </a:bodyPr>
          <a:lstStyle/>
          <a:p>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typedef</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struct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p>
          <a:p>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int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err="1">
                <a:solidFill>
                  <a:srgbClr val="000000"/>
                </a:solidFill>
                <a:highlight>
                  <a:srgbClr val="FFFFFF"/>
                </a:highlight>
                <a:latin typeface="微软雅黑" panose="020B0503020204020204" pitchFamily="34" charset="-122"/>
                <a:ea typeface="微软雅黑" panose="020B0503020204020204" pitchFamily="34" charset="-122"/>
              </a:rPr>
              <a:t>elem</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p>
          <a:p>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int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length;</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8000"/>
                </a:solidFill>
                <a:highlight>
                  <a:srgbClr val="FFFFFF"/>
                </a:highlight>
                <a:latin typeface="微软雅黑" panose="020B0503020204020204" pitchFamily="34" charset="-122"/>
                <a:ea typeface="微软雅黑" panose="020B0503020204020204" pitchFamily="34" charset="-122"/>
              </a:rPr>
              <a:t>// </a:t>
            </a:r>
            <a:r>
              <a:rPr lang="zh-CN" altLang="en-US" sz="2000" dirty="0">
                <a:solidFill>
                  <a:srgbClr val="008000"/>
                </a:solidFill>
                <a:highlight>
                  <a:srgbClr val="FFFFFF"/>
                </a:highlight>
                <a:latin typeface="微软雅黑" panose="020B0503020204020204" pitchFamily="34" charset="-122"/>
                <a:ea typeface="微软雅黑" panose="020B0503020204020204" pitchFamily="34" charset="-122"/>
              </a:rPr>
              <a:t>表长度 </a:t>
            </a:r>
            <a:endParaRPr lang="zh-CN" altLang="en-US"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err="1">
                <a:solidFill>
                  <a:srgbClr val="2B91AF"/>
                </a:solidFill>
                <a:highlight>
                  <a:srgbClr val="FFFFFF"/>
                </a:highlight>
                <a:latin typeface="微软雅黑" panose="020B0503020204020204" pitchFamily="34" charset="-122"/>
                <a:ea typeface="微软雅黑" panose="020B0503020204020204" pitchFamily="34" charset="-122"/>
              </a:rPr>
              <a:t>SSTable</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p>
          <a:p>
            <a:r>
              <a:rPr lang="fr-FR" altLang="zh-CN" sz="2000" dirty="0">
                <a:solidFill>
                  <a:srgbClr val="0000FF"/>
                </a:solidFill>
                <a:highlight>
                  <a:srgbClr val="FFFFFF"/>
                </a:highlight>
                <a:latin typeface="微软雅黑" panose="020B0503020204020204" pitchFamily="34" charset="-122"/>
                <a:ea typeface="微软雅黑" panose="020B0503020204020204" pitchFamily="34" charset="-122"/>
              </a:rPr>
              <a:t>int</a:t>
            </a:r>
            <a:r>
              <a:rPr lang="fr-FR"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fr-FR" altLang="zh-CN" sz="2000" dirty="0">
                <a:solidFill>
                  <a:srgbClr val="000000"/>
                </a:solidFill>
                <a:highlight>
                  <a:srgbClr val="FFFFFF"/>
                </a:highlight>
                <a:latin typeface="微软雅黑" panose="020B0503020204020204" pitchFamily="34" charset="-122"/>
                <a:ea typeface="微软雅黑" panose="020B0503020204020204" pitchFamily="34" charset="-122"/>
              </a:rPr>
              <a:t>location(</a:t>
            </a:r>
            <a:r>
              <a:rPr lang="fr-FR" altLang="zh-CN" sz="2000" dirty="0">
                <a:solidFill>
                  <a:srgbClr val="2B91AF"/>
                </a:solidFill>
                <a:highlight>
                  <a:srgbClr val="FFFFFF"/>
                </a:highlight>
                <a:latin typeface="微软雅黑" panose="020B0503020204020204" pitchFamily="34" charset="-122"/>
                <a:ea typeface="微软雅黑" panose="020B0503020204020204" pitchFamily="34" charset="-122"/>
              </a:rPr>
              <a:t>SSTable</a:t>
            </a:r>
            <a:r>
              <a:rPr lang="fr-FR"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fr-FR" altLang="zh-CN" sz="2000" dirty="0">
                <a:solidFill>
                  <a:srgbClr val="808080"/>
                </a:solidFill>
                <a:highlight>
                  <a:srgbClr val="FFFFFF"/>
                </a:highlight>
                <a:latin typeface="微软雅黑" panose="020B0503020204020204" pitchFamily="34" charset="-122"/>
                <a:ea typeface="微软雅黑" panose="020B0503020204020204" pitchFamily="34" charset="-122"/>
              </a:rPr>
              <a:t>L</a:t>
            </a:r>
            <a:r>
              <a:rPr lang="fr-FR"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fr-FR" altLang="zh-CN" sz="2000" dirty="0">
                <a:solidFill>
                  <a:srgbClr val="0000FF"/>
                </a:solidFill>
                <a:highlight>
                  <a:srgbClr val="FFFFFF"/>
                </a:highlight>
                <a:latin typeface="微软雅黑" panose="020B0503020204020204" pitchFamily="34" charset="-122"/>
                <a:ea typeface="微软雅黑" panose="020B0503020204020204" pitchFamily="34" charset="-122"/>
              </a:rPr>
              <a:t>int</a:t>
            </a:r>
            <a:r>
              <a:rPr lang="fr-FR"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fr-FR" altLang="zh-CN" sz="2000" dirty="0">
                <a:solidFill>
                  <a:srgbClr val="000000"/>
                </a:solidFill>
                <a:highlight>
                  <a:srgbClr val="FFFFFF"/>
                </a:highlight>
                <a:latin typeface="微软雅黑" panose="020B0503020204020204" pitchFamily="34" charset="-122"/>
                <a:ea typeface="微软雅黑" panose="020B0503020204020204" pitchFamily="34" charset="-122"/>
              </a:rPr>
              <a:t>&amp;</a:t>
            </a:r>
            <a:r>
              <a:rPr lang="fr-FR" altLang="zh-CN" sz="2000" dirty="0">
                <a:solidFill>
                  <a:srgbClr val="808080"/>
                </a:solidFill>
                <a:highlight>
                  <a:srgbClr val="FFFFFF"/>
                </a:highlight>
                <a:latin typeface="微软雅黑" panose="020B0503020204020204" pitchFamily="34" charset="-122"/>
                <a:ea typeface="微软雅黑" panose="020B0503020204020204" pitchFamily="34" charset="-122"/>
              </a:rPr>
              <a:t>e</a:t>
            </a:r>
            <a:r>
              <a:rPr lang="fr-FR"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fr-FR" altLang="zh-CN" sz="2000" dirty="0">
                <a:solidFill>
                  <a:srgbClr val="0000FF"/>
                </a:solidFill>
                <a:highlight>
                  <a:srgbClr val="FFFFFF"/>
                </a:highlight>
                <a:latin typeface="微软雅黑" panose="020B0503020204020204" pitchFamily="34" charset="-122"/>
                <a:ea typeface="微软雅黑" panose="020B0503020204020204" pitchFamily="34" charset="-122"/>
              </a:rPr>
              <a:t>int</a:t>
            </a:r>
            <a:r>
              <a:rPr lang="fr-FR"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fr-FR"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fr-FR" altLang="zh-CN" sz="2000" dirty="0">
                <a:solidFill>
                  <a:srgbClr val="808080"/>
                </a:solidFill>
                <a:highlight>
                  <a:srgbClr val="FFFFFF"/>
                </a:highlight>
                <a:latin typeface="微软雅黑" panose="020B0503020204020204" pitchFamily="34" charset="-122"/>
                <a:ea typeface="微软雅黑" panose="020B0503020204020204" pitchFamily="34" charset="-122"/>
              </a:rPr>
              <a:t>compare</a:t>
            </a:r>
            <a:r>
              <a:rPr lang="fr-FR"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fr-FR" altLang="zh-CN" sz="2000" dirty="0">
                <a:solidFill>
                  <a:srgbClr val="0000FF"/>
                </a:solidFill>
                <a:highlight>
                  <a:srgbClr val="FFFFFF"/>
                </a:highlight>
                <a:latin typeface="微软雅黑" panose="020B0503020204020204" pitchFamily="34" charset="-122"/>
                <a:ea typeface="微软雅黑" panose="020B0503020204020204" pitchFamily="34" charset="-122"/>
              </a:rPr>
              <a:t>int</a:t>
            </a:r>
            <a:r>
              <a:rPr lang="fr-FR"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fr-FR" altLang="zh-CN" sz="2000" dirty="0">
                <a:solidFill>
                  <a:srgbClr val="0000FF"/>
                </a:solidFill>
                <a:highlight>
                  <a:srgbClr val="FFFFFF"/>
                </a:highlight>
                <a:latin typeface="微软雅黑" panose="020B0503020204020204" pitchFamily="34" charset="-122"/>
                <a:ea typeface="微软雅黑" panose="020B0503020204020204" pitchFamily="34" charset="-122"/>
              </a:rPr>
              <a:t>int</a:t>
            </a:r>
            <a:r>
              <a:rPr lang="fr-FR"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endParaRPr lang="fr-FR" altLang="zh-CN"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endParaRPr lang="zh-CN" altLang="en-US"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	int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k=1;</a:t>
            </a:r>
            <a:r>
              <a:rPr lang="en-US" altLang="zh-CN" sz="2000" dirty="0">
                <a:solidFill>
                  <a:srgbClr val="008000"/>
                </a:solidFill>
                <a:highlight>
                  <a:srgbClr val="FFFFFF"/>
                </a:highlight>
                <a:latin typeface="微软雅黑" panose="020B0503020204020204" pitchFamily="34" charset="-122"/>
                <a:ea typeface="微软雅黑" panose="020B0503020204020204" pitchFamily="34" charset="-122"/>
              </a:rPr>
              <a:t>//</a:t>
            </a:r>
            <a:r>
              <a:rPr lang="zh-CN" altLang="en-US" sz="2000" dirty="0">
                <a:solidFill>
                  <a:srgbClr val="008000"/>
                </a:solidFill>
                <a:highlight>
                  <a:srgbClr val="FFFFFF"/>
                </a:highlight>
                <a:latin typeface="微软雅黑" panose="020B0503020204020204" pitchFamily="34" charset="-122"/>
                <a:ea typeface="微软雅黑" panose="020B0503020204020204" pitchFamily="34" charset="-122"/>
              </a:rPr>
              <a:t>计数器</a:t>
            </a:r>
            <a:endParaRPr lang="zh-CN" altLang="en-US"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	int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*p=</a:t>
            </a:r>
            <a:r>
              <a:rPr lang="en-US" altLang="zh-CN" sz="2000" dirty="0" err="1">
                <a:solidFill>
                  <a:srgbClr val="808080"/>
                </a:solidFill>
                <a:highlight>
                  <a:srgbClr val="FFFFFF"/>
                </a:highlight>
                <a:latin typeface="微软雅黑" panose="020B0503020204020204" pitchFamily="34" charset="-122"/>
                <a:ea typeface="微软雅黑" panose="020B0503020204020204" pitchFamily="34" charset="-122"/>
              </a:rPr>
              <a:t>L</a:t>
            </a:r>
            <a:r>
              <a:rPr lang="en-US" altLang="zh-CN" sz="2000" dirty="0" err="1">
                <a:solidFill>
                  <a:srgbClr val="000000"/>
                </a:solidFill>
                <a:highlight>
                  <a:srgbClr val="FFFFFF"/>
                </a:highlight>
                <a:latin typeface="微软雅黑" panose="020B0503020204020204" pitchFamily="34" charset="-122"/>
                <a:ea typeface="微软雅黑" panose="020B0503020204020204" pitchFamily="34" charset="-122"/>
              </a:rPr>
              <a:t>.elem</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endPar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	while</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(k&lt;=</a:t>
            </a:r>
            <a:r>
              <a:rPr lang="en-US" altLang="zh-CN" sz="2000" dirty="0" err="1">
                <a:solidFill>
                  <a:srgbClr val="808080"/>
                </a:solidFill>
                <a:highlight>
                  <a:srgbClr val="FFFFFF"/>
                </a:highlight>
                <a:latin typeface="微软雅黑" panose="020B0503020204020204" pitchFamily="34" charset="-122"/>
                <a:ea typeface="微软雅黑" panose="020B0503020204020204" pitchFamily="34" charset="-122"/>
              </a:rPr>
              <a:t>L</a:t>
            </a:r>
            <a:r>
              <a:rPr lang="en-US" altLang="zh-CN" sz="2000" dirty="0" err="1">
                <a:solidFill>
                  <a:srgbClr val="000000"/>
                </a:solidFill>
                <a:highlight>
                  <a:srgbClr val="FFFFFF"/>
                </a:highlight>
                <a:latin typeface="微软雅黑" panose="020B0503020204020204" pitchFamily="34" charset="-122"/>
                <a:ea typeface="微软雅黑" panose="020B0503020204020204" pitchFamily="34" charset="-122"/>
              </a:rPr>
              <a:t>.length</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&amp;&amp;</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en-US" altLang="zh-CN" sz="2000" dirty="0">
                <a:solidFill>
                  <a:srgbClr val="808080"/>
                </a:solidFill>
                <a:highlight>
                  <a:srgbClr val="FFFFFF"/>
                </a:highlight>
                <a:latin typeface="微软雅黑" panose="020B0503020204020204" pitchFamily="34" charset="-122"/>
                <a:ea typeface="微软雅黑" panose="020B0503020204020204" pitchFamily="34" charset="-122"/>
              </a:rPr>
              <a:t>compare</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)(*p++,</a:t>
            </a:r>
            <a:r>
              <a:rPr lang="en-US" altLang="zh-CN" sz="2000" dirty="0">
                <a:solidFill>
                  <a:srgbClr val="808080"/>
                </a:solidFill>
                <a:highlight>
                  <a:srgbClr val="FFFFFF"/>
                </a:highlight>
                <a:latin typeface="微软雅黑" panose="020B0503020204020204" pitchFamily="34" charset="-122"/>
                <a:ea typeface="微软雅黑" panose="020B0503020204020204" pitchFamily="34" charset="-122"/>
              </a:rPr>
              <a:t>e</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8000"/>
                </a:solidFill>
                <a:highlight>
                  <a:srgbClr val="FFFFFF"/>
                </a:highlight>
                <a:latin typeface="微软雅黑" panose="020B0503020204020204" pitchFamily="34" charset="-122"/>
                <a:ea typeface="微软雅黑" panose="020B0503020204020204" pitchFamily="34" charset="-122"/>
              </a:rPr>
              <a:t>//</a:t>
            </a:r>
            <a:r>
              <a:rPr lang="zh-CN" altLang="en-US" sz="2000" dirty="0">
                <a:solidFill>
                  <a:srgbClr val="008000"/>
                </a:solidFill>
                <a:highlight>
                  <a:srgbClr val="FFFFFF"/>
                </a:highlight>
                <a:latin typeface="微软雅黑" panose="020B0503020204020204" pitchFamily="34" charset="-122"/>
                <a:ea typeface="微软雅黑" panose="020B0503020204020204" pitchFamily="34" charset="-122"/>
              </a:rPr>
              <a:t>约定</a:t>
            </a:r>
            <a:r>
              <a:rPr lang="en-US" altLang="zh-CN" sz="2000" dirty="0">
                <a:solidFill>
                  <a:srgbClr val="008000"/>
                </a:solidFill>
                <a:highlight>
                  <a:srgbClr val="FFFFFF"/>
                </a:highlight>
                <a:latin typeface="微软雅黑" panose="020B0503020204020204" pitchFamily="34" charset="-122"/>
                <a:ea typeface="微软雅黑" panose="020B0503020204020204" pitchFamily="34" charset="-122"/>
              </a:rPr>
              <a:t>0</a:t>
            </a:r>
            <a:r>
              <a:rPr lang="zh-CN" altLang="en-US" sz="2000" dirty="0">
                <a:solidFill>
                  <a:srgbClr val="008000"/>
                </a:solidFill>
                <a:highlight>
                  <a:srgbClr val="FFFFFF"/>
                </a:highlight>
                <a:latin typeface="微软雅黑" panose="020B0503020204020204" pitchFamily="34" charset="-122"/>
                <a:ea typeface="微软雅黑" panose="020B0503020204020204" pitchFamily="34" charset="-122"/>
              </a:rPr>
              <a:t>号空间不用</a:t>
            </a:r>
            <a:endParaRPr lang="zh-CN" altLang="en-US"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endParaRPr lang="zh-CN" altLang="en-US"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k++;</a:t>
            </a:r>
            <a:endPar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endParaRPr lang="zh-CN" altLang="en-US"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	if</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(k&lt;=</a:t>
            </a:r>
            <a:r>
              <a:rPr lang="en-US" altLang="zh-CN" sz="2000" dirty="0" err="1">
                <a:solidFill>
                  <a:srgbClr val="808080"/>
                </a:solidFill>
                <a:highlight>
                  <a:srgbClr val="FFFFFF"/>
                </a:highlight>
                <a:latin typeface="微软雅黑" panose="020B0503020204020204" pitchFamily="34" charset="-122"/>
                <a:ea typeface="微软雅黑" panose="020B0503020204020204" pitchFamily="34" charset="-122"/>
              </a:rPr>
              <a:t>L</a:t>
            </a:r>
            <a:r>
              <a:rPr lang="en-US" altLang="zh-CN" sz="2000" dirty="0" err="1">
                <a:solidFill>
                  <a:srgbClr val="000000"/>
                </a:solidFill>
                <a:highlight>
                  <a:srgbClr val="FFFFFF"/>
                </a:highlight>
                <a:latin typeface="微软雅黑" panose="020B0503020204020204" pitchFamily="34" charset="-122"/>
                <a:ea typeface="微软雅黑" panose="020B0503020204020204" pitchFamily="34" charset="-122"/>
              </a:rPr>
              <a:t>.length</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return</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k;</a:t>
            </a:r>
            <a:endPar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	else</a:t>
            </a:r>
            <a:endPar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endParaRPr lang="zh-CN" altLang="en-US"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FF"/>
                </a:solidFill>
                <a:highlight>
                  <a:srgbClr val="FFFFFF"/>
                </a:highlight>
                <a:latin typeface="微软雅黑" panose="020B0503020204020204" pitchFamily="34" charset="-122"/>
                <a:ea typeface="微软雅黑" panose="020B0503020204020204" pitchFamily="34" charset="-122"/>
              </a:rPr>
              <a:t>	return</a:t>
            </a:r>
            <a:r>
              <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rPr>
              <a:t> </a:t>
            </a:r>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0;</a:t>
            </a:r>
            <a:endParaRPr lang="en-US" altLang="zh-CN"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	}</a:t>
            </a:r>
            <a:endParaRPr lang="zh-CN" altLang="en-US" sz="2000" b="1" dirty="0">
              <a:solidFill>
                <a:srgbClr val="000000"/>
              </a:solidFill>
              <a:highlight>
                <a:srgbClr val="FFFFFF"/>
              </a:highlight>
              <a:latin typeface="微软雅黑" panose="020B0503020204020204" pitchFamily="34" charset="-122"/>
              <a:ea typeface="微软雅黑" panose="020B0503020204020204" pitchFamily="34" charset="-122"/>
            </a:endParaRPr>
          </a:p>
          <a:p>
            <a:r>
              <a:rPr lang="en-US" altLang="zh-CN" sz="2000" dirty="0">
                <a:solidFill>
                  <a:srgbClr val="000000"/>
                </a:solidFill>
                <a:highlight>
                  <a:srgbClr val="FFFFFF"/>
                </a:highlight>
                <a:latin typeface="微软雅黑" panose="020B0503020204020204" pitchFamily="34" charset="-122"/>
                <a:ea typeface="微软雅黑" panose="020B0503020204020204" pitchFamily="34" charset="-122"/>
              </a:rPr>
              <a:t>}</a:t>
            </a:r>
            <a:endParaRPr lang="zh-CN" altLang="en-US" sz="2000" b="1" dirty="0">
              <a:solidFill>
                <a:srgbClr val="000000"/>
              </a:solidFill>
              <a:highlight>
                <a:srgbClr val="FFFFFF"/>
              </a:highligh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E2B268EB-A1D8-41B1-938C-88647C9B3216}"/>
              </a:ext>
            </a:extLst>
          </p:cNvPr>
          <p:cNvSpPr/>
          <p:nvPr/>
        </p:nvSpPr>
        <p:spPr>
          <a:xfrm>
            <a:off x="2195736" y="2971221"/>
            <a:ext cx="1584176" cy="405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 name="矩形 3">
            <a:extLst>
              <a:ext uri="{FF2B5EF4-FFF2-40B4-BE49-F238E27FC236}">
                <a16:creationId xmlns:a16="http://schemas.microsoft.com/office/drawing/2014/main" id="{3FFF0394-BF3C-4155-9FF1-CAB32F130FA1}"/>
              </a:ext>
            </a:extLst>
          </p:cNvPr>
          <p:cNvSpPr/>
          <p:nvPr/>
        </p:nvSpPr>
        <p:spPr>
          <a:xfrm>
            <a:off x="4355976" y="2924944"/>
            <a:ext cx="2376264" cy="405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280129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6989</TotalTime>
  <Words>8780</Words>
  <Application>Microsoft Office PowerPoint</Application>
  <PresentationFormat>全屏显示(4:3)</PresentationFormat>
  <Paragraphs>1317</Paragraphs>
  <Slides>89</Slides>
  <Notes>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89</vt:i4>
      </vt:variant>
    </vt:vector>
  </HeadingPairs>
  <TitlesOfParts>
    <vt:vector size="107" baseType="lpstr">
      <vt:lpstr>Arial Unicode MS</vt:lpstr>
      <vt:lpstr>华文行楷</vt:lpstr>
      <vt:lpstr>华文楷体</vt:lpstr>
      <vt:lpstr>华文宋体</vt:lpstr>
      <vt:lpstr>华文新魏</vt:lpstr>
      <vt:lpstr>华文中宋</vt:lpstr>
      <vt:lpstr>楷体_GB2312</vt:lpstr>
      <vt:lpstr>隶书</vt:lpstr>
      <vt:lpstr>宋体</vt:lpstr>
      <vt:lpstr>微软雅黑</vt:lpstr>
      <vt:lpstr>Arial</vt:lpstr>
      <vt:lpstr>Calibri</vt:lpstr>
      <vt:lpstr>Courier New</vt:lpstr>
      <vt:lpstr>Times New Roman</vt:lpstr>
      <vt:lpstr>Wingdings</vt:lpstr>
      <vt:lpstr>Office 主题</vt:lpstr>
      <vt:lpstr>公式</vt:lpstr>
      <vt:lpstr>VISIO</vt:lpstr>
      <vt:lpstr>PowerPoint 演示文稿</vt:lpstr>
      <vt:lpstr>第七章回顾</vt:lpstr>
      <vt:lpstr>PowerPoint 演示文稿</vt:lpstr>
      <vt:lpstr>PowerPoint 演示文稿</vt:lpstr>
      <vt:lpstr>查找相关概念 </vt:lpstr>
      <vt:lpstr>查找相关概念（续）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a45581478@qq.com</cp:lastModifiedBy>
  <cp:revision>632</cp:revision>
  <dcterms:created xsi:type="dcterms:W3CDTF">2010-01-05T06:25:07Z</dcterms:created>
  <dcterms:modified xsi:type="dcterms:W3CDTF">2019-12-11T00:16:13Z</dcterms:modified>
</cp:coreProperties>
</file>