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80"/>
  </p:notesMasterIdLst>
  <p:handoutMasterIdLst>
    <p:handoutMasterId r:id="rId81"/>
  </p:handoutMasterIdLst>
  <p:sldIdLst>
    <p:sldId id="588" r:id="rId2"/>
    <p:sldId id="589" r:id="rId3"/>
    <p:sldId id="596" r:id="rId4"/>
    <p:sldId id="597" r:id="rId5"/>
    <p:sldId id="641" r:id="rId6"/>
    <p:sldId id="599" r:id="rId7"/>
    <p:sldId id="600" r:id="rId8"/>
    <p:sldId id="601" r:id="rId9"/>
    <p:sldId id="606" r:id="rId10"/>
    <p:sldId id="686" r:id="rId11"/>
    <p:sldId id="687" r:id="rId12"/>
    <p:sldId id="688" r:id="rId13"/>
    <p:sldId id="689" r:id="rId14"/>
    <p:sldId id="690" r:id="rId15"/>
    <p:sldId id="691" r:id="rId16"/>
    <p:sldId id="692" r:id="rId17"/>
    <p:sldId id="693" r:id="rId18"/>
    <p:sldId id="694" r:id="rId19"/>
    <p:sldId id="695" r:id="rId20"/>
    <p:sldId id="643" r:id="rId21"/>
    <p:sldId id="609" r:id="rId22"/>
    <p:sldId id="610" r:id="rId23"/>
    <p:sldId id="611" r:id="rId24"/>
    <p:sldId id="612" r:id="rId25"/>
    <p:sldId id="613" r:id="rId26"/>
    <p:sldId id="614" r:id="rId27"/>
    <p:sldId id="615" r:id="rId28"/>
    <p:sldId id="669" r:id="rId29"/>
    <p:sldId id="657" r:id="rId30"/>
    <p:sldId id="658" r:id="rId31"/>
    <p:sldId id="659" r:id="rId32"/>
    <p:sldId id="660" r:id="rId33"/>
    <p:sldId id="661" r:id="rId34"/>
    <p:sldId id="662" r:id="rId35"/>
    <p:sldId id="696" r:id="rId36"/>
    <p:sldId id="663" r:id="rId37"/>
    <p:sldId id="664" r:id="rId38"/>
    <p:sldId id="665" r:id="rId39"/>
    <p:sldId id="666" r:id="rId40"/>
    <p:sldId id="667" r:id="rId41"/>
    <p:sldId id="678" r:id="rId42"/>
    <p:sldId id="668" r:id="rId43"/>
    <p:sldId id="671" r:id="rId44"/>
    <p:sldId id="672" r:id="rId45"/>
    <p:sldId id="673" r:id="rId46"/>
    <p:sldId id="645" r:id="rId47"/>
    <p:sldId id="647" r:id="rId48"/>
    <p:sldId id="648" r:id="rId49"/>
    <p:sldId id="646" r:id="rId50"/>
    <p:sldId id="644" r:id="rId51"/>
    <p:sldId id="697" r:id="rId52"/>
    <p:sldId id="698" r:id="rId53"/>
    <p:sldId id="649" r:id="rId54"/>
    <p:sldId id="617" r:id="rId55"/>
    <p:sldId id="618" r:id="rId56"/>
    <p:sldId id="619" r:id="rId57"/>
    <p:sldId id="620" r:id="rId58"/>
    <p:sldId id="622" r:id="rId59"/>
    <p:sldId id="623" r:id="rId60"/>
    <p:sldId id="631" r:id="rId61"/>
    <p:sldId id="624" r:id="rId62"/>
    <p:sldId id="625" r:id="rId63"/>
    <p:sldId id="626" r:id="rId64"/>
    <p:sldId id="651" r:id="rId65"/>
    <p:sldId id="676" r:id="rId66"/>
    <p:sldId id="652" r:id="rId67"/>
    <p:sldId id="653" r:id="rId68"/>
    <p:sldId id="654" r:id="rId69"/>
    <p:sldId id="655" r:id="rId70"/>
    <p:sldId id="679" r:id="rId71"/>
    <p:sldId id="680" r:id="rId72"/>
    <p:sldId id="640" r:id="rId73"/>
    <p:sldId id="637" r:id="rId74"/>
    <p:sldId id="638" r:id="rId75"/>
    <p:sldId id="674" r:id="rId76"/>
    <p:sldId id="629" r:id="rId77"/>
    <p:sldId id="634" r:id="rId78"/>
    <p:sldId id="584" r:id="rId7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a:srgbClr val="CCFF33"/>
    <a:srgbClr val="99CC0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1" autoAdjust="0"/>
    <p:restoredTop sz="74170" autoAdjust="0"/>
  </p:normalViewPr>
  <p:slideViewPr>
    <p:cSldViewPr>
      <p:cViewPr varScale="1">
        <p:scale>
          <a:sx n="39" d="100"/>
          <a:sy n="39" d="100"/>
        </p:scale>
        <p:origin x="-606" y="-10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rgbClr val="FF0000"/>
              </a:solidFill>
            </a:rPr>
            <a:t>测试</a:t>
          </a:r>
          <a:endParaRPr lang="en-US" altLang="zh-CN" dirty="0" smtClean="0">
            <a:solidFill>
              <a:srgbClr val="FF0000"/>
            </a:solidFill>
          </a:endParaRPr>
        </a:p>
        <a:p>
          <a:r>
            <a:rPr lang="zh-CN" altLang="en-US" dirty="0" smtClean="0">
              <a:solidFill>
                <a:srgbClr val="FF0000"/>
              </a:solidFill>
            </a:rPr>
            <a:t>数据</a:t>
          </a:r>
          <a:endParaRPr lang="zh-CN" altLang="en-US" dirty="0">
            <a:solidFill>
              <a:srgbClr val="FF0000"/>
            </a:solidFill>
          </a:endParaRP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rgbClr val="FF0000"/>
              </a:solidFill>
            </a:rPr>
            <a:t>对应预期结果</a:t>
          </a:r>
          <a:endParaRPr lang="zh-CN" altLang="en-US" dirty="0">
            <a:solidFill>
              <a:srgbClr val="FF0000"/>
            </a:solidFill>
          </a:endParaRP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chemeClr val="tx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rgbClr val="FF0000"/>
              </a:solidFill>
            </a:rPr>
            <a:t>测试用例</a:t>
          </a:r>
          <a:endParaRPr lang="zh-CN" altLang="en-US" dirty="0">
            <a:solidFill>
              <a:srgbClr val="FF0000"/>
            </a:solidFill>
          </a:endParaRPr>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t>
        <a:bodyPr/>
        <a:lstStyle/>
        <a:p>
          <a:endParaRPr lang="zh-CN" altLang="en-US"/>
        </a:p>
      </dgm:t>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t>
        <a:bodyPr/>
        <a:lstStyle/>
        <a:p>
          <a:endParaRPr lang="zh-CN" altLang="en-US"/>
        </a:p>
      </dgm:t>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t>
        <a:bodyPr/>
        <a:lstStyle/>
        <a:p>
          <a:endParaRPr lang="zh-CN" altLang="en-US"/>
        </a:p>
      </dgm:t>
    </dgm:pt>
    <dgm:pt modelId="{F95F407A-0D41-4FC1-8E57-841F30DD1280}" type="pres">
      <dgm:prSet presAssocID="{C33084DC-C15F-4053-B230-707F00CA14EA}" presName="sibTransLast" presStyleLbl="sibTrans2D1" presStyleIdx="1" presStyleCnt="2"/>
      <dgm:spPr/>
      <dgm:t>
        <a:bodyPr/>
        <a:lstStyle/>
        <a:p>
          <a:endParaRPr lang="zh-CN" altLang="en-US"/>
        </a:p>
      </dgm:t>
    </dgm:pt>
    <dgm:pt modelId="{2A27609B-309D-40AB-9D42-6A3187666422}" type="pres">
      <dgm:prSet presAssocID="{C33084DC-C15F-4053-B230-707F00CA14EA}" presName="connectorText" presStyleLbl="sibTrans2D1" presStyleIdx="1" presStyleCnt="2"/>
      <dgm:spPr/>
      <dgm:t>
        <a:bodyPr/>
        <a:lstStyle/>
        <a:p>
          <a:endParaRPr lang="zh-CN" altLang="en-US"/>
        </a:p>
      </dgm:t>
    </dgm:pt>
    <dgm:pt modelId="{395D3572-9FC2-415A-8F00-079D591C713F}" type="pres">
      <dgm:prSet presAssocID="{C33084DC-C15F-4053-B230-707F00CA14EA}" presName="lastNode" presStyleLbl="node1" presStyleIdx="2" presStyleCnt="3">
        <dgm:presLayoutVars>
          <dgm:bulletEnabled val="1"/>
        </dgm:presLayoutVars>
      </dgm:prSet>
      <dgm:spPr/>
      <dgm:t>
        <a:bodyPr/>
        <a:lstStyle/>
        <a:p>
          <a:endParaRPr lang="zh-CN" altLang="en-US"/>
        </a:p>
      </dgm:t>
    </dgm:pt>
  </dgm:ptLst>
  <dgm:cxnLst>
    <dgm:cxn modelId="{D10D847A-161C-4705-AC10-F579C8208AE0}" type="presOf" srcId="{2360A029-EA3D-4352-8F30-023C3C9213E4}" destId="{61CAAF20-F57E-46BB-8960-471EAB89C9BA}" srcOrd="0" destOrd="0" presId="urn:microsoft.com/office/officeart/2005/8/layout/equation2"/>
    <dgm:cxn modelId="{DD0B5207-E0C0-471F-86F2-B0B27B11D101}" type="presOf" srcId="{864A3B09-68CC-47D2-B351-C513033169AF}" destId="{69177A59-4BEB-44A9-AA89-A47F5DA93CFC}" srcOrd="0" destOrd="0" presId="urn:microsoft.com/office/officeart/2005/8/layout/equation2"/>
    <dgm:cxn modelId="{4106CD11-FBC9-4142-8CBE-65B5959A19C4}" type="presOf" srcId="{2A2E48A7-605B-4325-81D5-E99AA14EAFAB}" destId="{2A27609B-309D-40AB-9D42-6A3187666422}" srcOrd="1"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268431C7-0E28-4841-9C56-1E7B6E28CD66}" type="presOf" srcId="{C33084DC-C15F-4053-B230-707F00CA14EA}" destId="{159DEFA6-4C76-42B3-A1DD-14EBE93818A5}" srcOrd="0" destOrd="0" presId="urn:microsoft.com/office/officeart/2005/8/layout/equation2"/>
    <dgm:cxn modelId="{90FA7B51-969C-4B67-BB1F-20732D00BF58}" type="presOf" srcId="{1334C703-924B-449A-88B2-8E5260C220F8}" destId="{0B4828A7-F228-49D5-8785-8143300071D8}" srcOrd="0" destOrd="0" presId="urn:microsoft.com/office/officeart/2005/8/layout/equation2"/>
    <dgm:cxn modelId="{C98F97A7-D954-4508-A01D-E614E07C67A6}" type="presOf" srcId="{03A2372E-FFD7-4158-A729-46C11D65FBCD}" destId="{395D3572-9FC2-415A-8F00-079D591C713F}"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A603AF45-512A-4976-92C6-A576D8FE4661}" srcId="{C33084DC-C15F-4053-B230-707F00CA14EA}" destId="{03A2372E-FFD7-4158-A729-46C11D65FBCD}" srcOrd="2" destOrd="0" parTransId="{B5589D86-6C7A-4A33-86BD-0866986011A8}" sibTransId="{48AB89D3-3458-4E18-ADC7-A74ABBE1BA3C}"/>
    <dgm:cxn modelId="{ABB49D0A-7995-4CC8-BE4F-C8B9C68F3333}" type="presOf" srcId="{2A2E48A7-605B-4325-81D5-E99AA14EAFAB}" destId="{F95F407A-0D41-4FC1-8E57-841F30DD1280}" srcOrd="0" destOrd="0" presId="urn:microsoft.com/office/officeart/2005/8/layout/equation2"/>
    <dgm:cxn modelId="{012DA665-6B46-4BA8-AC7D-85C6D870F8E8}" type="presParOf" srcId="{159DEFA6-4C76-42B3-A1DD-14EBE93818A5}" destId="{E01C02AE-DA7C-4F33-94F4-509ECFFD22C1}" srcOrd="0" destOrd="0" presId="urn:microsoft.com/office/officeart/2005/8/layout/equation2"/>
    <dgm:cxn modelId="{5A12FD4F-B066-4ECB-8A24-EBB2AB3F7D63}" type="presParOf" srcId="{E01C02AE-DA7C-4F33-94F4-509ECFFD22C1}" destId="{61CAAF20-F57E-46BB-8960-471EAB89C9BA}" srcOrd="0" destOrd="0" presId="urn:microsoft.com/office/officeart/2005/8/layout/equation2"/>
    <dgm:cxn modelId="{A5FE7EB9-AF92-4B3F-AE2E-438754CED709}" type="presParOf" srcId="{E01C02AE-DA7C-4F33-94F4-509ECFFD22C1}" destId="{4560ADC5-16AD-4D16-9510-368699B3E0C2}" srcOrd="1" destOrd="0" presId="urn:microsoft.com/office/officeart/2005/8/layout/equation2"/>
    <dgm:cxn modelId="{559D5B83-6FB5-440F-BB14-B0882108DD68}" type="presParOf" srcId="{E01C02AE-DA7C-4F33-94F4-509ECFFD22C1}" destId="{69177A59-4BEB-44A9-AA89-A47F5DA93CFC}" srcOrd="2" destOrd="0" presId="urn:microsoft.com/office/officeart/2005/8/layout/equation2"/>
    <dgm:cxn modelId="{17ABBB23-1D7C-4A38-AA96-6673197FBD64}" type="presParOf" srcId="{E01C02AE-DA7C-4F33-94F4-509ECFFD22C1}" destId="{0572BFB9-40D4-43DB-A14B-151450909F8E}" srcOrd="3" destOrd="0" presId="urn:microsoft.com/office/officeart/2005/8/layout/equation2"/>
    <dgm:cxn modelId="{BA48AEE6-AA7D-498D-9071-417EC24FB8E7}" type="presParOf" srcId="{E01C02AE-DA7C-4F33-94F4-509ECFFD22C1}" destId="{0B4828A7-F228-49D5-8785-8143300071D8}" srcOrd="4" destOrd="0" presId="urn:microsoft.com/office/officeart/2005/8/layout/equation2"/>
    <dgm:cxn modelId="{9121FB32-DCB5-447F-AB8A-6032D581BE02}" type="presParOf" srcId="{159DEFA6-4C76-42B3-A1DD-14EBE93818A5}" destId="{F95F407A-0D41-4FC1-8E57-841F30DD1280}" srcOrd="1" destOrd="0" presId="urn:microsoft.com/office/officeart/2005/8/layout/equation2"/>
    <dgm:cxn modelId="{0E1D049E-9CC1-4722-8A97-B97D44020D7D}" type="presParOf" srcId="{F95F407A-0D41-4FC1-8E57-841F30DD1280}" destId="{2A27609B-309D-40AB-9D42-6A3187666422}" srcOrd="0" destOrd="0" presId="urn:microsoft.com/office/officeart/2005/8/layout/equation2"/>
    <dgm:cxn modelId="{BFD5AFC9-45B1-4057-8034-CE6BE5F7F1D2}"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bg1"/>
              </a:solidFill>
            </a:rPr>
            <a:t>合理的</a:t>
          </a:r>
          <a:endParaRPr lang="en-US" altLang="zh-CN" dirty="0" smtClean="0">
            <a:solidFill>
              <a:schemeClr val="bg1"/>
            </a:solidFill>
          </a:endParaRPr>
        </a:p>
        <a:p>
          <a:r>
            <a:rPr lang="zh-CN" altLang="en-US" dirty="0" smtClean="0">
              <a:solidFill>
                <a:schemeClr val="bg1"/>
              </a:solidFill>
            </a:rPr>
            <a:t>输入条件</a:t>
          </a:r>
          <a:endParaRPr lang="zh-CN" altLang="en-US" dirty="0">
            <a:solidFill>
              <a:schemeClr val="bg1"/>
            </a:solidFill>
          </a:endParaRP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bg1"/>
              </a:solidFill>
            </a:rPr>
            <a:t>不合理的输入条件</a:t>
          </a:r>
          <a:endParaRPr lang="zh-CN" altLang="en-US" dirty="0">
            <a:solidFill>
              <a:schemeClr val="bg1"/>
            </a:solidFill>
          </a:endParaRP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t>输入数据</a:t>
          </a:r>
          <a:endParaRPr lang="zh-CN" altLang="en-US" dirty="0"/>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t>
        <a:bodyPr/>
        <a:lstStyle/>
        <a:p>
          <a:endParaRPr lang="zh-CN" altLang="en-US"/>
        </a:p>
      </dgm:t>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t>
        <a:bodyPr/>
        <a:lstStyle/>
        <a:p>
          <a:endParaRPr lang="zh-CN" altLang="en-US"/>
        </a:p>
      </dgm:t>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t>
        <a:bodyPr/>
        <a:lstStyle/>
        <a:p>
          <a:endParaRPr lang="zh-CN" altLang="en-US"/>
        </a:p>
      </dgm:t>
    </dgm:pt>
    <dgm:pt modelId="{F95F407A-0D41-4FC1-8E57-841F30DD1280}" type="pres">
      <dgm:prSet presAssocID="{C33084DC-C15F-4053-B230-707F00CA14EA}" presName="sibTransLast" presStyleLbl="sibTrans2D1" presStyleIdx="1" presStyleCnt="2"/>
      <dgm:spPr/>
      <dgm:t>
        <a:bodyPr/>
        <a:lstStyle/>
        <a:p>
          <a:endParaRPr lang="zh-CN" altLang="en-US"/>
        </a:p>
      </dgm:t>
    </dgm:pt>
    <dgm:pt modelId="{2A27609B-309D-40AB-9D42-6A3187666422}" type="pres">
      <dgm:prSet presAssocID="{C33084DC-C15F-4053-B230-707F00CA14EA}" presName="connectorText" presStyleLbl="sibTrans2D1" presStyleIdx="1" presStyleCnt="2"/>
      <dgm:spPr/>
      <dgm:t>
        <a:bodyPr/>
        <a:lstStyle/>
        <a:p>
          <a:endParaRPr lang="zh-CN" altLang="en-US"/>
        </a:p>
      </dgm:t>
    </dgm:pt>
    <dgm:pt modelId="{395D3572-9FC2-415A-8F00-079D591C713F}" type="pres">
      <dgm:prSet presAssocID="{C33084DC-C15F-4053-B230-707F00CA14EA}" presName="lastNode" presStyleLbl="node1" presStyleIdx="2" presStyleCnt="3">
        <dgm:presLayoutVars>
          <dgm:bulletEnabled val="1"/>
        </dgm:presLayoutVars>
      </dgm:prSet>
      <dgm:spPr/>
      <dgm:t>
        <a:bodyPr/>
        <a:lstStyle/>
        <a:p>
          <a:endParaRPr lang="zh-CN" altLang="en-US"/>
        </a:p>
      </dgm:t>
    </dgm:pt>
  </dgm:ptLst>
  <dgm:cxnLst>
    <dgm:cxn modelId="{9A896547-F090-4C13-87B2-A67B46C9F95D}" type="presOf" srcId="{864A3B09-68CC-47D2-B351-C513033169AF}" destId="{69177A59-4BEB-44A9-AA89-A47F5DA93CFC}" srcOrd="0" destOrd="0" presId="urn:microsoft.com/office/officeart/2005/8/layout/equation2"/>
    <dgm:cxn modelId="{F0E9FC5C-7828-4319-B507-93705D48D4C7}" type="presOf" srcId="{2360A029-EA3D-4352-8F30-023C3C9213E4}" destId="{61CAAF20-F57E-46BB-8960-471EAB89C9BA}" srcOrd="0"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44900F12-7D93-435A-A545-2A118FFA0C75}" type="presOf" srcId="{03A2372E-FFD7-4158-A729-46C11D65FBCD}" destId="{395D3572-9FC2-415A-8F00-079D591C713F}" srcOrd="0" destOrd="0" presId="urn:microsoft.com/office/officeart/2005/8/layout/equation2"/>
    <dgm:cxn modelId="{4C219EB0-77F4-467F-B9B7-A7775A67A4DF}" type="presOf" srcId="{1334C703-924B-449A-88B2-8E5260C220F8}" destId="{0B4828A7-F228-49D5-8785-8143300071D8}" srcOrd="0" destOrd="0" presId="urn:microsoft.com/office/officeart/2005/8/layout/equation2"/>
    <dgm:cxn modelId="{6DBDE583-7D42-44AE-BCDF-D4A18706BA4E}" type="presOf" srcId="{2A2E48A7-605B-4325-81D5-E99AA14EAFAB}" destId="{F95F407A-0D41-4FC1-8E57-841F30DD1280}"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A603AF45-512A-4976-92C6-A576D8FE4661}" srcId="{C33084DC-C15F-4053-B230-707F00CA14EA}" destId="{03A2372E-FFD7-4158-A729-46C11D65FBCD}" srcOrd="2" destOrd="0" parTransId="{B5589D86-6C7A-4A33-86BD-0866986011A8}" sibTransId="{48AB89D3-3458-4E18-ADC7-A74ABBE1BA3C}"/>
    <dgm:cxn modelId="{624FDE06-3675-4F1D-AB97-6FB68043130D}" type="presOf" srcId="{2A2E48A7-605B-4325-81D5-E99AA14EAFAB}" destId="{2A27609B-309D-40AB-9D42-6A3187666422}" srcOrd="1" destOrd="0" presId="urn:microsoft.com/office/officeart/2005/8/layout/equation2"/>
    <dgm:cxn modelId="{46814EF0-288F-4A91-98D8-BB19CDA4D162}" type="presOf" srcId="{C33084DC-C15F-4053-B230-707F00CA14EA}" destId="{159DEFA6-4C76-42B3-A1DD-14EBE93818A5}" srcOrd="0" destOrd="0" presId="urn:microsoft.com/office/officeart/2005/8/layout/equation2"/>
    <dgm:cxn modelId="{3C594366-E926-480F-8F51-8DE968BF86A8}" type="presParOf" srcId="{159DEFA6-4C76-42B3-A1DD-14EBE93818A5}" destId="{E01C02AE-DA7C-4F33-94F4-509ECFFD22C1}" srcOrd="0" destOrd="0" presId="urn:microsoft.com/office/officeart/2005/8/layout/equation2"/>
    <dgm:cxn modelId="{6595CA70-8107-4FA0-AA37-0312A32E53E3}" type="presParOf" srcId="{E01C02AE-DA7C-4F33-94F4-509ECFFD22C1}" destId="{61CAAF20-F57E-46BB-8960-471EAB89C9BA}" srcOrd="0" destOrd="0" presId="urn:microsoft.com/office/officeart/2005/8/layout/equation2"/>
    <dgm:cxn modelId="{EBF8D089-F09D-4B32-808E-6C3A170241D9}" type="presParOf" srcId="{E01C02AE-DA7C-4F33-94F4-509ECFFD22C1}" destId="{4560ADC5-16AD-4D16-9510-368699B3E0C2}" srcOrd="1" destOrd="0" presId="urn:microsoft.com/office/officeart/2005/8/layout/equation2"/>
    <dgm:cxn modelId="{375E6B60-16ED-4CED-994E-9FF9CFDA16CD}" type="presParOf" srcId="{E01C02AE-DA7C-4F33-94F4-509ECFFD22C1}" destId="{69177A59-4BEB-44A9-AA89-A47F5DA93CFC}" srcOrd="2" destOrd="0" presId="urn:microsoft.com/office/officeart/2005/8/layout/equation2"/>
    <dgm:cxn modelId="{34C1F62C-0044-420E-9D97-819441CA6804}" type="presParOf" srcId="{E01C02AE-DA7C-4F33-94F4-509ECFFD22C1}" destId="{0572BFB9-40D4-43DB-A14B-151450909F8E}" srcOrd="3" destOrd="0" presId="urn:microsoft.com/office/officeart/2005/8/layout/equation2"/>
    <dgm:cxn modelId="{7BD829B7-63AB-4E6E-9139-54145B483514}" type="presParOf" srcId="{E01C02AE-DA7C-4F33-94F4-509ECFFD22C1}" destId="{0B4828A7-F228-49D5-8785-8143300071D8}" srcOrd="4" destOrd="0" presId="urn:microsoft.com/office/officeart/2005/8/layout/equation2"/>
    <dgm:cxn modelId="{FBEAB58C-6A46-4D11-B1A8-1E3E133B88EB}" type="presParOf" srcId="{159DEFA6-4C76-42B3-A1DD-14EBE93818A5}" destId="{F95F407A-0D41-4FC1-8E57-841F30DD1280}" srcOrd="1" destOrd="0" presId="urn:microsoft.com/office/officeart/2005/8/layout/equation2"/>
    <dgm:cxn modelId="{E5236BE5-4923-4C7E-A29D-A4D0435BDC5B}" type="presParOf" srcId="{F95F407A-0D41-4FC1-8E57-841F30DD1280}" destId="{2A27609B-309D-40AB-9D42-6A3187666422}" srcOrd="0" destOrd="0" presId="urn:microsoft.com/office/officeart/2005/8/layout/equation2"/>
    <dgm:cxn modelId="{C20D6F74-C6FB-4266-AA2C-A439CEAE1AE5}"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AAF20-F57E-46BB-8960-471EAB89C9BA}">
      <dsp:nvSpPr>
        <dsp:cNvPr id="0" name=""/>
        <dsp:cNvSpPr/>
      </dsp:nvSpPr>
      <dsp:spPr>
        <a:xfrm>
          <a:off x="1134577" y="58354"/>
          <a:ext cx="1293519" cy="1293519"/>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FF0000"/>
              </a:solidFill>
            </a:rPr>
            <a:t>测试</a:t>
          </a:r>
          <a:endParaRPr lang="en-US" altLang="zh-CN" sz="2200" kern="1200" dirty="0" smtClean="0">
            <a:solidFill>
              <a:srgbClr val="FF0000"/>
            </a:solidFill>
          </a:endParaRPr>
        </a:p>
        <a:p>
          <a:pPr lvl="0" algn="ctr" defTabSz="977900">
            <a:lnSpc>
              <a:spcPct val="90000"/>
            </a:lnSpc>
            <a:spcBef>
              <a:spcPct val="0"/>
            </a:spcBef>
            <a:spcAft>
              <a:spcPct val="35000"/>
            </a:spcAft>
          </a:pPr>
          <a:r>
            <a:rPr lang="zh-CN" altLang="en-US" sz="2200" kern="1200" dirty="0" smtClean="0">
              <a:solidFill>
                <a:srgbClr val="FF0000"/>
              </a:solidFill>
            </a:rPr>
            <a:t>数据</a:t>
          </a:r>
          <a:endParaRPr lang="zh-CN" altLang="en-US" sz="2200" kern="1200" dirty="0">
            <a:solidFill>
              <a:srgbClr val="FF0000"/>
            </a:solidFill>
          </a:endParaRPr>
        </a:p>
      </dsp:txBody>
      <dsp:txXfrm>
        <a:off x="1324008" y="247785"/>
        <a:ext cx="914657" cy="914657"/>
      </dsp:txXfrm>
    </dsp:sp>
    <dsp:sp modelId="{69177A59-4BEB-44A9-AA89-A47F5DA93CFC}">
      <dsp:nvSpPr>
        <dsp:cNvPr id="0" name=""/>
        <dsp:cNvSpPr/>
      </dsp:nvSpPr>
      <dsp:spPr>
        <a:xfrm>
          <a:off x="1406216" y="1398817"/>
          <a:ext cx="750241" cy="750241"/>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505660" y="1685709"/>
        <a:ext cx="551353" cy="176457"/>
      </dsp:txXfrm>
    </dsp:sp>
    <dsp:sp modelId="{0B4828A7-F228-49D5-8785-8143300071D8}">
      <dsp:nvSpPr>
        <dsp:cNvPr id="0" name=""/>
        <dsp:cNvSpPr/>
      </dsp:nvSpPr>
      <dsp:spPr>
        <a:xfrm>
          <a:off x="1134577" y="2254356"/>
          <a:ext cx="1293519" cy="1293519"/>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FF0000"/>
              </a:solidFill>
            </a:rPr>
            <a:t>对应预期结果</a:t>
          </a:r>
          <a:endParaRPr lang="zh-CN" altLang="en-US" sz="2200" kern="1200" dirty="0">
            <a:solidFill>
              <a:srgbClr val="FF0000"/>
            </a:solidFill>
          </a:endParaRPr>
        </a:p>
      </dsp:txBody>
      <dsp:txXfrm>
        <a:off x="1324008" y="2443787"/>
        <a:ext cx="914657" cy="914657"/>
      </dsp:txXfrm>
    </dsp:sp>
    <dsp:sp modelId="{F95F407A-0D41-4FC1-8E57-841F30DD1280}">
      <dsp:nvSpPr>
        <dsp:cNvPr id="0" name=""/>
        <dsp:cNvSpPr/>
      </dsp:nvSpPr>
      <dsp:spPr>
        <a:xfrm rot="21563076">
          <a:off x="2622131" y="1551279"/>
          <a:ext cx="411402" cy="48118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2622135" y="1648180"/>
        <a:ext cx="287981" cy="288713"/>
      </dsp:txXfrm>
    </dsp:sp>
    <dsp:sp modelId="{395D3572-9FC2-415A-8F00-079D591C713F}">
      <dsp:nvSpPr>
        <dsp:cNvPr id="0" name=""/>
        <dsp:cNvSpPr/>
      </dsp:nvSpPr>
      <dsp:spPr>
        <a:xfrm>
          <a:off x="3204208" y="480418"/>
          <a:ext cx="2587038" cy="2587038"/>
        </a:xfrm>
        <a:prstGeom prst="ellipse">
          <a:avLst/>
        </a:prstGeom>
        <a:solidFill>
          <a:schemeClr val="tx2">
            <a:lumMod val="20000"/>
            <a:lumOff val="8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zh-CN" altLang="en-US" sz="5600" kern="1200" dirty="0" smtClean="0">
              <a:solidFill>
                <a:srgbClr val="FF0000"/>
              </a:solidFill>
            </a:rPr>
            <a:t>测试用例</a:t>
          </a:r>
          <a:endParaRPr lang="zh-CN" altLang="en-US" sz="5600" kern="1200" dirty="0">
            <a:solidFill>
              <a:srgbClr val="FF0000"/>
            </a:solidFill>
          </a:endParaRPr>
        </a:p>
      </dsp:txBody>
      <dsp:txXfrm>
        <a:off x="3583071" y="859281"/>
        <a:ext cx="1829312" cy="1829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AAF20-F57E-46BB-8960-471EAB89C9BA}">
      <dsp:nvSpPr>
        <dsp:cNvPr id="0" name=""/>
        <dsp:cNvSpPr/>
      </dsp:nvSpPr>
      <dsp:spPr>
        <a:xfrm>
          <a:off x="1231569" y="64467"/>
          <a:ext cx="1392955" cy="1392955"/>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rPr>
            <a:t>合理的</a:t>
          </a:r>
          <a:endParaRPr lang="en-US" altLang="zh-CN" sz="1800" kern="1200" dirty="0" smtClean="0">
            <a:solidFill>
              <a:schemeClr val="bg1"/>
            </a:solidFill>
          </a:endParaRPr>
        </a:p>
        <a:p>
          <a:pPr lvl="0" algn="ctr" defTabSz="800100">
            <a:lnSpc>
              <a:spcPct val="90000"/>
            </a:lnSpc>
            <a:spcBef>
              <a:spcPct val="0"/>
            </a:spcBef>
            <a:spcAft>
              <a:spcPct val="35000"/>
            </a:spcAft>
          </a:pPr>
          <a:r>
            <a:rPr lang="zh-CN" altLang="en-US" sz="1800" kern="1200" dirty="0" smtClean="0">
              <a:solidFill>
                <a:schemeClr val="bg1"/>
              </a:solidFill>
            </a:rPr>
            <a:t>输入条件</a:t>
          </a:r>
          <a:endParaRPr lang="zh-CN" altLang="en-US" sz="1800" kern="1200" dirty="0">
            <a:solidFill>
              <a:schemeClr val="bg1"/>
            </a:solidFill>
          </a:endParaRPr>
        </a:p>
      </dsp:txBody>
      <dsp:txXfrm>
        <a:off x="1435563" y="268461"/>
        <a:ext cx="984967" cy="984967"/>
      </dsp:txXfrm>
    </dsp:sp>
    <dsp:sp modelId="{69177A59-4BEB-44A9-AA89-A47F5DA93CFC}">
      <dsp:nvSpPr>
        <dsp:cNvPr id="0" name=""/>
        <dsp:cNvSpPr/>
      </dsp:nvSpPr>
      <dsp:spPr>
        <a:xfrm>
          <a:off x="1524089" y="1507974"/>
          <a:ext cx="807913" cy="807913"/>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631178" y="1816920"/>
        <a:ext cx="593735" cy="190021"/>
      </dsp:txXfrm>
    </dsp:sp>
    <dsp:sp modelId="{0B4828A7-F228-49D5-8785-8143300071D8}">
      <dsp:nvSpPr>
        <dsp:cNvPr id="0" name=""/>
        <dsp:cNvSpPr/>
      </dsp:nvSpPr>
      <dsp:spPr>
        <a:xfrm>
          <a:off x="1231569" y="2430907"/>
          <a:ext cx="1392955" cy="1392955"/>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rPr>
            <a:t>不合理的输入条件</a:t>
          </a:r>
          <a:endParaRPr lang="zh-CN" altLang="en-US" sz="1800" kern="1200" dirty="0">
            <a:solidFill>
              <a:schemeClr val="bg1"/>
            </a:solidFill>
          </a:endParaRPr>
        </a:p>
      </dsp:txBody>
      <dsp:txXfrm>
        <a:off x="1435563" y="2634901"/>
        <a:ext cx="984967" cy="984967"/>
      </dsp:txXfrm>
    </dsp:sp>
    <dsp:sp modelId="{F95F407A-0D41-4FC1-8E57-841F30DD1280}">
      <dsp:nvSpPr>
        <dsp:cNvPr id="0" name=""/>
        <dsp:cNvSpPr/>
      </dsp:nvSpPr>
      <dsp:spPr>
        <a:xfrm rot="21562120">
          <a:off x="2833475" y="1672657"/>
          <a:ext cx="443031" cy="51817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2833479" y="1777025"/>
        <a:ext cx="310122" cy="310907"/>
      </dsp:txXfrm>
    </dsp:sp>
    <dsp:sp modelId="{395D3572-9FC2-415A-8F00-079D591C713F}">
      <dsp:nvSpPr>
        <dsp:cNvPr id="0" name=""/>
        <dsp:cNvSpPr/>
      </dsp:nvSpPr>
      <dsp:spPr>
        <a:xfrm>
          <a:off x="3460297" y="518976"/>
          <a:ext cx="2785910" cy="2785910"/>
        </a:xfrm>
        <a:prstGeom prst="ellipse">
          <a:avLst/>
        </a:prstGeom>
        <a:solidFill>
          <a:srgbClr val="00B0F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7470" tIns="77470" rIns="77470" bIns="77470" numCol="1" spcCol="1270" anchor="ctr" anchorCtr="0">
          <a:noAutofit/>
        </a:bodyPr>
        <a:lstStyle/>
        <a:p>
          <a:pPr lvl="0" algn="ctr" defTabSz="2711450">
            <a:lnSpc>
              <a:spcPct val="90000"/>
            </a:lnSpc>
            <a:spcBef>
              <a:spcPct val="0"/>
            </a:spcBef>
            <a:spcAft>
              <a:spcPct val="35000"/>
            </a:spcAft>
          </a:pPr>
          <a:r>
            <a:rPr lang="zh-CN" altLang="en-US" sz="6100" kern="1200" dirty="0" smtClean="0"/>
            <a:t>输入数据</a:t>
          </a:r>
          <a:endParaRPr lang="zh-CN" altLang="en-US" sz="6100" kern="1200" dirty="0"/>
        </a:p>
      </dsp:txBody>
      <dsp:txXfrm>
        <a:off x="3868284" y="926963"/>
        <a:ext cx="1969936" cy="19699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aike.baidu.com/item/%E5%9B%BE%E7%81%B5%E5%A5%96/324645"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194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14</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测试该怎么执行呢，时间怎么安排呢？</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15</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怎样理解呢  其实这条原则是最显而易见的原则 。。。但是也是最容易忽视的一条原则</a:t>
            </a:r>
            <a:endParaRPr lang="en-US" altLang="zh-CN" dirty="0" smtClean="0"/>
          </a:p>
          <a:p>
            <a:pPr eaLnBrk="1" hangingPunct="1"/>
            <a:r>
              <a:rPr lang="zh-CN" altLang="en-US" dirty="0" smtClean="0"/>
              <a:t>举例：软件学院网络课堂（在其他网站也是一样的</a:t>
            </a:r>
            <a:r>
              <a:rPr lang="en-US" altLang="zh-CN" dirty="0" smtClean="0"/>
              <a:t>——</a:t>
            </a:r>
            <a:r>
              <a:rPr lang="zh-CN" altLang="en-US" dirty="0" smtClean="0"/>
              <a:t>校内，一个网站上咱们能进行很多操作的时候）  可以上传头像</a:t>
            </a:r>
            <a:endParaRPr lang="en-US" altLang="zh-CN" dirty="0" smtClean="0"/>
          </a:p>
          <a:p>
            <a:pPr eaLnBrk="1" hangingPunct="1"/>
            <a:r>
              <a:rPr lang="zh-CN" altLang="en-US" dirty="0" smtClean="0"/>
              <a:t>京东修改密码，再登录</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16</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一般情况下，在分析、设计、实现阶段的复审和测试工作能够发现和避免</a:t>
            </a:r>
            <a:r>
              <a:rPr lang="en-US" altLang="zh-CN" dirty="0" smtClean="0"/>
              <a:t>80%</a:t>
            </a:r>
            <a:r>
              <a:rPr lang="zh-CN" altLang="en-US" dirty="0" smtClean="0"/>
              <a:t>的</a:t>
            </a:r>
            <a:r>
              <a:rPr lang="en-US" altLang="zh-CN" dirty="0" smtClean="0"/>
              <a:t>Bug</a:t>
            </a:r>
            <a:r>
              <a:rPr lang="zh-CN" altLang="en-US" dirty="0" smtClean="0"/>
              <a:t>，而系统测试又能找出其余</a:t>
            </a:r>
            <a:r>
              <a:rPr lang="en-US" altLang="zh-CN" dirty="0" smtClean="0"/>
              <a:t>Bug</a:t>
            </a:r>
            <a:r>
              <a:rPr lang="zh-CN" altLang="en-US" dirty="0" smtClean="0"/>
              <a:t>中的</a:t>
            </a:r>
            <a:r>
              <a:rPr lang="en-US" altLang="zh-CN" dirty="0" smtClean="0"/>
              <a:t>80%</a:t>
            </a:r>
            <a:r>
              <a:rPr lang="zh-CN" altLang="en-US" dirty="0" smtClean="0"/>
              <a:t>，最后的</a:t>
            </a:r>
            <a:r>
              <a:rPr lang="en-US" altLang="zh-CN" dirty="0" smtClean="0"/>
              <a:t>5%</a:t>
            </a:r>
            <a:r>
              <a:rPr lang="zh-CN" altLang="en-US" dirty="0" smtClean="0"/>
              <a:t>的</a:t>
            </a:r>
            <a:r>
              <a:rPr lang="en-US" altLang="zh-CN" dirty="0" smtClean="0"/>
              <a:t>Bug</a:t>
            </a:r>
            <a:r>
              <a:rPr lang="zh-CN" altLang="en-US" dirty="0" smtClean="0"/>
              <a:t>可能只有在用户的大范围、长时间。因为测试只能够保证尽可能多地发现错误，无法保证能够发现所有的错误。社会财富分配 </a:t>
            </a:r>
            <a:r>
              <a:rPr lang="en-US" altLang="zh-CN" dirty="0" smtClean="0"/>
              <a:t>2 8</a:t>
            </a:r>
            <a:endParaRPr lang="zh-CN" altLang="en-US" dirty="0" smtClean="0"/>
          </a:p>
          <a:p>
            <a:pPr eaLnBrk="1" hangingPunct="1"/>
            <a:r>
              <a:rPr lang="zh-CN" altLang="en-US" dirty="0" smtClean="0"/>
              <a:t>鱼塘理论</a:t>
            </a:r>
            <a:endParaRPr lang="en-US" altLang="zh-C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17</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18</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不充分，是对用户的不负责任</a:t>
            </a:r>
            <a:endParaRPr lang="en-US" altLang="zh-CN" dirty="0" smtClean="0"/>
          </a:p>
          <a:p>
            <a:pPr eaLnBrk="1" hangingPunct="1"/>
            <a:r>
              <a:rPr lang="zh-CN" altLang="en-US" dirty="0" smtClean="0"/>
              <a:t>太充分，是对公司不负责</a:t>
            </a:r>
            <a:endParaRPr lang="en-US" altLang="zh-CN" dirty="0" smtClean="0"/>
          </a:p>
          <a:p>
            <a:r>
              <a:rPr lang="zh-CN" altLang="en-US" dirty="0" smtClean="0"/>
              <a:t>　单纯从一个测试人员来看，仅根据他的采样是无法去判断到底还剩余多少</a:t>
            </a:r>
            <a:r>
              <a:rPr lang="en-US" altLang="zh-CN" dirty="0" smtClean="0"/>
              <a:t>bug</a:t>
            </a:r>
            <a:r>
              <a:rPr lang="zh-CN" altLang="en-US" dirty="0" smtClean="0"/>
              <a:t>的，要想比较好的估算</a:t>
            </a:r>
            <a:r>
              <a:rPr lang="en-US" altLang="zh-CN" dirty="0" smtClean="0"/>
              <a:t>bug</a:t>
            </a:r>
            <a:r>
              <a:rPr lang="zh-CN" altLang="en-US" dirty="0" smtClean="0"/>
              <a:t>的总数或者剩余的</a:t>
            </a:r>
            <a:r>
              <a:rPr lang="en-US" altLang="zh-CN" dirty="0" smtClean="0"/>
              <a:t>bug</a:t>
            </a:r>
            <a:r>
              <a:rPr lang="zh-CN" altLang="en-US" dirty="0" smtClean="0"/>
              <a:t>数，只能借助于多个测试人员的采样了。这里实际上就是常见的鱼塘法。</a:t>
            </a:r>
          </a:p>
          <a:p>
            <a:r>
              <a:rPr lang="zh-CN" altLang="en-US" dirty="0" smtClean="0"/>
              <a:t>　 　鱼塘法是用来估算鱼塘中鱼的数量的：从鱼塘中捞上来比如</a:t>
            </a:r>
            <a:r>
              <a:rPr lang="en-US" altLang="zh-CN" dirty="0" smtClean="0"/>
              <a:t>100</a:t>
            </a:r>
            <a:r>
              <a:rPr lang="zh-CN" altLang="en-US" dirty="0" smtClean="0"/>
              <a:t>条鱼，为每条鱼都作上标记，表明这些鱼是曾经被捕捉过的，然后把这些鱼放回鱼塘中去，过一 段时间后（主要是想让被捕到的鱼尽量均匀的分布到鱼塘中去），再补</a:t>
            </a:r>
            <a:r>
              <a:rPr lang="en-US" altLang="zh-CN" dirty="0" smtClean="0"/>
              <a:t>100</a:t>
            </a:r>
            <a:r>
              <a:rPr lang="zh-CN" altLang="en-US" dirty="0" smtClean="0"/>
              <a:t>条上来，检查有多少条是标记的，比如是</a:t>
            </a:r>
            <a:r>
              <a:rPr lang="en-US" altLang="zh-CN" dirty="0" smtClean="0"/>
              <a:t>50</a:t>
            </a:r>
            <a:r>
              <a:rPr lang="zh-CN" altLang="en-US" dirty="0" smtClean="0"/>
              <a:t>条，那么就可以估算出鱼塘中的鱼的总数 为</a:t>
            </a:r>
            <a:r>
              <a:rPr lang="en-US" altLang="zh-CN" dirty="0" smtClean="0"/>
              <a:t>100*100/50=200</a:t>
            </a:r>
            <a:r>
              <a:rPr lang="zh-CN" altLang="en-US" dirty="0" smtClean="0"/>
              <a:t>条了。</a:t>
            </a:r>
          </a:p>
          <a:p>
            <a:r>
              <a:rPr lang="zh-CN" altLang="en-US" dirty="0" smtClean="0"/>
              <a:t>　　这种思路也可以借鉴到</a:t>
            </a:r>
            <a:r>
              <a:rPr lang="en-US" altLang="zh-CN" dirty="0" smtClean="0"/>
              <a:t>bug</a:t>
            </a:r>
            <a:r>
              <a:rPr lang="zh-CN" altLang="en-US" dirty="0" smtClean="0"/>
              <a:t>的估算中来：让两个测试人员</a:t>
            </a:r>
            <a:r>
              <a:rPr lang="en-US" altLang="zh-CN" dirty="0" smtClean="0"/>
              <a:t>A</a:t>
            </a:r>
            <a:r>
              <a:rPr lang="zh-CN" altLang="en-US" dirty="0" smtClean="0"/>
              <a:t>和</a:t>
            </a:r>
            <a:r>
              <a:rPr lang="en-US" altLang="zh-CN" dirty="0" smtClean="0"/>
              <a:t>B</a:t>
            </a:r>
            <a:r>
              <a:rPr lang="zh-CN" altLang="en-US" dirty="0" smtClean="0"/>
              <a:t>同时独立对同一被测对象进行测试，自己使用自己的思路和方法。测试结束后，</a:t>
            </a:r>
            <a:r>
              <a:rPr lang="en-US" altLang="zh-CN" dirty="0" smtClean="0"/>
              <a:t>A</a:t>
            </a:r>
            <a:r>
              <a:rPr lang="zh-CN" altLang="en-US" dirty="0" smtClean="0"/>
              <a:t>发现了</a:t>
            </a:r>
            <a:r>
              <a:rPr lang="en-US" altLang="zh-CN" dirty="0" smtClean="0"/>
              <a:t>m</a:t>
            </a:r>
            <a:r>
              <a:rPr lang="zh-CN" altLang="en-US" dirty="0" smtClean="0"/>
              <a:t>个</a:t>
            </a:r>
            <a:r>
              <a:rPr lang="en-US" altLang="zh-CN" dirty="0" smtClean="0"/>
              <a:t>bug</a:t>
            </a:r>
            <a:r>
              <a:rPr lang="zh-CN" altLang="en-US" dirty="0" smtClean="0"/>
              <a:t>，而</a:t>
            </a:r>
            <a:r>
              <a:rPr lang="en-US" altLang="zh-CN" dirty="0" smtClean="0"/>
              <a:t>B</a:t>
            </a:r>
            <a:r>
              <a:rPr lang="zh-CN" altLang="en-US" dirty="0" smtClean="0"/>
              <a:t>发现了</a:t>
            </a:r>
            <a:r>
              <a:rPr lang="en-US" altLang="zh-CN" dirty="0" smtClean="0"/>
              <a:t>n</a:t>
            </a:r>
            <a:r>
              <a:rPr lang="zh-CN" altLang="en-US" dirty="0" smtClean="0"/>
              <a:t>个</a:t>
            </a:r>
            <a:r>
              <a:rPr lang="en-US" altLang="zh-CN" dirty="0" smtClean="0"/>
              <a:t>bug</a:t>
            </a:r>
            <a:r>
              <a:rPr lang="zh-CN" altLang="en-US" dirty="0" smtClean="0"/>
              <a:t>，两人相同的</a:t>
            </a:r>
            <a:r>
              <a:rPr lang="en-US" altLang="zh-CN" dirty="0" smtClean="0"/>
              <a:t>bug</a:t>
            </a:r>
            <a:r>
              <a:rPr lang="zh-CN" altLang="en-US" dirty="0" smtClean="0"/>
              <a:t>有</a:t>
            </a:r>
            <a:r>
              <a:rPr lang="en-US" altLang="zh-CN" dirty="0" smtClean="0"/>
              <a:t>k</a:t>
            </a:r>
            <a:r>
              <a:rPr lang="zh-CN" altLang="en-US" dirty="0" smtClean="0"/>
              <a:t>个，那么总的</a:t>
            </a:r>
            <a:r>
              <a:rPr lang="en-US" altLang="zh-CN" dirty="0" smtClean="0"/>
              <a:t>bug</a:t>
            </a:r>
            <a:r>
              <a:rPr lang="zh-CN" altLang="en-US" dirty="0" smtClean="0"/>
              <a:t>数就可以估算成</a:t>
            </a:r>
            <a:r>
              <a:rPr lang="en-US" altLang="zh-CN" dirty="0" smtClean="0"/>
              <a:t>m*n/k</a:t>
            </a:r>
            <a:r>
              <a:rPr lang="zh-CN" altLang="en-US" dirty="0" smtClean="0"/>
              <a:t>了。</a:t>
            </a:r>
          </a:p>
          <a:p>
            <a:r>
              <a:rPr lang="zh-CN" altLang="en-US" dirty="0" smtClean="0"/>
              <a:t>　　当然这种思路有其前提条件：</a:t>
            </a:r>
          </a:p>
          <a:p>
            <a:r>
              <a:rPr lang="zh-CN" altLang="en-US" dirty="0" smtClean="0"/>
              <a:t>　　</a:t>
            </a:r>
            <a:r>
              <a:rPr lang="en-US" altLang="zh-CN" dirty="0" smtClean="0"/>
              <a:t>1</a:t>
            </a:r>
            <a:r>
              <a:rPr lang="zh-CN" altLang="en-US" dirty="0" smtClean="0"/>
              <a:t>、采样要足够多，也就是说发现的</a:t>
            </a:r>
            <a:r>
              <a:rPr lang="en-US" altLang="zh-CN" dirty="0" smtClean="0"/>
              <a:t>bug</a:t>
            </a:r>
            <a:r>
              <a:rPr lang="zh-CN" altLang="en-US" dirty="0" smtClean="0"/>
              <a:t>数不能太少，要和总的</a:t>
            </a:r>
            <a:r>
              <a:rPr lang="en-US" altLang="zh-CN" dirty="0" smtClean="0"/>
              <a:t>bug</a:t>
            </a:r>
            <a:r>
              <a:rPr lang="zh-CN" altLang="en-US" dirty="0" smtClean="0"/>
              <a:t>数具有可比性，否则这种基于采样的思路就行不通了；</a:t>
            </a:r>
          </a:p>
          <a:p>
            <a:r>
              <a:rPr lang="zh-CN" altLang="en-US" dirty="0" smtClean="0"/>
              <a:t>　　</a:t>
            </a:r>
            <a:r>
              <a:rPr lang="en-US" altLang="zh-CN" dirty="0" smtClean="0"/>
              <a:t>2</a:t>
            </a:r>
            <a:r>
              <a:rPr lang="zh-CN" altLang="en-US" dirty="0" smtClean="0"/>
              <a:t>、测试人员的水平要比较接近，不能相差太大，不然很容易出现，一个人发现的</a:t>
            </a:r>
            <a:r>
              <a:rPr lang="en-US" altLang="zh-CN" dirty="0" smtClean="0"/>
              <a:t>bug</a:t>
            </a:r>
            <a:r>
              <a:rPr lang="zh-CN" altLang="en-US" dirty="0" smtClean="0"/>
              <a:t>是另一个人的子集，那就没意思了；</a:t>
            </a:r>
          </a:p>
          <a:p>
            <a:r>
              <a:rPr lang="zh-CN" altLang="en-US" dirty="0" smtClean="0"/>
              <a:t>　　</a:t>
            </a:r>
            <a:r>
              <a:rPr lang="en-US" altLang="zh-CN" dirty="0" smtClean="0"/>
              <a:t>3</a:t>
            </a:r>
            <a:r>
              <a:rPr lang="zh-CN" altLang="en-US" dirty="0" smtClean="0"/>
              <a:t>、针对的被测对象一定要完全相同，不能有</a:t>
            </a:r>
            <a:r>
              <a:rPr lang="en-US" altLang="zh-CN" dirty="0" smtClean="0"/>
              <a:t>bug</a:t>
            </a:r>
            <a:r>
              <a:rPr lang="zh-CN" altLang="en-US" dirty="0" smtClean="0"/>
              <a:t>修复的过程，否则两个人所针对的样本空间就不一样了，那样这种思路也就失效了。</a:t>
            </a:r>
          </a:p>
          <a:p>
            <a:r>
              <a:rPr lang="zh-CN" altLang="en-US" dirty="0" smtClean="0"/>
              <a:t>　　在实际工作中想对所有的测试都进行这种成对的测试是不可能的，因此很多大的公司主要还是采用收集历史数据获得经验参数的方式来进行估算的，比如经过相当长时间数据的收集和整理，可以得到</a:t>
            </a:r>
            <a:r>
              <a:rPr lang="en-US" altLang="zh-CN" dirty="0" smtClean="0"/>
              <a:t>bug</a:t>
            </a:r>
            <a:r>
              <a:rPr lang="zh-CN" altLang="en-US" dirty="0" smtClean="0"/>
              <a:t>数</a:t>
            </a:r>
            <a:r>
              <a:rPr lang="en-US" altLang="zh-CN" dirty="0" smtClean="0"/>
              <a:t>/KLOC</a:t>
            </a:r>
            <a:r>
              <a:rPr lang="zh-CN" altLang="en-US" dirty="0" smtClean="0"/>
              <a:t>，这样要估算剩余的</a:t>
            </a:r>
            <a:r>
              <a:rPr lang="en-US" altLang="zh-CN" dirty="0" smtClean="0"/>
              <a:t>bug</a:t>
            </a:r>
            <a:r>
              <a:rPr lang="zh-CN" altLang="en-US" dirty="0" smtClean="0"/>
              <a:t>就比较简单了</a:t>
            </a:r>
          </a:p>
          <a:p>
            <a:pPr eaLnBrk="1" hangingPunct="1"/>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19</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对于缺陷也是一样的  总用同样的用例进行缺陷的查找和验证 尤其在回归测试时  往往就会出现这样的问题 </a:t>
            </a:r>
            <a:endParaRPr lang="en-US" altLang="zh-CN" dirty="0" smtClean="0"/>
          </a:p>
          <a:p>
            <a:pPr eaLnBrk="1" hangingPunct="1"/>
            <a:r>
              <a:rPr lang="zh-CN" altLang="en-US" dirty="0" smtClean="0"/>
              <a:t>告诉大家一个</a:t>
            </a:r>
            <a:r>
              <a:rPr lang="zh-CN" altLang="en-US" smtClean="0"/>
              <a:t>小提示 走廊测试，交换测试</a:t>
            </a: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09612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第一个：大家都知道迪斯尼公司，对吧，迪斯尼公司是做什么的？电影，娱乐，服饰</a:t>
            </a:r>
            <a:r>
              <a:rPr lang="en-US" altLang="zh-CN" dirty="0" smtClean="0"/>
              <a:t>……</a:t>
            </a:r>
            <a:r>
              <a:rPr lang="zh-CN" altLang="en-US" dirty="0" smtClean="0"/>
              <a:t> </a:t>
            </a:r>
            <a:r>
              <a:rPr lang="en-US" altLang="zh-CN" dirty="0" smtClean="0"/>
              <a:t>94</a:t>
            </a:r>
            <a:r>
              <a:rPr lang="zh-CN" altLang="en-US" dirty="0" smtClean="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smtClean="0"/>
              <a:t>PC</a:t>
            </a:r>
            <a:r>
              <a:rPr lang="zh-CN" altLang="en-US" dirty="0" smtClean="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smtClean="0"/>
          </a:p>
          <a:p>
            <a:endParaRPr lang="en-US" altLang="zh-CN" dirty="0" smtClean="0"/>
          </a:p>
          <a:p>
            <a:r>
              <a:rPr lang="zh-CN" altLang="en-US" dirty="0" smtClean="0"/>
              <a:t>第二个案例：美国爱国者导弹系统，首次应用在海湾战争中，对抗伊拉克飞毛腿导弹立下了汗马功劳，但是在多哈战争中却失利了，击毙了</a:t>
            </a:r>
            <a:r>
              <a:rPr lang="en-US" altLang="zh-CN" dirty="0" smtClean="0"/>
              <a:t>28</a:t>
            </a:r>
            <a:r>
              <a:rPr lang="zh-CN" altLang="en-US" dirty="0" smtClean="0"/>
              <a:t>名美国士兵，什么原因？难道是神的安排？当然不是，分析发现原因在于一个软件缺陷，系统实战的一个很小的计时错误积累起来到</a:t>
            </a:r>
            <a:r>
              <a:rPr lang="en-US" altLang="zh-CN" dirty="0" smtClean="0"/>
              <a:t>14</a:t>
            </a:r>
            <a:r>
              <a:rPr lang="zh-CN" altLang="en-US" dirty="0" smtClean="0"/>
              <a:t>小时后，追踪不再准确，在多哈战争中，系统已经运行了</a:t>
            </a:r>
            <a:r>
              <a:rPr lang="en-US" altLang="zh-CN" dirty="0" smtClean="0"/>
              <a:t>100</a:t>
            </a:r>
            <a:r>
              <a:rPr lang="zh-CN" altLang="en-US" dirty="0" smtClean="0"/>
              <a:t>多个小时。</a:t>
            </a:r>
            <a:endParaRPr lang="en-US" altLang="zh-CN" dirty="0" smtClean="0"/>
          </a:p>
          <a:p>
            <a:endParaRPr lang="en-US" altLang="zh-CN" dirty="0" smtClean="0"/>
          </a:p>
          <a:p>
            <a:r>
              <a:rPr lang="zh-CN" altLang="en-US" dirty="0" smtClean="0"/>
              <a:t>第三个案例：千年虫问题，</a:t>
            </a:r>
            <a:r>
              <a:rPr lang="en-US" altLang="zh-CN" dirty="0" smtClean="0"/>
              <a:t>20</a:t>
            </a:r>
            <a:r>
              <a:rPr lang="zh-CN" altLang="en-US" dirty="0" smtClean="0"/>
              <a:t>世纪</a:t>
            </a:r>
            <a:r>
              <a:rPr lang="en-US" altLang="zh-CN" dirty="0" smtClean="0"/>
              <a:t>70</a:t>
            </a:r>
            <a:r>
              <a:rPr lang="zh-CN" altLang="en-US" dirty="0" smtClean="0"/>
              <a:t>年代早期的某位程序员设计开发工资系统 ，当时计算机存储空间非常小，迫使他去压缩每一位存储空间，压缩到什么程度呢？</a:t>
            </a:r>
            <a:r>
              <a:rPr lang="en-US" altLang="zh-CN" dirty="0" smtClean="0"/>
              <a:t>1974</a:t>
            </a:r>
            <a:r>
              <a:rPr lang="zh-CN" altLang="en-US" dirty="0" smtClean="0"/>
              <a:t>，存成</a:t>
            </a:r>
            <a:r>
              <a:rPr lang="en-US" altLang="zh-CN" dirty="0" smtClean="0"/>
              <a:t>74</a:t>
            </a:r>
            <a:r>
              <a:rPr lang="zh-CN" altLang="en-US" dirty="0" smtClean="0"/>
              <a:t>，大家想想这样会不会有问题？当然会了，工资等于什么？时间减时间乘以时薪（或日薪），总之依赖于时间，他当时想到了到了</a:t>
            </a:r>
            <a:r>
              <a:rPr lang="en-US" altLang="zh-CN" dirty="0" smtClean="0"/>
              <a:t>2000</a:t>
            </a:r>
            <a:r>
              <a:rPr lang="zh-CN" altLang="en-US" dirty="0" smtClean="0"/>
              <a:t>年时会出问题，但是那是</a:t>
            </a:r>
            <a:r>
              <a:rPr lang="en-US" altLang="zh-CN" dirty="0" smtClean="0"/>
              <a:t>25</a:t>
            </a:r>
            <a:r>
              <a:rPr lang="zh-CN" altLang="en-US" dirty="0" smtClean="0"/>
              <a:t>年以后的事情，估计那时候都没人用了，或者升级了，先顾眼下的存储问题，所以，年份只存两位，但是没想到</a:t>
            </a:r>
            <a:r>
              <a:rPr lang="en-US" altLang="zh-CN" dirty="0" smtClean="0"/>
              <a:t>2000</a:t>
            </a:r>
            <a:r>
              <a:rPr lang="zh-CN" altLang="en-US" dirty="0" smtClean="0"/>
              <a:t>年时，这个系统还在有很多人用，并且，</a:t>
            </a:r>
            <a:r>
              <a:rPr lang="en-US" altLang="zh-CN" dirty="0" smtClean="0"/>
              <a:t>Dave</a:t>
            </a:r>
            <a:r>
              <a:rPr lang="zh-CN" altLang="en-US" dirty="0" smtClean="0"/>
              <a:t>已经退休了，之后的人也不知道他是这么存的，也没有做相应的修改，所以这个问题产生了，由</a:t>
            </a:r>
            <a:r>
              <a:rPr lang="zh-CN" altLang="en-US" baseline="0" dirty="0" smtClean="0"/>
              <a:t> 这个问题带来的损失达到数亿美元，损失大不大？</a:t>
            </a:r>
            <a:endParaRPr lang="en-US" altLang="zh-CN" baseline="0" dirty="0" smtClean="0"/>
          </a:p>
          <a:p>
            <a:endParaRPr lang="en-US" altLang="zh-CN" baseline="0" dirty="0" smtClean="0"/>
          </a:p>
          <a:p>
            <a:r>
              <a:rPr lang="zh-CN" altLang="en-US" baseline="0" dirty="0" smtClean="0"/>
              <a:t>第四个案例：</a:t>
            </a:r>
            <a:endParaRPr lang="en-US" altLang="zh-CN" baseline="0" dirty="0" smtClean="0"/>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使用系统自带的计算器计算这个算式</a:t>
            </a:r>
            <a:r>
              <a:rPr lang="zh-CN" altLang="en-US" dirty="0" smtClean="0">
                <a:solidFill>
                  <a:schemeClr val="tx1"/>
                </a:solidFill>
              </a:rPr>
              <a:t>（</a:t>
            </a:r>
            <a:r>
              <a:rPr lang="en-US" altLang="zh-CN" dirty="0" smtClean="0">
                <a:solidFill>
                  <a:schemeClr val="tx1"/>
                </a:solidFill>
              </a:rPr>
              <a:t>4195835/3145727</a:t>
            </a:r>
            <a:r>
              <a:rPr lang="zh-CN" altLang="en-US" dirty="0" smtClean="0">
                <a:solidFill>
                  <a:schemeClr val="tx1"/>
                </a:solidFill>
              </a:rPr>
              <a:t>）</a:t>
            </a:r>
            <a:r>
              <a:rPr lang="en-US" altLang="zh-CN" dirty="0" smtClean="0">
                <a:solidFill>
                  <a:schemeClr val="tx1"/>
                </a:solidFill>
              </a:rPr>
              <a:t>*3145727-4195835</a:t>
            </a:r>
            <a:r>
              <a:rPr lang="zh-CN" altLang="en-US" dirty="0" smtClean="0">
                <a:solidFill>
                  <a:schemeClr val="tx1"/>
                </a:solidFill>
              </a:rPr>
              <a:t>，口算下，得几。显然是 </a:t>
            </a:r>
            <a:r>
              <a:rPr lang="en-US" altLang="zh-CN" dirty="0" smtClean="0">
                <a:solidFill>
                  <a:schemeClr val="tx1"/>
                </a:solidFill>
              </a:rPr>
              <a:t>0 </a:t>
            </a:r>
            <a:r>
              <a:rPr lang="zh-CN" altLang="en-US" dirty="0" smtClean="0">
                <a:solidFill>
                  <a:schemeClr val="tx1"/>
                </a:solidFill>
              </a:rPr>
              <a:t>，而老式的英特尔奔腾处理器计算不等于</a:t>
            </a:r>
            <a:r>
              <a:rPr lang="en-US" altLang="zh-CN" dirty="0" smtClean="0">
                <a:solidFill>
                  <a:schemeClr val="tx1"/>
                </a:solidFill>
              </a:rPr>
              <a:t>0</a:t>
            </a:r>
            <a:r>
              <a:rPr lang="zh-CN" altLang="en-US" dirty="0" smtClean="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smtClean="0">
                <a:solidFill>
                  <a:schemeClr val="tx1"/>
                </a:solidFill>
              </a:rPr>
              <a:t>4</a:t>
            </a:r>
            <a:r>
              <a:rPr lang="zh-CN" altLang="en-US" dirty="0" smtClean="0">
                <a:solidFill>
                  <a:schemeClr val="tx1"/>
                </a:solidFill>
              </a:rPr>
              <a:t>亿美元的损失和巨大的名誉损失。</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第五个案例：</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打开系统自带的记事本，写入写，保存关闭，再打开，可以看到什么？这是微软系统的错误。</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类似于这样的错误，太多了，如前几年我们的</a:t>
            </a:r>
            <a:r>
              <a:rPr lang="en-US" altLang="zh-CN" dirty="0" smtClean="0">
                <a:solidFill>
                  <a:schemeClr val="tx1"/>
                </a:solidFill>
              </a:rPr>
              <a:t>12306</a:t>
            </a:r>
            <a:r>
              <a:rPr lang="zh-CN" altLang="en-US" dirty="0" smtClean="0">
                <a:solidFill>
                  <a:schemeClr val="tx1"/>
                </a:solidFill>
              </a:rPr>
              <a:t>铁路订票系统，</a:t>
            </a:r>
            <a:r>
              <a:rPr lang="en-US" altLang="zh-CN" dirty="0" smtClean="0">
                <a:solidFill>
                  <a:schemeClr val="tx1"/>
                </a:solidFill>
              </a:rPr>
              <a:t>2008</a:t>
            </a:r>
            <a:r>
              <a:rPr lang="zh-CN" altLang="en-US" dirty="0" smtClean="0">
                <a:solidFill>
                  <a:schemeClr val="tx1"/>
                </a:solidFill>
              </a:rPr>
              <a:t>年奥运会订票系统，</a:t>
            </a:r>
            <a:r>
              <a:rPr lang="en-US" altLang="zh-CN" dirty="0" smtClean="0">
                <a:solidFill>
                  <a:schemeClr val="tx1"/>
                </a:solidFill>
              </a:rPr>
              <a:t>ATM</a:t>
            </a:r>
            <a:r>
              <a:rPr lang="zh-CN" altLang="en-US" dirty="0" smtClean="0">
                <a:solidFill>
                  <a:schemeClr val="tx1"/>
                </a:solidFill>
              </a:rPr>
              <a:t>机多吐钱问题</a:t>
            </a:r>
            <a:r>
              <a:rPr lang="en-US" altLang="zh-CN" dirty="0" smtClean="0">
                <a:solidFill>
                  <a:schemeClr val="tx1"/>
                </a:solidFill>
              </a:rPr>
              <a:t>……</a:t>
            </a:r>
            <a:r>
              <a:rPr lang="zh-CN" altLang="en-US" dirty="0" smtClean="0">
                <a:solidFill>
                  <a:schemeClr val="tx1"/>
                </a:solidFill>
              </a:rPr>
              <a:t>你可能在想，这多吐钱的事，怎么没让我碰上，你别碰上，碰上是要惹牢狱之灾，没准还有生命危险。</a:t>
            </a: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所以，大家想想软件的质量重要不重要，非常重要，任何产品的质量的非常重要，软件产品更是。一个计算错误，没准能导致飞机失事，很有可能</a:t>
            </a:r>
            <a:r>
              <a:rPr lang="en-US" altLang="zh-CN" dirty="0" smtClean="0">
                <a:solidFill>
                  <a:schemeClr val="tx1"/>
                </a:solidFill>
              </a:rPr>
              <a:t>……</a:t>
            </a:r>
            <a:r>
              <a:rPr lang="zh-CN" altLang="en-US" dirty="0" smtClean="0">
                <a:solidFill>
                  <a:schemeClr val="tx1"/>
                </a:solidFill>
              </a:rPr>
              <a:t>，这个事情想想非常恐怖，所以，我们是做软件的，我们要做好软件产品的质量，从学习软件测试开始。</a:t>
            </a:r>
            <a:endParaRPr lang="en-US" altLang="zh-CN" dirty="0" smtClean="0">
              <a:solidFill>
                <a:schemeClr val="tx1"/>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21</a:t>
            </a:fld>
            <a:endParaRPr lang="en-US" altLang="zh-CN"/>
          </a:p>
        </p:txBody>
      </p:sp>
    </p:spTree>
    <p:extLst>
      <p:ext uri="{BB962C8B-B14F-4D97-AF65-F5344CB8AC3E}">
        <p14:creationId xmlns:p14="http://schemas.microsoft.com/office/powerpoint/2010/main" val="468930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让美军引以为荣的</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，出现这样小儿科式的失误，表明美国人的高科技和</a:t>
            </a:r>
            <a:r>
              <a:rPr lang="en-US" altLang="zh-CN" sz="1200" b="0" i="0" kern="1200" dirty="0" smtClean="0">
                <a:solidFill>
                  <a:schemeClr val="tx1"/>
                </a:solidFill>
                <a:effectLst/>
                <a:latin typeface="+mn-lt"/>
                <a:ea typeface="+mn-ea"/>
                <a:cs typeface="+mn-cs"/>
              </a:rPr>
              <a:t>F22</a:t>
            </a:r>
            <a:r>
              <a:rPr lang="zh-CN" altLang="en-US" sz="1200" b="0" i="0" kern="1200" dirty="0" smtClean="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23</a:t>
            </a:fld>
            <a:endParaRPr lang="zh-CN" altLang="en-US"/>
          </a:p>
        </p:txBody>
      </p:sp>
    </p:spTree>
    <p:extLst>
      <p:ext uri="{BB962C8B-B14F-4D97-AF65-F5344CB8AC3E}">
        <p14:creationId xmlns:p14="http://schemas.microsoft.com/office/powerpoint/2010/main" val="207633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24</a:t>
            </a:fld>
            <a:endParaRPr lang="en-US" altLang="zh-CN"/>
          </a:p>
        </p:txBody>
      </p:sp>
    </p:spTree>
    <p:extLst>
      <p:ext uri="{BB962C8B-B14F-4D97-AF65-F5344CB8AC3E}">
        <p14:creationId xmlns:p14="http://schemas.microsoft.com/office/powerpoint/2010/main" val="303434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878519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3247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4584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ACM (Association for Computing Machinery ) </a:t>
            </a:r>
            <a:r>
              <a:rPr lang="zh-CN" altLang="en-US" sz="1200" b="0" i="0" kern="1200" dirty="0" smtClean="0">
                <a:solidFill>
                  <a:schemeClr val="tx1"/>
                </a:solidFill>
                <a:effectLst/>
                <a:latin typeface="Arial" charset="0"/>
                <a:ea typeface="宋体" pitchFamily="2" charset="-122"/>
                <a:cs typeface="+mn-cs"/>
              </a:rPr>
              <a:t>中文：国际计算机学会。</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是一个世界性的计算机从业员专业组织，创立于</a:t>
            </a:r>
            <a:r>
              <a:rPr lang="en-US" altLang="zh-CN" sz="1200" b="0" i="0" kern="1200" dirty="0" smtClean="0">
                <a:solidFill>
                  <a:schemeClr val="tx1"/>
                </a:solidFill>
                <a:effectLst/>
                <a:latin typeface="Arial" charset="0"/>
                <a:ea typeface="宋体" pitchFamily="2" charset="-122"/>
                <a:cs typeface="+mn-cs"/>
              </a:rPr>
              <a:t>1947</a:t>
            </a:r>
            <a:r>
              <a:rPr lang="zh-CN" altLang="en-US" sz="1200" b="0" i="0" kern="1200" dirty="0" smtClean="0">
                <a:solidFill>
                  <a:schemeClr val="tx1"/>
                </a:solidFill>
                <a:effectLst/>
                <a:latin typeface="Arial" charset="0"/>
                <a:ea typeface="宋体" pitchFamily="2" charset="-122"/>
                <a:cs typeface="+mn-cs"/>
              </a:rPr>
              <a:t>年，是世界上第一个科学性及教育性计算机学会，目前在全世界</a:t>
            </a:r>
            <a:r>
              <a:rPr lang="en-US" altLang="zh-CN" sz="1200" b="0" i="0" kern="1200" dirty="0" smtClean="0">
                <a:solidFill>
                  <a:schemeClr val="tx1"/>
                </a:solidFill>
                <a:effectLst/>
                <a:latin typeface="Arial" charset="0"/>
                <a:ea typeface="宋体" pitchFamily="2" charset="-122"/>
                <a:cs typeface="+mn-cs"/>
              </a:rPr>
              <a:t>130</a:t>
            </a:r>
            <a:r>
              <a:rPr lang="zh-CN" altLang="en-US" sz="1200" b="0" i="0" kern="1200" dirty="0" smtClean="0">
                <a:solidFill>
                  <a:schemeClr val="tx1"/>
                </a:solidFill>
                <a:effectLst/>
                <a:latin typeface="Arial" charset="0"/>
                <a:ea typeface="宋体" pitchFamily="2" charset="-122"/>
                <a:cs typeface="+mn-cs"/>
              </a:rPr>
              <a:t>多个国家和地区拥有超过</a:t>
            </a:r>
            <a:r>
              <a:rPr lang="en-US" altLang="zh-CN" sz="1200" b="0" i="0" kern="1200" dirty="0" smtClean="0">
                <a:solidFill>
                  <a:schemeClr val="tx1"/>
                </a:solidFill>
                <a:effectLst/>
                <a:latin typeface="Arial" charset="0"/>
                <a:ea typeface="宋体" pitchFamily="2" charset="-122"/>
                <a:cs typeface="+mn-cs"/>
              </a:rPr>
              <a:t>10</a:t>
            </a:r>
            <a:r>
              <a:rPr lang="zh-CN" altLang="en-US" sz="1200" b="0" i="0" kern="1200" dirty="0" smtClean="0">
                <a:solidFill>
                  <a:schemeClr val="tx1"/>
                </a:solidFill>
                <a:effectLst/>
                <a:latin typeface="Arial" charset="0"/>
                <a:ea typeface="宋体" pitchFamily="2" charset="-122"/>
                <a:cs typeface="+mn-cs"/>
              </a:rPr>
              <a:t>万名的会员。</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是全世界计算机领域影响力最大的专业学术组织。</a:t>
            </a:r>
            <a:r>
              <a:rPr lang="en-US" altLang="zh-CN" sz="1200" b="0" i="0" kern="1200" dirty="0" smtClean="0">
                <a:solidFill>
                  <a:schemeClr val="tx1"/>
                </a:solidFill>
                <a:effectLst/>
                <a:latin typeface="Arial" charset="0"/>
                <a:ea typeface="宋体" pitchFamily="2" charset="-122"/>
                <a:cs typeface="+mn-cs"/>
              </a:rPr>
              <a:t>ACM</a:t>
            </a:r>
            <a:r>
              <a:rPr lang="zh-CN" altLang="en-US" sz="1200" b="0" i="0" kern="1200" dirty="0" smtClean="0">
                <a:solidFill>
                  <a:schemeClr val="tx1"/>
                </a:solidFill>
                <a:effectLst/>
                <a:latin typeface="Arial" charset="0"/>
                <a:ea typeface="宋体" pitchFamily="2" charset="-122"/>
                <a:cs typeface="+mn-cs"/>
              </a:rPr>
              <a:t>所评选的</a:t>
            </a:r>
            <a:r>
              <a:rPr lang="zh-CN" altLang="en-US" sz="1200" b="0" i="0" u="none" strike="noStrike" kern="1200" dirty="0" smtClean="0">
                <a:solidFill>
                  <a:schemeClr val="tx1"/>
                </a:solidFill>
                <a:effectLst/>
                <a:latin typeface="Arial" charset="0"/>
                <a:ea typeface="宋体" pitchFamily="2" charset="-122"/>
                <a:cs typeface="+mn-cs"/>
                <a:hlinkClick r:id="rId3"/>
              </a:rPr>
              <a:t>图灵奖</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A.M. Turing Award</a:t>
            </a:r>
            <a:r>
              <a:rPr lang="zh-CN" altLang="en-US" sz="1200" b="0" i="0" kern="1200" dirty="0" smtClean="0">
                <a:solidFill>
                  <a:schemeClr val="tx1"/>
                </a:solidFill>
                <a:effectLst/>
                <a:latin typeface="Arial" charset="0"/>
                <a:ea typeface="宋体" pitchFamily="2" charset="-122"/>
                <a:cs typeface="+mn-cs"/>
              </a:rPr>
              <a:t>）被公认为世界计算机领域的诺贝尔奖。现任主席为</a:t>
            </a:r>
            <a:r>
              <a:rPr lang="en-US" altLang="zh-CN" sz="1200" b="0" i="0" kern="1200" dirty="0" smtClean="0">
                <a:solidFill>
                  <a:schemeClr val="tx1"/>
                </a:solidFill>
                <a:effectLst/>
                <a:latin typeface="Arial" charset="0"/>
                <a:ea typeface="宋体" pitchFamily="2" charset="-122"/>
                <a:cs typeface="+mn-cs"/>
              </a:rPr>
              <a:t>Vicki L. Hanson</a:t>
            </a:r>
            <a:r>
              <a:rPr lang="zh-CN" altLang="en-US" sz="1200" b="0" i="0" kern="1200" dirty="0" smtClean="0">
                <a:solidFill>
                  <a:schemeClr val="tx1"/>
                </a:solidFill>
                <a:effectLst/>
                <a:latin typeface="Arial" charset="0"/>
                <a:ea typeface="宋体" pitchFamily="2" charset="-122"/>
                <a:cs typeface="+mn-cs"/>
              </a:rPr>
              <a:t>教授。</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33</a:t>
            </a:fld>
            <a:endParaRPr lang="en-US" altLang="zh-CN"/>
          </a:p>
        </p:txBody>
      </p:sp>
    </p:spTree>
    <p:extLst>
      <p:ext uri="{BB962C8B-B14F-4D97-AF65-F5344CB8AC3E}">
        <p14:creationId xmlns:p14="http://schemas.microsoft.com/office/powerpoint/2010/main" val="2783207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文思海辉    </a:t>
            </a:r>
            <a:endParaRPr lang="en-US" altLang="zh-CN" dirty="0" smtClean="0"/>
          </a:p>
          <a:p>
            <a:r>
              <a:rPr lang="zh-CN" altLang="en-US" dirty="0" smtClean="0"/>
              <a:t>软通动力</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39</a:t>
            </a:fld>
            <a:endParaRPr lang="en-US" altLang="zh-CN"/>
          </a:p>
        </p:txBody>
      </p:sp>
    </p:spTree>
    <p:extLst>
      <p:ext uri="{BB962C8B-B14F-4D97-AF65-F5344CB8AC3E}">
        <p14:creationId xmlns:p14="http://schemas.microsoft.com/office/powerpoint/2010/main" val="2988834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a:r>
            <a:br>
              <a:rPr lang="zh-CN" altLang="en-US" dirty="0" smtClean="0"/>
            </a:br>
            <a:endParaRPr lang="zh-CN" altLang="en-US" dirty="0" smtClean="0"/>
          </a:p>
          <a:p>
            <a:endParaRPr lang="zh-CN" altLang="en-US" dirty="0"/>
          </a:p>
        </p:txBody>
      </p:sp>
    </p:spTree>
    <p:extLst>
      <p:ext uri="{BB962C8B-B14F-4D97-AF65-F5344CB8AC3E}">
        <p14:creationId xmlns:p14="http://schemas.microsoft.com/office/powerpoint/2010/main" val="635022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李萌 京东 </a:t>
            </a:r>
            <a:r>
              <a:rPr lang="en-US" altLang="zh-CN" dirty="0" smtClean="0"/>
              <a:t>(20W)</a:t>
            </a:r>
            <a:r>
              <a:rPr lang="zh-CN" altLang="en-US" dirty="0" smtClean="0"/>
              <a:t>，杨帆 新浪（</a:t>
            </a:r>
            <a:r>
              <a:rPr lang="en-US" altLang="zh-CN" dirty="0" smtClean="0"/>
              <a:t>14W</a:t>
            </a:r>
            <a:r>
              <a:rPr lang="zh-CN" altLang="en-US" dirty="0" smtClean="0"/>
              <a:t>），杨跃娟 美团（</a:t>
            </a:r>
            <a:r>
              <a:rPr lang="en-US" altLang="zh-CN" dirty="0" smtClean="0"/>
              <a:t>24W</a:t>
            </a:r>
            <a:r>
              <a:rPr lang="zh-CN" altLang="en-US" dirty="0" smtClean="0"/>
              <a:t>），张佳浩 百度，刘镯 </a:t>
            </a:r>
            <a:r>
              <a:rPr lang="en-US" altLang="zh-CN" dirty="0" smtClean="0"/>
              <a:t>360</a:t>
            </a:r>
            <a:r>
              <a:rPr lang="zh-CN" altLang="en-US" dirty="0" smtClean="0"/>
              <a:t>（</a:t>
            </a:r>
            <a:r>
              <a:rPr lang="en-US" altLang="zh-CN" dirty="0" smtClean="0"/>
              <a:t>9*13W</a:t>
            </a:r>
            <a:r>
              <a:rPr lang="zh-CN" altLang="en-US" dirty="0" smtClean="0"/>
              <a:t>）</a:t>
            </a:r>
            <a:br>
              <a:rPr lang="zh-CN" altLang="en-US" dirty="0" smtClean="0"/>
            </a:br>
            <a:r>
              <a:rPr lang="en-US" altLang="zh-CN" dirty="0" smtClean="0"/>
              <a:t>15 </a:t>
            </a:r>
            <a:r>
              <a:rPr lang="zh-CN" altLang="en-US" dirty="0" smtClean="0"/>
              <a:t>吉俊卿 好未来（</a:t>
            </a:r>
            <a:r>
              <a:rPr lang="en-US" altLang="zh-CN" dirty="0" smtClean="0"/>
              <a:t>14W</a:t>
            </a:r>
            <a:r>
              <a:rPr lang="zh-CN" altLang="en-US" dirty="0" smtClean="0"/>
              <a:t>），姬娅宁 滴答，姜赫 小米，游然 百度</a:t>
            </a:r>
            <a:br>
              <a:rPr lang="zh-CN" altLang="en-US" dirty="0" smtClean="0"/>
            </a:br>
            <a:r>
              <a:rPr lang="en-US" altLang="zh-CN" dirty="0" smtClean="0"/>
              <a:t>16 </a:t>
            </a:r>
            <a:r>
              <a:rPr lang="zh-CN" altLang="en-US" dirty="0" smtClean="0"/>
              <a:t>杨天莹 百度，史素佳 滴滴</a:t>
            </a:r>
            <a:r>
              <a:rPr lang="en-US" altLang="zh-CN" dirty="0" smtClean="0"/>
              <a:t>/360</a:t>
            </a:r>
            <a:r>
              <a:rPr lang="zh-CN" altLang="en-US" dirty="0" smtClean="0"/>
              <a:t>，</a:t>
            </a:r>
            <a:br>
              <a:rPr lang="zh-CN" altLang="en-US" dirty="0" smtClean="0"/>
            </a:br>
            <a:r>
              <a:rPr lang="zh-CN" altLang="en-US" dirty="0" smtClean="0"/>
              <a:t>张飞宇等</a:t>
            </a:r>
            <a:r>
              <a:rPr lang="en-US" altLang="zh-CN" dirty="0" smtClean="0"/>
              <a:t>4</a:t>
            </a:r>
            <a:r>
              <a:rPr lang="zh-CN" altLang="en-US" dirty="0" smtClean="0"/>
              <a:t>人 京东，徐世伟 </a:t>
            </a:r>
            <a:r>
              <a:rPr lang="en-US" altLang="zh-CN" dirty="0" smtClean="0"/>
              <a:t>360</a:t>
            </a:r>
            <a:r>
              <a:rPr lang="zh-CN" altLang="en-US" dirty="0" smtClean="0"/>
              <a:t>，尹璐 网易</a:t>
            </a:r>
            <a:br>
              <a:rPr lang="zh-CN" altLang="en-US" dirty="0" smtClean="0"/>
            </a:br>
            <a:endParaRPr lang="zh-CN" altLang="en-US" dirty="0" smtClean="0"/>
          </a:p>
          <a:p>
            <a:endParaRPr lang="zh-CN" altLang="en-US" dirty="0"/>
          </a:p>
        </p:txBody>
      </p:sp>
    </p:spTree>
    <p:extLst>
      <p:ext uri="{BB962C8B-B14F-4D97-AF65-F5344CB8AC3E}">
        <p14:creationId xmlns:p14="http://schemas.microsoft.com/office/powerpoint/2010/main" val="3515435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2984153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分类要不要往前放？</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rgbClr val="FF0000"/>
                </a:solidFill>
              </a:rPr>
              <a:t>基本概念：测试用例、软件缺陷  、软件测试分类（黑白，动静，手工、自动，单元、集成等） 自动化测试</a:t>
            </a:r>
            <a:endParaRPr lang="en-US" altLang="zh-CN" dirty="0" smtClean="0">
              <a:solidFill>
                <a:srgbClr val="FF0000"/>
              </a:solidFill>
            </a:endParaRPr>
          </a:p>
          <a:p>
            <a:endParaRPr lang="zh-CN" altLang="en-US" b="1" dirty="0"/>
          </a:p>
        </p:txBody>
      </p:sp>
    </p:spTree>
    <p:extLst>
      <p:ext uri="{BB962C8B-B14F-4D97-AF65-F5344CB8AC3E}">
        <p14:creationId xmlns:p14="http://schemas.microsoft.com/office/powerpoint/2010/main" val="367055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3701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437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a:t>
            </a:fld>
            <a:endParaRPr lang="en-US" altLang="zh-CN"/>
          </a:p>
        </p:txBody>
      </p:sp>
    </p:spTree>
    <p:extLst>
      <p:ext uri="{BB962C8B-B14F-4D97-AF65-F5344CB8AC3E}">
        <p14:creationId xmlns:p14="http://schemas.microsoft.com/office/powerpoint/2010/main" val="3821341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9707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67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7366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1901</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59</a:t>
            </a:fld>
            <a:endParaRPr lang="en-US" altLang="zh-CN"/>
          </a:p>
        </p:txBody>
      </p:sp>
    </p:spTree>
    <p:extLst>
      <p:ext uri="{BB962C8B-B14F-4D97-AF65-F5344CB8AC3E}">
        <p14:creationId xmlns:p14="http://schemas.microsoft.com/office/powerpoint/2010/main" val="1068874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0589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5238395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spcBef>
                <a:spcPts val="0"/>
              </a:spcBef>
            </a:pPr>
            <a:endParaRPr lang="en-US" altLang="zh-CN" sz="2400" b="1" dirty="0">
              <a:latin typeface="楷体" panose="02010609060101010101" pitchFamily="49" charset="-122"/>
            </a:endParaRPr>
          </a:p>
        </p:txBody>
      </p:sp>
    </p:spTree>
    <p:extLst>
      <p:ext uri="{BB962C8B-B14F-4D97-AF65-F5344CB8AC3E}">
        <p14:creationId xmlns:p14="http://schemas.microsoft.com/office/powerpoint/2010/main" val="1650906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75</a:t>
            </a:fld>
            <a:endParaRPr lang="en-US" altLang="zh-CN"/>
          </a:p>
        </p:txBody>
      </p:sp>
    </p:spTree>
    <p:extLst>
      <p:ext uri="{BB962C8B-B14F-4D97-AF65-F5344CB8AC3E}">
        <p14:creationId xmlns:p14="http://schemas.microsoft.com/office/powerpoint/2010/main" val="3416058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879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ym typeface="+mn-ea"/>
              </a:rPr>
              <a:t>satisfies  </a:t>
            </a:r>
            <a:r>
              <a:rPr lang="zh-CN" altLang="en-US" dirty="0" smtClean="0">
                <a:sym typeface="+mn-ea"/>
              </a:rPr>
              <a:t>满足因素 </a:t>
            </a:r>
            <a:endParaRPr lang="en-US" altLang="zh-CN" dirty="0" smtClean="0">
              <a:sym typeface="+mn-ea"/>
            </a:endParaRPr>
          </a:p>
          <a:p>
            <a:r>
              <a:rPr lang="en-US" altLang="zh-CN" dirty="0" smtClean="0">
                <a:sym typeface="+mn-ea"/>
              </a:rPr>
              <a:t>outcome  </a:t>
            </a:r>
            <a:r>
              <a:rPr lang="zh-CN" altLang="en-US" dirty="0" smtClean="0">
                <a:sym typeface="+mn-ea"/>
              </a:rPr>
              <a:t>结果</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a:t>
            </a:fld>
            <a:endParaRPr lang="en-US" altLang="zh-CN"/>
          </a:p>
        </p:txBody>
      </p:sp>
    </p:spTree>
    <p:extLst>
      <p:ext uri="{BB962C8B-B14F-4D97-AF65-F5344CB8AC3E}">
        <p14:creationId xmlns:p14="http://schemas.microsoft.com/office/powerpoint/2010/main" val="1521521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打开</a:t>
            </a:r>
            <a:r>
              <a:rPr lang="en-US" altLang="zh-CN" dirty="0" smtClean="0"/>
              <a:t>SRS</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8</a:t>
            </a:fld>
            <a:endParaRPr lang="en-US" altLang="zh-CN"/>
          </a:p>
        </p:txBody>
      </p:sp>
    </p:spTree>
    <p:extLst>
      <p:ext uri="{BB962C8B-B14F-4D97-AF65-F5344CB8AC3E}">
        <p14:creationId xmlns:p14="http://schemas.microsoft.com/office/powerpoint/2010/main" val="1765306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10</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11</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以淘宝订单为例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12</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对应</a:t>
            </a:r>
            <a:r>
              <a:rPr lang="zh-CN" altLang="en-US" baseline="0" dirty="0" smtClean="0"/>
              <a:t>  通过测试  和失败测试   加入购物车，支付</a:t>
            </a:r>
            <a:endParaRPr lang="en-US" altLang="zh-CN" baseline="0" dirty="0" smtClean="0"/>
          </a:p>
          <a:p>
            <a:pPr eaLnBrk="1" hangingPunct="1"/>
            <a:r>
              <a:rPr lang="zh-CN" altLang="en-US" baseline="0" dirty="0" smtClean="0"/>
              <a:t>讲完用例是不是就可以执行测试了  那到底由谁来测试呢  </a:t>
            </a:r>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13</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下午实验课让大家测试</a:t>
            </a:r>
            <a:r>
              <a:rPr lang="zh-CN" altLang="en-US" baseline="0" dirty="0" smtClean="0"/>
              <a:t> 学生管理系统  是不是还要先熟悉系统  要花费一些时间 </a:t>
            </a:r>
            <a:endParaRPr lang="en-US" altLang="zh-CN" baseline="0" dirty="0" smtClean="0"/>
          </a:p>
          <a:p>
            <a:pPr eaLnBrk="1" hangingPunct="1"/>
            <a:r>
              <a:rPr lang="zh-CN" altLang="en-US" baseline="0" dirty="0" smtClean="0"/>
              <a:t>程序员：心里因素  思维定势  </a:t>
            </a:r>
            <a:endParaRPr lang="en-US" altLang="zh-CN" baseline="0" dirty="0" smtClean="0"/>
          </a:p>
          <a:p>
            <a:pPr eaLnBrk="1" hangingPunct="1"/>
            <a:r>
              <a:rPr lang="zh-CN" altLang="en-US" baseline="0" dirty="0" smtClean="0"/>
              <a:t>测试员：技术功底  </a:t>
            </a:r>
            <a:r>
              <a:rPr lang="en-US" altLang="zh-CN" baseline="0" dirty="0" smtClean="0"/>
              <a:t>bug</a:t>
            </a:r>
            <a:r>
              <a:rPr lang="zh-CN" altLang="en-US" baseline="0" dirty="0" smtClean="0"/>
              <a:t>敏感度</a:t>
            </a:r>
            <a:endParaRPr lang="en-US" altLang="zh-CN" baseline="0" dirty="0" smtClean="0"/>
          </a:p>
          <a:p>
            <a:pPr eaLnBrk="1" hangingPunct="1"/>
            <a:endParaRPr lang="en-US" altLang="zh-CN"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0353261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4351861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173635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5" y="68628"/>
            <a:ext cx="10514343" cy="915901"/>
          </a:xfrm>
        </p:spPr>
        <p:txBody>
          <a:bodyPr/>
          <a:lstStyle>
            <a:lvl1pPr>
              <a:defRPr sz="4300" b="1"/>
            </a:lvl1pPr>
          </a:lstStyle>
          <a:p>
            <a:r>
              <a:rPr lang="zh-CN" altLang="en-US" smtClean="0"/>
              <a:t>单击此处编辑母版标题样式</a:t>
            </a:r>
            <a:endParaRPr lang="zh-CN" altLang="en-US"/>
          </a:p>
        </p:txBody>
      </p:sp>
      <p:sp>
        <p:nvSpPr>
          <p:cNvPr id="6" name="内容占位符 5"/>
          <p:cNvSpPr>
            <a:spLocks noGrp="1"/>
          </p:cNvSpPr>
          <p:nvPr>
            <p:ph sz="half" idx="1"/>
          </p:nvPr>
        </p:nvSpPr>
        <p:spPr>
          <a:xfrm>
            <a:off x="719403" y="1508789"/>
            <a:ext cx="10622280" cy="4268047"/>
          </a:xfrm>
        </p:spPr>
        <p:txBody>
          <a:bodyPr/>
          <a:lstStyle>
            <a:lvl1pPr>
              <a:defRPr sz="3700" b="1"/>
            </a:lvl1pPr>
            <a:lvl2pPr>
              <a:defRPr sz="3500" b="1"/>
            </a:lvl2pPr>
            <a:lvl3pPr>
              <a:defRPr sz="3200" b="1"/>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1080856"/>
      </p:ext>
    </p:extLst>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664580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636001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 id="2147483927" r:id="rId11"/>
    <p:sldLayoutId id="2147483928" r:id="rId12"/>
    <p:sldLayoutId id="2147483929" r:id="rId13"/>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hyperlink" Target="tel:1503272663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39416"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844800" y="3717032"/>
            <a:ext cx="9347200" cy="1600200"/>
          </a:xfrm>
        </p:spPr>
        <p:txBody>
          <a:bodyPr/>
          <a:lstStyle/>
          <a:p>
            <a:pPr algn="ctr" eaLnBrk="1" hangingPunct="1"/>
            <a:r>
              <a:rPr lang="en-US" altLang="zh-CN" sz="4400" b="1" dirty="0" err="1">
                <a:latin typeface="华文隶书" pitchFamily="2" charset="-122"/>
                <a:ea typeface="华文隶书" pitchFamily="2" charset="-122"/>
              </a:rPr>
              <a:t>PartI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软件测试概述</a:t>
            </a:r>
          </a:p>
        </p:txBody>
      </p:sp>
      <p:pic>
        <p:nvPicPr>
          <p:cNvPr id="2" name="图片 1"/>
          <p:cNvPicPr>
            <a:picLocks noChangeAspect="1"/>
          </p:cNvPicPr>
          <p:nvPr/>
        </p:nvPicPr>
        <p:blipFill>
          <a:blip r:embed="rId2"/>
          <a:stretch>
            <a:fillRect/>
          </a:stretch>
        </p:blipFill>
        <p:spPr>
          <a:xfrm>
            <a:off x="0" y="6146709"/>
            <a:ext cx="3514286" cy="666667"/>
          </a:xfrm>
          <a:prstGeom prst="rect">
            <a:avLst/>
          </a:prstGeom>
        </p:spPr>
      </p:pic>
    </p:spTree>
    <p:extLst>
      <p:ext uri="{BB962C8B-B14F-4D97-AF65-F5344CB8AC3E}">
        <p14:creationId xmlns:p14="http://schemas.microsoft.com/office/powerpoint/2010/main" val="13743237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62962" y="1166765"/>
            <a:ext cx="10221383" cy="4641850"/>
          </a:xfrm>
        </p:spPr>
        <p:txBody>
          <a:bodyPr/>
          <a:lstStyle/>
          <a:p>
            <a:pPr marL="469900" lvl="1" indent="-469900" eaLnBrk="1" hangingPunct="1">
              <a:buNone/>
            </a:pPr>
            <a:r>
              <a:rPr lang="en-US" altLang="zh-CN" dirty="0" smtClean="0"/>
              <a:t>1</a:t>
            </a:r>
            <a:r>
              <a:rPr lang="zh-CN" altLang="en-US" dirty="0" smtClean="0"/>
              <a:t>、尽早地和及时地进行</a:t>
            </a:r>
            <a:r>
              <a:rPr lang="zh-CN" altLang="en-US" dirty="0" smtClean="0"/>
              <a:t>测试</a:t>
            </a:r>
            <a:r>
              <a:rPr lang="zh-CN" altLang="en-US" sz="2400" dirty="0" smtClean="0">
                <a:latin typeface="楷体" panose="02010609060101010101" pitchFamily="49" charset="-122"/>
              </a:rPr>
              <a:t>，</a:t>
            </a:r>
            <a:r>
              <a:rPr lang="zh-CN" altLang="en-US" sz="2400" dirty="0">
                <a:latin typeface="楷体" panose="02010609060101010101" pitchFamily="49" charset="-122"/>
              </a:rPr>
              <a:t>从需求阶段开始介入</a:t>
            </a:r>
            <a:endParaRPr lang="en-US" altLang="zh-CN" sz="2400" dirty="0">
              <a:latin typeface="楷体" panose="02010609060101010101" pitchFamily="49" charset="-122"/>
            </a:endParaRPr>
          </a:p>
          <a:p>
            <a:pPr lvl="1" eaLnBrk="0" hangingPunct="0">
              <a:lnSpc>
                <a:spcPct val="150000"/>
              </a:lnSpc>
              <a:spcAft>
                <a:spcPct val="0"/>
              </a:spcAft>
              <a:buFont typeface="Wingdings" pitchFamily="2" charset="2"/>
              <a:buChar char="l"/>
              <a:defRPr/>
            </a:pPr>
            <a:r>
              <a:rPr lang="zh-CN" altLang="en-US" dirty="0" smtClean="0"/>
              <a:t>软件测试</a:t>
            </a:r>
            <a:r>
              <a:rPr lang="zh-CN" altLang="en-US" dirty="0"/>
              <a:t>应贯穿软件生命周期</a:t>
            </a:r>
            <a:endParaRPr lang="en-US" altLang="zh-CN" dirty="0"/>
          </a:p>
          <a:p>
            <a:pPr lvl="1" eaLnBrk="0" hangingPunct="0">
              <a:lnSpc>
                <a:spcPct val="150000"/>
              </a:lnSpc>
              <a:spcAft>
                <a:spcPct val="0"/>
              </a:spcAft>
              <a:buFont typeface="Wingdings" pitchFamily="2" charset="2"/>
              <a:buChar char="l"/>
              <a:defRPr/>
            </a:pPr>
            <a:r>
              <a:rPr lang="zh-CN" altLang="en-US" dirty="0"/>
              <a:t>不同阶段引入的缺陷对于软件的影响有什么不同？ </a:t>
            </a:r>
            <a:endParaRPr lang="en-US" altLang="zh-CN" dirty="0"/>
          </a:p>
          <a:p>
            <a:pPr marL="168275" lvl="1" indent="0" eaLnBrk="0" hangingPunct="0">
              <a:lnSpc>
                <a:spcPct val="150000"/>
              </a:lnSpc>
              <a:spcAft>
                <a:spcPct val="0"/>
              </a:spcAft>
              <a:buNone/>
              <a:defRPr/>
            </a:pPr>
            <a:endParaRPr lang="en-US" altLang="zh-CN" dirty="0"/>
          </a:p>
          <a:p>
            <a:pPr lvl="1" eaLnBrk="1" hangingPunct="1"/>
            <a:endParaRPr lang="en-US" altLang="zh-CN" dirty="0" smtClean="0">
              <a:ea typeface="宋体" charset="-122"/>
            </a:endParaRPr>
          </a:p>
          <a:p>
            <a:pPr eaLnBrk="1" hangingPunct="1"/>
            <a:endParaRPr lang="zh-CN" altLang="en-US" dirty="0" smtClean="0">
              <a:ea typeface="宋体" charset="-122"/>
            </a:endParaRPr>
          </a:p>
        </p:txBody>
      </p:sp>
      <p:grpSp>
        <p:nvGrpSpPr>
          <p:cNvPr id="2" name="组合 18"/>
          <p:cNvGrpSpPr>
            <a:grpSpLocks/>
          </p:cNvGrpSpPr>
          <p:nvPr/>
        </p:nvGrpSpPr>
        <p:grpSpPr bwMode="auto">
          <a:xfrm>
            <a:off x="7222026" y="3010714"/>
            <a:ext cx="5068047" cy="3765175"/>
            <a:chOff x="2454275" y="1616075"/>
            <a:chExt cx="4114800" cy="3975101"/>
          </a:xfrm>
        </p:grpSpPr>
        <p:sp>
          <p:nvSpPr>
            <p:cNvPr id="6" name="Oval 5"/>
            <p:cNvSpPr>
              <a:spLocks noChangeArrowheads="1"/>
            </p:cNvSpPr>
            <p:nvPr/>
          </p:nvSpPr>
          <p:spPr bwMode="auto">
            <a:xfrm>
              <a:off x="2454275" y="1616075"/>
              <a:ext cx="4114800" cy="3975101"/>
            </a:xfrm>
            <a:prstGeom prst="ellipse">
              <a:avLst/>
            </a:prstGeom>
            <a:solidFill>
              <a:srgbClr val="FFC000"/>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charset="-122"/>
              </a:endParaRPr>
            </a:p>
          </p:txBody>
        </p:sp>
        <p:sp>
          <p:nvSpPr>
            <p:cNvPr id="7" name="Line 6"/>
            <p:cNvSpPr>
              <a:spLocks noChangeShapeType="1"/>
            </p:cNvSpPr>
            <p:nvPr/>
          </p:nvSpPr>
          <p:spPr bwMode="auto">
            <a:xfrm flipH="1">
              <a:off x="4511675" y="1616075"/>
              <a:ext cx="128588" cy="2082195"/>
            </a:xfrm>
            <a:prstGeom prst="line">
              <a:avLst/>
            </a:prstGeom>
            <a:noFill/>
            <a:ln w="19050">
              <a:solidFill>
                <a:srgbClr val="000080"/>
              </a:solidFill>
              <a:round/>
              <a:headEnd/>
              <a:tailEnd/>
            </a:ln>
          </p:spPr>
          <p:txBody>
            <a:bodyPr/>
            <a:lstStyle/>
            <a:p>
              <a:endParaRPr lang="zh-CN" altLang="en-US"/>
            </a:p>
          </p:txBody>
        </p:sp>
        <p:sp>
          <p:nvSpPr>
            <p:cNvPr id="8" name="Line 7"/>
            <p:cNvSpPr>
              <a:spLocks noChangeShapeType="1"/>
            </p:cNvSpPr>
            <p:nvPr/>
          </p:nvSpPr>
          <p:spPr bwMode="auto">
            <a:xfrm flipH="1">
              <a:off x="3611563" y="3698270"/>
              <a:ext cx="900113" cy="1703614"/>
            </a:xfrm>
            <a:prstGeom prst="line">
              <a:avLst/>
            </a:prstGeom>
            <a:noFill/>
            <a:ln w="19050">
              <a:solidFill>
                <a:srgbClr val="000080"/>
              </a:solidFill>
              <a:round/>
              <a:headEnd/>
              <a:tailEnd/>
            </a:ln>
          </p:spPr>
          <p:txBody>
            <a:bodyPr/>
            <a:lstStyle/>
            <a:p>
              <a:endParaRPr lang="zh-CN" altLang="en-US"/>
            </a:p>
          </p:txBody>
        </p:sp>
        <p:sp>
          <p:nvSpPr>
            <p:cNvPr id="9" name="Line 8"/>
            <p:cNvSpPr>
              <a:spLocks noChangeShapeType="1"/>
            </p:cNvSpPr>
            <p:nvPr/>
          </p:nvSpPr>
          <p:spPr bwMode="auto">
            <a:xfrm flipH="1" flipV="1">
              <a:off x="2582863" y="2941108"/>
              <a:ext cx="1928813" cy="757162"/>
            </a:xfrm>
            <a:prstGeom prst="line">
              <a:avLst/>
            </a:prstGeom>
            <a:noFill/>
            <a:ln w="19050">
              <a:solidFill>
                <a:srgbClr val="000080"/>
              </a:solidFill>
              <a:round/>
              <a:headEnd/>
              <a:tailEnd/>
            </a:ln>
          </p:spPr>
          <p:txBody>
            <a:bodyPr/>
            <a:lstStyle/>
            <a:p>
              <a:endParaRPr lang="zh-CN" altLang="en-US"/>
            </a:p>
          </p:txBody>
        </p:sp>
        <p:sp>
          <p:nvSpPr>
            <p:cNvPr id="10" name="Line 9"/>
            <p:cNvSpPr>
              <a:spLocks noChangeShapeType="1"/>
            </p:cNvSpPr>
            <p:nvPr/>
          </p:nvSpPr>
          <p:spPr bwMode="auto">
            <a:xfrm flipH="1" flipV="1">
              <a:off x="3354388" y="1994656"/>
              <a:ext cx="1157288" cy="1703614"/>
            </a:xfrm>
            <a:prstGeom prst="line">
              <a:avLst/>
            </a:prstGeom>
            <a:noFill/>
            <a:ln w="19050">
              <a:solidFill>
                <a:srgbClr val="000080"/>
              </a:solidFill>
              <a:round/>
              <a:headEnd/>
              <a:tailEnd/>
            </a:ln>
          </p:spPr>
          <p:txBody>
            <a:bodyPr/>
            <a:lstStyle/>
            <a:p>
              <a:endParaRPr lang="zh-CN" altLang="en-US"/>
            </a:p>
          </p:txBody>
        </p:sp>
        <p:sp>
          <p:nvSpPr>
            <p:cNvPr id="11" name="Text Box 10"/>
            <p:cNvSpPr txBox="1">
              <a:spLocks noChangeArrowheads="1"/>
            </p:cNvSpPr>
            <p:nvPr/>
          </p:nvSpPr>
          <p:spPr bwMode="auto">
            <a:xfrm>
              <a:off x="3773215" y="1626996"/>
              <a:ext cx="642938" cy="75716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其  他</a:t>
              </a:r>
            </a:p>
            <a:p>
              <a:pPr algn="ctr"/>
              <a:r>
                <a:rPr lang="zh-CN" altLang="en-US" sz="1800" b="1" dirty="0">
                  <a:solidFill>
                    <a:schemeClr val="tx2">
                      <a:lumMod val="60000"/>
                      <a:lumOff val="40000"/>
                    </a:schemeClr>
                  </a:solidFill>
                  <a:ea typeface="宋体" pitchFamily="2" charset="-122"/>
                </a:rPr>
                <a:t>10%</a:t>
              </a:r>
            </a:p>
          </p:txBody>
        </p:sp>
        <p:sp>
          <p:nvSpPr>
            <p:cNvPr id="12" name="Text Box 11"/>
            <p:cNvSpPr txBox="1">
              <a:spLocks noChangeArrowheads="1"/>
            </p:cNvSpPr>
            <p:nvPr/>
          </p:nvSpPr>
          <p:spPr bwMode="auto">
            <a:xfrm>
              <a:off x="4768850" y="3168014"/>
              <a:ext cx="1617753" cy="1325033"/>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软件产品说明书（需求）</a:t>
              </a:r>
            </a:p>
            <a:p>
              <a:pPr algn="ctr"/>
              <a:r>
                <a:rPr lang="zh-CN" altLang="en-US" sz="1800" b="1" dirty="0">
                  <a:solidFill>
                    <a:schemeClr val="tx2">
                      <a:lumMod val="60000"/>
                      <a:lumOff val="40000"/>
                    </a:schemeClr>
                  </a:solidFill>
                  <a:ea typeface="宋体" pitchFamily="2" charset="-122"/>
                </a:rPr>
                <a:t>56%</a:t>
              </a:r>
            </a:p>
          </p:txBody>
        </p:sp>
        <p:sp>
          <p:nvSpPr>
            <p:cNvPr id="13" name="Text Box 12"/>
            <p:cNvSpPr txBox="1">
              <a:spLocks noChangeArrowheads="1"/>
            </p:cNvSpPr>
            <p:nvPr/>
          </p:nvSpPr>
          <p:spPr bwMode="auto">
            <a:xfrm>
              <a:off x="2711450" y="2308927"/>
              <a:ext cx="1157288" cy="94645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编写代码</a:t>
              </a:r>
            </a:p>
            <a:p>
              <a:pPr algn="ctr"/>
              <a:r>
                <a:rPr lang="zh-CN" altLang="en-US" sz="1800" b="1" dirty="0">
                  <a:solidFill>
                    <a:schemeClr val="tx2">
                      <a:lumMod val="60000"/>
                      <a:lumOff val="40000"/>
                    </a:schemeClr>
                  </a:solidFill>
                  <a:ea typeface="宋体" pitchFamily="2" charset="-122"/>
                </a:rPr>
                <a:t>7%</a:t>
              </a:r>
            </a:p>
          </p:txBody>
        </p:sp>
        <p:sp>
          <p:nvSpPr>
            <p:cNvPr id="14" name="Text Box 13"/>
            <p:cNvSpPr txBox="1">
              <a:spLocks noChangeArrowheads="1"/>
            </p:cNvSpPr>
            <p:nvPr/>
          </p:nvSpPr>
          <p:spPr bwMode="auto">
            <a:xfrm>
              <a:off x="3097213" y="3887561"/>
              <a:ext cx="642938" cy="757162"/>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设  计</a:t>
              </a:r>
              <a:r>
                <a:rPr lang="zh-CN" altLang="en-US" sz="1800" b="1" dirty="0">
                  <a:solidFill>
                    <a:schemeClr val="tx2">
                      <a:lumMod val="60000"/>
                      <a:lumOff val="40000"/>
                    </a:schemeClr>
                  </a:solidFill>
                  <a:ea typeface="宋体" pitchFamily="2" charset="-122"/>
                </a:rPr>
                <a:t>27%</a:t>
              </a:r>
            </a:p>
          </p:txBody>
        </p:sp>
      </p:grpSp>
      <p:sp>
        <p:nvSpPr>
          <p:cNvPr id="16" name="TextBox 15"/>
          <p:cNvSpPr txBox="1"/>
          <p:nvPr/>
        </p:nvSpPr>
        <p:spPr>
          <a:xfrm>
            <a:off x="8596526" y="6332984"/>
            <a:ext cx="3131671" cy="369332"/>
          </a:xfrm>
          <a:prstGeom prst="rect">
            <a:avLst/>
          </a:prstGeom>
          <a:noFill/>
        </p:spPr>
        <p:txBody>
          <a:bodyPr wrap="square" rtlCol="0">
            <a:spAutoFit/>
          </a:bodyPr>
          <a:lstStyle/>
          <a:p>
            <a:r>
              <a:rPr lang="zh-CN" altLang="en-US" b="1" dirty="0" smtClean="0">
                <a:solidFill>
                  <a:schemeClr val="tx1">
                    <a:lumMod val="10000"/>
                  </a:schemeClr>
                </a:solidFill>
              </a:rPr>
              <a:t>软件缺陷分布图</a:t>
            </a:r>
            <a:endParaRPr lang="zh-CN" altLang="en-US" b="1" dirty="0">
              <a:solidFill>
                <a:schemeClr val="tx1">
                  <a:lumMod val="10000"/>
                </a:schemeClr>
              </a:solidFill>
            </a:endParaRPr>
          </a:p>
        </p:txBody>
      </p:sp>
      <p:graphicFrame>
        <p:nvGraphicFramePr>
          <p:cNvPr id="18" name="Group 25"/>
          <p:cNvGraphicFramePr>
            <a:graphicFrameLocks noGrp="1"/>
          </p:cNvGraphicFramePr>
          <p:nvPr>
            <p:extLst>
              <p:ext uri="{D42A27DB-BD31-4B8C-83A1-F6EECF244321}">
                <p14:modId xmlns:p14="http://schemas.microsoft.com/office/powerpoint/2010/main" val="3761338223"/>
              </p:ext>
            </p:extLst>
          </p:nvPr>
        </p:nvGraphicFramePr>
        <p:xfrm>
          <a:off x="527737" y="3520516"/>
          <a:ext cx="5027940" cy="2997134"/>
        </p:xfrm>
        <a:graphic>
          <a:graphicData uri="http://schemas.openxmlformats.org/drawingml/2006/table">
            <a:tbl>
              <a:tblPr/>
              <a:tblGrid>
                <a:gridCol w="2004907"/>
                <a:gridCol w="3023033"/>
              </a:tblGrid>
              <a:tr h="458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宋体" pitchFamily="2" charset="-122"/>
                          <a:ea typeface="宋体" pitchFamily="2" charset="-122"/>
                        </a:rPr>
                        <a:t>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宋体" pitchFamily="2" charset="-122"/>
                          <a:ea typeface="宋体" pitchFamily="2" charset="-122"/>
                          <a:cs typeface="+mn-cs"/>
                        </a:rPr>
                        <a:t>相对修复费用 </a:t>
                      </a:r>
                    </a:p>
                  </a:txBody>
                  <a:tcPr marL="121920" marR="121920"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需求阶段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02651">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设计阶段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38074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编码阶段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10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单元测试阶段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rPr>
                        <a:t>验收阶段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50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维护阶段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200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278570459"/>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20" dur="500"/>
                                        <p:tgtEl>
                                          <p:spTgt spid="2765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25" dur="500"/>
                                        <p:tgtEl>
                                          <p:spTgt spid="2765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2</a:t>
            </a:r>
            <a:r>
              <a:rPr lang="zh-CN" altLang="en-US" dirty="0" smtClean="0"/>
              <a:t>、测试前应当准备好</a:t>
            </a:r>
            <a:r>
              <a:rPr lang="zh-CN" altLang="en-US" dirty="0" smtClean="0">
                <a:solidFill>
                  <a:srgbClr val="FF0000"/>
                </a:solidFill>
              </a:rPr>
              <a:t>测试数据</a:t>
            </a:r>
            <a:r>
              <a:rPr lang="zh-CN" altLang="en-US" dirty="0" smtClean="0"/>
              <a:t>和与之对应的</a:t>
            </a:r>
            <a:r>
              <a:rPr lang="zh-CN" altLang="en-US" dirty="0" smtClean="0">
                <a:solidFill>
                  <a:srgbClr val="FF0000"/>
                </a:solidFill>
              </a:rPr>
              <a:t>预期结果</a:t>
            </a:r>
            <a:r>
              <a:rPr lang="zh-CN" altLang="en-US" dirty="0" smtClean="0"/>
              <a:t>这两部分</a:t>
            </a:r>
          </a:p>
          <a:p>
            <a:pPr eaLnBrk="1" hangingPunct="1"/>
            <a:endParaRPr lang="zh-CN" altLang="en-US" dirty="0" smtClean="0">
              <a:ea typeface="宋体" charset="-122"/>
            </a:endParaRPr>
          </a:p>
        </p:txBody>
      </p:sp>
      <p:graphicFrame>
        <p:nvGraphicFramePr>
          <p:cNvPr id="5" name="图示 4"/>
          <p:cNvGraphicFramePr/>
          <p:nvPr>
            <p:extLst>
              <p:ext uri="{D42A27DB-BD31-4B8C-83A1-F6EECF244321}">
                <p14:modId xmlns:p14="http://schemas.microsoft.com/office/powerpoint/2010/main" val="2395562932"/>
              </p:ext>
            </p:extLst>
          </p:nvPr>
        </p:nvGraphicFramePr>
        <p:xfrm>
          <a:off x="3315457" y="2709852"/>
          <a:ext cx="6925824" cy="3547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1258991" y="2988955"/>
            <a:ext cx="1367831" cy="584775"/>
          </a:xfrm>
          <a:prstGeom prst="rect">
            <a:avLst/>
          </a:prstGeom>
          <a:noFill/>
        </p:spPr>
        <p:txBody>
          <a:bodyPr wrap="square" lIns="91440" tIns="45720" rIns="91440" bIns="45720">
            <a:spAutoFit/>
          </a:bodyPr>
          <a:lstStyle/>
          <a:p>
            <a:pPr algn="ctr"/>
            <a:r>
              <a:rPr lang="en-US" altLang="zh-CN"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矩形 7"/>
          <p:cNvSpPr/>
          <p:nvPr/>
        </p:nvSpPr>
        <p:spPr>
          <a:xfrm>
            <a:off x="1351358" y="5319230"/>
            <a:ext cx="1367831" cy="584775"/>
          </a:xfrm>
          <a:prstGeom prst="rect">
            <a:avLst/>
          </a:prstGeom>
          <a:noFill/>
        </p:spPr>
        <p:txBody>
          <a:bodyPr wrap="square" lIns="91440" tIns="45720" rIns="91440" bIns="45720">
            <a:spAutoFit/>
          </a:bodyPr>
          <a:lstStyle/>
          <a:p>
            <a:pPr algn="ctr"/>
            <a:r>
              <a:rPr lang="en-US" altLang="zh-CN"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3775691" y="1849761"/>
            <a:ext cx="7827264" cy="1492716"/>
          </a:xfrm>
          <a:prstGeom prst="rect">
            <a:avLst/>
          </a:prstGeom>
        </p:spPr>
        <p:txBody>
          <a:bodyPr wrap="square">
            <a:spAutoFit/>
          </a:bodyPr>
          <a:lstStyle/>
          <a:p>
            <a:pPr indent="200025">
              <a:spcAft>
                <a:spcPts val="600"/>
              </a:spcAft>
            </a:pPr>
            <a:r>
              <a:rPr lang="zh-CN" altLang="en-US" sz="1800" kern="100" dirty="0" smtClean="0">
                <a:solidFill>
                  <a:srgbClr val="FF0000"/>
                </a:solidFill>
              </a:rPr>
              <a:t>输入用户名</a:t>
            </a:r>
            <a:r>
              <a:rPr lang="en-US" altLang="zh-CN" sz="1800" kern="100" dirty="0" smtClean="0">
                <a:solidFill>
                  <a:srgbClr val="FF0000"/>
                </a:solidFill>
              </a:rPr>
              <a:t>=name</a:t>
            </a:r>
            <a:r>
              <a:rPr lang="zh-CN" altLang="en-US" sz="1800" kern="100" dirty="0" smtClean="0">
                <a:solidFill>
                  <a:srgbClr val="FF0000"/>
                </a:solidFill>
              </a:rPr>
              <a:t>、 输入密码</a:t>
            </a:r>
            <a:r>
              <a:rPr lang="en-US" altLang="zh-CN" sz="1800" kern="100" dirty="0" smtClean="0">
                <a:solidFill>
                  <a:srgbClr val="FF0000"/>
                </a:solidFill>
              </a:rPr>
              <a:t>=1</a:t>
            </a:r>
            <a:r>
              <a:rPr lang="zh-CN" altLang="en-US" sz="1800" kern="100" dirty="0" smtClean="0">
                <a:solidFill>
                  <a:srgbClr val="FF0000"/>
                </a:solidFill>
              </a:rPr>
              <a:t>、点击“登录”按钮</a:t>
            </a:r>
            <a:endParaRPr lang="en-US" altLang="zh-CN" sz="1800" kern="100" dirty="0" smtClean="0">
              <a:solidFill>
                <a:srgbClr val="FF0000"/>
              </a:solidFill>
            </a:endParaRPr>
          </a:p>
          <a:p>
            <a:pPr indent="200025">
              <a:spcAft>
                <a:spcPts val="600"/>
              </a:spcAft>
            </a:pPr>
            <a:r>
              <a:rPr lang="zh-CN" altLang="en-US" sz="1800" kern="100" dirty="0" smtClean="0">
                <a:solidFill>
                  <a:srgbClr val="FF0000"/>
                </a:solidFill>
              </a:rPr>
              <a:t>登录成功，进入系统主页</a:t>
            </a:r>
            <a:endParaRPr lang="zh-CN" altLang="en-US" sz="1800" kern="100" dirty="0" smtClean="0">
              <a:solidFill>
                <a:srgbClr val="FF0000"/>
              </a:solidFill>
              <a:latin typeface="Times New Roman"/>
              <a:ea typeface="宋体"/>
              <a:cs typeface="Times New Roman"/>
            </a:endParaRPr>
          </a:p>
          <a:p>
            <a:pPr indent="200025">
              <a:spcAft>
                <a:spcPts val="600"/>
              </a:spcAft>
            </a:pPr>
            <a:endParaRPr lang="zh-CN" altLang="en-US" sz="2000" kern="100" dirty="0" smtClean="0">
              <a:solidFill>
                <a:schemeClr val="bg1"/>
              </a:solidFill>
              <a:latin typeface="Times New Roman"/>
              <a:ea typeface="宋体"/>
              <a:cs typeface="Times New Roman"/>
            </a:endParaRPr>
          </a:p>
          <a:p>
            <a:pPr indent="200025">
              <a:spcAft>
                <a:spcPts val="600"/>
              </a:spcAft>
            </a:pPr>
            <a:endParaRPr lang="zh-CN" altLang="en-US" sz="2000" kern="100" dirty="0">
              <a:solidFill>
                <a:schemeClr val="bg1"/>
              </a:solidFill>
              <a:latin typeface="Times New Roman"/>
              <a:ea typeface="宋体"/>
              <a:cs typeface="Times New Roman"/>
            </a:endParaRPr>
          </a:p>
        </p:txBody>
      </p:sp>
    </p:spTree>
    <p:extLst>
      <p:ext uri="{BB962C8B-B14F-4D97-AF65-F5344CB8AC3E}">
        <p14:creationId xmlns:p14="http://schemas.microsoft.com/office/powerpoint/2010/main" val="197169814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5400" y="332656"/>
            <a:ext cx="10668000" cy="720080"/>
          </a:xfrm>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3</a:t>
            </a:r>
            <a:r>
              <a:rPr lang="zh-CN" altLang="en-US" dirty="0"/>
              <a:t>、测试输入数据应包括合理的输入条件和不合理输入条件</a:t>
            </a:r>
          </a:p>
          <a:p>
            <a:pPr eaLnBrk="1" hangingPunct="1"/>
            <a:endParaRPr lang="zh-CN" altLang="en-US" dirty="0" smtClean="0">
              <a:ea typeface="宋体" charset="-122"/>
            </a:endParaRPr>
          </a:p>
        </p:txBody>
      </p:sp>
      <p:graphicFrame>
        <p:nvGraphicFramePr>
          <p:cNvPr id="5" name="图示 4"/>
          <p:cNvGraphicFramePr/>
          <p:nvPr/>
        </p:nvGraphicFramePr>
        <p:xfrm>
          <a:off x="2608321" y="2038280"/>
          <a:ext cx="7477777" cy="3823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4224630"/>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4</a:t>
            </a:r>
            <a:r>
              <a:rPr lang="zh-CN" altLang="en-US" dirty="0"/>
              <a:t>、程序提交测试后，应当由专门的测试人员进行测试</a:t>
            </a:r>
          </a:p>
          <a:p>
            <a:pPr eaLnBrk="1" hangingPunct="1"/>
            <a:endParaRPr lang="zh-CN" altLang="en-US" dirty="0" smtClean="0">
              <a:ea typeface="宋体" charset="-122"/>
            </a:endParaRPr>
          </a:p>
        </p:txBody>
      </p:sp>
      <p:pic>
        <p:nvPicPr>
          <p:cNvPr id="5" name="图片 4" descr="u=4292461117,739997149&amp;fm=0&amp;gp=40.jpg"/>
          <p:cNvPicPr>
            <a:picLocks noChangeAspect="1"/>
          </p:cNvPicPr>
          <p:nvPr/>
        </p:nvPicPr>
        <p:blipFill>
          <a:blip r:embed="rId3" cstate="print"/>
          <a:stretch>
            <a:fillRect/>
          </a:stretch>
        </p:blipFill>
        <p:spPr>
          <a:xfrm>
            <a:off x="2151265" y="2077286"/>
            <a:ext cx="2503863" cy="2038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右箭头 6"/>
          <p:cNvSpPr/>
          <p:nvPr/>
        </p:nvSpPr>
        <p:spPr bwMode="auto">
          <a:xfrm>
            <a:off x="5541814" y="2939385"/>
            <a:ext cx="1418705" cy="781397"/>
          </a:xfrm>
          <a:prstGeom prst="rightArrow">
            <a:avLst/>
          </a:prstGeom>
          <a:solidFill>
            <a:srgbClr val="FFC00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8" name="图片 7" descr="u=1118491012,1790782150&amp;fm=0&amp;gp=26.jpg"/>
          <p:cNvPicPr>
            <a:picLocks noChangeAspect="1"/>
          </p:cNvPicPr>
          <p:nvPr/>
        </p:nvPicPr>
        <p:blipFill>
          <a:blip r:embed="rId4" cstate="print"/>
          <a:stretch>
            <a:fillRect/>
          </a:stretch>
        </p:blipFill>
        <p:spPr>
          <a:xfrm>
            <a:off x="7934029" y="2226918"/>
            <a:ext cx="2085571" cy="19552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矩形 8"/>
          <p:cNvSpPr/>
          <p:nvPr/>
        </p:nvSpPr>
        <p:spPr>
          <a:xfrm>
            <a:off x="2514773" y="4742875"/>
            <a:ext cx="1882246" cy="769441"/>
          </a:xfrm>
          <a:prstGeom prst="rect">
            <a:avLst/>
          </a:prstGeom>
          <a:noFill/>
        </p:spPr>
        <p:txBody>
          <a:bodyPr wrap="none" lIns="91440" tIns="45720" rIns="91440" bIns="45720">
            <a:spAutoFit/>
          </a:bodyPr>
          <a:lstStyle/>
          <a:p>
            <a:pPr algn="ctr"/>
            <a:r>
              <a:rPr lang="zh-CN" altLang="en-US" sz="4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程序员</a:t>
            </a:r>
            <a:endPar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0" name="矩形 9"/>
          <p:cNvSpPr/>
          <p:nvPr/>
        </p:nvSpPr>
        <p:spPr>
          <a:xfrm>
            <a:off x="8148955" y="4745651"/>
            <a:ext cx="1882246" cy="769441"/>
          </a:xfrm>
          <a:prstGeom prst="rect">
            <a:avLst/>
          </a:prstGeom>
          <a:noFill/>
        </p:spPr>
        <p:txBody>
          <a:bodyPr wrap="none" lIns="91440" tIns="45720" rIns="91440" bIns="45720">
            <a:spAutoFit/>
          </a:bodyPr>
          <a:lstStyle/>
          <a:p>
            <a:pPr algn="ctr"/>
            <a:r>
              <a:rPr lang="zh-CN" altLang="en-US" sz="4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测试</a:t>
            </a:r>
            <a:r>
              <a:rPr lang="zh-CN" altLang="en-US" sz="4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员</a:t>
            </a:r>
            <a:endPar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18094855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5</a:t>
            </a:r>
            <a:r>
              <a:rPr lang="zh-CN" altLang="en-US" dirty="0"/>
              <a:t>、严格执行测试计划，排除测试的随意性</a:t>
            </a:r>
          </a:p>
          <a:p>
            <a:pPr eaLnBrk="1" hangingPunct="1">
              <a:buNone/>
            </a:pPr>
            <a:endParaRPr lang="zh-CN" altLang="en-US" dirty="0" smtClean="0">
              <a:ea typeface="宋体" charset="-122"/>
            </a:endParaRPr>
          </a:p>
        </p:txBody>
      </p:sp>
      <p:pic>
        <p:nvPicPr>
          <p:cNvPr id="5" name="图片 4" descr="u=3418575545,236815022&amp;fm=0&amp;gp=36.jpg"/>
          <p:cNvPicPr>
            <a:picLocks noChangeAspect="1"/>
          </p:cNvPicPr>
          <p:nvPr/>
        </p:nvPicPr>
        <p:blipFill>
          <a:blip r:embed="rId3" cstate="print"/>
          <a:stretch>
            <a:fillRect/>
          </a:stretch>
        </p:blipFill>
        <p:spPr>
          <a:xfrm>
            <a:off x="1522892" y="2004561"/>
            <a:ext cx="2751051" cy="154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descr="u=3854968197,1077185643&amp;fm=0&amp;gp=46.jpg"/>
          <p:cNvPicPr>
            <a:picLocks noChangeAspect="1"/>
          </p:cNvPicPr>
          <p:nvPr/>
        </p:nvPicPr>
        <p:blipFill>
          <a:blip r:embed="rId4" cstate="print"/>
          <a:stretch>
            <a:fillRect/>
          </a:stretch>
        </p:blipFill>
        <p:spPr>
          <a:xfrm>
            <a:off x="1543057" y="4055410"/>
            <a:ext cx="2728576" cy="1531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矩形 6"/>
          <p:cNvSpPr/>
          <p:nvPr/>
        </p:nvSpPr>
        <p:spPr>
          <a:xfrm>
            <a:off x="6679140" y="2424383"/>
            <a:ext cx="2967479" cy="923330"/>
          </a:xfrm>
          <a:prstGeom prst="rect">
            <a:avLst/>
          </a:prstGeom>
          <a:noFill/>
        </p:spPr>
        <p:txBody>
          <a:bodyPr wrap="none" lIns="91440" tIns="45720" rIns="91440" bIns="45720">
            <a:spAutoFit/>
          </a:bodyPr>
          <a:lstStyle/>
          <a:p>
            <a:pPr algn="ctr"/>
            <a:r>
              <a:rPr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随意测试</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乘号 7"/>
          <p:cNvSpPr/>
          <p:nvPr/>
        </p:nvSpPr>
        <p:spPr bwMode="auto">
          <a:xfrm>
            <a:off x="5734691" y="1374327"/>
            <a:ext cx="4743796" cy="3108959"/>
          </a:xfrm>
          <a:prstGeom prst="mathMultiply">
            <a:avLst/>
          </a:prstGeom>
          <a:solidFill>
            <a:srgbClr val="FF0000"/>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a:xfrm>
            <a:off x="8411442" y="4388346"/>
            <a:ext cx="198804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丢失功能点</a:t>
            </a:r>
            <a:endParaRPr lang="en-US" altLang="zh-CN"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矩形 10"/>
          <p:cNvSpPr/>
          <p:nvPr/>
        </p:nvSpPr>
        <p:spPr>
          <a:xfrm>
            <a:off x="5134842" y="5306485"/>
            <a:ext cx="4512774"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回归测试更要注重测试计划</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4374571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31372" y="1109690"/>
            <a:ext cx="10972800" cy="4953000"/>
          </a:xfrm>
        </p:spPr>
        <p:txBody>
          <a:bodyPr/>
          <a:lstStyle/>
          <a:p>
            <a:pPr eaLnBrk="1" hangingPunct="1">
              <a:buNone/>
            </a:pPr>
            <a:r>
              <a:rPr lang="en-US" altLang="zh-CN" dirty="0" smtClean="0"/>
              <a:t>6</a:t>
            </a:r>
            <a:r>
              <a:rPr lang="zh-CN" altLang="en-US" dirty="0" smtClean="0"/>
              <a:t>、测试用例的所有相关预期结果做全面的检查</a:t>
            </a:r>
          </a:p>
          <a:p>
            <a:pPr eaLnBrk="1" hangingPunct="1">
              <a:buNone/>
            </a:pPr>
            <a:endParaRPr lang="zh-CN" altLang="en-US" dirty="0" smtClean="0">
              <a:ea typeface="宋体" charset="-122"/>
            </a:endParaRPr>
          </a:p>
        </p:txBody>
      </p:sp>
      <p:pic>
        <p:nvPicPr>
          <p:cNvPr id="1026" name="Picture 2"/>
          <p:cNvPicPr>
            <a:picLocks noChangeAspect="1" noChangeArrowheads="1"/>
          </p:cNvPicPr>
          <p:nvPr/>
        </p:nvPicPr>
        <p:blipFill>
          <a:blip r:embed="rId3" cstate="print"/>
          <a:srcRect/>
          <a:stretch>
            <a:fillRect/>
          </a:stretch>
        </p:blipFill>
        <p:spPr bwMode="auto">
          <a:xfrm>
            <a:off x="704743" y="2240853"/>
            <a:ext cx="7144512" cy="33369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892539" y="1548576"/>
            <a:ext cx="1282700" cy="981075"/>
          </a:xfrm>
          <a:prstGeom prst="rect">
            <a:avLst/>
          </a:prstGeom>
          <a:noFill/>
          <a:ln w="9525">
            <a:noFill/>
            <a:miter lim="800000"/>
            <a:headEnd/>
            <a:tailEnd/>
          </a:ln>
          <a:effectLst/>
        </p:spPr>
      </p:pic>
      <p:sp>
        <p:nvSpPr>
          <p:cNvPr id="6" name="矩形 5"/>
          <p:cNvSpPr/>
          <p:nvPr/>
        </p:nvSpPr>
        <p:spPr>
          <a:xfrm>
            <a:off x="10239220" y="2949047"/>
            <a:ext cx="906017" cy="523220"/>
          </a:xfrm>
          <a:prstGeom prst="rect">
            <a:avLst/>
          </a:prstGeom>
          <a:noFill/>
        </p:spPr>
        <p:txBody>
          <a:bodyPr wrap="none" lIns="91440" tIns="45720" rIns="91440" bIns="45720">
            <a:spAutoFit/>
          </a:bodyPr>
          <a:lstStyle/>
          <a:p>
            <a:pPr algn="ct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论坛</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8343701" y="3796391"/>
            <a:ext cx="1627369" cy="523220"/>
          </a:xfrm>
          <a:prstGeom prst="rect">
            <a:avLst/>
          </a:prstGeom>
          <a:noFill/>
        </p:spPr>
        <p:txBody>
          <a:bodyPr wrap="non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个人主页</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矩形 7"/>
          <p:cNvSpPr/>
          <p:nvPr/>
        </p:nvSpPr>
        <p:spPr>
          <a:xfrm>
            <a:off x="9156501" y="4552295"/>
            <a:ext cx="1627369" cy="523220"/>
          </a:xfrm>
          <a:prstGeom prst="rect">
            <a:avLst/>
          </a:prstGeom>
          <a:noFill/>
        </p:spPr>
        <p:txBody>
          <a:bodyPr wrap="non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发布文章</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8384341" y="5344775"/>
            <a:ext cx="1627369" cy="523220"/>
          </a:xfrm>
          <a:prstGeom prst="rect">
            <a:avLst/>
          </a:prstGeom>
          <a:noFill/>
        </p:spPr>
        <p:txBody>
          <a:bodyPr wrap="none" lIns="91440" tIns="45720" rIns="91440" bIns="45720">
            <a:spAutoFit/>
          </a:bodyPr>
          <a:lstStyle/>
          <a:p>
            <a:pPr algn="ctr"/>
            <a:r>
              <a:rPr lang="zh-CN" alt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在线用户</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7946179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
                                        <p:tgtEl>
                                          <p:spTgt spid="7"/>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7</a:t>
            </a:r>
            <a:r>
              <a:rPr lang="zh-CN" altLang="en-US" dirty="0" smtClean="0"/>
              <a:t>、充分注意测试当中</a:t>
            </a:r>
            <a:r>
              <a:rPr lang="zh-CN" altLang="en-US" smtClean="0"/>
              <a:t>的群集现象</a:t>
            </a:r>
            <a:endParaRPr lang="zh-CN" altLang="en-US" dirty="0" smtClean="0"/>
          </a:p>
          <a:p>
            <a:pPr eaLnBrk="1" hangingPunct="1">
              <a:buNone/>
            </a:pPr>
            <a:endParaRPr lang="zh-CN" altLang="en-US" dirty="0" smtClean="0"/>
          </a:p>
        </p:txBody>
      </p:sp>
      <p:pic>
        <p:nvPicPr>
          <p:cNvPr id="1026" name="Picture 2"/>
          <p:cNvPicPr>
            <a:picLocks noChangeAspect="1" noChangeArrowheads="1"/>
          </p:cNvPicPr>
          <p:nvPr/>
        </p:nvPicPr>
        <p:blipFill>
          <a:blip r:embed="rId3" cstate="print"/>
          <a:srcRect/>
          <a:stretch>
            <a:fillRect/>
          </a:stretch>
        </p:blipFill>
        <p:spPr bwMode="auto">
          <a:xfrm rot="13080497">
            <a:off x="1766713" y="3773103"/>
            <a:ext cx="644001" cy="483001"/>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1799936" y="4679187"/>
            <a:ext cx="577504" cy="433128"/>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3758045" y="3088698"/>
            <a:ext cx="577504" cy="433128"/>
          </a:xfrm>
          <a:prstGeom prst="rect">
            <a:avLst/>
          </a:prstGeom>
          <a:noFill/>
          <a:ln w="9525">
            <a:noFill/>
            <a:miter lim="800000"/>
            <a:headEnd/>
            <a:tailEnd/>
          </a:ln>
          <a:effectLst/>
        </p:spPr>
      </p:pic>
      <p:pic>
        <p:nvPicPr>
          <p:cNvPr id="12" name="Picture 2"/>
          <p:cNvPicPr>
            <a:picLocks noChangeAspect="1" noChangeArrowheads="1"/>
          </p:cNvPicPr>
          <p:nvPr/>
        </p:nvPicPr>
        <p:blipFill>
          <a:blip r:embed="rId3" cstate="print"/>
          <a:srcRect/>
          <a:stretch>
            <a:fillRect/>
          </a:stretch>
        </p:blipFill>
        <p:spPr bwMode="auto">
          <a:xfrm rot="3919625">
            <a:off x="4702145" y="4568206"/>
            <a:ext cx="433128" cy="577504"/>
          </a:xfrm>
          <a:prstGeom prst="rect">
            <a:avLst/>
          </a:prstGeom>
          <a:noFill/>
          <a:ln w="9525">
            <a:noFill/>
            <a:miter lim="800000"/>
            <a:headEnd/>
            <a:tailEnd/>
          </a:ln>
          <a:effectLst/>
        </p:spPr>
      </p:pic>
      <p:pic>
        <p:nvPicPr>
          <p:cNvPr id="13" name="Picture 2"/>
          <p:cNvPicPr>
            <a:picLocks noChangeAspect="1" noChangeArrowheads="1"/>
          </p:cNvPicPr>
          <p:nvPr/>
        </p:nvPicPr>
        <p:blipFill>
          <a:blip r:embed="rId3" cstate="print"/>
          <a:srcRect/>
          <a:stretch>
            <a:fillRect/>
          </a:stretch>
        </p:blipFill>
        <p:spPr bwMode="auto">
          <a:xfrm>
            <a:off x="2815935" y="4343909"/>
            <a:ext cx="577504" cy="433128"/>
          </a:xfrm>
          <a:prstGeom prst="rect">
            <a:avLst/>
          </a:prstGeom>
          <a:noFill/>
          <a:ln w="9525">
            <a:noFill/>
            <a:miter lim="800000"/>
            <a:headEnd/>
            <a:tailEnd/>
          </a:ln>
          <a:effectLst/>
        </p:spPr>
      </p:pic>
      <p:pic>
        <p:nvPicPr>
          <p:cNvPr id="14" name="Picture 7" descr="bug"/>
          <p:cNvPicPr>
            <a:picLocks noChangeAspect="1" noChangeArrowheads="1"/>
          </p:cNvPicPr>
          <p:nvPr/>
        </p:nvPicPr>
        <p:blipFill>
          <a:blip r:embed="rId4" cstate="print"/>
          <a:srcRect/>
          <a:stretch>
            <a:fillRect/>
          </a:stretch>
        </p:blipFill>
        <p:spPr bwMode="auto">
          <a:xfrm>
            <a:off x="8955580" y="3550332"/>
            <a:ext cx="722361" cy="1385425"/>
          </a:xfrm>
          <a:prstGeom prst="rect">
            <a:avLst/>
          </a:prstGeom>
          <a:noFill/>
          <a:ln w="9525">
            <a:noFill/>
            <a:miter lim="800000"/>
            <a:headEnd/>
            <a:tailEnd/>
          </a:ln>
        </p:spPr>
      </p:pic>
      <p:pic>
        <p:nvPicPr>
          <p:cNvPr id="15" name="Picture 7" descr="bug"/>
          <p:cNvPicPr>
            <a:picLocks noChangeAspect="1" noChangeArrowheads="1"/>
          </p:cNvPicPr>
          <p:nvPr/>
        </p:nvPicPr>
        <p:blipFill>
          <a:blip r:embed="rId5" cstate="print"/>
          <a:srcRect/>
          <a:stretch>
            <a:fillRect/>
          </a:stretch>
        </p:blipFill>
        <p:spPr bwMode="auto">
          <a:xfrm>
            <a:off x="3657792" y="4017375"/>
            <a:ext cx="488552" cy="937000"/>
          </a:xfrm>
          <a:prstGeom prst="rect">
            <a:avLst/>
          </a:prstGeom>
          <a:noFill/>
          <a:ln w="9525">
            <a:noFill/>
            <a:miter lim="800000"/>
            <a:headEnd/>
            <a:tailEnd/>
          </a:ln>
        </p:spPr>
      </p:pic>
      <p:pic>
        <p:nvPicPr>
          <p:cNvPr id="16" name="Picture 7" descr="bug"/>
          <p:cNvPicPr>
            <a:picLocks noChangeAspect="1" noChangeArrowheads="1"/>
          </p:cNvPicPr>
          <p:nvPr/>
        </p:nvPicPr>
        <p:blipFill>
          <a:blip r:embed="rId6" cstate="print"/>
          <a:srcRect/>
          <a:stretch>
            <a:fillRect/>
          </a:stretch>
        </p:blipFill>
        <p:spPr bwMode="auto">
          <a:xfrm>
            <a:off x="2730269" y="2971225"/>
            <a:ext cx="401220" cy="769504"/>
          </a:xfrm>
          <a:prstGeom prst="rect">
            <a:avLst/>
          </a:prstGeom>
          <a:noFill/>
          <a:ln w="9525">
            <a:noFill/>
            <a:miter lim="800000"/>
            <a:headEnd/>
            <a:tailEnd/>
          </a:ln>
        </p:spPr>
      </p:pic>
      <p:pic>
        <p:nvPicPr>
          <p:cNvPr id="17" name="Picture 7" descr="bug"/>
          <p:cNvPicPr>
            <a:picLocks noChangeAspect="1" noChangeArrowheads="1"/>
          </p:cNvPicPr>
          <p:nvPr/>
        </p:nvPicPr>
        <p:blipFill>
          <a:blip r:embed="rId4" cstate="print"/>
          <a:srcRect/>
          <a:stretch>
            <a:fillRect/>
          </a:stretch>
        </p:blipFill>
        <p:spPr bwMode="auto">
          <a:xfrm>
            <a:off x="4503652" y="3087591"/>
            <a:ext cx="722361" cy="1385425"/>
          </a:xfrm>
          <a:prstGeom prst="rect">
            <a:avLst/>
          </a:prstGeom>
          <a:noFill/>
          <a:ln w="9525">
            <a:noFill/>
            <a:miter lim="800000"/>
            <a:headEnd/>
            <a:tailEnd/>
          </a:ln>
        </p:spPr>
      </p:pic>
      <p:pic>
        <p:nvPicPr>
          <p:cNvPr id="18" name="Picture 2"/>
          <p:cNvPicPr>
            <a:picLocks noChangeAspect="1" noChangeArrowheads="1"/>
          </p:cNvPicPr>
          <p:nvPr/>
        </p:nvPicPr>
        <p:blipFill>
          <a:blip r:embed="rId3" cstate="print"/>
          <a:srcRect/>
          <a:stretch>
            <a:fillRect/>
          </a:stretch>
        </p:blipFill>
        <p:spPr bwMode="auto">
          <a:xfrm rot="3919625">
            <a:off x="9959484" y="4088839"/>
            <a:ext cx="433128" cy="577504"/>
          </a:xfrm>
          <a:prstGeom prst="rect">
            <a:avLst/>
          </a:prstGeom>
          <a:noFill/>
          <a:ln w="9525">
            <a:noFill/>
            <a:miter lim="800000"/>
            <a:headEnd/>
            <a:tailEnd/>
          </a:ln>
          <a:effectLst/>
        </p:spPr>
      </p:pic>
      <p:sp>
        <p:nvSpPr>
          <p:cNvPr id="20" name="矩形 19"/>
          <p:cNvSpPr/>
          <p:nvPr/>
        </p:nvSpPr>
        <p:spPr>
          <a:xfrm>
            <a:off x="2178932" y="1936554"/>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1" name="矩形 20"/>
          <p:cNvSpPr/>
          <p:nvPr/>
        </p:nvSpPr>
        <p:spPr>
          <a:xfrm>
            <a:off x="7657943" y="1972576"/>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矩形 18"/>
          <p:cNvSpPr/>
          <p:nvPr/>
        </p:nvSpPr>
        <p:spPr>
          <a:xfrm>
            <a:off x="6372515" y="1924378"/>
            <a:ext cx="750525" cy="2800767"/>
          </a:xfrm>
          <a:prstGeom prst="rect">
            <a:avLst/>
          </a:prstGeom>
          <a:noFill/>
        </p:spPr>
        <p:txBody>
          <a:bodyPr wrap="none" lIns="91440" tIns="45720" rIns="91440" bIns="45720">
            <a:spAutoFit/>
          </a:bodyPr>
          <a:lstStyle/>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二</a:t>
            </a:r>
            <a:endParaRPr lang="en-US" altLang="zh-CN"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八</a:t>
            </a:r>
            <a:endParaRPr lang="en-US" altLang="zh-CN"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定</a:t>
            </a:r>
            <a:endParaRPr lang="en-US" altLang="zh-CN"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理</a:t>
            </a:r>
            <a:endPar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06484603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19"/>
                                        </p:tgtEl>
                                        <p:attrNameLst>
                                          <p:attrName>style.visibility</p:attrName>
                                        </p:attrNameLst>
                                      </p:cBhvr>
                                      <p:to>
                                        <p:strVal val="visible"/>
                                      </p:to>
                                    </p:set>
                                    <p:set>
                                      <p:cBhvr>
                                        <p:cTn id="12" dur="455" fill="hold">
                                          <p:stCondLst>
                                            <p:cond delay="0"/>
                                          </p:stCondLst>
                                        </p:cTn>
                                        <p:tgtEl>
                                          <p:spTgt spid="19"/>
                                        </p:tgtEl>
                                        <p:attrNameLst>
                                          <p:attrName>style.rotation</p:attrName>
                                        </p:attrNameLst>
                                      </p:cBhvr>
                                      <p:to>
                                        <p:strVal val="-45.0"/>
                                      </p:to>
                                    </p:set>
                                    <p:anim calcmode="lin" valueType="num">
                                      <p:cBhvr>
                                        <p:cTn id="13" dur="455" fill="hold">
                                          <p:stCondLst>
                                            <p:cond delay="455"/>
                                          </p:stCondLst>
                                        </p:cTn>
                                        <p:tgtEl>
                                          <p:spTgt spid="19"/>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19"/>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19"/>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19"/>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smtClean="0"/>
              <a:t>8</a:t>
            </a:r>
            <a:r>
              <a:rPr lang="zh-CN" altLang="en-US" dirty="0" smtClean="0"/>
              <a:t>、保存测试计划、测试用例、出错统计和最终分析报告，为维护工作提供充分的资料</a:t>
            </a:r>
            <a:endParaRPr lang="en-US" altLang="zh-CN" dirty="0" smtClean="0"/>
          </a:p>
          <a:p>
            <a:pPr eaLnBrk="1" hangingPunct="1"/>
            <a:endParaRPr lang="zh-CN" altLang="en-US" dirty="0" smtClean="0">
              <a:ea typeface="宋体" charset="-122"/>
            </a:endParaRPr>
          </a:p>
        </p:txBody>
      </p:sp>
      <p:pic>
        <p:nvPicPr>
          <p:cNvPr id="4" name="图片 3" descr="it.jpg"/>
          <p:cNvPicPr>
            <a:picLocks noChangeAspect="1"/>
          </p:cNvPicPr>
          <p:nvPr/>
        </p:nvPicPr>
        <p:blipFill>
          <a:blip r:embed="rId3" cstate="print"/>
          <a:stretch>
            <a:fillRect/>
          </a:stretch>
        </p:blipFill>
        <p:spPr>
          <a:xfrm>
            <a:off x="1414180" y="3888849"/>
            <a:ext cx="2972723" cy="1697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descr="u=1583451433,3182873580&amp;fm=0&amp;gp=20.jpg"/>
          <p:cNvPicPr>
            <a:picLocks noChangeAspect="1"/>
          </p:cNvPicPr>
          <p:nvPr/>
        </p:nvPicPr>
        <p:blipFill>
          <a:blip r:embed="rId4" cstate="print"/>
          <a:stretch>
            <a:fillRect/>
          </a:stretch>
        </p:blipFill>
        <p:spPr>
          <a:xfrm>
            <a:off x="5000804" y="2170273"/>
            <a:ext cx="2659359" cy="1567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8885221" y="4232524"/>
            <a:ext cx="2024913" cy="923330"/>
          </a:xfrm>
          <a:prstGeom prst="rect">
            <a:avLst/>
          </a:prstGeom>
          <a:noFill/>
        </p:spPr>
        <p:txBody>
          <a:bodyPr wrap="none" lIns="91440" tIns="45720" rIns="91440" bIns="45720">
            <a:spAutoFit/>
          </a:bodyPr>
          <a:lstStyle/>
          <a:p>
            <a:pPr algn="ctr"/>
            <a:r>
              <a:rPr lang="en-US" altLang="zh-CN"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NEW</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199115098"/>
      </p:ext>
    </p:extLst>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3392" y="245586"/>
            <a:ext cx="10668000" cy="720080"/>
          </a:xfrm>
        </p:spPr>
        <p:txBody>
          <a:bodyPr/>
          <a:lstStyle/>
          <a:p>
            <a:r>
              <a:rPr lang="zh-CN" altLang="en-US" dirty="0"/>
              <a:t>软件测试的</a:t>
            </a:r>
            <a:r>
              <a:rPr lang="zh-CN" altLang="en-US" dirty="0"/>
              <a:t>原则</a:t>
            </a:r>
            <a:endParaRPr lang="zh-CN" altLang="en-US" dirty="0"/>
          </a:p>
        </p:txBody>
      </p:sp>
      <p:sp>
        <p:nvSpPr>
          <p:cNvPr id="4" name="矩形 3"/>
          <p:cNvSpPr/>
          <p:nvPr/>
        </p:nvSpPr>
        <p:spPr>
          <a:xfrm>
            <a:off x="816042" y="850823"/>
            <a:ext cx="2704407"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2" algn="ctr"/>
            <a:r>
              <a:rPr lang="en-US" altLang="zh-CN" sz="9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0</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7459364" y="1268193"/>
            <a:ext cx="3536546" cy="1754326"/>
          </a:xfrm>
          <a:prstGeom prst="rect">
            <a:avLst/>
          </a:prstGeom>
          <a:noFill/>
        </p:spPr>
        <p:txBody>
          <a:bodyPr wrap="none" lIns="91440" tIns="45720" rIns="91440" bIns="45720">
            <a:spAutoFit/>
          </a:bodyPr>
          <a:lstStyle/>
          <a:p>
            <a:pPr algn="ctr"/>
            <a:r>
              <a:rPr lang="en-US" altLang="zh-CN"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Good </a:t>
            </a:r>
          </a:p>
          <a:p>
            <a:pPr algn="ctr"/>
            <a:r>
              <a:rPr lang="en-US" altLang="zh-CN"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Enough</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1532319" y="2404989"/>
            <a:ext cx="2680541" cy="584775"/>
          </a:xfrm>
          <a:prstGeom prst="rect">
            <a:avLst/>
          </a:prstGeom>
          <a:noFill/>
        </p:spPr>
        <p:txBody>
          <a:bodyPr wrap="none" lIns="91440" tIns="45720" rIns="91440" bIns="45720">
            <a:spAutoFit/>
          </a:bodyPr>
          <a:lstStyle/>
          <a:p>
            <a:pPr algn="ctr"/>
            <a:r>
              <a:rPr lang="en-US" altLang="zh-CN" sz="32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ZERO  BUG</a:t>
            </a:r>
            <a:endParaRPr lang="zh-CN" alt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8" name="矩形 27"/>
          <p:cNvSpPr/>
          <p:nvPr/>
        </p:nvSpPr>
        <p:spPr>
          <a:xfrm>
            <a:off x="5365560" y="1437576"/>
            <a:ext cx="886781" cy="923330"/>
          </a:xfrm>
          <a:prstGeom prst="rect">
            <a:avLst/>
          </a:prstGeom>
          <a:noFill/>
        </p:spPr>
        <p:txBody>
          <a:bodyPr wrap="none" lIns="91440" tIns="45720" rIns="91440" bIns="45720">
            <a:spAutoFit/>
          </a:bodyPr>
          <a:lstStyle/>
          <a:p>
            <a:pPr algn="ctr"/>
            <a:r>
              <a:rPr lang="zh-CN" altLang="en-US" sz="5400" b="1" cap="none" spc="50" dirty="0" smtClean="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rPr>
              <a:t>与</a:t>
            </a:r>
            <a:endParaRPr lang="zh-CN" altLang="en-US" sz="5400" b="1" cap="none"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endParaRPr>
          </a:p>
        </p:txBody>
      </p:sp>
      <p:grpSp>
        <p:nvGrpSpPr>
          <p:cNvPr id="2" name="Group 18"/>
          <p:cNvGrpSpPr>
            <a:grpSpLocks/>
          </p:cNvGrpSpPr>
          <p:nvPr/>
        </p:nvGrpSpPr>
        <p:grpSpPr bwMode="auto">
          <a:xfrm>
            <a:off x="2009346" y="3341705"/>
            <a:ext cx="8489735" cy="2717486"/>
            <a:chOff x="828" y="1162"/>
            <a:chExt cx="4329" cy="2405"/>
          </a:xfrm>
        </p:grpSpPr>
        <p:sp>
          <p:nvSpPr>
            <p:cNvPr id="11" name="Line 6"/>
            <p:cNvSpPr>
              <a:spLocks noChangeShapeType="1"/>
            </p:cNvSpPr>
            <p:nvPr/>
          </p:nvSpPr>
          <p:spPr bwMode="auto">
            <a:xfrm flipV="1">
              <a:off x="1262" y="1162"/>
              <a:ext cx="0" cy="2063"/>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2" name="Line 7"/>
            <p:cNvSpPr>
              <a:spLocks noChangeShapeType="1"/>
            </p:cNvSpPr>
            <p:nvPr/>
          </p:nvSpPr>
          <p:spPr bwMode="auto">
            <a:xfrm>
              <a:off x="1247" y="3203"/>
              <a:ext cx="3629" cy="0"/>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3" name="Freeform 8"/>
            <p:cNvSpPr>
              <a:spLocks/>
            </p:cNvSpPr>
            <p:nvPr/>
          </p:nvSpPr>
          <p:spPr bwMode="auto">
            <a:xfrm>
              <a:off x="2175" y="1709"/>
              <a:ext cx="1812" cy="1398"/>
            </a:xfrm>
            <a:custGeom>
              <a:avLst/>
              <a:gdLst>
                <a:gd name="T0" fmla="*/ 0 w 3420"/>
                <a:gd name="T1" fmla="*/ 5 h 2160"/>
                <a:gd name="T2" fmla="*/ 1 w 3420"/>
                <a:gd name="T3" fmla="*/ 5 h 2160"/>
                <a:gd name="T4" fmla="*/ 1 w 3420"/>
                <a:gd name="T5" fmla="*/ 4 h 2160"/>
                <a:gd name="T6" fmla="*/ 1 w 3420"/>
                <a:gd name="T7" fmla="*/ 4 h 2160"/>
                <a:gd name="T8" fmla="*/ 1 w 3420"/>
                <a:gd name="T9" fmla="*/ 4 h 2160"/>
                <a:gd name="T10" fmla="*/ 1 w 3420"/>
                <a:gd name="T11" fmla="*/ 4 h 2160"/>
                <a:gd name="T12" fmla="*/ 1 w 3420"/>
                <a:gd name="T13" fmla="*/ 4 h 2160"/>
                <a:gd name="T14" fmla="*/ 1 w 3420"/>
                <a:gd name="T15" fmla="*/ 4 h 2160"/>
                <a:gd name="T16" fmla="*/ 1 w 3420"/>
                <a:gd name="T17" fmla="*/ 4 h 2160"/>
                <a:gd name="T18" fmla="*/ 1 w 3420"/>
                <a:gd name="T19" fmla="*/ 3 h 2160"/>
                <a:gd name="T20" fmla="*/ 1 w 3420"/>
                <a:gd name="T21" fmla="*/ 3 h 2160"/>
                <a:gd name="T22" fmla="*/ 1 w 3420"/>
                <a:gd name="T23" fmla="*/ 3 h 2160"/>
                <a:gd name="T24" fmla="*/ 1 w 3420"/>
                <a:gd name="T25" fmla="*/ 3 h 2160"/>
                <a:gd name="T26" fmla="*/ 1 w 3420"/>
                <a:gd name="T27" fmla="*/ 3 h 2160"/>
                <a:gd name="T28" fmla="*/ 1 w 3420"/>
                <a:gd name="T29" fmla="*/ 3 h 2160"/>
                <a:gd name="T30" fmla="*/ 1 w 3420"/>
                <a:gd name="T31" fmla="*/ 3 h 2160"/>
                <a:gd name="T32" fmla="*/ 1 w 3420"/>
                <a:gd name="T33" fmla="*/ 2 h 2160"/>
                <a:gd name="T34" fmla="*/ 1 w 3420"/>
                <a:gd name="T35" fmla="*/ 2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headEnd/>
              <a:tailEnd/>
            </a:ln>
          </p:spPr>
          <p:txBody>
            <a:bodyPr/>
            <a:lstStyle/>
            <a:p>
              <a:endParaRPr lang="zh-CN" altLang="en-US">
                <a:ea typeface="宋体" charset="-122"/>
              </a:endParaRPr>
            </a:p>
          </p:txBody>
        </p:sp>
        <p:sp>
          <p:nvSpPr>
            <p:cNvPr id="14" name="Freeform 9"/>
            <p:cNvSpPr>
              <a:spLocks/>
            </p:cNvSpPr>
            <p:nvPr/>
          </p:nvSpPr>
          <p:spPr bwMode="auto">
            <a:xfrm>
              <a:off x="2166" y="1959"/>
              <a:ext cx="2049" cy="1089"/>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headEnd/>
              <a:tailEnd/>
            </a:ln>
          </p:spPr>
          <p:txBody>
            <a:bodyPr/>
            <a:lstStyle/>
            <a:p>
              <a:pPr>
                <a:defRPr/>
              </a:pPr>
              <a:endParaRPr lang="zh-CN" altLang="en-US">
                <a:ea typeface="宋体" pitchFamily="2" charset="-122"/>
              </a:endParaRPr>
            </a:p>
          </p:txBody>
        </p:sp>
        <p:sp>
          <p:nvSpPr>
            <p:cNvPr id="15" name="Text Box 10"/>
            <p:cNvSpPr txBox="1">
              <a:spLocks noChangeArrowheads="1"/>
            </p:cNvSpPr>
            <p:nvPr/>
          </p:nvSpPr>
          <p:spPr bwMode="auto">
            <a:xfrm>
              <a:off x="828" y="1230"/>
              <a:ext cx="316" cy="1633"/>
            </a:xfrm>
            <a:prstGeom prst="rect">
              <a:avLst/>
            </a:prstGeom>
            <a:noFill/>
            <a:ln w="9525">
              <a:noFill/>
              <a:miter lim="800000"/>
              <a:headEnd/>
              <a:tailEnd/>
            </a:ln>
          </p:spPr>
          <p:txBody>
            <a:bodyPr lIns="0" tIns="0" rIns="0" bIns="0"/>
            <a:lstStyle/>
            <a:p>
              <a:pPr algn="just"/>
              <a:r>
                <a:rPr lang="en-US" altLang="zh-CN" sz="1800" b="1" dirty="0" smtClean="0">
                  <a:solidFill>
                    <a:srgbClr val="51866E"/>
                  </a:solidFill>
                  <a:ea typeface="宋体" charset="-122"/>
                  <a:sym typeface="Wingdings" pitchFamily="2" charset="2"/>
                </a:rPr>
                <a:t>bug</a:t>
              </a:r>
              <a:r>
                <a:rPr lang="zh-CN" altLang="en-US" sz="1800" b="1" dirty="0" smtClean="0">
                  <a:solidFill>
                    <a:srgbClr val="51866E"/>
                  </a:solidFill>
                  <a:ea typeface="宋体" charset="-122"/>
                  <a:sym typeface="Wingdings" pitchFamily="2" charset="2"/>
                </a:rPr>
                <a:t>数量</a:t>
              </a:r>
              <a:endParaRPr lang="zh-CN" altLang="en-US" sz="1800" b="1" dirty="0">
                <a:solidFill>
                  <a:srgbClr val="51866E"/>
                </a:solidFill>
                <a:ea typeface="宋体" charset="-122"/>
                <a:sym typeface="Wingdings" pitchFamily="2" charset="2"/>
              </a:endParaRPr>
            </a:p>
          </p:txBody>
        </p:sp>
        <p:sp>
          <p:nvSpPr>
            <p:cNvPr id="16" name="Text Box 11"/>
            <p:cNvSpPr txBox="1">
              <a:spLocks noChangeArrowheads="1"/>
            </p:cNvSpPr>
            <p:nvPr/>
          </p:nvSpPr>
          <p:spPr bwMode="auto">
            <a:xfrm>
              <a:off x="4232" y="3309"/>
              <a:ext cx="925" cy="25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测试工作量</a:t>
              </a:r>
            </a:p>
          </p:txBody>
        </p:sp>
        <p:sp>
          <p:nvSpPr>
            <p:cNvPr id="17" name="Text Box 12"/>
            <p:cNvSpPr txBox="1">
              <a:spLocks noChangeArrowheads="1"/>
            </p:cNvSpPr>
            <p:nvPr/>
          </p:nvSpPr>
          <p:spPr bwMode="auto">
            <a:xfrm>
              <a:off x="1474" y="2931"/>
              <a:ext cx="572" cy="233"/>
            </a:xfrm>
            <a:prstGeom prst="rect">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sz="1800" b="1">
                  <a:solidFill>
                    <a:srgbClr val="51866E"/>
                  </a:solidFill>
                  <a:latin typeface="Times New Roman" pitchFamily="18" charset="0"/>
                  <a:ea typeface="宋体" pitchFamily="2" charset="-122"/>
                  <a:sym typeface="Wingdings" pitchFamily="2" charset="2"/>
                </a:rPr>
                <a:t>测试中</a:t>
              </a:r>
            </a:p>
          </p:txBody>
        </p:sp>
        <p:sp>
          <p:nvSpPr>
            <p:cNvPr id="18" name="Text Box 13"/>
            <p:cNvSpPr txBox="1">
              <a:spLocks noChangeArrowheads="1"/>
            </p:cNvSpPr>
            <p:nvPr/>
          </p:nvSpPr>
          <p:spPr bwMode="auto">
            <a:xfrm>
              <a:off x="4286" y="2931"/>
              <a:ext cx="540"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测试后</a:t>
              </a:r>
            </a:p>
          </p:txBody>
        </p:sp>
        <p:sp>
          <p:nvSpPr>
            <p:cNvPr id="19" name="Text Box 14"/>
            <p:cNvSpPr txBox="1">
              <a:spLocks noChangeArrowheads="1"/>
            </p:cNvSpPr>
            <p:nvPr/>
          </p:nvSpPr>
          <p:spPr bwMode="auto">
            <a:xfrm>
              <a:off x="4105" y="1706"/>
              <a:ext cx="935" cy="271"/>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测试费用</a:t>
              </a:r>
            </a:p>
          </p:txBody>
        </p:sp>
        <p:sp>
          <p:nvSpPr>
            <p:cNvPr id="20" name="Text Box 15"/>
            <p:cNvSpPr txBox="1">
              <a:spLocks noChangeArrowheads="1"/>
            </p:cNvSpPr>
            <p:nvPr/>
          </p:nvSpPr>
          <p:spPr bwMode="auto">
            <a:xfrm>
              <a:off x="1519" y="2115"/>
              <a:ext cx="976"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遗漏缺陷数目</a:t>
              </a:r>
            </a:p>
          </p:txBody>
        </p:sp>
        <p:sp>
          <p:nvSpPr>
            <p:cNvPr id="21" name="Text Box 16"/>
            <p:cNvSpPr txBox="1">
              <a:spLocks noChangeArrowheads="1"/>
            </p:cNvSpPr>
            <p:nvPr/>
          </p:nvSpPr>
          <p:spPr bwMode="auto">
            <a:xfrm>
              <a:off x="2925" y="2160"/>
              <a:ext cx="943" cy="23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优化测试量</a:t>
              </a:r>
            </a:p>
          </p:txBody>
        </p:sp>
        <p:sp>
          <p:nvSpPr>
            <p:cNvPr id="22" name="Line 17"/>
            <p:cNvSpPr>
              <a:spLocks noChangeShapeType="1"/>
            </p:cNvSpPr>
            <p:nvPr/>
          </p:nvSpPr>
          <p:spPr bwMode="auto">
            <a:xfrm>
              <a:off x="3342" y="2393"/>
              <a:ext cx="0" cy="258"/>
            </a:xfrm>
            <a:prstGeom prst="line">
              <a:avLst/>
            </a:prstGeom>
            <a:noFill/>
            <a:ln w="28575">
              <a:solidFill>
                <a:srgbClr val="0070C0"/>
              </a:solidFill>
              <a:round/>
              <a:headEnd/>
              <a:tailEnd type="triangle" w="med" len="med"/>
            </a:ln>
          </p:spPr>
          <p:txBody>
            <a:bodyPr/>
            <a:lstStyle/>
            <a:p>
              <a:endParaRPr lang="zh-CN" altLang="en-US"/>
            </a:p>
          </p:txBody>
        </p:sp>
      </p:grpSp>
      <p:sp>
        <p:nvSpPr>
          <p:cNvPr id="24" name="内容占位符 6"/>
          <p:cNvSpPr>
            <a:spLocks noGrp="1"/>
          </p:cNvSpPr>
          <p:nvPr>
            <p:ph idx="1"/>
          </p:nvPr>
        </p:nvSpPr>
        <p:spPr>
          <a:xfrm>
            <a:off x="695400" y="1196752"/>
            <a:ext cx="10668000" cy="4267200"/>
          </a:xfrm>
        </p:spPr>
        <p:txBody>
          <a:bodyPr/>
          <a:lstStyle/>
          <a:p>
            <a:pPr eaLnBrk="1" hangingPunct="1">
              <a:buNone/>
            </a:pPr>
            <a:r>
              <a:rPr lang="en-US" altLang="zh-CN" dirty="0" smtClean="0"/>
              <a:t>9</a:t>
            </a:r>
            <a:r>
              <a:rPr lang="zh-CN" altLang="en-US" dirty="0" smtClean="0"/>
              <a:t>、</a:t>
            </a:r>
            <a:endParaRPr lang="en-US" altLang="zh-CN" dirty="0" smtClean="0"/>
          </a:p>
          <a:p>
            <a:pPr eaLnBrk="1" hangingPunct="1"/>
            <a:endParaRPr lang="zh-CN" altLang="en-US" dirty="0" smtClean="0">
              <a:ea typeface="宋体" charset="-122"/>
            </a:endParaRPr>
          </a:p>
        </p:txBody>
      </p:sp>
    </p:spTree>
    <p:extLst>
      <p:ext uri="{BB962C8B-B14F-4D97-AF65-F5344CB8AC3E}">
        <p14:creationId xmlns:p14="http://schemas.microsoft.com/office/powerpoint/2010/main" val="97947521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4)">
                                      <p:cBhvr>
                                        <p:cTn id="10" dur="500"/>
                                        <p:tgtEl>
                                          <p:spTgt spid="9"/>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heel(4)">
                                      <p:cBhvr>
                                        <p:cTn id="13" dur="500"/>
                                        <p:tgtEl>
                                          <p:spTgt spid="28"/>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4)">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4)">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marL="0" indent="0">
              <a:spcBef>
                <a:spcPct val="0"/>
              </a:spcBef>
              <a:buNone/>
            </a:pPr>
            <a:r>
              <a:rPr lang="en-US" altLang="zh-CN" sz="3200" dirty="0" smtClean="0">
                <a:solidFill>
                  <a:schemeClr val="tx2"/>
                </a:solidFill>
                <a:cs typeface="+mj-cs"/>
              </a:rPr>
              <a:t>10</a:t>
            </a:r>
            <a:r>
              <a:rPr lang="zh-CN" altLang="en-US" sz="3200" dirty="0" smtClean="0">
                <a:solidFill>
                  <a:schemeClr val="tx2"/>
                </a:solidFill>
                <a:cs typeface="+mj-cs"/>
              </a:rPr>
              <a:t>、缺陷</a:t>
            </a:r>
            <a:r>
              <a:rPr lang="zh-CN" altLang="en-US" sz="3200" dirty="0">
                <a:solidFill>
                  <a:schemeClr val="tx2"/>
                </a:solidFill>
                <a:cs typeface="+mj-cs"/>
              </a:rPr>
              <a:t>具有免疫性</a:t>
            </a:r>
            <a:endParaRPr lang="en-US" altLang="zh-CN" sz="3200" dirty="0">
              <a:solidFill>
                <a:schemeClr val="tx2"/>
              </a:solidFill>
              <a:cs typeface="+mj-cs"/>
            </a:endParaRPr>
          </a:p>
        </p:txBody>
      </p:sp>
      <p:pic>
        <p:nvPicPr>
          <p:cNvPr id="8" name="图片 7" descr="u=3087867697,65230429&amp;fm=0&amp;gp=0.jpg"/>
          <p:cNvPicPr>
            <a:picLocks noChangeAspect="1"/>
          </p:cNvPicPr>
          <p:nvPr/>
        </p:nvPicPr>
        <p:blipFill>
          <a:blip r:embed="rId3" cstate="print"/>
          <a:stretch>
            <a:fillRect/>
          </a:stretch>
        </p:blipFill>
        <p:spPr>
          <a:xfrm>
            <a:off x="2037388" y="2387884"/>
            <a:ext cx="2353733" cy="132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descr="u=1213870171,3217726635&amp;fm=0&amp;gp=18.jpg"/>
          <p:cNvPicPr>
            <a:picLocks noChangeAspect="1"/>
          </p:cNvPicPr>
          <p:nvPr/>
        </p:nvPicPr>
        <p:blipFill>
          <a:blip r:embed="rId4" cstate="print"/>
          <a:stretch>
            <a:fillRect/>
          </a:stretch>
        </p:blipFill>
        <p:spPr>
          <a:xfrm>
            <a:off x="5856592" y="2391577"/>
            <a:ext cx="1365504" cy="128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descr="u=1844424311,388610318&amp;fm=0&amp;gp=38.jpg"/>
          <p:cNvPicPr>
            <a:picLocks noChangeAspect="1"/>
          </p:cNvPicPr>
          <p:nvPr/>
        </p:nvPicPr>
        <p:blipFill>
          <a:blip r:embed="rId5" cstate="print"/>
          <a:stretch>
            <a:fillRect/>
          </a:stretch>
        </p:blipFill>
        <p:spPr>
          <a:xfrm>
            <a:off x="1174242" y="4746041"/>
            <a:ext cx="1286933" cy="927100"/>
          </a:xfrm>
          <a:prstGeom prst="rect">
            <a:avLst/>
          </a:prstGeom>
          <a:ln>
            <a:noFill/>
          </a:ln>
          <a:effectLst>
            <a:softEdge rad="112500"/>
          </a:effectLst>
        </p:spPr>
      </p:pic>
      <p:sp>
        <p:nvSpPr>
          <p:cNvPr id="14" name="TextBox 13"/>
          <p:cNvSpPr txBox="1"/>
          <p:nvPr/>
        </p:nvSpPr>
        <p:spPr>
          <a:xfrm>
            <a:off x="2793068" y="5089054"/>
            <a:ext cx="8623069" cy="369332"/>
          </a:xfrm>
          <a:prstGeom prst="rect">
            <a:avLst/>
          </a:prstGeom>
          <a:noFill/>
        </p:spPr>
        <p:txBody>
          <a:bodyPr wrap="square" rtlCol="0">
            <a:spAutoFit/>
          </a:bodyPr>
          <a:lstStyle/>
          <a:p>
            <a:r>
              <a:rPr lang="zh-CN" altLang="en-US" dirty="0" smtClean="0">
                <a:solidFill>
                  <a:srgbClr val="FF0000"/>
                </a:solidFill>
              </a:rPr>
              <a:t>每修复</a:t>
            </a:r>
            <a:r>
              <a:rPr lang="en-US" altLang="zh-CN" dirty="0" smtClean="0">
                <a:solidFill>
                  <a:srgbClr val="FF0000"/>
                </a:solidFill>
              </a:rPr>
              <a:t>3-4 </a:t>
            </a:r>
            <a:r>
              <a:rPr lang="zh-CN" altLang="en-US" dirty="0" smtClean="0">
                <a:solidFill>
                  <a:srgbClr val="FF0000"/>
                </a:solidFill>
              </a:rPr>
              <a:t>个缺陷，一般就会产生一个新的缺陷</a:t>
            </a:r>
            <a:endParaRPr lang="zh-CN" altLang="en-US" dirty="0">
              <a:solidFill>
                <a:srgbClr val="FF0000"/>
              </a:solidFill>
            </a:endParaRPr>
          </a:p>
        </p:txBody>
      </p:sp>
      <p:pic>
        <p:nvPicPr>
          <p:cNvPr id="12" name="图片 11"/>
          <p:cNvPicPr>
            <a:picLocks noChangeAspect="1"/>
          </p:cNvPicPr>
          <p:nvPr/>
        </p:nvPicPr>
        <p:blipFill>
          <a:blip r:embed="rId6"/>
          <a:stretch>
            <a:fillRect/>
          </a:stretch>
        </p:blipFill>
        <p:spPr>
          <a:xfrm>
            <a:off x="7592019" y="1106523"/>
            <a:ext cx="4377703" cy="3850268"/>
          </a:xfrm>
          <a:prstGeom prst="rect">
            <a:avLst/>
          </a:prstGeom>
        </p:spPr>
      </p:pic>
    </p:spTree>
    <p:extLst>
      <p:ext uri="{BB962C8B-B14F-4D97-AF65-F5344CB8AC3E}">
        <p14:creationId xmlns:p14="http://schemas.microsoft.com/office/powerpoint/2010/main" val="37000802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zh-CN" altLang="en-US" dirty="0" smtClean="0"/>
              <a:t>姓名：</a:t>
            </a:r>
            <a:endParaRPr lang="en-US" altLang="zh-CN" dirty="0" smtClean="0"/>
          </a:p>
          <a:p>
            <a:r>
              <a:rPr lang="en-US" altLang="zh-CN" dirty="0" smtClean="0">
                <a:hlinkClick r:id="rId3"/>
              </a:rPr>
              <a:t>Tel:</a:t>
            </a:r>
            <a:endParaRPr lang="en-US" altLang="zh-CN" dirty="0" smtClean="0"/>
          </a:p>
          <a:p>
            <a:r>
              <a:rPr lang="en-US" altLang="zh-CN" dirty="0" smtClean="0"/>
              <a:t>QQ:</a:t>
            </a:r>
            <a:endParaRPr lang="zh-CN" altLang="en-US" dirty="0"/>
          </a:p>
        </p:txBody>
      </p:sp>
    </p:spTree>
    <p:extLst>
      <p:ext uri="{BB962C8B-B14F-4D97-AF65-F5344CB8AC3E}">
        <p14:creationId xmlns:p14="http://schemas.microsoft.com/office/powerpoint/2010/main" val="3138571616"/>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solidFill>
                  <a:srgbClr val="FF0000"/>
                </a:solidFill>
              </a:rPr>
              <a:t>为什么</a:t>
            </a:r>
            <a:r>
              <a:rPr lang="zh-CN" altLang="en-US" dirty="0">
                <a:solidFill>
                  <a:srgbClr val="FF0000"/>
                </a:solidFill>
              </a:rPr>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1722715245"/>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进行软件测试</a:t>
            </a:r>
          </a:p>
        </p:txBody>
      </p:sp>
      <p:sp>
        <p:nvSpPr>
          <p:cNvPr id="3" name="内容占位符 2"/>
          <p:cNvSpPr>
            <a:spLocks noGrp="1"/>
          </p:cNvSpPr>
          <p:nvPr>
            <p:ph idx="1"/>
          </p:nvPr>
        </p:nvSpPr>
        <p:spPr/>
        <p:txBody>
          <a:bodyPr/>
          <a:lstStyle/>
          <a:p>
            <a:r>
              <a:rPr lang="zh-CN" altLang="en-US" dirty="0"/>
              <a:t>狮子王游戏</a:t>
            </a:r>
            <a:endParaRPr lang="en-US" altLang="zh-CN" dirty="0"/>
          </a:p>
          <a:p>
            <a:r>
              <a:rPr lang="zh-CN" altLang="en-US" dirty="0"/>
              <a:t>千年虫问题</a:t>
            </a:r>
            <a:endParaRPr lang="en-US" altLang="zh-CN" dirty="0"/>
          </a:p>
          <a:p>
            <a:r>
              <a:rPr lang="zh-CN" altLang="en-US" dirty="0"/>
              <a:t>英特尔奔腾浮点除法缺陷</a:t>
            </a:r>
            <a:endParaRPr lang="en-US" altLang="zh-CN" dirty="0"/>
          </a:p>
          <a:p>
            <a:pPr lvl="1"/>
            <a:r>
              <a:rPr lang="zh-CN" altLang="en-US" dirty="0"/>
              <a:t>（</a:t>
            </a:r>
            <a:r>
              <a:rPr lang="en-US" altLang="zh-CN" dirty="0"/>
              <a:t>4195835/3145727</a:t>
            </a:r>
            <a:r>
              <a:rPr lang="zh-CN" altLang="en-US" dirty="0"/>
              <a:t>）</a:t>
            </a:r>
            <a:r>
              <a:rPr lang="en-US" altLang="zh-CN" dirty="0"/>
              <a:t>*3145727-4195835</a:t>
            </a:r>
          </a:p>
          <a:p>
            <a:r>
              <a:rPr lang="zh-CN" altLang="en-US" dirty="0"/>
              <a:t>美国爱国者导弹系统</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744072" y="4005064"/>
            <a:ext cx="2822318" cy="2110809"/>
          </a:xfrm>
          <a:prstGeom prst="rect">
            <a:avLst/>
          </a:prstGeom>
        </p:spPr>
      </p:pic>
      <p:pic>
        <p:nvPicPr>
          <p:cNvPr id="5" name="图片 4"/>
          <p:cNvPicPr>
            <a:picLocks noChangeAspect="1"/>
          </p:cNvPicPr>
          <p:nvPr/>
        </p:nvPicPr>
        <p:blipFill>
          <a:blip r:embed="rId4"/>
          <a:stretch>
            <a:fillRect/>
          </a:stretch>
        </p:blipFill>
        <p:spPr>
          <a:xfrm>
            <a:off x="9499140" y="984871"/>
            <a:ext cx="1895276" cy="2627284"/>
          </a:xfrm>
          <a:prstGeom prst="rect">
            <a:avLst/>
          </a:prstGeom>
        </p:spPr>
      </p:pic>
    </p:spTree>
    <p:extLst>
      <p:ext uri="{BB962C8B-B14F-4D97-AF65-F5344CB8AC3E}">
        <p14:creationId xmlns:p14="http://schemas.microsoft.com/office/powerpoint/2010/main" val="8633120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为什么进行软件测试</a:t>
            </a:r>
            <a:endParaRPr lang="zh-CN" dirty="0" smtClean="0"/>
          </a:p>
        </p:txBody>
      </p:sp>
      <p:sp>
        <p:nvSpPr>
          <p:cNvPr id="3" name="内容占位符 2"/>
          <p:cNvSpPr>
            <a:spLocks noGrp="1"/>
          </p:cNvSpPr>
          <p:nvPr>
            <p:ph idx="1"/>
          </p:nvPr>
        </p:nvSpPr>
        <p:spPr>
          <a:xfrm>
            <a:off x="551384" y="1196752"/>
            <a:ext cx="10668000" cy="4267200"/>
          </a:xfrm>
        </p:spPr>
        <p:txBody>
          <a:bodyPr/>
          <a:lstStyle/>
          <a:p>
            <a:r>
              <a:rPr lang="en-US" altLang="zh-CN" dirty="0" smtClean="0"/>
              <a:t>1962</a:t>
            </a:r>
            <a:r>
              <a:rPr lang="zh-CN" altLang="en-US" dirty="0" smtClean="0"/>
              <a:t>年</a:t>
            </a:r>
            <a:r>
              <a:rPr lang="en-US" altLang="zh-CN" dirty="0" smtClean="0"/>
              <a:t>7</a:t>
            </a:r>
            <a:r>
              <a:rPr lang="zh-CN" altLang="en-US" dirty="0" smtClean="0"/>
              <a:t>月</a:t>
            </a:r>
            <a:r>
              <a:rPr lang="en-US" altLang="zh-CN" dirty="0" smtClean="0"/>
              <a:t>22</a:t>
            </a:r>
            <a:r>
              <a:rPr lang="zh-CN" altLang="en-US" dirty="0" smtClean="0"/>
              <a:t>日，</a:t>
            </a:r>
            <a:r>
              <a:rPr lang="zh-CN" altLang="en-US" dirty="0"/>
              <a:t>美国向金星发射第一艘</a:t>
            </a:r>
            <a:r>
              <a:rPr lang="zh-CN" altLang="en-US" dirty="0" smtClean="0"/>
              <a:t>宇宙飞船</a:t>
            </a:r>
            <a:r>
              <a:rPr lang="en-US" altLang="zh-CN" dirty="0" smtClean="0"/>
              <a:t>--</a:t>
            </a:r>
            <a:r>
              <a:rPr lang="zh-CN" altLang="en-US" dirty="0" smtClean="0"/>
              <a:t>水手</a:t>
            </a:r>
            <a:r>
              <a:rPr lang="en-US" altLang="zh-CN" dirty="0" smtClean="0"/>
              <a:t>1</a:t>
            </a:r>
            <a:r>
              <a:rPr lang="zh-CN" altLang="en-US" dirty="0" smtClean="0"/>
              <a:t>号在升空</a:t>
            </a:r>
            <a:r>
              <a:rPr lang="en-US" altLang="zh-CN" dirty="0" smtClean="0"/>
              <a:t>290</a:t>
            </a:r>
            <a:r>
              <a:rPr lang="zh-CN" altLang="en-US" dirty="0" smtClean="0"/>
              <a:t>秒后，偏离了轨道</a:t>
            </a:r>
          </a:p>
          <a:p>
            <a:r>
              <a:rPr lang="zh-CN" altLang="en-US" dirty="0" smtClean="0"/>
              <a:t>地面计算机的程序：</a:t>
            </a:r>
          </a:p>
          <a:p>
            <a:pPr marL="471487" lvl="1" indent="0">
              <a:buNone/>
            </a:pPr>
            <a:r>
              <a:rPr lang="en-US" altLang="zh-CN" dirty="0" smtClean="0"/>
              <a:t>if not </a:t>
            </a:r>
            <a:r>
              <a:rPr lang="zh-CN" altLang="en-US" dirty="0" smtClean="0"/>
              <a:t>雷达能够与火箭联系</a:t>
            </a:r>
          </a:p>
          <a:p>
            <a:pPr marL="471487" lvl="1" indent="0">
              <a:buNone/>
            </a:pPr>
            <a:r>
              <a:rPr lang="en-US" altLang="zh-CN" dirty="0" smtClean="0"/>
              <a:t>Then</a:t>
            </a:r>
          </a:p>
          <a:p>
            <a:pPr marL="471487" lvl="1" indent="0">
              <a:buNone/>
            </a:pPr>
            <a:r>
              <a:rPr lang="en-US" altLang="zh-CN" dirty="0" smtClean="0"/>
              <a:t>        </a:t>
            </a:r>
            <a:r>
              <a:rPr lang="zh-CN" altLang="en-US" dirty="0" smtClean="0"/>
              <a:t>不要纠正火箭的的飞行路线</a:t>
            </a:r>
          </a:p>
          <a:p>
            <a:pPr lvl="1"/>
            <a:r>
              <a:rPr lang="zh-CN" altLang="en-US" dirty="0" smtClean="0"/>
              <a:t>由于人为错误：语句中的</a:t>
            </a:r>
            <a:r>
              <a:rPr lang="en-US" altLang="zh-CN" dirty="0" smtClean="0"/>
              <a:t>not</a:t>
            </a:r>
            <a:r>
              <a:rPr lang="zh-CN" altLang="en-US" dirty="0" smtClean="0"/>
              <a:t>被丢掉了</a:t>
            </a:r>
          </a:p>
          <a:p>
            <a:pPr lvl="1"/>
            <a:endParaRPr lang="zh-CN" altLang="en-US" dirty="0"/>
          </a:p>
        </p:txBody>
      </p:sp>
      <p:pic>
        <p:nvPicPr>
          <p:cNvPr id="4" name="图片 3"/>
          <p:cNvPicPr>
            <a:picLocks noChangeAspect="1"/>
          </p:cNvPicPr>
          <p:nvPr/>
        </p:nvPicPr>
        <p:blipFill>
          <a:blip r:embed="rId2"/>
          <a:stretch>
            <a:fillRect/>
          </a:stretch>
        </p:blipFill>
        <p:spPr>
          <a:xfrm>
            <a:off x="7608168" y="2924944"/>
            <a:ext cx="2746003" cy="2284541"/>
          </a:xfrm>
          <a:prstGeom prst="rect">
            <a:avLst/>
          </a:prstGeom>
        </p:spPr>
      </p:pic>
    </p:spTree>
    <p:extLst>
      <p:ext uri="{BB962C8B-B14F-4D97-AF65-F5344CB8AC3E}">
        <p14:creationId xmlns:p14="http://schemas.microsoft.com/office/powerpoint/2010/main" val="41702339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为什么进行</a:t>
            </a:r>
            <a:r>
              <a:rPr lang="zh-CN" dirty="0" smtClean="0"/>
              <a:t>软件测试</a:t>
            </a:r>
          </a:p>
        </p:txBody>
      </p:sp>
      <p:sp>
        <p:nvSpPr>
          <p:cNvPr id="3" name="内容占位符 2"/>
          <p:cNvSpPr>
            <a:spLocks noGrp="1"/>
          </p:cNvSpPr>
          <p:nvPr>
            <p:ph idx="1"/>
          </p:nvPr>
        </p:nvSpPr>
        <p:spPr>
          <a:xfrm>
            <a:off x="479376" y="1052736"/>
            <a:ext cx="11017224" cy="4267200"/>
          </a:xfrm>
        </p:spPr>
        <p:txBody>
          <a:bodyPr/>
          <a:lstStyle/>
          <a:p>
            <a:r>
              <a:rPr lang="en-US" altLang="zh-CN" dirty="0" smtClean="0"/>
              <a:t>2007</a:t>
            </a:r>
            <a:r>
              <a:rPr lang="zh-CN" altLang="en-US" dirty="0" smtClean="0"/>
              <a:t>年</a:t>
            </a:r>
            <a:r>
              <a:rPr lang="en-US" altLang="zh-CN" dirty="0" smtClean="0"/>
              <a:t>2</a:t>
            </a:r>
            <a:r>
              <a:rPr lang="zh-CN" altLang="en-US" dirty="0" smtClean="0"/>
              <a:t>月</a:t>
            </a:r>
            <a:r>
              <a:rPr lang="en-US" altLang="zh-CN" dirty="0" smtClean="0"/>
              <a:t>12</a:t>
            </a:r>
            <a:r>
              <a:rPr lang="zh-CN" altLang="en-US" dirty="0" smtClean="0"/>
              <a:t>日，美国空军第四代</a:t>
            </a:r>
            <a:r>
              <a:rPr lang="en-US" altLang="zh-CN" dirty="0" smtClean="0"/>
              <a:t>F22</a:t>
            </a:r>
            <a:r>
              <a:rPr lang="zh-CN" altLang="en-US" dirty="0" smtClean="0"/>
              <a:t>型“猛禽”战斗机， 按计划转场飞往日本嘉手纳空军基地，途中将飞越国际日期变更线，即要从今天飞往明天，在飞越变更线后，猛禽机载系统仍显示的是今天</a:t>
            </a:r>
            <a:r>
              <a:rPr lang="zh-CN" altLang="en-US" dirty="0"/>
              <a:t>，</a:t>
            </a:r>
            <a:r>
              <a:rPr lang="zh-CN" altLang="en-US" dirty="0" smtClean="0"/>
              <a:t>卫星导航系统显示的明天，无法同步，燃料分系统、导航、部分通讯系统完全失灵，飞行员进行了多次努力也未能重启这些系统，</a:t>
            </a:r>
            <a:r>
              <a:rPr lang="en-US" altLang="zh-CN" dirty="0" smtClean="0"/>
              <a:t>12</a:t>
            </a:r>
            <a:r>
              <a:rPr lang="zh-CN" altLang="en-US" dirty="0" smtClean="0"/>
              <a:t>架猛禽被迫返航</a:t>
            </a:r>
            <a:endParaRPr lang="zh-CN" altLang="en-US" dirty="0"/>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3"/>
          <a:stretch>
            <a:fillRect/>
          </a:stretch>
        </p:blipFill>
        <p:spPr>
          <a:xfrm>
            <a:off x="5015879" y="4437112"/>
            <a:ext cx="2746993" cy="1440160"/>
          </a:xfrm>
          <a:prstGeom prst="rect">
            <a:avLst/>
          </a:prstGeom>
        </p:spPr>
      </p:pic>
    </p:spTree>
    <p:extLst>
      <p:ext uri="{BB962C8B-B14F-4D97-AF65-F5344CB8AC3E}">
        <p14:creationId xmlns:p14="http://schemas.microsoft.com/office/powerpoint/2010/main" val="2080115446"/>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为什么进行软件测试</a:t>
            </a:r>
            <a:endParaRPr lang="zh-CN" altLang="en-US" dirty="0"/>
          </a:p>
        </p:txBody>
      </p:sp>
      <p:sp>
        <p:nvSpPr>
          <p:cNvPr id="3" name="内容占位符 2"/>
          <p:cNvSpPr>
            <a:spLocks noGrp="1"/>
          </p:cNvSpPr>
          <p:nvPr>
            <p:ph idx="1"/>
          </p:nvPr>
        </p:nvSpPr>
        <p:spPr/>
        <p:txBody>
          <a:bodyPr/>
          <a:lstStyle/>
          <a:p>
            <a:r>
              <a:rPr lang="en-US" altLang="zh-CN" dirty="0" smtClean="0"/>
              <a:t>1982</a:t>
            </a:r>
            <a:r>
              <a:rPr lang="zh-CN" altLang="en-US" dirty="0" smtClean="0"/>
              <a:t>年，西伯利亚天然气管道控制软件缺陷</a:t>
            </a:r>
            <a:endParaRPr lang="en-US" altLang="zh-CN" dirty="0" smtClean="0"/>
          </a:p>
          <a:p>
            <a:r>
              <a:rPr lang="en-US" altLang="zh-CN" dirty="0" smtClean="0"/>
              <a:t>1990</a:t>
            </a:r>
            <a:r>
              <a:rPr lang="zh-CN" altLang="en-US" dirty="0" smtClean="0"/>
              <a:t>年，</a:t>
            </a:r>
            <a:r>
              <a:rPr lang="en-US" altLang="zh-CN" dirty="0" smtClean="0"/>
              <a:t>AT&amp;T</a:t>
            </a:r>
            <a:r>
              <a:rPr lang="zh-CN" altLang="en-US" b="0" dirty="0"/>
              <a:t>（美国电话电报公司）</a:t>
            </a:r>
            <a:r>
              <a:rPr lang="zh-CN" altLang="en-US" dirty="0" smtClean="0"/>
              <a:t>大型交换机软件的缺陷</a:t>
            </a:r>
            <a:endParaRPr lang="en-US" altLang="zh-CN" dirty="0" smtClean="0"/>
          </a:p>
        </p:txBody>
      </p:sp>
      <p:pic>
        <p:nvPicPr>
          <p:cNvPr id="6" name="图片 5"/>
          <p:cNvPicPr>
            <a:picLocks noChangeAspect="1"/>
          </p:cNvPicPr>
          <p:nvPr/>
        </p:nvPicPr>
        <p:blipFill>
          <a:blip r:embed="rId3"/>
          <a:stretch>
            <a:fillRect/>
          </a:stretch>
        </p:blipFill>
        <p:spPr>
          <a:xfrm>
            <a:off x="2207568" y="2636912"/>
            <a:ext cx="2221307" cy="3382281"/>
          </a:xfrm>
          <a:prstGeom prst="rect">
            <a:avLst/>
          </a:prstGeom>
        </p:spPr>
      </p:pic>
      <p:pic>
        <p:nvPicPr>
          <p:cNvPr id="7" name="图片 6"/>
          <p:cNvPicPr>
            <a:picLocks noChangeAspect="1"/>
          </p:cNvPicPr>
          <p:nvPr/>
        </p:nvPicPr>
        <p:blipFill>
          <a:blip r:embed="rId4"/>
          <a:stretch>
            <a:fillRect/>
          </a:stretch>
        </p:blipFill>
        <p:spPr>
          <a:xfrm>
            <a:off x="6816080" y="2780928"/>
            <a:ext cx="4320480" cy="2772551"/>
          </a:xfrm>
          <a:prstGeom prst="rect">
            <a:avLst/>
          </a:prstGeom>
        </p:spPr>
      </p:pic>
    </p:spTree>
    <p:extLst>
      <p:ext uri="{BB962C8B-B14F-4D97-AF65-F5344CB8AC3E}">
        <p14:creationId xmlns:p14="http://schemas.microsoft.com/office/powerpoint/2010/main" val="11853372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进行软件测试</a:t>
            </a:r>
          </a:p>
        </p:txBody>
      </p:sp>
      <p:sp>
        <p:nvSpPr>
          <p:cNvPr id="3" name="内容占位符 2"/>
          <p:cNvSpPr>
            <a:spLocks noGrp="1"/>
          </p:cNvSpPr>
          <p:nvPr>
            <p:ph idx="1"/>
          </p:nvPr>
        </p:nvSpPr>
        <p:spPr/>
        <p:txBody>
          <a:bodyPr/>
          <a:lstStyle/>
          <a:p>
            <a:r>
              <a:rPr lang="en-US" altLang="zh-CN" dirty="0" smtClean="0"/>
              <a:t>2009</a:t>
            </a:r>
            <a:r>
              <a:rPr lang="zh-CN" altLang="en-US" dirty="0"/>
              <a:t>年，谷歌公司的</a:t>
            </a:r>
            <a:r>
              <a:rPr lang="en-US" altLang="zh-CN" dirty="0" err="1"/>
              <a:t>gmail</a:t>
            </a:r>
            <a:r>
              <a:rPr lang="zh-CN" altLang="en-US" dirty="0"/>
              <a:t>缺陷</a:t>
            </a:r>
            <a:endParaRPr lang="en-US" altLang="zh-CN" dirty="0"/>
          </a:p>
          <a:p>
            <a:r>
              <a:rPr lang="en-US" altLang="zh-CN" dirty="0"/>
              <a:t>2011</a:t>
            </a:r>
            <a:r>
              <a:rPr lang="zh-CN" altLang="en-US" dirty="0"/>
              <a:t>年，亚马逊云计算中心宕</a:t>
            </a:r>
            <a:r>
              <a:rPr lang="zh-CN" altLang="en-US" dirty="0" smtClean="0"/>
              <a:t>机</a:t>
            </a:r>
            <a:endParaRPr lang="en-US" altLang="zh-CN" dirty="0"/>
          </a:p>
        </p:txBody>
      </p:sp>
      <p:pic>
        <p:nvPicPr>
          <p:cNvPr id="5" name="图片 4"/>
          <p:cNvPicPr>
            <a:picLocks noChangeAspect="1"/>
          </p:cNvPicPr>
          <p:nvPr/>
        </p:nvPicPr>
        <p:blipFill>
          <a:blip r:embed="rId2"/>
          <a:stretch>
            <a:fillRect/>
          </a:stretch>
        </p:blipFill>
        <p:spPr>
          <a:xfrm>
            <a:off x="1127448" y="3501008"/>
            <a:ext cx="4071743" cy="1680188"/>
          </a:xfrm>
          <a:prstGeom prst="rect">
            <a:avLst/>
          </a:prstGeom>
        </p:spPr>
      </p:pic>
      <p:pic>
        <p:nvPicPr>
          <p:cNvPr id="6" name="图片 5"/>
          <p:cNvPicPr>
            <a:picLocks noChangeAspect="1"/>
          </p:cNvPicPr>
          <p:nvPr/>
        </p:nvPicPr>
        <p:blipFill>
          <a:blip r:embed="rId3"/>
          <a:stretch>
            <a:fillRect/>
          </a:stretch>
        </p:blipFill>
        <p:spPr>
          <a:xfrm>
            <a:off x="6240016" y="2852936"/>
            <a:ext cx="4071743" cy="2716031"/>
          </a:xfrm>
          <a:prstGeom prst="rect">
            <a:avLst/>
          </a:prstGeom>
        </p:spPr>
      </p:pic>
    </p:spTree>
    <p:extLst>
      <p:ext uri="{BB962C8B-B14F-4D97-AF65-F5344CB8AC3E}">
        <p14:creationId xmlns:p14="http://schemas.microsoft.com/office/powerpoint/2010/main" val="328369618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a:t>进行软件测试</a:t>
            </a:r>
          </a:p>
        </p:txBody>
      </p:sp>
      <p:sp>
        <p:nvSpPr>
          <p:cNvPr id="3" name="内容占位符 2"/>
          <p:cNvSpPr>
            <a:spLocks noGrp="1"/>
          </p:cNvSpPr>
          <p:nvPr>
            <p:ph idx="1"/>
          </p:nvPr>
        </p:nvSpPr>
        <p:spPr/>
        <p:txBody>
          <a:bodyPr/>
          <a:lstStyle/>
          <a:p>
            <a:r>
              <a:rPr lang="en-US" altLang="zh-CN" dirty="0"/>
              <a:t>2012</a:t>
            </a:r>
            <a:r>
              <a:rPr lang="zh-CN" altLang="en-US" dirty="0"/>
              <a:t>年，骑士资本的部署缺陷</a:t>
            </a:r>
          </a:p>
          <a:p>
            <a:endParaRPr lang="zh-CN" altLang="en-US" dirty="0"/>
          </a:p>
        </p:txBody>
      </p:sp>
      <p:pic>
        <p:nvPicPr>
          <p:cNvPr id="4" name="图片 3"/>
          <p:cNvPicPr>
            <a:picLocks noChangeAspect="1"/>
          </p:cNvPicPr>
          <p:nvPr/>
        </p:nvPicPr>
        <p:blipFill>
          <a:blip r:embed="rId2"/>
          <a:stretch>
            <a:fillRect/>
          </a:stretch>
        </p:blipFill>
        <p:spPr>
          <a:xfrm>
            <a:off x="1415480" y="1988840"/>
            <a:ext cx="7128792" cy="3986480"/>
          </a:xfrm>
          <a:prstGeom prst="rect">
            <a:avLst/>
          </a:prstGeom>
        </p:spPr>
      </p:pic>
    </p:spTree>
    <p:extLst>
      <p:ext uri="{BB962C8B-B14F-4D97-AF65-F5344CB8AC3E}">
        <p14:creationId xmlns:p14="http://schemas.microsoft.com/office/powerpoint/2010/main" val="3522962451"/>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a:t>
            </a:r>
            <a:r>
              <a:rPr lang="zh-CN" altLang="en-US" dirty="0" smtClean="0"/>
              <a:t>进行软件测试</a:t>
            </a:r>
            <a:endParaRPr lang="zh-CN" altLang="en-US" dirty="0"/>
          </a:p>
        </p:txBody>
      </p:sp>
      <p:sp>
        <p:nvSpPr>
          <p:cNvPr id="3" name="内容占位符 2"/>
          <p:cNvSpPr>
            <a:spLocks noGrp="1"/>
          </p:cNvSpPr>
          <p:nvPr>
            <p:ph idx="1"/>
          </p:nvPr>
        </p:nvSpPr>
        <p:spPr/>
        <p:txBody>
          <a:bodyPr/>
          <a:lstStyle/>
          <a:p>
            <a:r>
              <a:rPr lang="en-US" altLang="zh-CN" dirty="0" err="1" smtClean="0">
                <a:sym typeface="+mn-ea"/>
              </a:rPr>
              <a:t>Priactice</a:t>
            </a:r>
            <a:endParaRPr lang="en-US" altLang="zh-CN" dirty="0" smtClean="0">
              <a:sym typeface="+mn-ea"/>
            </a:endParaRPr>
          </a:p>
          <a:p>
            <a:pPr lvl="1"/>
            <a:r>
              <a:rPr lang="zh-CN" altLang="en-US" dirty="0">
                <a:sym typeface="+mn-ea"/>
              </a:rPr>
              <a:t>自己打开记事本，在上面输入“联通”，保存，关闭，再打开</a:t>
            </a:r>
            <a:endParaRPr lang="en-US" altLang="zh-CN" dirty="0">
              <a:sym typeface="+mn-ea"/>
            </a:endParaRPr>
          </a:p>
          <a:p>
            <a:r>
              <a:rPr lang="zh-CN" altLang="en-US" dirty="0" smtClean="0">
                <a:sym typeface="+mn-ea"/>
              </a:rPr>
              <a:t>为什么进行软件测试</a:t>
            </a:r>
            <a:endParaRPr lang="en-US" altLang="zh-CN" dirty="0" smtClean="0">
              <a:sym typeface="+mn-ea"/>
            </a:endParaRPr>
          </a:p>
          <a:p>
            <a:pPr lvl="1"/>
            <a:r>
              <a:rPr lang="zh-CN" altLang="en-US" dirty="0" smtClean="0">
                <a:sym typeface="+mn-ea"/>
              </a:rPr>
              <a:t>提高</a:t>
            </a:r>
            <a:r>
              <a:rPr lang="zh-CN" altLang="en-US" dirty="0">
                <a:sym typeface="+mn-ea"/>
              </a:rPr>
              <a:t>软件质量</a:t>
            </a:r>
            <a:endParaRPr lang="en-US" altLang="zh-CN" dirty="0">
              <a:sym typeface="+mn-ea"/>
            </a:endParaRPr>
          </a:p>
          <a:p>
            <a:pPr lvl="1"/>
            <a:r>
              <a:rPr lang="zh-CN" altLang="en-US" dirty="0">
                <a:sym typeface="+mn-ea"/>
              </a:rPr>
              <a:t>确保软件满足需求</a:t>
            </a:r>
            <a:endParaRPr lang="zh-CN" altLang="en-US" dirty="0"/>
          </a:p>
          <a:p>
            <a:endParaRPr lang="zh-CN" altLang="en-US" dirty="0"/>
          </a:p>
        </p:txBody>
      </p:sp>
    </p:spTree>
    <p:extLst>
      <p:ext uri="{BB962C8B-B14F-4D97-AF65-F5344CB8AC3E}">
        <p14:creationId xmlns:p14="http://schemas.microsoft.com/office/powerpoint/2010/main" val="16328361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solidFill>
                  <a:srgbClr val="FF0000"/>
                </a:solidFill>
              </a:rPr>
              <a:t>软件测试发展</a:t>
            </a:r>
            <a:r>
              <a:rPr lang="zh-CN" altLang="en-US" dirty="0" smtClean="0">
                <a:solidFill>
                  <a:srgbClr val="FF0000"/>
                </a:solidFill>
              </a:rPr>
              <a:t>历程、现状与职业</a:t>
            </a:r>
            <a:r>
              <a:rPr lang="zh-CN" altLang="en-US" dirty="0">
                <a:solidFill>
                  <a:srgbClr val="FF0000"/>
                </a:solidFill>
              </a:rPr>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237022648"/>
      </p:ext>
    </p:extLst>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软件测试的发展历程</a:t>
            </a:r>
          </a:p>
        </p:txBody>
      </p:sp>
      <p:sp>
        <p:nvSpPr>
          <p:cNvPr id="7172" name="Rectangle 3"/>
          <p:cNvSpPr>
            <a:spLocks noGrp="1" noChangeArrowheads="1"/>
          </p:cNvSpPr>
          <p:nvPr>
            <p:ph idx="1"/>
          </p:nvPr>
        </p:nvSpPr>
        <p:spPr/>
        <p:txBody>
          <a:bodyPr/>
          <a:lstStyle/>
          <a:p>
            <a:r>
              <a:rPr lang="zh-CN" altLang="en-US" dirty="0" smtClean="0"/>
              <a:t>软件的测试的发展历程</a:t>
            </a:r>
            <a:endParaRPr lang="en-US" altLang="zh-CN" dirty="0" smtClean="0"/>
          </a:p>
          <a:p>
            <a:pPr lvl="1"/>
            <a:r>
              <a:rPr lang="zh-CN" altLang="en-US" dirty="0" smtClean="0"/>
              <a:t>第一阶段：初始阶段</a:t>
            </a:r>
            <a:endParaRPr lang="en-US" altLang="zh-CN" dirty="0" smtClean="0"/>
          </a:p>
          <a:p>
            <a:pPr lvl="1"/>
            <a:r>
              <a:rPr lang="zh-CN" altLang="en-US" dirty="0" smtClean="0"/>
              <a:t>第二阶段：定义阶段</a:t>
            </a:r>
          </a:p>
          <a:p>
            <a:pPr lvl="1"/>
            <a:r>
              <a:rPr lang="zh-CN" altLang="en-US" dirty="0" smtClean="0"/>
              <a:t>第三阶段：集成阶段</a:t>
            </a:r>
          </a:p>
          <a:p>
            <a:pPr lvl="1"/>
            <a:r>
              <a:rPr lang="zh-CN" altLang="en-US" dirty="0" smtClean="0"/>
              <a:t>第四阶段：管理、测量和最佳化阶段</a:t>
            </a:r>
            <a:endParaRPr lang="zh-CN" altLang="en-US" dirty="0"/>
          </a:p>
        </p:txBody>
      </p:sp>
    </p:spTree>
    <p:extLst>
      <p:ext uri="{BB962C8B-B14F-4D97-AF65-F5344CB8AC3E}">
        <p14:creationId xmlns:p14="http://schemas.microsoft.com/office/powerpoint/2010/main" val="191972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 calcmode="lin" valueType="num">
                                      <p:cBhvr additive="base">
                                        <p:cTn id="7"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 calcmode="lin" valueType="num">
                                      <p:cBhvr additive="base">
                                        <p:cTn id="13"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课程简介</a:t>
            </a:r>
            <a:endParaRPr lang="zh-CN" altLang="en-US" dirty="0"/>
          </a:p>
        </p:txBody>
      </p:sp>
      <p:sp>
        <p:nvSpPr>
          <p:cNvPr id="3" name="内容占位符 2"/>
          <p:cNvSpPr>
            <a:spLocks noGrp="1"/>
          </p:cNvSpPr>
          <p:nvPr>
            <p:ph idx="1"/>
          </p:nvPr>
        </p:nvSpPr>
        <p:spPr/>
        <p:txBody>
          <a:bodyPr/>
          <a:lstStyle/>
          <a:p>
            <a:r>
              <a:rPr lang="zh-CN" altLang="en-US" dirty="0" smtClean="0"/>
              <a:t>围绕测试基础理论知识学习，主要包含如下知识</a:t>
            </a:r>
            <a:endParaRPr lang="en-US" altLang="zh-CN" dirty="0" smtClean="0"/>
          </a:p>
          <a:p>
            <a:pPr lvl="1"/>
            <a:r>
              <a:rPr lang="zh-CN" altLang="en-US" dirty="0" smtClean="0"/>
              <a:t>软件测试基础知识</a:t>
            </a:r>
            <a:endParaRPr lang="en-US" altLang="zh-CN" dirty="0" smtClean="0"/>
          </a:p>
          <a:p>
            <a:pPr lvl="1"/>
            <a:r>
              <a:rPr lang="zh-CN" altLang="en-US" dirty="0" smtClean="0"/>
              <a:t>黑盒测试技术</a:t>
            </a:r>
            <a:endParaRPr lang="en-US" altLang="zh-CN" dirty="0" smtClean="0"/>
          </a:p>
          <a:p>
            <a:pPr lvl="1"/>
            <a:r>
              <a:rPr lang="zh-CN" altLang="en-US" dirty="0"/>
              <a:t>白</a:t>
            </a:r>
            <a:r>
              <a:rPr lang="zh-CN" altLang="en-US" dirty="0" smtClean="0"/>
              <a:t>盒测试技术</a:t>
            </a:r>
            <a:endParaRPr lang="en-US" altLang="zh-CN" dirty="0" smtClean="0"/>
          </a:p>
          <a:p>
            <a:pPr lvl="1"/>
            <a:r>
              <a:rPr lang="zh-CN" altLang="en-US" dirty="0" smtClean="0"/>
              <a:t>专题测试</a:t>
            </a:r>
            <a:r>
              <a:rPr lang="zh-CN" altLang="en-US" dirty="0"/>
              <a:t/>
            </a:r>
            <a:br>
              <a:rPr lang="zh-CN" altLang="en-US" dirty="0"/>
            </a:br>
            <a:endParaRPr lang="zh-CN" altLang="en-US" dirty="0"/>
          </a:p>
          <a:p>
            <a:pPr lvl="1"/>
            <a:endParaRPr lang="zh-CN" altLang="en-US" dirty="0"/>
          </a:p>
        </p:txBody>
      </p:sp>
    </p:spTree>
    <p:extLst>
      <p:ext uri="{BB962C8B-B14F-4D97-AF65-F5344CB8AC3E}">
        <p14:creationId xmlns:p14="http://schemas.microsoft.com/office/powerpoint/2010/main" val="25839527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1</a:t>
            </a:r>
            <a:r>
              <a:rPr lang="zh-CN" altLang="en-US" dirty="0" smtClean="0"/>
              <a:t>阶段：初始阶段</a:t>
            </a:r>
            <a:endParaRPr lang="en-US" altLang="zh-CN" dirty="0" smtClean="0"/>
          </a:p>
          <a:p>
            <a:pPr lvl="1"/>
            <a:r>
              <a:rPr lang="zh-CN" altLang="en-US" dirty="0" smtClean="0"/>
              <a:t>时间：</a:t>
            </a:r>
            <a:r>
              <a:rPr lang="en-US" altLang="zh-CN" dirty="0" smtClean="0"/>
              <a:t>20</a:t>
            </a:r>
            <a:r>
              <a:rPr lang="zh-CN" altLang="en-US" dirty="0" smtClean="0"/>
              <a:t>世纪</a:t>
            </a:r>
            <a:r>
              <a:rPr lang="en-US" altLang="zh-CN" dirty="0" smtClean="0"/>
              <a:t>70</a:t>
            </a:r>
            <a:r>
              <a:rPr lang="zh-CN" altLang="en-US" dirty="0" smtClean="0"/>
              <a:t>年代以前</a:t>
            </a:r>
            <a:endParaRPr lang="en-US" altLang="zh-CN" dirty="0" smtClean="0"/>
          </a:p>
          <a:p>
            <a:pPr lvl="1"/>
            <a:r>
              <a:rPr lang="zh-CN" altLang="en-US" dirty="0" smtClean="0"/>
              <a:t>测试等同于“调试”</a:t>
            </a:r>
            <a:endParaRPr lang="en-US" altLang="zh-CN" dirty="0" smtClean="0"/>
          </a:p>
          <a:p>
            <a:pPr lvl="1"/>
            <a:r>
              <a:rPr lang="en-US" altLang="zh-CN" dirty="0" smtClean="0"/>
              <a:t>1975</a:t>
            </a:r>
            <a:r>
              <a:rPr lang="zh-CN" altLang="en-US" dirty="0" smtClean="0"/>
              <a:t>年测试与“调试”区别开</a:t>
            </a:r>
            <a:endParaRPr lang="en-US" altLang="zh-CN" dirty="0" smtClean="0"/>
          </a:p>
          <a:p>
            <a:pPr lvl="1"/>
            <a:r>
              <a:rPr lang="zh-CN" altLang="en-US" dirty="0" smtClean="0"/>
              <a:t>无法适应软件行业发展的需要</a:t>
            </a:r>
            <a:endParaRPr lang="en-US" altLang="zh-CN" dirty="0" smtClean="0"/>
          </a:p>
          <a:p>
            <a:pPr lvl="1"/>
            <a:endParaRPr lang="zh-CN" altLang="en-US" dirty="0"/>
          </a:p>
        </p:txBody>
      </p:sp>
    </p:spTree>
    <p:extLst>
      <p:ext uri="{BB962C8B-B14F-4D97-AF65-F5344CB8AC3E}">
        <p14:creationId xmlns:p14="http://schemas.microsoft.com/office/powerpoint/2010/main" val="10427716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a:xfrm>
            <a:off x="335360" y="1268760"/>
            <a:ext cx="11449272" cy="4267200"/>
          </a:xfrm>
        </p:spPr>
        <p:txBody>
          <a:bodyPr/>
          <a:lstStyle/>
          <a:p>
            <a:r>
              <a:rPr lang="zh-CN" altLang="en-US" dirty="0" smtClean="0"/>
              <a:t>第</a:t>
            </a:r>
            <a:r>
              <a:rPr lang="en-US" altLang="zh-CN" dirty="0" smtClean="0"/>
              <a:t>2</a:t>
            </a:r>
            <a:r>
              <a:rPr lang="zh-CN" altLang="en-US" dirty="0" smtClean="0"/>
              <a:t>阶段：定义阶段</a:t>
            </a:r>
            <a:endParaRPr lang="en-US" altLang="zh-CN" dirty="0" smtClean="0"/>
          </a:p>
          <a:p>
            <a:pPr lvl="1"/>
            <a:r>
              <a:rPr lang="zh-CN" altLang="en-US" dirty="0" smtClean="0"/>
              <a:t>软件工程开始受到广泛关注，人们对软件测试方法和过程展开探索</a:t>
            </a:r>
            <a:endParaRPr lang="en-US" altLang="zh-CN" dirty="0" smtClean="0"/>
          </a:p>
          <a:p>
            <a:pPr lvl="1"/>
            <a:r>
              <a:rPr lang="en-US" altLang="zh-CN" dirty="0" smtClean="0"/>
              <a:t>Bill Hetzel</a:t>
            </a:r>
            <a:r>
              <a:rPr lang="zh-CN" altLang="en-US" dirty="0" smtClean="0"/>
              <a:t>，</a:t>
            </a:r>
            <a:r>
              <a:rPr lang="en-US" altLang="zh-CN" dirty="0" smtClean="0"/>
              <a:t>《The Complete Guide to Software Testing》</a:t>
            </a:r>
            <a:r>
              <a:rPr lang="zh-CN" altLang="en-US" dirty="0" smtClean="0"/>
              <a:t>，提出一类方法：软件测试的目的是验证软件是工作的（正向）</a:t>
            </a:r>
            <a:endParaRPr lang="en-US" altLang="zh-CN" dirty="0" smtClean="0"/>
          </a:p>
          <a:p>
            <a:pPr lvl="1"/>
            <a:r>
              <a:rPr lang="en-US" altLang="zh-CN" dirty="0" err="1" smtClean="0"/>
              <a:t>Glenford</a:t>
            </a:r>
            <a:r>
              <a:rPr lang="en-US" altLang="zh-CN" dirty="0" smtClean="0"/>
              <a:t> </a:t>
            </a:r>
            <a:r>
              <a:rPr lang="en-US" altLang="zh-CN" dirty="0" err="1" smtClean="0"/>
              <a:t>Myers,《The</a:t>
            </a:r>
            <a:r>
              <a:rPr lang="en-US" altLang="zh-CN" dirty="0" smtClean="0"/>
              <a:t> Art of Software Testing》,</a:t>
            </a:r>
            <a:r>
              <a:rPr lang="zh-CN" altLang="en-US" dirty="0" smtClean="0"/>
              <a:t>提出第二类方法：软件测试的目的是证伪，以逆向思维发现被测软件系统中的缺陷（逆向）</a:t>
            </a:r>
            <a:endParaRPr lang="en-US" altLang="zh-CN" dirty="0" smtClean="0"/>
          </a:p>
        </p:txBody>
      </p:sp>
    </p:spTree>
    <p:extLst>
      <p:ext uri="{BB962C8B-B14F-4D97-AF65-F5344CB8AC3E}">
        <p14:creationId xmlns:p14="http://schemas.microsoft.com/office/powerpoint/2010/main" val="13725444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a:xfrm>
            <a:off x="695400" y="1196752"/>
            <a:ext cx="11089232" cy="4267200"/>
          </a:xfrm>
        </p:spPr>
        <p:txBody>
          <a:bodyPr/>
          <a:lstStyle/>
          <a:p>
            <a:r>
              <a:rPr lang="zh-CN" altLang="en-US" dirty="0" smtClean="0"/>
              <a:t>第</a:t>
            </a:r>
            <a:r>
              <a:rPr lang="en-US" altLang="zh-CN" dirty="0" smtClean="0"/>
              <a:t>3</a:t>
            </a:r>
            <a:r>
              <a:rPr lang="zh-CN" altLang="en-US" dirty="0" smtClean="0"/>
              <a:t>阶段：集成阶段</a:t>
            </a:r>
          </a:p>
          <a:p>
            <a:pPr lvl="1"/>
            <a:r>
              <a:rPr lang="zh-CN" altLang="en-US" dirty="0" smtClean="0"/>
              <a:t>软件开发方式逐渐由混乱无序的开发过程过渡到结构化的开发过程</a:t>
            </a:r>
            <a:endParaRPr lang="en-US" altLang="zh-CN" dirty="0" smtClean="0"/>
          </a:p>
          <a:p>
            <a:pPr lvl="1"/>
            <a:r>
              <a:rPr lang="zh-CN" altLang="en-US" dirty="0" smtClean="0"/>
              <a:t>出现软件测试行业标准（</a:t>
            </a:r>
            <a:r>
              <a:rPr lang="en-US" altLang="zh-CN" dirty="0" smtClean="0"/>
              <a:t>IEEE/ANSI</a:t>
            </a:r>
            <a:r>
              <a:rPr lang="zh-CN" altLang="en-US" dirty="0" smtClean="0"/>
              <a:t>）和</a:t>
            </a:r>
            <a:r>
              <a:rPr lang="en-US" altLang="zh-CN" dirty="0" smtClean="0"/>
              <a:t>ISO</a:t>
            </a:r>
            <a:r>
              <a:rPr lang="zh-CN" altLang="en-US" dirty="0" smtClean="0"/>
              <a:t>国际标准</a:t>
            </a:r>
            <a:endParaRPr lang="en-US" altLang="zh-CN" dirty="0" smtClean="0"/>
          </a:p>
          <a:p>
            <a:pPr lvl="1"/>
            <a:r>
              <a:rPr lang="en-US" altLang="zh-CN" dirty="0" smtClean="0"/>
              <a:t>1981</a:t>
            </a:r>
            <a:r>
              <a:rPr lang="zh-CN" altLang="en-US" dirty="0" smtClean="0"/>
              <a:t>年，</a:t>
            </a:r>
            <a:r>
              <a:rPr lang="en-US" altLang="zh-CN" dirty="0" smtClean="0"/>
              <a:t>Bill Hetzel </a:t>
            </a:r>
            <a:r>
              <a:rPr lang="zh-CN" altLang="en-US" dirty="0" smtClean="0"/>
              <a:t>首次在大学开设</a:t>
            </a:r>
            <a:r>
              <a:rPr lang="en-US" altLang="zh-CN" dirty="0" smtClean="0"/>
              <a:t>Structured Software Testing</a:t>
            </a:r>
            <a:r>
              <a:rPr lang="zh-CN" altLang="en-US" dirty="0" smtClean="0"/>
              <a:t>公共课，成为</a:t>
            </a:r>
            <a:r>
              <a:rPr lang="en-US" altLang="zh-CN" dirty="0" smtClean="0"/>
              <a:t>IT</a:t>
            </a:r>
            <a:r>
              <a:rPr lang="zh-CN" altLang="en-US" dirty="0" smtClean="0"/>
              <a:t>技术人员需要掌握的核心技术</a:t>
            </a:r>
            <a:endParaRPr lang="en-US" altLang="zh-CN" dirty="0" smtClean="0"/>
          </a:p>
          <a:p>
            <a:pPr lvl="1"/>
            <a:endParaRPr lang="zh-CN" altLang="en-US" dirty="0"/>
          </a:p>
        </p:txBody>
      </p:sp>
    </p:spTree>
    <p:extLst>
      <p:ext uri="{BB962C8B-B14F-4D97-AF65-F5344CB8AC3E}">
        <p14:creationId xmlns:p14="http://schemas.microsoft.com/office/powerpoint/2010/main" val="59964476"/>
      </p:ext>
    </p:ext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的发展历程</a:t>
            </a:r>
          </a:p>
        </p:txBody>
      </p:sp>
      <p:sp>
        <p:nvSpPr>
          <p:cNvPr id="3" name="内容占位符 2"/>
          <p:cNvSpPr>
            <a:spLocks noGrp="1"/>
          </p:cNvSpPr>
          <p:nvPr>
            <p:ph idx="1"/>
          </p:nvPr>
        </p:nvSpPr>
        <p:spPr/>
        <p:txBody>
          <a:bodyPr/>
          <a:lstStyle/>
          <a:p>
            <a:r>
              <a:rPr lang="zh-CN" altLang="en-US" dirty="0" smtClean="0"/>
              <a:t>第</a:t>
            </a:r>
            <a:r>
              <a:rPr lang="en-US" altLang="zh-CN" dirty="0" smtClean="0"/>
              <a:t>3</a:t>
            </a:r>
            <a:r>
              <a:rPr lang="zh-CN" altLang="en-US" dirty="0" smtClean="0"/>
              <a:t>阶段：集成阶段</a:t>
            </a:r>
            <a:endParaRPr lang="en-US" altLang="zh-CN" dirty="0" smtClean="0"/>
          </a:p>
          <a:p>
            <a:pPr lvl="1"/>
            <a:r>
              <a:rPr lang="en-US" altLang="zh-CN" dirty="0" smtClean="0"/>
              <a:t>1988</a:t>
            </a:r>
            <a:r>
              <a:rPr lang="zh-CN" altLang="en-US" dirty="0"/>
              <a:t>年，</a:t>
            </a:r>
            <a:r>
              <a:rPr lang="en-US" altLang="zh-CN" dirty="0"/>
              <a:t>David </a:t>
            </a:r>
            <a:r>
              <a:rPr lang="en-US" altLang="zh-CN" dirty="0" err="1"/>
              <a:t>Gelperin</a:t>
            </a:r>
            <a:r>
              <a:rPr lang="en-US" altLang="zh-CN" dirty="0"/>
              <a:t> </a:t>
            </a:r>
            <a:r>
              <a:rPr lang="zh-CN" altLang="en-US" dirty="0"/>
              <a:t>在</a:t>
            </a:r>
            <a:r>
              <a:rPr lang="en-US" altLang="zh-CN" dirty="0" err="1" smtClean="0"/>
              <a:t>Communicaions</a:t>
            </a:r>
            <a:r>
              <a:rPr lang="en-US" altLang="zh-CN" dirty="0" smtClean="0"/>
              <a:t> </a:t>
            </a:r>
            <a:r>
              <a:rPr lang="en-US" altLang="zh-CN" dirty="0"/>
              <a:t>of ACM</a:t>
            </a:r>
            <a:r>
              <a:rPr lang="zh-CN" altLang="en-US" dirty="0"/>
              <a:t>上发表论文</a:t>
            </a:r>
            <a:r>
              <a:rPr lang="en-US" altLang="zh-CN" dirty="0"/>
              <a:t>The Growth of Software Testing,</a:t>
            </a:r>
            <a:r>
              <a:rPr lang="zh-CN" altLang="en-US" dirty="0"/>
              <a:t>首次介绍系统化软件测试和评估流程</a:t>
            </a:r>
            <a:endParaRPr lang="en-US" altLang="zh-CN" dirty="0"/>
          </a:p>
          <a:p>
            <a:pPr lvl="1"/>
            <a:r>
              <a:rPr lang="zh-CN" altLang="en-US" dirty="0"/>
              <a:t>开始出现</a:t>
            </a:r>
            <a:r>
              <a:rPr lang="en-US" altLang="zh-CN" dirty="0"/>
              <a:t>QA</a:t>
            </a:r>
            <a:r>
              <a:rPr lang="zh-CN" altLang="en-US" dirty="0"/>
              <a:t>和</a:t>
            </a:r>
            <a:r>
              <a:rPr lang="en-US" altLang="zh-CN" dirty="0"/>
              <a:t>SQA</a:t>
            </a:r>
            <a:r>
              <a:rPr lang="zh-CN" altLang="en-US" dirty="0"/>
              <a:t>部门</a:t>
            </a:r>
            <a:endParaRPr lang="en-US" altLang="zh-CN" dirty="0"/>
          </a:p>
          <a:p>
            <a:endParaRPr lang="zh-CN" altLang="en-US" dirty="0"/>
          </a:p>
        </p:txBody>
      </p:sp>
    </p:spTree>
    <p:extLst>
      <p:ext uri="{BB962C8B-B14F-4D97-AF65-F5344CB8AC3E}">
        <p14:creationId xmlns:p14="http://schemas.microsoft.com/office/powerpoint/2010/main" val="28279631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a:t>
            </a:r>
            <a:r>
              <a:rPr lang="zh-CN" altLang="en-US" dirty="0"/>
              <a:t>的发展</a:t>
            </a:r>
            <a:r>
              <a:rPr lang="zh-CN" altLang="en-US" dirty="0" smtClean="0"/>
              <a:t>历程</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smtClean="0"/>
              <a:t>4</a:t>
            </a:r>
            <a:r>
              <a:rPr lang="zh-CN" altLang="en-US" dirty="0" smtClean="0"/>
              <a:t>阶段：管理、测试和最佳化阶段</a:t>
            </a:r>
            <a:endParaRPr lang="en-US" altLang="zh-CN" dirty="0" smtClean="0"/>
          </a:p>
          <a:p>
            <a:pPr lvl="1"/>
            <a:r>
              <a:rPr lang="en-US" altLang="zh-CN" dirty="0" smtClean="0"/>
              <a:t>20</a:t>
            </a:r>
            <a:r>
              <a:rPr lang="zh-CN" altLang="en-US" dirty="0" smtClean="0"/>
              <a:t>世纪</a:t>
            </a:r>
            <a:r>
              <a:rPr lang="en-US" altLang="zh-CN" dirty="0" smtClean="0"/>
              <a:t>90</a:t>
            </a:r>
            <a:r>
              <a:rPr lang="zh-CN" altLang="en-US" dirty="0" smtClean="0"/>
              <a:t>年代，软件测试进入全面发展时期</a:t>
            </a:r>
            <a:endParaRPr lang="en-US" altLang="zh-CN" dirty="0" smtClean="0"/>
          </a:p>
          <a:p>
            <a:pPr lvl="1"/>
            <a:r>
              <a:rPr lang="zh-CN" altLang="en-US" dirty="0" smtClean="0"/>
              <a:t>出现多种测试工具</a:t>
            </a:r>
            <a:endParaRPr lang="en-US" altLang="zh-CN" dirty="0" smtClean="0"/>
          </a:p>
          <a:p>
            <a:pPr lvl="1"/>
            <a:r>
              <a:rPr lang="en-US" altLang="zh-CN" dirty="0" err="1" smtClean="0"/>
              <a:t>Gelper</a:t>
            </a:r>
            <a:r>
              <a:rPr lang="zh-CN" altLang="en-US" dirty="0" smtClean="0"/>
              <a:t>博士提出测试支持模型</a:t>
            </a:r>
            <a:endParaRPr lang="en-US" altLang="zh-CN" dirty="0" smtClean="0"/>
          </a:p>
          <a:p>
            <a:pPr lvl="1"/>
            <a:r>
              <a:rPr lang="en-US" altLang="zh-CN" dirty="0" err="1" smtClean="0"/>
              <a:t>Burnstein</a:t>
            </a:r>
            <a:r>
              <a:rPr lang="zh-CN" altLang="en-US" dirty="0" smtClean="0"/>
              <a:t>博士提出测试成熟度模型，依据软件能力成熟度提出</a:t>
            </a:r>
            <a:r>
              <a:rPr lang="en-US" altLang="zh-CN" dirty="0" smtClean="0"/>
              <a:t>5</a:t>
            </a:r>
            <a:r>
              <a:rPr lang="zh-CN" altLang="en-US" dirty="0" smtClean="0"/>
              <a:t>个不同级别</a:t>
            </a:r>
            <a:endParaRPr lang="en-US" altLang="zh-CN" dirty="0" smtClean="0"/>
          </a:p>
          <a:p>
            <a:pPr lvl="1"/>
            <a:r>
              <a:rPr lang="en-US" altLang="zh-CN" dirty="0" smtClean="0"/>
              <a:t>TMM</a:t>
            </a:r>
            <a:r>
              <a:rPr lang="zh-CN" altLang="en-US" dirty="0" smtClean="0"/>
              <a:t>模型</a:t>
            </a:r>
            <a:endParaRPr lang="en-US" altLang="zh-CN" dirty="0" smtClean="0"/>
          </a:p>
          <a:p>
            <a:pPr lvl="1"/>
            <a:endParaRPr lang="zh-CN" altLang="en-US" dirty="0"/>
          </a:p>
        </p:txBody>
      </p:sp>
    </p:spTree>
    <p:extLst>
      <p:ext uri="{BB962C8B-B14F-4D97-AF65-F5344CB8AC3E}">
        <p14:creationId xmlns:p14="http://schemas.microsoft.com/office/powerpoint/2010/main" val="41593300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肘形连接符 30"/>
          <p:cNvCxnSpPr/>
          <p:nvPr/>
        </p:nvCxnSpPr>
        <p:spPr>
          <a:xfrm rot="10800000" flipV="1">
            <a:off x="1415480" y="4581128"/>
            <a:ext cx="864096" cy="792088"/>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0"/>
          </p:cNvCxnSpPr>
          <p:nvPr/>
        </p:nvCxnSpPr>
        <p:spPr>
          <a:xfrm rot="10800000" flipV="1">
            <a:off x="4151784" y="1916832"/>
            <a:ext cx="648072"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10800000" flipV="1">
            <a:off x="3071665" y="3284984"/>
            <a:ext cx="936104" cy="864096"/>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6" idx="0"/>
          </p:cNvCxnSpPr>
          <p:nvPr/>
        </p:nvCxnSpPr>
        <p:spPr>
          <a:xfrm rot="10800000" flipV="1">
            <a:off x="5159896" y="620688"/>
            <a:ext cx="504056"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smtClean="0"/>
              <a:t>TMM</a:t>
            </a:r>
            <a:r>
              <a:rPr lang="zh-CN" altLang="en-US" dirty="0" smtClean="0"/>
              <a:t>成熟度等级</a:t>
            </a:r>
            <a:endParaRPr lang="zh-CN" altLang="en-US" dirty="0"/>
          </a:p>
        </p:txBody>
      </p:sp>
      <p:sp>
        <p:nvSpPr>
          <p:cNvPr id="3" name="内容占位符 2"/>
          <p:cNvSpPr>
            <a:spLocks noGrp="1"/>
          </p:cNvSpPr>
          <p:nvPr>
            <p:ph idx="1"/>
          </p:nvPr>
        </p:nvSpPr>
        <p:spPr/>
        <p:txBody>
          <a:bodyPr/>
          <a:lstStyle/>
          <a:p>
            <a:pPr marL="0" indent="0">
              <a:buNone/>
            </a:pPr>
            <a:r>
              <a:rPr lang="en-US" altLang="zh-CN" dirty="0"/>
              <a:t>Testing Maturity </a:t>
            </a:r>
            <a:r>
              <a:rPr lang="en-US" altLang="zh-CN" dirty="0" smtClean="0"/>
              <a:t>Model</a:t>
            </a:r>
            <a:endParaRPr lang="en-US" altLang="zh-CN" dirty="0"/>
          </a:p>
          <a:p>
            <a:pPr marL="0" indent="0">
              <a:buNone/>
            </a:pPr>
            <a:r>
              <a:rPr lang="zh-CN" altLang="en-US" dirty="0" smtClean="0"/>
              <a:t>测试能力成熟度模型</a:t>
            </a:r>
            <a:endParaRPr lang="zh-CN" altLang="en-US" dirty="0"/>
          </a:p>
        </p:txBody>
      </p:sp>
      <p:sp>
        <p:nvSpPr>
          <p:cNvPr id="6" name="圆角矩形 5"/>
          <p:cNvSpPr/>
          <p:nvPr/>
        </p:nvSpPr>
        <p:spPr>
          <a:xfrm>
            <a:off x="767408" y="5373216"/>
            <a:ext cx="2304256" cy="5760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smtClean="0">
                <a:latin typeface="Times New Roman" panose="02020603050405020304" pitchFamily="18" charset="0"/>
                <a:ea typeface="楷体" panose="02010609060101010101" pitchFamily="49" charset="-122"/>
              </a:rPr>
              <a:t>Level1:</a:t>
            </a:r>
            <a:r>
              <a:rPr lang="zh-CN" altLang="en-US" sz="2200" b="1" dirty="0" smtClean="0">
                <a:latin typeface="Times New Roman" panose="02020603050405020304" pitchFamily="18" charset="0"/>
                <a:ea typeface="楷体" panose="02010609060101010101" pitchFamily="49" charset="-122"/>
              </a:rPr>
              <a:t>初始</a:t>
            </a:r>
            <a:endParaRPr lang="zh-CN" altLang="en-US" sz="2200" b="1" dirty="0">
              <a:latin typeface="Times New Roman" panose="02020603050405020304" pitchFamily="18" charset="0"/>
              <a:ea typeface="楷体" panose="02010609060101010101" pitchFamily="49" charset="-122"/>
            </a:endParaRPr>
          </a:p>
        </p:txBody>
      </p:sp>
      <p:cxnSp>
        <p:nvCxnSpPr>
          <p:cNvPr id="9" name="直接连接符 8"/>
          <p:cNvCxnSpPr/>
          <p:nvPr/>
        </p:nvCxnSpPr>
        <p:spPr>
          <a:xfrm>
            <a:off x="3143672" y="4005064"/>
            <a:ext cx="30963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207568" y="4005064"/>
            <a:ext cx="5616624" cy="1080120"/>
            <a:chOff x="1703512" y="4581128"/>
            <a:chExt cx="5616624" cy="1080120"/>
          </a:xfrm>
        </p:grpSpPr>
        <p:sp>
          <p:nvSpPr>
            <p:cNvPr id="7" name="圆角矩形 6"/>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制定测试和调试目标</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具备测试策划过程</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制度化基本的测试技术和方法</a:t>
              </a:r>
              <a:endParaRPr lang="zh-CN" altLang="en-US" sz="2200" b="1" dirty="0">
                <a:latin typeface="Times New Roman" panose="02020603050405020304" pitchFamily="18" charset="0"/>
                <a:ea typeface="楷体" panose="02010609060101010101" pitchFamily="49" charset="-122"/>
              </a:endParaRPr>
            </a:p>
          </p:txBody>
        </p:sp>
        <p:sp>
          <p:nvSpPr>
            <p:cNvPr id="10" name="圆角矩形 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Level2:</a:t>
              </a:r>
            </a:p>
            <a:p>
              <a:r>
                <a:rPr lang="zh-CN" altLang="en-US" sz="2200" b="1" dirty="0" smtClean="0">
                  <a:latin typeface="Times New Roman" panose="02020603050405020304" pitchFamily="18" charset="0"/>
                  <a:ea typeface="楷体" panose="02010609060101010101" pitchFamily="49" charset="-122"/>
                </a:rPr>
                <a:t>阶段定义</a:t>
              </a:r>
              <a:endParaRPr lang="zh-CN" altLang="en-US" sz="2200" b="1" dirty="0">
                <a:latin typeface="Times New Roman" panose="02020603050405020304" pitchFamily="18" charset="0"/>
                <a:ea typeface="楷体" panose="02010609060101010101" pitchFamily="49" charset="-122"/>
              </a:endParaRPr>
            </a:p>
          </p:txBody>
        </p:sp>
      </p:grpSp>
      <p:grpSp>
        <p:nvGrpSpPr>
          <p:cNvPr id="18" name="组合 17"/>
          <p:cNvGrpSpPr/>
          <p:nvPr/>
        </p:nvGrpSpPr>
        <p:grpSpPr>
          <a:xfrm>
            <a:off x="3935760" y="2564904"/>
            <a:ext cx="5688632" cy="1296144"/>
            <a:chOff x="1703512" y="4581128"/>
            <a:chExt cx="5688632" cy="1296144"/>
          </a:xfrm>
        </p:grpSpPr>
        <p:sp>
          <p:nvSpPr>
            <p:cNvPr id="19" name="圆角矩形 18"/>
            <p:cNvSpPr/>
            <p:nvPr/>
          </p:nvSpPr>
          <p:spPr>
            <a:xfrm>
              <a:off x="3071663" y="4581128"/>
              <a:ext cx="4320481"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组建一个软件测试组织</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拟制专业培训程序</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将测试集成到软件生命周期中</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4 </a:t>
              </a:r>
              <a:r>
                <a:rPr lang="zh-CN" altLang="en-US" sz="2200" b="1" dirty="0" smtClean="0">
                  <a:latin typeface="Times New Roman" panose="02020603050405020304" pitchFamily="18" charset="0"/>
                  <a:ea typeface="楷体" panose="02010609060101010101" pitchFamily="49" charset="-122"/>
                </a:rPr>
                <a:t>控制和监督测试过程</a:t>
              </a:r>
              <a:endParaRPr lang="zh-CN" altLang="en-US" sz="2200" b="1" dirty="0">
                <a:latin typeface="Times New Roman" panose="02020603050405020304" pitchFamily="18" charset="0"/>
                <a:ea typeface="楷体" panose="02010609060101010101" pitchFamily="49" charset="-122"/>
              </a:endParaRPr>
            </a:p>
          </p:txBody>
        </p:sp>
        <p:sp>
          <p:nvSpPr>
            <p:cNvPr id="20" name="圆角矩形 1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Level3:</a:t>
              </a:r>
            </a:p>
            <a:p>
              <a:r>
                <a:rPr lang="zh-CN" altLang="en-US" sz="2200" b="1" dirty="0">
                  <a:latin typeface="Times New Roman" panose="02020603050405020304" pitchFamily="18" charset="0"/>
                  <a:ea typeface="楷体" panose="02010609060101010101" pitchFamily="49" charset="-122"/>
                </a:rPr>
                <a:t>集成</a:t>
              </a:r>
            </a:p>
          </p:txBody>
        </p:sp>
      </p:grpSp>
      <p:grpSp>
        <p:nvGrpSpPr>
          <p:cNvPr id="21" name="组合 20"/>
          <p:cNvGrpSpPr/>
          <p:nvPr/>
        </p:nvGrpSpPr>
        <p:grpSpPr>
          <a:xfrm>
            <a:off x="4799856" y="1340768"/>
            <a:ext cx="5976664" cy="1080120"/>
            <a:chOff x="1343472" y="4581128"/>
            <a:chExt cx="5976664" cy="1080120"/>
          </a:xfrm>
        </p:grpSpPr>
        <p:sp>
          <p:nvSpPr>
            <p:cNvPr id="22" name="圆角矩形 21"/>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拟制跨整个组织的评审程序</a:t>
              </a:r>
              <a:endParaRPr lang="en-US" altLang="zh-CN" sz="2200" b="1" dirty="0" smtClean="0">
                <a:latin typeface="Times New Roman" panose="02020603050405020304" pitchFamily="18" charset="0"/>
                <a:ea typeface="楷体" panose="02010609060101010101" pitchFamily="49" charset="-122"/>
              </a:endParaRPr>
            </a:p>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拟制测试度量程序</a:t>
              </a:r>
              <a:endParaRPr lang="en-US" altLang="zh-CN" sz="2200" b="1" dirty="0" smtClean="0">
                <a:latin typeface="Times New Roman" panose="02020603050405020304" pitchFamily="18" charset="0"/>
                <a:ea typeface="楷体" panose="02010609060101010101" pitchFamily="49" charset="-122"/>
              </a:endParaRPr>
            </a:p>
            <a:p>
              <a:pPr marL="457200" indent="-457200">
                <a:buAutoNum type="arabicPlain"/>
              </a:pPr>
              <a:r>
                <a:rPr lang="zh-CN" altLang="en-US" sz="2200" b="1" dirty="0" smtClean="0">
                  <a:latin typeface="Times New Roman" panose="02020603050405020304" pitchFamily="18" charset="0"/>
                  <a:ea typeface="楷体" panose="02010609060101010101" pitchFamily="49" charset="-122"/>
                </a:rPr>
                <a:t>制定软件质量评价方法</a:t>
              </a:r>
              <a:endParaRPr lang="zh-CN" altLang="en-US" sz="2200" b="1" dirty="0">
                <a:latin typeface="Times New Roman" panose="02020603050405020304" pitchFamily="18" charset="0"/>
                <a:ea typeface="楷体" panose="02010609060101010101" pitchFamily="49" charset="-122"/>
              </a:endParaRPr>
            </a:p>
          </p:txBody>
        </p:sp>
        <p:sp>
          <p:nvSpPr>
            <p:cNvPr id="23" name="圆角矩形 22"/>
            <p:cNvSpPr/>
            <p:nvPr/>
          </p:nvSpPr>
          <p:spPr>
            <a:xfrm rot="16200000">
              <a:off x="1763180" y="4305436"/>
              <a:ext cx="864096" cy="1703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Level4:</a:t>
              </a:r>
            </a:p>
            <a:p>
              <a:r>
                <a:rPr lang="zh-CN" altLang="en-US" sz="2200" b="1" dirty="0" smtClean="0">
                  <a:latin typeface="Times New Roman" panose="02020603050405020304" pitchFamily="18" charset="0"/>
                  <a:ea typeface="楷体" panose="02010609060101010101" pitchFamily="49" charset="-122"/>
                </a:rPr>
                <a:t>管理和度量</a:t>
              </a:r>
              <a:endParaRPr lang="zh-CN" altLang="en-US" sz="2200" b="1" dirty="0">
                <a:latin typeface="Times New Roman" panose="02020603050405020304" pitchFamily="18" charset="0"/>
                <a:ea typeface="楷体" panose="02010609060101010101" pitchFamily="49" charset="-122"/>
              </a:endParaRPr>
            </a:p>
          </p:txBody>
        </p:sp>
      </p:grpSp>
      <p:grpSp>
        <p:nvGrpSpPr>
          <p:cNvPr id="24" name="组合 23"/>
          <p:cNvGrpSpPr/>
          <p:nvPr/>
        </p:nvGrpSpPr>
        <p:grpSpPr>
          <a:xfrm>
            <a:off x="5663952" y="44624"/>
            <a:ext cx="6264696" cy="1080120"/>
            <a:chOff x="1055440" y="4581128"/>
            <a:chExt cx="6264696" cy="1080120"/>
          </a:xfrm>
        </p:grpSpPr>
        <p:sp>
          <p:nvSpPr>
            <p:cNvPr id="25" name="圆角矩形 24"/>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Times New Roman" panose="02020603050405020304" pitchFamily="18" charset="0"/>
                  <a:ea typeface="楷体" panose="02010609060101010101" pitchFamily="49" charset="-122"/>
                </a:rPr>
                <a:t>1  </a:t>
              </a:r>
              <a:r>
                <a:rPr lang="zh-CN" altLang="en-US" sz="2200" b="1" dirty="0" smtClean="0">
                  <a:latin typeface="Times New Roman" panose="02020603050405020304" pitchFamily="18" charset="0"/>
                  <a:ea typeface="楷体" panose="02010609060101010101" pitchFamily="49" charset="-122"/>
                </a:rPr>
                <a:t>将过程数据用于缺陷预防</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2 </a:t>
              </a:r>
              <a:r>
                <a:rPr lang="zh-CN" altLang="en-US" sz="2200" b="1" dirty="0" smtClean="0">
                  <a:latin typeface="Times New Roman" panose="02020603050405020304" pitchFamily="18" charset="0"/>
                  <a:ea typeface="楷体" panose="02010609060101010101" pitchFamily="49" charset="-122"/>
                </a:rPr>
                <a:t>实施质量控制度量</a:t>
              </a:r>
              <a:endParaRPr lang="en-US" altLang="zh-CN" sz="2200" b="1" dirty="0" smtClean="0">
                <a:latin typeface="Times New Roman" panose="02020603050405020304" pitchFamily="18" charset="0"/>
                <a:ea typeface="楷体" panose="02010609060101010101" pitchFamily="49" charset="-122"/>
              </a:endParaRPr>
            </a:p>
            <a:p>
              <a:r>
                <a:rPr lang="en-US" altLang="zh-CN" sz="2200" b="1" dirty="0" smtClean="0">
                  <a:latin typeface="Times New Roman" panose="02020603050405020304" pitchFamily="18" charset="0"/>
                  <a:ea typeface="楷体" panose="02010609060101010101" pitchFamily="49" charset="-122"/>
                </a:rPr>
                <a:t>3 </a:t>
              </a:r>
              <a:r>
                <a:rPr lang="zh-CN" altLang="en-US" sz="2200" b="1" dirty="0" smtClean="0">
                  <a:latin typeface="Times New Roman" panose="02020603050405020304" pitchFamily="18" charset="0"/>
                  <a:ea typeface="楷体" panose="02010609060101010101" pitchFamily="49" charset="-122"/>
                </a:rPr>
                <a:t>优化测试过程</a:t>
              </a:r>
              <a:endParaRPr lang="zh-CN" altLang="en-US" sz="2200" b="1" dirty="0">
                <a:latin typeface="Times New Roman" panose="02020603050405020304" pitchFamily="18" charset="0"/>
                <a:ea typeface="楷体" panose="02010609060101010101" pitchFamily="49" charset="-122"/>
              </a:endParaRPr>
            </a:p>
          </p:txBody>
        </p:sp>
        <p:sp>
          <p:nvSpPr>
            <p:cNvPr id="26" name="圆角矩形 25"/>
            <p:cNvSpPr/>
            <p:nvPr/>
          </p:nvSpPr>
          <p:spPr>
            <a:xfrm rot="16200000">
              <a:off x="1547156" y="4161420"/>
              <a:ext cx="1008112" cy="199154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smtClean="0">
                  <a:latin typeface="Times New Roman" panose="02020603050405020304" pitchFamily="18" charset="0"/>
                  <a:ea typeface="楷体" panose="02010609060101010101" pitchFamily="49" charset="-122"/>
                </a:rPr>
                <a:t>Level5:</a:t>
              </a:r>
            </a:p>
            <a:p>
              <a:r>
                <a:rPr lang="zh-CN" altLang="en-US" sz="2200" b="1" dirty="0" smtClean="0">
                  <a:latin typeface="Times New Roman" panose="02020603050405020304" pitchFamily="18" charset="0"/>
                  <a:ea typeface="楷体" panose="02010609060101010101" pitchFamily="49" charset="-122"/>
                </a:rPr>
                <a:t>优化缺陷预防和质量控制</a:t>
              </a:r>
              <a:endParaRPr lang="zh-CN" altLang="en-US" sz="2200" b="1" dirty="0">
                <a:latin typeface="Times New Roman" panose="02020603050405020304" pitchFamily="18" charset="0"/>
                <a:ea typeface="楷体" panose="02010609060101010101" pitchFamily="49" charset="-122"/>
              </a:endParaRPr>
            </a:p>
          </p:txBody>
        </p:sp>
      </p:grpSp>
    </p:spTree>
    <p:extLst>
      <p:ext uri="{BB962C8B-B14F-4D97-AF65-F5344CB8AC3E}">
        <p14:creationId xmlns:p14="http://schemas.microsoft.com/office/powerpoint/2010/main" val="4227694748"/>
      </p:ext>
    </p:ext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软件测试背景</a:t>
            </a:r>
          </a:p>
        </p:txBody>
      </p:sp>
      <p:sp>
        <p:nvSpPr>
          <p:cNvPr id="5124" name="Rectangle 3"/>
          <p:cNvSpPr>
            <a:spLocks noGrp="1" noChangeArrowheads="1"/>
          </p:cNvSpPr>
          <p:nvPr>
            <p:ph idx="1"/>
          </p:nvPr>
        </p:nvSpPr>
        <p:spPr/>
        <p:txBody>
          <a:bodyPr/>
          <a:lstStyle/>
          <a:p>
            <a:r>
              <a:rPr lang="zh-CN" altLang="en-US" dirty="0" smtClean="0"/>
              <a:t>本章重点</a:t>
            </a:r>
          </a:p>
          <a:p>
            <a:pPr lvl="1"/>
            <a:r>
              <a:rPr lang="zh-CN" altLang="en-US" dirty="0" smtClean="0"/>
              <a:t>软件测试发展历程</a:t>
            </a:r>
            <a:endParaRPr lang="en-US" altLang="zh-CN" dirty="0" smtClean="0"/>
          </a:p>
          <a:p>
            <a:pPr lvl="1"/>
            <a:r>
              <a:rPr lang="zh-CN" altLang="en-US" dirty="0" smtClean="0">
                <a:solidFill>
                  <a:srgbClr val="FF0000"/>
                </a:solidFill>
              </a:rPr>
              <a:t>软件测试现状</a:t>
            </a:r>
            <a:endParaRPr lang="en-US" altLang="zh-CN" dirty="0" smtClean="0">
              <a:solidFill>
                <a:srgbClr val="FF0000"/>
              </a:solidFill>
            </a:endParaRPr>
          </a:p>
          <a:p>
            <a:pPr lvl="1"/>
            <a:endParaRPr lang="zh-CN" altLang="en-US" dirty="0"/>
          </a:p>
        </p:txBody>
      </p:sp>
    </p:spTree>
    <p:extLst>
      <p:ext uri="{BB962C8B-B14F-4D97-AF65-F5344CB8AC3E}">
        <p14:creationId xmlns:p14="http://schemas.microsoft.com/office/powerpoint/2010/main" val="160475445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84584" y="224606"/>
            <a:ext cx="10668000" cy="828130"/>
          </a:xfrm>
        </p:spPr>
        <p:txBody>
          <a:bodyPr/>
          <a:lstStyle/>
          <a:p>
            <a:r>
              <a:rPr lang="zh-CN" altLang="en-US" dirty="0" smtClean="0"/>
              <a:t>软件测试现状</a:t>
            </a:r>
            <a:endParaRPr lang="zh-CN" altLang="en-US" dirty="0"/>
          </a:p>
        </p:txBody>
      </p:sp>
      <p:sp>
        <p:nvSpPr>
          <p:cNvPr id="9" name="内容占位符 8"/>
          <p:cNvSpPr>
            <a:spLocks noGrp="1"/>
          </p:cNvSpPr>
          <p:nvPr>
            <p:ph idx="1"/>
          </p:nvPr>
        </p:nvSpPr>
        <p:spPr/>
        <p:txBody>
          <a:bodyPr/>
          <a:lstStyle/>
          <a:p>
            <a:r>
              <a:rPr lang="zh-CN" altLang="en-US" dirty="0"/>
              <a:t>软件测试现状：国外现状</a:t>
            </a:r>
            <a:endParaRPr lang="en-US" altLang="zh-CN" dirty="0"/>
          </a:p>
          <a:p>
            <a:r>
              <a:rPr lang="zh-CN" altLang="en-US" dirty="0"/>
              <a:t>相当成熟，并已成为一个独立的产业</a:t>
            </a:r>
            <a:endParaRPr lang="en-US" altLang="zh-CN" dirty="0"/>
          </a:p>
          <a:p>
            <a:pPr lvl="1"/>
            <a:r>
              <a:rPr lang="zh-CN" altLang="en-US" dirty="0"/>
              <a:t>软件测试在公司中的地位非常重要</a:t>
            </a:r>
            <a:endParaRPr lang="en-US" altLang="zh-CN" dirty="0"/>
          </a:p>
          <a:p>
            <a:pPr lvl="1"/>
            <a:r>
              <a:rPr lang="zh-CN" altLang="en-US" dirty="0"/>
              <a:t>软件测试的理论研究蓬勃发展</a:t>
            </a:r>
            <a:endParaRPr lang="en-US" altLang="zh-CN" dirty="0"/>
          </a:p>
          <a:p>
            <a:pPr lvl="1"/>
            <a:r>
              <a:rPr lang="zh-CN" altLang="en-US" dirty="0"/>
              <a:t>软件测试市场繁荣</a:t>
            </a:r>
            <a:endParaRPr lang="en-US" altLang="zh-CN" dirty="0"/>
          </a:p>
          <a:p>
            <a:endParaRPr lang="zh-CN" altLang="en-US" dirty="0"/>
          </a:p>
        </p:txBody>
      </p:sp>
    </p:spTree>
    <p:extLst>
      <p:ext uri="{BB962C8B-B14F-4D97-AF65-F5344CB8AC3E}">
        <p14:creationId xmlns:p14="http://schemas.microsoft.com/office/powerpoint/2010/main" val="17688815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软件测试的现状</a:t>
            </a:r>
          </a:p>
        </p:txBody>
      </p:sp>
      <p:sp>
        <p:nvSpPr>
          <p:cNvPr id="11268" name="Rectangle 3"/>
          <p:cNvSpPr>
            <a:spLocks noGrp="1" noChangeArrowheads="1"/>
          </p:cNvSpPr>
          <p:nvPr>
            <p:ph idx="1"/>
          </p:nvPr>
        </p:nvSpPr>
        <p:spPr/>
        <p:txBody>
          <a:bodyPr/>
          <a:lstStyle/>
          <a:p>
            <a:r>
              <a:rPr lang="zh-CN" altLang="en-US" dirty="0" smtClean="0"/>
              <a:t>软件测试现状：国内现状</a:t>
            </a:r>
            <a:endParaRPr lang="en-US" altLang="zh-CN" dirty="0" smtClean="0"/>
          </a:p>
          <a:p>
            <a:r>
              <a:rPr lang="zh-CN" altLang="en-US" dirty="0" smtClean="0"/>
              <a:t>萌芽中的市场正在起步</a:t>
            </a:r>
            <a:endParaRPr lang="en-US" altLang="zh-CN" dirty="0" smtClean="0"/>
          </a:p>
          <a:p>
            <a:pPr lvl="1"/>
            <a:r>
              <a:rPr lang="zh-CN" altLang="en-US" dirty="0" smtClean="0"/>
              <a:t>对软件测试的认识和重视程度在不断提高</a:t>
            </a:r>
            <a:endParaRPr lang="en-US" altLang="zh-CN" dirty="0" smtClean="0"/>
          </a:p>
          <a:p>
            <a:pPr lvl="1"/>
            <a:r>
              <a:rPr lang="zh-CN" altLang="en-US" dirty="0" smtClean="0"/>
              <a:t>对软件产品化测试的技术研究从手动向自动化方式转变</a:t>
            </a:r>
            <a:endParaRPr lang="en-US" altLang="zh-CN" dirty="0" smtClean="0"/>
          </a:p>
          <a:p>
            <a:pPr lvl="1"/>
            <a:r>
              <a:rPr lang="zh-CN" altLang="en-US" dirty="0" smtClean="0"/>
              <a:t>软件测试人员需求大，人员素质不断提高</a:t>
            </a:r>
            <a:endParaRPr lang="en-US" altLang="zh-CN" dirty="0" smtClean="0"/>
          </a:p>
          <a:p>
            <a:pPr lvl="1"/>
            <a:r>
              <a:rPr lang="zh-CN" altLang="en-US" dirty="0" smtClean="0"/>
              <a:t>测试服务体系初步形成规模</a:t>
            </a:r>
            <a:endParaRPr lang="zh-CN" altLang="en-US" dirty="0"/>
          </a:p>
        </p:txBody>
      </p:sp>
    </p:spTree>
    <p:extLst>
      <p:ext uri="{BB962C8B-B14F-4D97-AF65-F5344CB8AC3E}">
        <p14:creationId xmlns:p14="http://schemas.microsoft.com/office/powerpoint/2010/main" val="3863069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 calcmode="lin" valueType="num">
                                      <p:cBhvr additive="base">
                                        <p:cTn id="3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8">
                                            <p:txEl>
                                              <p:pRg st="5" end="5"/>
                                            </p:txEl>
                                          </p:spTgt>
                                        </p:tgtEl>
                                        <p:attrNameLst>
                                          <p:attrName>style.visibility</p:attrName>
                                        </p:attrNameLst>
                                      </p:cBhvr>
                                      <p:to>
                                        <p:strVal val="visible"/>
                                      </p:to>
                                    </p:set>
                                    <p:anim calcmode="lin" valueType="num">
                                      <p:cBhvr additive="base">
                                        <p:cTn id="37"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dirty="0" smtClean="0"/>
              <a:t>软件测试的现状</a:t>
            </a:r>
          </a:p>
        </p:txBody>
      </p:sp>
      <p:sp>
        <p:nvSpPr>
          <p:cNvPr id="10244" name="Rectangle 3"/>
          <p:cNvSpPr>
            <a:spLocks noGrp="1" noChangeArrowheads="1"/>
          </p:cNvSpPr>
          <p:nvPr>
            <p:ph idx="1"/>
          </p:nvPr>
        </p:nvSpPr>
        <p:spPr>
          <a:xfrm>
            <a:off x="695400" y="1268760"/>
            <a:ext cx="10668000" cy="4267200"/>
          </a:xfrm>
        </p:spPr>
        <p:txBody>
          <a:bodyPr/>
          <a:lstStyle/>
          <a:p>
            <a:r>
              <a:rPr lang="zh-CN" altLang="en-US" dirty="0" smtClean="0"/>
              <a:t>外包测试现状</a:t>
            </a:r>
            <a:endParaRPr lang="en-US" altLang="zh-CN" dirty="0" smtClean="0"/>
          </a:p>
          <a:p>
            <a:r>
              <a:rPr lang="zh-CN" altLang="en-US" dirty="0" smtClean="0"/>
              <a:t>三种模式</a:t>
            </a:r>
            <a:endParaRPr lang="en-US" altLang="zh-CN" dirty="0" smtClean="0"/>
          </a:p>
          <a:p>
            <a:pPr lvl="1"/>
            <a:r>
              <a:rPr lang="zh-CN" altLang="en-US" dirty="0" smtClean="0">
                <a:latin typeface="Times New Roman" panose="02020603050405020304" pitchFamily="18" charset="0"/>
              </a:rPr>
              <a:t>现场测试模式</a:t>
            </a:r>
            <a:r>
              <a:rPr lang="en-US" altLang="en-US" dirty="0" smtClean="0">
                <a:latin typeface="Times New Roman" panose="02020603050405020304" pitchFamily="18" charset="0"/>
              </a:rPr>
              <a:t>(On-Site)</a:t>
            </a:r>
          </a:p>
          <a:p>
            <a:pPr lvl="1"/>
            <a:r>
              <a:rPr lang="zh-CN" altLang="en-US" dirty="0" smtClean="0">
                <a:latin typeface="Times New Roman" panose="02020603050405020304" pitchFamily="18" charset="0"/>
              </a:rPr>
              <a:t>内部测试模式</a:t>
            </a:r>
            <a:r>
              <a:rPr lang="en-US" altLang="en-US" dirty="0" smtClean="0">
                <a:latin typeface="Times New Roman" panose="02020603050405020304" pitchFamily="18" charset="0"/>
              </a:rPr>
              <a:t>(In-House)</a:t>
            </a:r>
          </a:p>
          <a:p>
            <a:pPr lvl="2"/>
            <a:r>
              <a:rPr lang="zh-CN" altLang="en-US" dirty="0" smtClean="0">
                <a:latin typeface="Times New Roman" panose="02020603050405020304" pitchFamily="18" charset="0"/>
              </a:rPr>
              <a:t>完全离岸外包模式</a:t>
            </a:r>
            <a:r>
              <a:rPr lang="en-US" altLang="en-US" dirty="0" smtClean="0">
                <a:latin typeface="Times New Roman" panose="02020603050405020304" pitchFamily="18" charset="0"/>
              </a:rPr>
              <a:t>(Off Shore)</a:t>
            </a:r>
            <a:endParaRPr lang="en-US" altLang="zh-CN" dirty="0" smtClean="0">
              <a:latin typeface="Times New Roman" panose="02020603050405020304" pitchFamily="18" charset="0"/>
            </a:endParaRPr>
          </a:p>
          <a:p>
            <a:pPr lvl="2"/>
            <a:r>
              <a:rPr lang="zh-CN" altLang="en-US" dirty="0" smtClean="0">
                <a:latin typeface="Times New Roman" panose="02020603050405020304" pitchFamily="18" charset="0"/>
              </a:rPr>
              <a:t>现场增援与离岸结合模式</a:t>
            </a:r>
            <a:r>
              <a:rPr lang="en-US" altLang="en-US" dirty="0" smtClean="0">
                <a:latin typeface="Times New Roman" panose="02020603050405020304" pitchFamily="18" charset="0"/>
              </a:rPr>
              <a:t>(On </a:t>
            </a:r>
            <a:r>
              <a:rPr lang="en-US" altLang="en-US" dirty="0" err="1" smtClean="0">
                <a:latin typeface="Times New Roman" panose="02020603050405020304" pitchFamily="18" charset="0"/>
              </a:rPr>
              <a:t>Site+Off</a:t>
            </a:r>
            <a:r>
              <a:rPr lang="en-US" altLang="en-US" dirty="0" smtClean="0">
                <a:latin typeface="Times New Roman" panose="02020603050405020304" pitchFamily="18" charset="0"/>
              </a:rPr>
              <a:t> Shore)</a:t>
            </a:r>
          </a:p>
          <a:p>
            <a:pPr lvl="1"/>
            <a:r>
              <a:rPr lang="zh-CN" altLang="en-US" dirty="0" smtClean="0">
                <a:latin typeface="Times New Roman" panose="02020603050405020304" pitchFamily="18" charset="0"/>
              </a:rPr>
              <a:t>设立联合研发中心模式</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256691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anim calcmode="lin" valueType="num">
                                      <p:cBhvr additive="base">
                                        <p:cTn id="7"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3" end="3"/>
                                            </p:txEl>
                                          </p:spTgt>
                                        </p:tgtEl>
                                        <p:attrNameLst>
                                          <p:attrName>style.visibility</p:attrName>
                                        </p:attrNameLst>
                                      </p:cBhvr>
                                      <p:to>
                                        <p:strVal val="visible"/>
                                      </p:to>
                                    </p:set>
                                    <p:anim calcmode="lin" valueType="num">
                                      <p:cBhvr additive="base">
                                        <p:cTn id="13"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anim calcmode="lin" valueType="num">
                                      <p:cBhvr additive="base">
                                        <p:cTn id="19"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 calcmode="lin" valueType="num">
                                      <p:cBhvr additive="base">
                                        <p:cTn id="25"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anim calcmode="lin" valueType="num">
                                      <p:cBhvr additive="base">
                                        <p:cTn id="31" dur="500" fill="hold"/>
                                        <p:tgtEl>
                                          <p:spTgt spid="1024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lstStyle/>
          <a:p>
            <a:r>
              <a:rPr lang="zh-CN" altLang="en-US" dirty="0"/>
              <a:t>考核</a:t>
            </a:r>
            <a:r>
              <a:rPr lang="zh-CN" altLang="en-US" dirty="0" smtClean="0"/>
              <a:t>方式：</a:t>
            </a:r>
            <a:endParaRPr lang="en-US" altLang="zh-CN" dirty="0" smtClean="0"/>
          </a:p>
          <a:p>
            <a:pPr lvl="1"/>
            <a:r>
              <a:rPr lang="zh-CN" altLang="en-US" dirty="0" smtClean="0"/>
              <a:t>期末成绩占总评成绩</a:t>
            </a:r>
            <a:r>
              <a:rPr lang="zh-CN" altLang="en-US" dirty="0"/>
              <a:t>的</a:t>
            </a:r>
            <a:r>
              <a:rPr lang="en-US" altLang="zh-CN" dirty="0" smtClean="0"/>
              <a:t>40%</a:t>
            </a:r>
          </a:p>
          <a:p>
            <a:pPr lvl="1"/>
            <a:r>
              <a:rPr lang="zh-CN" altLang="en-US" dirty="0" smtClean="0"/>
              <a:t>平时作业占</a:t>
            </a:r>
            <a:r>
              <a:rPr lang="zh-CN" altLang="en-US" dirty="0"/>
              <a:t>总评成绩</a:t>
            </a:r>
            <a:r>
              <a:rPr lang="zh-CN" altLang="en-US" dirty="0" smtClean="0"/>
              <a:t>的</a:t>
            </a:r>
            <a:r>
              <a:rPr lang="en-US" altLang="zh-CN" dirty="0" smtClean="0"/>
              <a:t>55%</a:t>
            </a:r>
          </a:p>
          <a:p>
            <a:pPr lvl="1"/>
            <a:r>
              <a:rPr lang="zh-CN" altLang="en-US" dirty="0" smtClean="0"/>
              <a:t>平时出勤占 总评成绩的</a:t>
            </a:r>
            <a:r>
              <a:rPr lang="en-US" altLang="zh-CN" dirty="0" smtClean="0"/>
              <a:t>5%</a:t>
            </a:r>
          </a:p>
        </p:txBody>
      </p:sp>
    </p:spTree>
    <p:extLst>
      <p:ext uri="{BB962C8B-B14F-4D97-AF65-F5344CB8AC3E}">
        <p14:creationId xmlns:p14="http://schemas.microsoft.com/office/powerpoint/2010/main" val="999135168"/>
      </p:ext>
    </p:ext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优秀测试方向毕业生就业统计表</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789967415"/>
              </p:ext>
            </p:extLst>
          </p:nvPr>
        </p:nvGraphicFramePr>
        <p:xfrm>
          <a:off x="695325" y="1196975"/>
          <a:ext cx="10668000" cy="4663440"/>
        </p:xfrm>
        <a:graphic>
          <a:graphicData uri="http://schemas.openxmlformats.org/drawingml/2006/table">
            <a:tbl>
              <a:tblPr firstRow="1" bandRow="1">
                <a:tableStyleId>{2D5ABB26-0587-4C30-8999-92F81FD0307C}</a:tableStyleId>
              </a:tblPr>
              <a:tblGrid>
                <a:gridCol w="2667000"/>
                <a:gridCol w="2667000"/>
                <a:gridCol w="2667000"/>
                <a:gridCol w="2667000"/>
              </a:tblGrid>
              <a:tr h="370840">
                <a:tc>
                  <a:txBody>
                    <a:bodyPr/>
                    <a:lstStyle/>
                    <a:p>
                      <a:r>
                        <a:rPr lang="zh-CN" altLang="en-US" sz="2800" b="1" baseline="0" dirty="0" smtClean="0">
                          <a:latin typeface="Times New Roman" panose="02020603050405020304" pitchFamily="18" charset="0"/>
                          <a:ea typeface="楷体" panose="02010609060101010101" pitchFamily="49" charset="-122"/>
                        </a:rPr>
                        <a:t>年级</a:t>
                      </a:r>
                      <a:endParaRPr lang="zh-CN" altLang="en-US" sz="2800" b="1" baseline="0" dirty="0">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姓名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就业单位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薪资</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李萌</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京东</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杨帆</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新浪</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杨跃娟</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美团</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张佳浩</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2014</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刘镯</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吉俊卿</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好未来</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14W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姬娅宁</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滴答</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13W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姜赫</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小米</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15W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val="3316845951"/>
      </p:ext>
    </p:extLst>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优秀测试方向毕业生就业统计表</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259740751"/>
              </p:ext>
            </p:extLst>
          </p:nvPr>
        </p:nvGraphicFramePr>
        <p:xfrm>
          <a:off x="695325" y="1196974"/>
          <a:ext cx="10441236" cy="4104233"/>
        </p:xfrm>
        <a:graphic>
          <a:graphicData uri="http://schemas.openxmlformats.org/drawingml/2006/table">
            <a:tbl>
              <a:tblPr firstRow="1" bandRow="1">
                <a:tableStyleId>{2D5ABB26-0587-4C30-8999-92F81FD0307C}</a:tableStyleId>
              </a:tblPr>
              <a:tblGrid>
                <a:gridCol w="2610309"/>
                <a:gridCol w="2610309"/>
                <a:gridCol w="2610309"/>
                <a:gridCol w="2610309"/>
              </a:tblGrid>
              <a:tr h="586319">
                <a:tc>
                  <a:txBody>
                    <a:bodyPr/>
                    <a:lstStyle/>
                    <a:p>
                      <a:r>
                        <a:rPr lang="zh-CN" altLang="en-US" sz="2800" b="1" baseline="0" dirty="0" smtClean="0">
                          <a:latin typeface="Times New Roman" panose="02020603050405020304" pitchFamily="18" charset="0"/>
                          <a:ea typeface="楷体" panose="02010609060101010101" pitchFamily="49" charset="-122"/>
                        </a:rPr>
                        <a:t>年级</a:t>
                      </a:r>
                      <a:endParaRPr lang="zh-CN" altLang="en-US" sz="2800" b="1" baseline="0" dirty="0">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姓名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就业单位</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latin typeface="Times New Roman" panose="02020603050405020304" pitchFamily="18" charset="0"/>
                          <a:ea typeface="楷体" panose="02010609060101010101" pitchFamily="49" charset="-122"/>
                        </a:rPr>
                        <a:t>薪资</a:t>
                      </a:r>
                      <a:endParaRPr lang="zh-CN" altLang="en-US" sz="2800" b="1" baseline="0" dirty="0">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2015</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游然</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20W</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杨天莹</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百度</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史素佳</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滴滴</a:t>
                      </a:r>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张飞宇等</a:t>
                      </a:r>
                      <a:r>
                        <a:rPr lang="en-US" altLang="zh-CN" sz="2800" b="1" baseline="0" dirty="0" smtClean="0">
                          <a:solidFill>
                            <a:schemeClr val="bg1"/>
                          </a:solidFill>
                          <a:latin typeface="Times New Roman" panose="02020603050405020304" pitchFamily="18" charset="0"/>
                          <a:ea typeface="楷体" panose="02010609060101010101" pitchFamily="49" charset="-122"/>
                        </a:rPr>
                        <a:t>4</a:t>
                      </a:r>
                      <a:r>
                        <a:rPr lang="zh-CN" altLang="en-US" sz="2800" b="1" baseline="0" dirty="0" smtClean="0">
                          <a:solidFill>
                            <a:schemeClr val="bg1"/>
                          </a:solidFill>
                          <a:latin typeface="Times New Roman" panose="02020603050405020304" pitchFamily="18" charset="0"/>
                          <a:ea typeface="楷体" panose="02010609060101010101" pitchFamily="49" charset="-122"/>
                        </a:rPr>
                        <a:t>人</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京东</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86319">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2016</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徐世伟</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800" b="1" baseline="0" dirty="0" smtClean="0">
                          <a:solidFill>
                            <a:schemeClr val="bg1"/>
                          </a:solidFill>
                          <a:latin typeface="Times New Roman" panose="02020603050405020304" pitchFamily="18" charset="0"/>
                          <a:ea typeface="楷体" panose="02010609060101010101" pitchFamily="49" charset="-122"/>
                        </a:rPr>
                        <a:t>360</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baseline="0" dirty="0">
                        <a:solidFill>
                          <a:schemeClr val="bg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86319">
                <a:tc>
                  <a:txBody>
                    <a:bodyPr/>
                    <a:lstStyle/>
                    <a:p>
                      <a:pPr marL="0" algn="l" defTabSz="914400" rtl="0" eaLnBrk="1" latinLnBrk="0" hangingPunct="1"/>
                      <a:r>
                        <a:rPr lang="en-US" altLang="zh-CN" sz="2800" b="1" kern="1200" baseline="0" dirty="0" smtClean="0">
                          <a:solidFill>
                            <a:schemeClr val="bg1"/>
                          </a:solidFill>
                          <a:latin typeface="Times New Roman" panose="02020603050405020304" pitchFamily="18" charset="0"/>
                          <a:ea typeface="楷体" panose="02010609060101010101" pitchFamily="49" charset="-122"/>
                          <a:cs typeface="+mn-cs"/>
                        </a:rPr>
                        <a:t>2016</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smtClean="0">
                          <a:solidFill>
                            <a:schemeClr val="bg1"/>
                          </a:solidFill>
                          <a:latin typeface="Times New Roman" panose="02020603050405020304" pitchFamily="18" charset="0"/>
                          <a:ea typeface="楷体" panose="02010609060101010101" pitchFamily="49" charset="-122"/>
                          <a:cs typeface="+mn-cs"/>
                        </a:rPr>
                        <a:t>尹璐</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kern="1200" baseline="0" dirty="0" smtClean="0">
                          <a:solidFill>
                            <a:schemeClr val="bg1"/>
                          </a:solidFill>
                          <a:latin typeface="Times New Roman" panose="02020603050405020304" pitchFamily="18" charset="0"/>
                          <a:ea typeface="楷体" panose="02010609060101010101" pitchFamily="49" charset="-122"/>
                          <a:cs typeface="+mn-cs"/>
                        </a:rPr>
                        <a:t>网易</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zh-CN" altLang="en-US" sz="2800" b="1" baseline="0" dirty="0" smtClean="0">
                          <a:solidFill>
                            <a:schemeClr val="bg1"/>
                          </a:solidFill>
                          <a:latin typeface="Times New Roman" panose="02020603050405020304" pitchFamily="18" charset="0"/>
                          <a:ea typeface="楷体" panose="02010609060101010101" pitchFamily="49" charset="-122"/>
                        </a:rPr>
                        <a:t>实习</a:t>
                      </a:r>
                      <a:endParaRPr lang="zh-CN" altLang="en-US" sz="2800" b="1" kern="1200" baseline="0" dirty="0">
                        <a:solidFill>
                          <a:schemeClr val="bg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2D050"/>
                    </a:solidFill>
                  </a:tcPr>
                </a:tc>
              </a:tr>
            </a:tbl>
          </a:graphicData>
        </a:graphic>
      </p:graphicFrame>
    </p:spTree>
    <p:extLst>
      <p:ext uri="{BB962C8B-B14F-4D97-AF65-F5344CB8AC3E}">
        <p14:creationId xmlns:p14="http://schemas.microsoft.com/office/powerpoint/2010/main" val="3707414823"/>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招聘信息分析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124744"/>
            <a:ext cx="10585176" cy="564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135135"/>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1" y="358875"/>
            <a:ext cx="11322056" cy="579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164785"/>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82" y="279798"/>
            <a:ext cx="11014405" cy="625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929595"/>
      </p:ext>
    </p:extLst>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03" y="452669"/>
            <a:ext cx="10369152" cy="591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961354"/>
      </p:ext>
    </p:extLst>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solidFill>
                  <a:srgbClr val="FF0000"/>
                </a:solidFill>
              </a:rPr>
              <a:t>测试体验</a:t>
            </a:r>
            <a:endParaRPr lang="en-US" altLang="zh-CN" dirty="0">
              <a:solidFill>
                <a:srgbClr val="FF0000"/>
              </a:solidFill>
            </a:endParaRPr>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3331249841"/>
      </p:ext>
    </p:extLst>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测试体验</a:t>
            </a:r>
            <a:endParaRPr lang="zh-CN" altLang="en-US" dirty="0"/>
          </a:p>
        </p:txBody>
      </p:sp>
      <p:sp>
        <p:nvSpPr>
          <p:cNvPr id="3" name="内容占位符 2"/>
          <p:cNvSpPr>
            <a:spLocks noGrp="1"/>
          </p:cNvSpPr>
          <p:nvPr>
            <p:ph idx="1"/>
          </p:nvPr>
        </p:nvSpPr>
        <p:spPr/>
        <p:txBody>
          <a:bodyPr/>
          <a:lstStyle/>
          <a:p>
            <a:r>
              <a:rPr lang="zh-CN" altLang="en-US" dirty="0" smtClean="0"/>
              <a:t>测试智慧绍兴，尝试找其中的</a:t>
            </a:r>
            <a:r>
              <a:rPr lang="en-US" altLang="zh-CN" dirty="0" smtClean="0"/>
              <a:t>bug</a:t>
            </a:r>
          </a:p>
          <a:p>
            <a:pPr marL="0" indent="0">
              <a:buNone/>
            </a:pPr>
            <a:r>
              <a:rPr lang="en-US" altLang="zh-CN" dirty="0"/>
              <a:t>http://www.roqisoft.com/zhsx/jqjs.php?rnd=625293532</a:t>
            </a:r>
            <a:endParaRPr lang="zh-CN" altLang="en-US" dirty="0"/>
          </a:p>
        </p:txBody>
      </p:sp>
    </p:spTree>
    <p:extLst>
      <p:ext uri="{BB962C8B-B14F-4D97-AF65-F5344CB8AC3E}">
        <p14:creationId xmlns:p14="http://schemas.microsoft.com/office/powerpoint/2010/main" val="2500695707"/>
      </p:ext>
    </p:extLst>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solidFill>
                  <a:srgbClr val="FF0000"/>
                </a:solidFill>
              </a:rPr>
              <a:t>软件测试基础概念</a:t>
            </a:r>
            <a:endParaRPr lang="en-US" altLang="zh-CN" dirty="0">
              <a:solidFill>
                <a:srgbClr val="FF0000"/>
              </a:solidFill>
            </a:endParaRPr>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1671047732"/>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a:t>软件</a:t>
            </a:r>
            <a:r>
              <a:rPr lang="zh-CN" altLang="en-US" dirty="0" smtClean="0"/>
              <a:t>缺陷</a:t>
            </a:r>
            <a:endParaRPr lang="en-US" altLang="zh-CN" dirty="0" smtClean="0"/>
          </a:p>
          <a:p>
            <a:r>
              <a:rPr lang="zh-CN" altLang="en-US" dirty="0" smtClean="0"/>
              <a:t>软件测试分类</a:t>
            </a:r>
            <a:endParaRPr lang="en-US" altLang="zh-CN" dirty="0" smtClean="0"/>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28266236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smtClean="0"/>
              <a:t>为什么</a:t>
            </a:r>
            <a:r>
              <a:rPr lang="zh-CN" altLang="en-US" dirty="0"/>
              <a:t>进行软件测试</a:t>
            </a:r>
          </a:p>
          <a:p>
            <a:pPr>
              <a:lnSpc>
                <a:spcPct val="130000"/>
              </a:lnSpc>
            </a:pPr>
            <a:r>
              <a:rPr lang="zh-CN" altLang="en-US" dirty="0"/>
              <a:t>软件测试发展</a:t>
            </a:r>
            <a:r>
              <a:rPr lang="zh-CN" altLang="en-US" dirty="0" smtClean="0"/>
              <a:t>历程、现状与职业</a:t>
            </a:r>
            <a:r>
              <a:rPr lang="zh-CN" altLang="en-US" dirty="0"/>
              <a:t>前景</a:t>
            </a:r>
          </a:p>
          <a:p>
            <a:pPr>
              <a:lnSpc>
                <a:spcPct val="130000"/>
              </a:lnSpc>
            </a:pPr>
            <a:r>
              <a:rPr lang="zh-CN" altLang="en-US" dirty="0" smtClean="0"/>
              <a:t>怎样</a:t>
            </a:r>
            <a:r>
              <a:rPr lang="zh-CN" altLang="en-US" dirty="0"/>
              <a:t>进行</a:t>
            </a:r>
            <a:r>
              <a:rPr lang="zh-CN" altLang="en-US" dirty="0" smtClean="0"/>
              <a:t>软件测试</a:t>
            </a:r>
            <a:endParaRPr lang="en-US" altLang="zh-CN" dirty="0" smtClean="0"/>
          </a:p>
          <a:p>
            <a:pPr lvl="1">
              <a:lnSpc>
                <a:spcPct val="130000"/>
              </a:lnSpc>
            </a:pPr>
            <a:r>
              <a:rPr lang="zh-CN" altLang="en-US" dirty="0"/>
              <a:t>测试体验</a:t>
            </a:r>
            <a:endParaRPr lang="en-US" altLang="zh-CN" dirty="0"/>
          </a:p>
          <a:p>
            <a:pPr lvl="1">
              <a:lnSpc>
                <a:spcPct val="130000"/>
              </a:lnSpc>
            </a:pPr>
            <a:r>
              <a:rPr lang="zh-CN" altLang="en-US" dirty="0" smtClean="0"/>
              <a:t>软件测试基础概念</a:t>
            </a:r>
            <a:endParaRPr lang="en-US" altLang="zh-CN" dirty="0"/>
          </a:p>
          <a:p>
            <a:pPr lvl="1">
              <a:lnSpc>
                <a:spcPct val="130000"/>
              </a:lnSpc>
            </a:pPr>
            <a:r>
              <a:rPr lang="zh-CN" altLang="en-US" dirty="0" smtClean="0"/>
              <a:t>测试</a:t>
            </a:r>
            <a:r>
              <a:rPr lang="zh-CN" altLang="en-US" dirty="0"/>
              <a:t>流程</a:t>
            </a:r>
            <a:endParaRPr lang="en-US" altLang="zh-CN" dirty="0"/>
          </a:p>
          <a:p>
            <a:pPr>
              <a:lnSpc>
                <a:spcPct val="130000"/>
              </a:lnSpc>
            </a:pPr>
            <a:r>
              <a:rPr lang="zh-CN" altLang="en-US" dirty="0"/>
              <a:t>软件测试职业前景</a:t>
            </a:r>
          </a:p>
          <a:p>
            <a:pPr lvl="1">
              <a:lnSpc>
                <a:spcPct val="130000"/>
              </a:lnSpc>
            </a:pPr>
            <a:endParaRPr lang="en-US" altLang="zh-CN" dirty="0" smtClean="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smtClean="0"/>
          </a:p>
          <a:p>
            <a:pPr>
              <a:lnSpc>
                <a:spcPct val="130000"/>
              </a:lnSpc>
            </a:pPr>
            <a:endParaRPr lang="zh-CN" altLang="en-US" dirty="0"/>
          </a:p>
        </p:txBody>
      </p:sp>
    </p:spTree>
    <p:extLst>
      <p:ext uri="{BB962C8B-B14F-4D97-AF65-F5344CB8AC3E}">
        <p14:creationId xmlns:p14="http://schemas.microsoft.com/office/powerpoint/2010/main" val="1318698167"/>
      </p:ext>
    </p:extLst>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dirty="0" smtClean="0"/>
              <a:t>测试用例的概念</a:t>
            </a:r>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测试用例的定义</a:t>
            </a:r>
            <a:r>
              <a:rPr lang="en-US" altLang="zh-CN" dirty="0" smtClean="0"/>
              <a:t>——IEEE1990</a:t>
            </a:r>
          </a:p>
          <a:p>
            <a:pPr lvl="1"/>
            <a:r>
              <a:rPr lang="zh-CN" altLang="en-US" dirty="0" smtClean="0"/>
              <a:t>是一组测试</a:t>
            </a:r>
            <a:r>
              <a:rPr lang="zh-CN" altLang="en-US" dirty="0" smtClean="0">
                <a:solidFill>
                  <a:srgbClr val="FF0000"/>
                </a:solidFill>
              </a:rPr>
              <a:t>输入</a:t>
            </a:r>
            <a:r>
              <a:rPr lang="zh-CN" altLang="en-US" dirty="0" smtClean="0"/>
              <a:t>、</a:t>
            </a:r>
            <a:r>
              <a:rPr lang="zh-CN" altLang="en-US" dirty="0" smtClean="0">
                <a:solidFill>
                  <a:srgbClr val="FF0000"/>
                </a:solidFill>
              </a:rPr>
              <a:t>执行条件</a:t>
            </a:r>
            <a:r>
              <a:rPr lang="zh-CN" altLang="en-US" dirty="0" smtClean="0"/>
              <a:t>和</a:t>
            </a:r>
            <a:r>
              <a:rPr lang="zh-CN" altLang="en-US" dirty="0" smtClean="0">
                <a:solidFill>
                  <a:srgbClr val="FF0000"/>
                </a:solidFill>
              </a:rPr>
              <a:t>预期结果</a:t>
            </a:r>
            <a:r>
              <a:rPr lang="zh-CN" altLang="en-US" dirty="0" smtClean="0"/>
              <a:t>，目的是要满足一个特定的目标，比如执行一条特定的程序路径或检验是否符合一个特定的需求 </a:t>
            </a:r>
            <a:endParaRPr lang="zh-CN" altLang="en-US" dirty="0"/>
          </a:p>
        </p:txBody>
      </p:sp>
      <p:pic>
        <p:nvPicPr>
          <p:cNvPr id="2" name="图片 1"/>
          <p:cNvPicPr>
            <a:picLocks noChangeAspect="1"/>
          </p:cNvPicPr>
          <p:nvPr/>
        </p:nvPicPr>
        <p:blipFill>
          <a:blip r:embed="rId3"/>
          <a:stretch>
            <a:fillRect/>
          </a:stretch>
        </p:blipFill>
        <p:spPr>
          <a:xfrm>
            <a:off x="839416" y="3573016"/>
            <a:ext cx="1657143" cy="1000000"/>
          </a:xfrm>
          <a:prstGeom prst="rect">
            <a:avLst/>
          </a:prstGeom>
        </p:spPr>
      </p:pic>
      <p:pic>
        <p:nvPicPr>
          <p:cNvPr id="3" name="图片 2"/>
          <p:cNvPicPr>
            <a:picLocks noChangeAspect="1"/>
          </p:cNvPicPr>
          <p:nvPr/>
        </p:nvPicPr>
        <p:blipFill>
          <a:blip r:embed="rId4">
            <a:clrChange>
              <a:clrFrom>
                <a:srgbClr val="FEFFFE"/>
              </a:clrFrom>
              <a:clrTo>
                <a:srgbClr val="FEFFFE">
                  <a:alpha val="0"/>
                </a:srgbClr>
              </a:clrTo>
            </a:clrChange>
          </a:blip>
          <a:stretch>
            <a:fillRect/>
          </a:stretch>
        </p:blipFill>
        <p:spPr>
          <a:xfrm>
            <a:off x="1991544" y="4797152"/>
            <a:ext cx="1676190" cy="1171429"/>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3575720" y="2924944"/>
            <a:ext cx="2664296" cy="2963350"/>
          </a:xfrm>
          <a:prstGeom prst="rect">
            <a:avLst/>
          </a:prstGeom>
        </p:spPr>
      </p:pic>
      <p:pic>
        <p:nvPicPr>
          <p:cNvPr id="5" name="图片 4"/>
          <p:cNvPicPr>
            <a:picLocks noChangeAspect="1"/>
          </p:cNvPicPr>
          <p:nvPr/>
        </p:nvPicPr>
        <p:blipFill>
          <a:blip r:embed="rId6"/>
          <a:stretch>
            <a:fillRect/>
          </a:stretch>
        </p:blipFill>
        <p:spPr>
          <a:xfrm>
            <a:off x="6600056" y="4581128"/>
            <a:ext cx="1657143" cy="1095238"/>
          </a:xfrm>
          <a:prstGeom prst="rect">
            <a:avLst/>
          </a:prstGeom>
        </p:spPr>
      </p:pic>
      <p:pic>
        <p:nvPicPr>
          <p:cNvPr id="6" name="图片 5"/>
          <p:cNvPicPr>
            <a:picLocks noChangeAspect="1"/>
          </p:cNvPicPr>
          <p:nvPr/>
        </p:nvPicPr>
        <p:blipFill>
          <a:blip r:embed="rId7"/>
          <a:stretch>
            <a:fillRect/>
          </a:stretch>
        </p:blipFill>
        <p:spPr>
          <a:xfrm>
            <a:off x="8328248" y="2996952"/>
            <a:ext cx="2247619" cy="1133333"/>
          </a:xfrm>
          <a:prstGeom prst="rect">
            <a:avLst/>
          </a:prstGeom>
        </p:spPr>
      </p:pic>
      <p:sp>
        <p:nvSpPr>
          <p:cNvPr id="12" name="内容占位符 2"/>
          <p:cNvSpPr txBox="1">
            <a:spLocks/>
          </p:cNvSpPr>
          <p:nvPr/>
        </p:nvSpPr>
        <p:spPr bwMode="auto">
          <a:xfrm>
            <a:off x="8328248" y="4293096"/>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smtClean="0">
                <a:latin typeface="楷体" panose="02010609060101010101" pitchFamily="49" charset="-122"/>
                <a:ea typeface="楷体" panose="02010609060101010101" pitchFamily="49" charset="-122"/>
              </a:rPr>
              <a:t>运行的测试用例</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695400" y="4509120"/>
            <a:ext cx="1944216" cy="523220"/>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测试用例</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9091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z="3600" dirty="0" smtClean="0">
                <a:ea typeface="楷体" panose="02010609060101010101" pitchFamily="49" charset="-122"/>
              </a:rPr>
              <a:t>测试用例</a:t>
            </a:r>
            <a:r>
              <a:rPr lang="zh-CN" altLang="en-US" sz="3600" dirty="0">
                <a:ea typeface="楷体" panose="02010609060101010101" pitchFamily="49" charset="-122"/>
              </a:rPr>
              <a:t>的概念</a:t>
            </a:r>
          </a:p>
        </p:txBody>
      </p:sp>
      <p:sp>
        <p:nvSpPr>
          <p:cNvPr id="43012" name="Rectangle 3"/>
          <p:cNvSpPr>
            <a:spLocks noGrp="1" noChangeArrowheads="1"/>
          </p:cNvSpPr>
          <p:nvPr>
            <p:ph sz="half" idx="1"/>
          </p:nvPr>
        </p:nvSpPr>
        <p:spPr>
          <a:xfrm>
            <a:off x="719403" y="1316766"/>
            <a:ext cx="10622280" cy="4268047"/>
          </a:xfrm>
        </p:spPr>
        <p:txBody>
          <a:bodyPr/>
          <a:lstStyle/>
          <a:p>
            <a:pPr>
              <a:spcBef>
                <a:spcPts val="0"/>
              </a:spcBef>
            </a:pPr>
            <a:r>
              <a:rPr lang="zh-CN" altLang="en-US" dirty="0">
                <a:latin typeface="楷体" panose="02010609060101010101" pitchFamily="49" charset="-122"/>
                <a:ea typeface="楷体" panose="02010609060101010101" pitchFamily="49" charset="-122"/>
              </a:rPr>
              <a:t>测试用例的设计</a:t>
            </a:r>
          </a:p>
          <a:p>
            <a:pPr lvl="1" eaLnBrk="1" hangingPunct="1"/>
            <a:r>
              <a:rPr lang="zh-CN" altLang="en-US" sz="3700" dirty="0">
                <a:latin typeface="楷体" panose="02010609060101010101" pitchFamily="49" charset="-122"/>
                <a:ea typeface="楷体" panose="02010609060101010101" pitchFamily="49" charset="-122"/>
              </a:rPr>
              <a:t>正常数据</a:t>
            </a:r>
            <a:endParaRPr lang="en-US" sz="3700" dirty="0">
              <a:latin typeface="楷体" panose="02010609060101010101" pitchFamily="49" charset="-122"/>
              <a:ea typeface="楷体" panose="02010609060101010101" pitchFamily="49" charset="-122"/>
            </a:endParaRPr>
          </a:p>
          <a:p>
            <a:pPr lvl="1" eaLnBrk="1" hangingPunct="1"/>
            <a:r>
              <a:rPr lang="zh-CN" altLang="en-US" sz="3700" dirty="0">
                <a:latin typeface="楷体" panose="02010609060101010101" pitchFamily="49" charset="-122"/>
                <a:ea typeface="楷体" panose="02010609060101010101" pitchFamily="49" charset="-122"/>
              </a:rPr>
              <a:t>错误数据</a:t>
            </a:r>
          </a:p>
          <a:p>
            <a:pPr lvl="1" eaLnBrk="1" hangingPunct="1"/>
            <a:r>
              <a:rPr lang="zh-CN" altLang="en-US" sz="3700" dirty="0">
                <a:latin typeface="楷体" panose="02010609060101010101" pitchFamily="49" charset="-122"/>
                <a:ea typeface="楷体" panose="02010609060101010101" pitchFamily="49" charset="-122"/>
              </a:rPr>
              <a:t>边界数据</a:t>
            </a:r>
            <a:endParaRPr lang="en-US" sz="37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3786633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z="3600" dirty="0" smtClean="0">
                <a:ea typeface="楷体" panose="02010609060101010101" pitchFamily="49" charset="-122"/>
              </a:rPr>
              <a:t>测试用例</a:t>
            </a:r>
            <a:r>
              <a:rPr lang="zh-CN" altLang="en-US" sz="3600" dirty="0">
                <a:ea typeface="楷体" panose="02010609060101010101" pitchFamily="49" charset="-122"/>
              </a:rPr>
              <a:t>的概念</a:t>
            </a:r>
          </a:p>
        </p:txBody>
      </p:sp>
      <p:sp>
        <p:nvSpPr>
          <p:cNvPr id="44036" name="Rectangle 3"/>
          <p:cNvSpPr>
            <a:spLocks noGrp="1" noChangeArrowheads="1"/>
          </p:cNvSpPr>
          <p:nvPr>
            <p:ph sz="half" idx="1"/>
          </p:nvPr>
        </p:nvSpPr>
        <p:spPr>
          <a:xfrm>
            <a:off x="911424" y="1220755"/>
            <a:ext cx="10622280" cy="4268047"/>
          </a:xfrm>
        </p:spPr>
        <p:txBody>
          <a:bodyPr/>
          <a:lstStyle/>
          <a:p>
            <a:pPr>
              <a:spcBef>
                <a:spcPts val="0"/>
              </a:spcBef>
            </a:pPr>
            <a:r>
              <a:rPr lang="zh-CN" altLang="en-US" dirty="0">
                <a:latin typeface="楷体" panose="02010609060101010101" pitchFamily="49" charset="-122"/>
                <a:ea typeface="楷体" panose="02010609060101010101" pitchFamily="49" charset="-122"/>
              </a:rPr>
              <a:t>测试用例设计的基本原则</a:t>
            </a:r>
          </a:p>
          <a:p>
            <a:pPr lvl="1" eaLnBrk="1" hangingPunct="1"/>
            <a:r>
              <a:rPr lang="zh-CN" altLang="en-US" sz="3700" dirty="0">
                <a:latin typeface="楷体" panose="02010609060101010101" pitchFamily="49" charset="-122"/>
                <a:ea typeface="楷体" panose="02010609060101010101" pitchFamily="49" charset="-122"/>
              </a:rPr>
              <a:t>数量越少越好</a:t>
            </a:r>
            <a:endParaRPr lang="en-US" sz="3700" dirty="0">
              <a:latin typeface="楷体" panose="02010609060101010101" pitchFamily="49" charset="-122"/>
              <a:ea typeface="楷体" panose="02010609060101010101" pitchFamily="49" charset="-122"/>
            </a:endParaRPr>
          </a:p>
          <a:p>
            <a:pPr lvl="1" eaLnBrk="1" hangingPunct="1"/>
            <a:r>
              <a:rPr lang="zh-CN" altLang="en-US" sz="3700" dirty="0">
                <a:latin typeface="楷体" panose="02010609060101010101" pitchFamily="49" charset="-122"/>
                <a:ea typeface="楷体" panose="02010609060101010101" pitchFamily="49" charset="-122"/>
              </a:rPr>
              <a:t>典型性越高越好</a:t>
            </a:r>
            <a:endParaRPr lang="en-US" sz="3700" dirty="0">
              <a:latin typeface="楷体" panose="02010609060101010101" pitchFamily="49" charset="-122"/>
              <a:ea typeface="楷体" panose="02010609060101010101" pitchFamily="49" charset="-122"/>
            </a:endParaRPr>
          </a:p>
          <a:p>
            <a:pPr lvl="1" eaLnBrk="1" hangingPunct="1"/>
            <a:r>
              <a:rPr lang="zh-CN" altLang="en-US" sz="3700" dirty="0">
                <a:latin typeface="楷体" panose="02010609060101010101" pitchFamily="49" charset="-122"/>
                <a:ea typeface="楷体" panose="02010609060101010101" pitchFamily="49" charset="-122"/>
              </a:rPr>
              <a:t>对缺陷的定位性越强越好</a:t>
            </a:r>
          </a:p>
        </p:txBody>
      </p:sp>
    </p:spTree>
    <p:extLst>
      <p:ext uri="{BB962C8B-B14F-4D97-AF65-F5344CB8AC3E}">
        <p14:creationId xmlns:p14="http://schemas.microsoft.com/office/powerpoint/2010/main" val="78746196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smtClean="0">
                <a:solidFill>
                  <a:srgbClr val="FF0000"/>
                </a:solidFill>
              </a:rPr>
              <a:t>软件缺陷</a:t>
            </a:r>
            <a:endParaRPr lang="en-US" altLang="zh-CN" dirty="0" smtClean="0">
              <a:solidFill>
                <a:srgbClr val="FF0000"/>
              </a:solidFill>
            </a:endParaRPr>
          </a:p>
          <a:p>
            <a:r>
              <a:rPr lang="zh-CN" altLang="en-US" dirty="0" smtClean="0"/>
              <a:t>软件测试分类</a:t>
            </a:r>
            <a:endParaRPr lang="en-US" altLang="zh-CN" dirty="0" smtClean="0"/>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560064390"/>
      </p:ext>
    </p:extLst>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a:t>
            </a:r>
            <a:r>
              <a:rPr lang="zh-CN" altLang="en-US" dirty="0" smtClean="0"/>
              <a:t>是软件缺陷（</a:t>
            </a:r>
            <a:r>
              <a:rPr lang="en-US" altLang="zh-CN" dirty="0" smtClean="0"/>
              <a:t>bug</a:t>
            </a:r>
            <a:r>
              <a:rPr lang="zh-CN" altLang="en-US" dirty="0" smtClean="0"/>
              <a:t>）</a:t>
            </a:r>
            <a:endParaRPr lang="zh-CN" altLang="en-US" dirty="0"/>
          </a:p>
        </p:txBody>
      </p:sp>
      <p:sp>
        <p:nvSpPr>
          <p:cNvPr id="3" name="内容占位符 2"/>
          <p:cNvSpPr>
            <a:spLocks noGrp="1"/>
          </p:cNvSpPr>
          <p:nvPr>
            <p:ph idx="1"/>
          </p:nvPr>
        </p:nvSpPr>
        <p:spPr>
          <a:xfrm>
            <a:off x="5591944" y="1484784"/>
            <a:ext cx="6059488" cy="4267200"/>
          </a:xfrm>
        </p:spPr>
        <p:txBody>
          <a:bodyPr/>
          <a:lstStyle/>
          <a:p>
            <a:r>
              <a:rPr lang="zh-CN" altLang="en-US" dirty="0">
                <a:latin typeface="楷体" panose="02010609060101010101" pitchFamily="49" charset="-122"/>
              </a:rPr>
              <a:t>第</a:t>
            </a:r>
            <a:r>
              <a:rPr lang="en-US" altLang="zh-CN" dirty="0">
                <a:latin typeface="楷体" panose="02010609060101010101" pitchFamily="49" charset="-122"/>
              </a:rPr>
              <a:t>1</a:t>
            </a:r>
            <a:r>
              <a:rPr lang="zh-CN" altLang="en-US" dirty="0">
                <a:latin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楷体" panose="02010609060101010101" pitchFamily="49" charset="-122"/>
              </a:rPr>
              <a:t>bug</a:t>
            </a:r>
            <a:r>
              <a:rPr lang="zh-CN" altLang="en-US" dirty="0">
                <a:latin typeface="楷体" panose="02010609060101010101" pitchFamily="49" charset="-122"/>
              </a:rPr>
              <a:t>这个词就流传下来</a:t>
            </a:r>
          </a:p>
          <a:p>
            <a:endParaRPr lang="zh-CN" altLang="en-US" dirty="0">
              <a:latin typeface="楷体" panose="02010609060101010101" pitchFamily="49" charset="-122"/>
            </a:endParaRPr>
          </a:p>
        </p:txBody>
      </p:sp>
      <p:pic>
        <p:nvPicPr>
          <p:cNvPr id="4" name="Picture 2" descr="C:\Users\pc\Desktop\timg.jpg"/>
          <p:cNvPicPr>
            <a:picLocks noChangeAspect="1" noChangeArrowheads="1"/>
          </p:cNvPicPr>
          <p:nvPr/>
        </p:nvPicPr>
        <p:blipFill>
          <a:blip r:embed="rId3"/>
          <a:srcRect/>
          <a:stretch>
            <a:fillRect/>
          </a:stretch>
        </p:blipFill>
        <p:spPr bwMode="auto">
          <a:xfrm>
            <a:off x="623392" y="2204864"/>
            <a:ext cx="4859247" cy="3744416"/>
          </a:xfrm>
          <a:prstGeom prst="rect">
            <a:avLst/>
          </a:prstGeom>
          <a:noFill/>
        </p:spPr>
      </p:pic>
      <p:sp>
        <p:nvSpPr>
          <p:cNvPr id="5" name="内容占位符 2"/>
          <p:cNvSpPr txBox="1">
            <a:spLocks/>
          </p:cNvSpPr>
          <p:nvPr/>
        </p:nvSpPr>
        <p:spPr bwMode="auto">
          <a:xfrm>
            <a:off x="479376" y="1268760"/>
            <a:ext cx="6059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kern="0" dirty="0" smtClean="0">
                <a:ea typeface="楷体" panose="02010609060101010101" pitchFamily="49" charset="-122"/>
                <a:cs typeface="Times New Roman" panose="02020603050405020304" pitchFamily="18" charset="0"/>
              </a:rPr>
              <a:t>Bug</a:t>
            </a:r>
            <a:r>
              <a:rPr lang="zh-CN" altLang="en-US" kern="0" dirty="0" smtClean="0">
                <a:latin typeface="楷体" panose="02010609060101010101" pitchFamily="49" charset="-122"/>
                <a:ea typeface="楷体" panose="02010609060101010101" pitchFamily="49" charset="-122"/>
              </a:rPr>
              <a:t>的故事</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47011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dirty="0" smtClean="0"/>
              <a:t>软件缺陷的概念</a:t>
            </a:r>
          </a:p>
        </p:txBody>
      </p:sp>
      <p:sp>
        <p:nvSpPr>
          <p:cNvPr id="28676" name="Rectangle 3"/>
          <p:cNvSpPr>
            <a:spLocks noGrp="1" noChangeArrowheads="1"/>
          </p:cNvSpPr>
          <p:nvPr>
            <p:ph idx="1"/>
          </p:nvPr>
        </p:nvSpPr>
        <p:spPr/>
        <p:txBody>
          <a:bodyPr/>
          <a:lstStyle/>
          <a:p>
            <a:r>
              <a:rPr lang="en-US" altLang="zh-CN" dirty="0" smtClean="0"/>
              <a:t>Grace Hopper</a:t>
            </a:r>
            <a:r>
              <a:rPr lang="zh-CN" altLang="en-US" dirty="0" smtClean="0"/>
              <a:t>，计算机软件之母</a:t>
            </a:r>
          </a:p>
          <a:p>
            <a:pPr lvl="1"/>
            <a:r>
              <a:rPr lang="en-US" altLang="zh-CN" dirty="0" smtClean="0"/>
              <a:t>1945</a:t>
            </a:r>
            <a:r>
              <a:rPr lang="zh-CN" altLang="en-US" dirty="0" smtClean="0"/>
              <a:t>年</a:t>
            </a:r>
            <a:r>
              <a:rPr lang="en-US" altLang="zh-CN" dirty="0" smtClean="0"/>
              <a:t>9</a:t>
            </a:r>
            <a:r>
              <a:rPr lang="zh-CN" altLang="en-US" dirty="0" smtClean="0"/>
              <a:t>月</a:t>
            </a:r>
            <a:r>
              <a:rPr lang="en-US" altLang="zh-CN" dirty="0" smtClean="0"/>
              <a:t>9</a:t>
            </a:r>
            <a:r>
              <a:rPr lang="zh-CN" altLang="en-US" dirty="0" smtClean="0"/>
              <a:t>日</a:t>
            </a:r>
          </a:p>
          <a:p>
            <a:pPr lvl="1"/>
            <a:r>
              <a:rPr lang="en-US" altLang="zh-CN" dirty="0" smtClean="0"/>
              <a:t>“First actual case of bug being found”</a:t>
            </a:r>
          </a:p>
          <a:p>
            <a:pPr lvl="1"/>
            <a:r>
              <a:rPr lang="zh-CN" altLang="en-US" dirty="0" smtClean="0"/>
              <a:t>（第一个发现虫子的实例） </a:t>
            </a:r>
            <a:endParaRPr lang="zh-CN" dirty="0"/>
          </a:p>
        </p:txBody>
      </p:sp>
      <p:pic>
        <p:nvPicPr>
          <p:cNvPr id="297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4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a:t>软件缺陷的定义</a:t>
            </a:r>
            <a:r>
              <a:rPr lang="en-US" altLang="zh-CN" dirty="0"/>
              <a:t>——Ron Patton</a:t>
            </a:r>
          </a:p>
          <a:p>
            <a:pPr lvl="1"/>
            <a:r>
              <a:rPr lang="zh-CN" altLang="zh-CN" dirty="0"/>
              <a:t>软件测试员认为软件难以理解、不易使用、运行速度缓慢，或者最终用户认为</a:t>
            </a:r>
            <a:r>
              <a:rPr lang="zh-CN" altLang="zh-CN" dirty="0" smtClean="0"/>
              <a:t>不好</a:t>
            </a:r>
            <a:endParaRPr lang="en-US" altLang="zh-CN" dirty="0" smtClean="0"/>
          </a:p>
          <a:p>
            <a:pPr lvl="1"/>
            <a:r>
              <a:rPr lang="zh-CN" altLang="zh-CN" dirty="0"/>
              <a:t>软件未达到需求规格说明书中指明的功能</a:t>
            </a:r>
          </a:p>
          <a:p>
            <a:pPr lvl="1"/>
            <a:r>
              <a:rPr lang="zh-CN" altLang="zh-CN" dirty="0"/>
              <a:t>软件出现了需求规格说明书中指明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lvl="1"/>
            <a:r>
              <a:rPr lang="zh-CN" altLang="zh-CN" dirty="0"/>
              <a:t>软件功能超出需求规格说明书中指明的范围</a:t>
            </a:r>
          </a:p>
          <a:p>
            <a:pPr lvl="1"/>
            <a:r>
              <a:rPr lang="zh-CN" altLang="zh-CN" dirty="0"/>
              <a:t>软件未达到需求规格说明书中虽未指出但应达到的目标</a:t>
            </a:r>
          </a:p>
          <a:p>
            <a:pPr lvl="1"/>
            <a:endParaRPr lang="zh-CN" altLang="zh-CN" dirty="0"/>
          </a:p>
          <a:p>
            <a:endParaRPr lang="zh-CN" altLang="en-US" dirty="0"/>
          </a:p>
        </p:txBody>
      </p:sp>
    </p:spTree>
    <p:extLst>
      <p:ext uri="{BB962C8B-B14F-4D97-AF65-F5344CB8AC3E}">
        <p14:creationId xmlns:p14="http://schemas.microsoft.com/office/powerpoint/2010/main" val="287800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23392" y="1052736"/>
            <a:ext cx="10668000" cy="4267200"/>
          </a:xfrm>
        </p:spPr>
        <p:txBody>
          <a:bodyPr/>
          <a:lstStyle/>
          <a:p>
            <a:pPr marL="0" indent="0">
              <a:buNone/>
            </a:pPr>
            <a:r>
              <a:rPr lang="en-US" altLang="zh-CN" dirty="0" smtClean="0"/>
              <a:t>1</a:t>
            </a:r>
            <a:r>
              <a:rPr lang="zh-CN" altLang="en-US" dirty="0" smtClean="0"/>
              <a:t>、</a:t>
            </a:r>
            <a:r>
              <a:rPr lang="zh-CN" altLang="zh-CN" dirty="0" smtClean="0"/>
              <a:t>软件测试</a:t>
            </a:r>
            <a:r>
              <a:rPr lang="zh-CN" altLang="zh-CN" dirty="0"/>
              <a:t>员认为软件难以理解、不易使用、运行速度缓慢，或者最终用户认为不好</a:t>
            </a:r>
          </a:p>
          <a:p>
            <a:endParaRPr lang="zh-CN" altLang="en-US" dirty="0"/>
          </a:p>
        </p:txBody>
      </p:sp>
      <p:pic>
        <p:nvPicPr>
          <p:cNvPr id="6" name="图片 5"/>
          <p:cNvPicPr>
            <a:picLocks noChangeAspect="1"/>
          </p:cNvPicPr>
          <p:nvPr/>
        </p:nvPicPr>
        <p:blipFill>
          <a:blip r:embed="rId2"/>
          <a:stretch>
            <a:fillRect/>
          </a:stretch>
        </p:blipFill>
        <p:spPr>
          <a:xfrm>
            <a:off x="1343471" y="2276872"/>
            <a:ext cx="7317695" cy="3600400"/>
          </a:xfrm>
          <a:prstGeom prst="rect">
            <a:avLst/>
          </a:prstGeom>
        </p:spPr>
      </p:pic>
    </p:spTree>
    <p:extLst>
      <p:ext uri="{BB962C8B-B14F-4D97-AF65-F5344CB8AC3E}">
        <p14:creationId xmlns:p14="http://schemas.microsoft.com/office/powerpoint/2010/main" val="2175580972"/>
      </p:ext>
    </p:extLst>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a:t>
            </a:r>
            <a:r>
              <a:rPr lang="zh-CN" altLang="zh-CN" dirty="0" smtClean="0"/>
              <a:t>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en-US" dirty="0" smtClean="0"/>
              <a:t>、</a:t>
            </a:r>
            <a:r>
              <a:rPr lang="zh-CN" altLang="zh-CN" dirty="0" smtClean="0"/>
              <a:t>软件</a:t>
            </a:r>
            <a:r>
              <a:rPr lang="zh-CN" altLang="zh-CN" dirty="0"/>
              <a:t>未达到需求规格说明书中指明的功能</a:t>
            </a:r>
          </a:p>
          <a:p>
            <a:endParaRPr lang="zh-CN" altLang="en-US" dirty="0"/>
          </a:p>
        </p:txBody>
      </p:sp>
      <p:pic>
        <p:nvPicPr>
          <p:cNvPr id="5" name="图片 4"/>
          <p:cNvPicPr>
            <a:picLocks noChangeAspect="1"/>
          </p:cNvPicPr>
          <p:nvPr/>
        </p:nvPicPr>
        <p:blipFill>
          <a:blip r:embed="rId2"/>
          <a:stretch>
            <a:fillRect/>
          </a:stretch>
        </p:blipFill>
        <p:spPr>
          <a:xfrm>
            <a:off x="1055440" y="1916832"/>
            <a:ext cx="8780952" cy="4238095"/>
          </a:xfrm>
          <a:prstGeom prst="rect">
            <a:avLst/>
          </a:prstGeom>
        </p:spPr>
      </p:pic>
    </p:spTree>
    <p:extLst>
      <p:ext uri="{BB962C8B-B14F-4D97-AF65-F5344CB8AC3E}">
        <p14:creationId xmlns:p14="http://schemas.microsoft.com/office/powerpoint/2010/main" val="3302835164"/>
      </p:ext>
    </p:extLst>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3 </a:t>
            </a:r>
            <a:r>
              <a:rPr lang="zh-CN" altLang="en-US" dirty="0" smtClean="0"/>
              <a:t>、</a:t>
            </a:r>
            <a:r>
              <a:rPr lang="zh-CN" altLang="zh-CN" dirty="0" smtClean="0"/>
              <a:t>软件</a:t>
            </a:r>
            <a:r>
              <a:rPr lang="zh-CN" altLang="zh-CN" dirty="0"/>
              <a:t>出现了需求规格说明书中指明</a:t>
            </a:r>
            <a:r>
              <a:rPr lang="zh-CN" altLang="zh-CN" dirty="0" smtClean="0"/>
              <a:t>不</a:t>
            </a:r>
            <a:r>
              <a:rPr lang="zh-CN" altLang="en-US" dirty="0" smtClean="0"/>
              <a:t>应</a:t>
            </a:r>
            <a:r>
              <a:rPr lang="zh-CN" altLang="zh-CN" dirty="0" smtClean="0"/>
              <a:t>出现</a:t>
            </a:r>
            <a:r>
              <a:rPr lang="zh-CN" altLang="zh-CN" dirty="0"/>
              <a:t>的错误</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1775520" y="1772816"/>
            <a:ext cx="7060114" cy="4439785"/>
          </a:xfrm>
          <a:prstGeom prst="rect">
            <a:avLst/>
          </a:prstGeom>
        </p:spPr>
      </p:pic>
    </p:spTree>
    <p:extLst>
      <p:ext uri="{BB962C8B-B14F-4D97-AF65-F5344CB8AC3E}">
        <p14:creationId xmlns:p14="http://schemas.microsoft.com/office/powerpoint/2010/main" val="3718786560"/>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dirty="0" smtClean="0"/>
              <a:t>软件测试的概念</a:t>
            </a:r>
          </a:p>
        </p:txBody>
      </p:sp>
      <p:sp>
        <p:nvSpPr>
          <p:cNvPr id="7172" name="Rectangle 3"/>
          <p:cNvSpPr>
            <a:spLocks noGrp="1" noChangeArrowheads="1"/>
          </p:cNvSpPr>
          <p:nvPr>
            <p:ph idx="1"/>
          </p:nvPr>
        </p:nvSpPr>
        <p:spPr/>
        <p:txBody>
          <a:bodyPr/>
          <a:lstStyle/>
          <a:p>
            <a:r>
              <a:rPr lang="zh-CN" altLang="en-US" dirty="0" smtClean="0"/>
              <a:t>什么是软件</a:t>
            </a:r>
            <a:endParaRPr lang="en-US" altLang="zh-CN" dirty="0" smtClean="0"/>
          </a:p>
          <a:p>
            <a:pPr lvl="1"/>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数据库 </a:t>
            </a:r>
            <a:r>
              <a:rPr lang="en-US" altLang="zh-CN" dirty="0" smtClean="0"/>
              <a:t>+ </a:t>
            </a:r>
            <a:r>
              <a:rPr lang="zh-CN" altLang="en-US" dirty="0" smtClean="0"/>
              <a:t>文档 </a:t>
            </a:r>
            <a:r>
              <a:rPr lang="en-US" altLang="zh-CN" dirty="0" smtClean="0"/>
              <a:t>+ </a:t>
            </a:r>
            <a:r>
              <a:rPr lang="zh-CN" altLang="en-US" dirty="0" smtClean="0"/>
              <a:t>服务 </a:t>
            </a:r>
            <a:endParaRPr lang="zh-CN" altLang="en-US" dirty="0"/>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5879976" y="3068960"/>
            <a:ext cx="2076190" cy="2019048"/>
          </a:xfrm>
          <a:prstGeom prst="rect">
            <a:avLst/>
          </a:prstGeom>
        </p:spPr>
      </p:pic>
      <p:pic>
        <p:nvPicPr>
          <p:cNvPr id="7" name="图片 6"/>
          <p:cNvPicPr>
            <a:picLocks noChangeAspect="1"/>
          </p:cNvPicPr>
          <p:nvPr/>
        </p:nvPicPr>
        <p:blipFill>
          <a:blip r:embed="rId4"/>
          <a:stretch>
            <a:fillRect/>
          </a:stretch>
        </p:blipFill>
        <p:spPr>
          <a:xfrm>
            <a:off x="2711624" y="3068960"/>
            <a:ext cx="1942857" cy="2019048"/>
          </a:xfrm>
          <a:prstGeom prst="rect">
            <a:avLst/>
          </a:prstGeom>
        </p:spPr>
      </p:pic>
    </p:spTree>
    <p:extLst>
      <p:ext uri="{BB962C8B-B14F-4D97-AF65-F5344CB8AC3E}">
        <p14:creationId xmlns:p14="http://schemas.microsoft.com/office/powerpoint/2010/main" val="423739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r>
              <a:rPr lang="zh-CN" altLang="en-US" dirty="0" smtClean="0"/>
              <a:t>该规则是若被测系统不能提供在</a:t>
            </a:r>
            <a:r>
              <a:rPr lang="en-US" altLang="zh-CN" dirty="0" smtClean="0"/>
              <a:t>SRS</a:t>
            </a:r>
            <a:r>
              <a:rPr lang="zh-CN" altLang="en-US" dirty="0" smtClean="0"/>
              <a:t>中所要求的容错性，即无法识别用户的无效输入或无效操作，并给予正确的反馈，则对应一个软件缺陷</a:t>
            </a:r>
            <a:endParaRPr lang="en-US" altLang="zh-CN" dirty="0" smtClean="0"/>
          </a:p>
          <a:p>
            <a:pPr lvl="1"/>
            <a:r>
              <a:rPr lang="zh-CN" altLang="en-US" dirty="0" smtClean="0"/>
              <a:t>系统能否应对所有可能的无效用户输入情况</a:t>
            </a:r>
            <a:endParaRPr lang="en-US" altLang="zh-CN" dirty="0" smtClean="0"/>
          </a:p>
          <a:p>
            <a:pPr lvl="1"/>
            <a:r>
              <a:rPr lang="zh-CN" altLang="en-US" dirty="0"/>
              <a:t>每</a:t>
            </a:r>
            <a:r>
              <a:rPr lang="zh-CN" altLang="en-US" dirty="0" smtClean="0"/>
              <a:t>种无效输入，应以怎样的合理方式进行响应</a:t>
            </a:r>
            <a:endParaRPr lang="zh-CN" altLang="en-US" dirty="0"/>
          </a:p>
        </p:txBody>
      </p:sp>
    </p:spTree>
    <p:extLst>
      <p:ext uri="{BB962C8B-B14F-4D97-AF65-F5344CB8AC3E}">
        <p14:creationId xmlns:p14="http://schemas.microsoft.com/office/powerpoint/2010/main" val="348607714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endParaRPr lang="en-US" altLang="zh-CN" sz="675" dirty="0"/>
          </a:p>
        </p:txBody>
      </p:sp>
      <p:sp>
        <p:nvSpPr>
          <p:cNvPr id="32771" name="Rectangle 2"/>
          <p:cNvSpPr>
            <a:spLocks noGrp="1" noChangeArrowheads="1"/>
          </p:cNvSpPr>
          <p:nvPr>
            <p:ph type="title"/>
          </p:nvPr>
        </p:nvSpPr>
        <p:spPr/>
        <p:txBody>
          <a:bodyPr/>
          <a:lstStyle/>
          <a:p>
            <a:r>
              <a:rPr lang="zh-CN" dirty="0" smtClean="0"/>
              <a:t>软件缺陷的概念</a:t>
            </a:r>
          </a:p>
        </p:txBody>
      </p:sp>
      <p:sp>
        <p:nvSpPr>
          <p:cNvPr id="32772" name="Rectangle 3"/>
          <p:cNvSpPr>
            <a:spLocks noGrp="1" noChangeArrowheads="1"/>
          </p:cNvSpPr>
          <p:nvPr>
            <p:ph idx="1"/>
          </p:nvPr>
        </p:nvSpPr>
        <p:spPr/>
        <p:txBody>
          <a:bodyPr/>
          <a:lstStyle/>
          <a:p>
            <a:pPr marL="0" indent="0">
              <a:buNone/>
            </a:pPr>
            <a:r>
              <a:rPr lang="en-US" altLang="zh-CN" dirty="0" smtClean="0"/>
              <a:t>4 </a:t>
            </a:r>
            <a:r>
              <a:rPr lang="zh-CN" altLang="en-US" dirty="0" smtClean="0"/>
              <a:t>、</a:t>
            </a:r>
            <a:r>
              <a:rPr lang="zh-CN" dirty="0" smtClean="0"/>
              <a:t>软件</a:t>
            </a:r>
            <a:r>
              <a:rPr lang="zh-CN" dirty="0" smtClean="0"/>
              <a:t>功能超出需求规格说明书中指明的范围</a:t>
            </a:r>
            <a:endParaRPr lang="en-US" altLang="zh-CN" dirty="0" smtClean="0"/>
          </a:p>
          <a:p>
            <a:pPr marL="438150" lvl="1" indent="0">
              <a:buNone/>
            </a:pPr>
            <a:r>
              <a:rPr lang="zh-CN" altLang="en-US" dirty="0" smtClean="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smtClean="0"/>
          </a:p>
        </p:txBody>
      </p:sp>
    </p:spTree>
    <p:extLst>
      <p:ext uri="{BB962C8B-B14F-4D97-AF65-F5344CB8AC3E}">
        <p14:creationId xmlns:p14="http://schemas.microsoft.com/office/powerpoint/2010/main" val="114304522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pPr marL="0" indent="0">
              <a:buNone/>
            </a:pPr>
            <a:r>
              <a:rPr lang="en-US" altLang="zh-CN" dirty="0" smtClean="0"/>
              <a:t>5 </a:t>
            </a:r>
            <a:r>
              <a:rPr lang="zh-CN" altLang="en-US" dirty="0" smtClean="0"/>
              <a:t>、</a:t>
            </a:r>
            <a:r>
              <a:rPr lang="zh-CN" altLang="zh-CN" dirty="0" smtClean="0"/>
              <a:t>软件</a:t>
            </a:r>
            <a:r>
              <a:rPr lang="zh-CN" altLang="zh-CN" dirty="0"/>
              <a:t>未达到需求规格说明书中虽未指出但应达到的目标</a:t>
            </a:r>
          </a:p>
          <a:p>
            <a:pPr marL="0" indent="0">
              <a:buNone/>
            </a:pPr>
            <a:endParaRPr lang="zh-CN" altLang="en-US" dirty="0"/>
          </a:p>
        </p:txBody>
      </p:sp>
      <p:pic>
        <p:nvPicPr>
          <p:cNvPr id="6" name="图片 5"/>
          <p:cNvPicPr>
            <a:picLocks noChangeAspect="1"/>
          </p:cNvPicPr>
          <p:nvPr/>
        </p:nvPicPr>
        <p:blipFill>
          <a:blip r:embed="rId2"/>
          <a:stretch>
            <a:fillRect/>
          </a:stretch>
        </p:blipFill>
        <p:spPr>
          <a:xfrm>
            <a:off x="1919536" y="1700808"/>
            <a:ext cx="7128792" cy="4191573"/>
          </a:xfrm>
          <a:prstGeom prst="rect">
            <a:avLst/>
          </a:prstGeom>
        </p:spPr>
      </p:pic>
    </p:spTree>
    <p:extLst>
      <p:ext uri="{BB962C8B-B14F-4D97-AF65-F5344CB8AC3E}">
        <p14:creationId xmlns:p14="http://schemas.microsoft.com/office/powerpoint/2010/main" val="2722890663"/>
      </p:ext>
    </p:extLst>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a:t>
            </a:r>
            <a:r>
              <a:rPr lang="zh-CN" altLang="zh-CN" dirty="0"/>
              <a:t>缺陷的概念</a:t>
            </a:r>
            <a:endParaRPr lang="zh-CN" altLang="en-US" dirty="0"/>
          </a:p>
        </p:txBody>
      </p:sp>
      <p:sp>
        <p:nvSpPr>
          <p:cNvPr id="3" name="内容占位符 2"/>
          <p:cNvSpPr>
            <a:spLocks noGrp="1"/>
          </p:cNvSpPr>
          <p:nvPr>
            <p:ph idx="1"/>
          </p:nvPr>
        </p:nvSpPr>
        <p:spPr/>
        <p:txBody>
          <a:bodyPr/>
          <a:lstStyle/>
          <a:p>
            <a:r>
              <a:rPr lang="zh-CN" altLang="en-US" dirty="0" smtClean="0"/>
              <a:t>分别属于哪种缺陷</a:t>
            </a:r>
            <a:endParaRPr lang="en-US" altLang="zh-CN" dirty="0" smtClean="0"/>
          </a:p>
          <a:p>
            <a:pPr lvl="1"/>
            <a:r>
              <a:rPr lang="zh-CN" altLang="en-US" dirty="0" smtClean="0"/>
              <a:t>小黄车</a:t>
            </a:r>
            <a:endParaRPr lang="en-US" altLang="zh-CN" dirty="0" smtClean="0"/>
          </a:p>
          <a:p>
            <a:pPr lvl="1"/>
            <a:r>
              <a:rPr lang="zh-CN" altLang="en-US" dirty="0" smtClean="0"/>
              <a:t>选课系统</a:t>
            </a:r>
            <a:endParaRPr lang="en-US" altLang="zh-CN" dirty="0" smtClean="0"/>
          </a:p>
          <a:p>
            <a:pPr lvl="1"/>
            <a:r>
              <a:rPr lang="zh-CN" altLang="en-US" dirty="0" smtClean="0"/>
              <a:t>雪梨交作业</a:t>
            </a:r>
            <a:endParaRPr lang="en-US" altLang="zh-CN" dirty="0" smtClean="0"/>
          </a:p>
          <a:p>
            <a:r>
              <a:rPr lang="zh-CN" altLang="en-US" dirty="0" smtClean="0"/>
              <a:t>怎样发现缺陷</a:t>
            </a:r>
            <a:endParaRPr lang="en-US" altLang="zh-CN" dirty="0" smtClean="0"/>
          </a:p>
          <a:p>
            <a:pPr lvl="1"/>
            <a:r>
              <a:rPr lang="zh-CN" altLang="en-US" dirty="0" smtClean="0"/>
              <a:t>紧紧</a:t>
            </a:r>
            <a:r>
              <a:rPr lang="zh-CN" altLang="en-US" dirty="0"/>
              <a:t>抓住</a:t>
            </a:r>
            <a:r>
              <a:rPr lang="zh-CN" altLang="en-US" dirty="0" smtClean="0"/>
              <a:t>用户需求</a:t>
            </a:r>
            <a:endParaRPr lang="zh-CN" altLang="en-US" dirty="0"/>
          </a:p>
          <a:p>
            <a:pPr lvl="1"/>
            <a:r>
              <a:rPr lang="zh-CN" altLang="en-US" dirty="0"/>
              <a:t>一个成功的测试是发现了至今没有发现的错误的测试 </a:t>
            </a:r>
          </a:p>
          <a:p>
            <a:endParaRPr lang="zh-CN" altLang="en-US" dirty="0"/>
          </a:p>
        </p:txBody>
      </p:sp>
    </p:spTree>
    <p:extLst>
      <p:ext uri="{BB962C8B-B14F-4D97-AF65-F5344CB8AC3E}">
        <p14:creationId xmlns:p14="http://schemas.microsoft.com/office/powerpoint/2010/main" val="121820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a:t>
            </a:r>
            <a:r>
              <a:rPr lang="zh-CN" altLang="en-US" dirty="0" smtClean="0">
                <a:solidFill>
                  <a:schemeClr val="tx1"/>
                </a:solidFill>
              </a:rPr>
              <a:t>概念</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dirty="0" smtClean="0"/>
              <a:t>测试用例</a:t>
            </a:r>
            <a:endParaRPr lang="en-US" altLang="zh-CN" dirty="0" smtClean="0"/>
          </a:p>
          <a:p>
            <a:r>
              <a:rPr lang="zh-CN" altLang="en-US" dirty="0" smtClean="0"/>
              <a:t>软件缺陷</a:t>
            </a:r>
            <a:endParaRPr lang="en-US" altLang="zh-CN" dirty="0" smtClean="0"/>
          </a:p>
          <a:p>
            <a:r>
              <a:rPr lang="zh-CN" altLang="en-US" dirty="0" smtClean="0">
                <a:solidFill>
                  <a:srgbClr val="FF0000"/>
                </a:solidFill>
              </a:rPr>
              <a:t>软件测试分类</a:t>
            </a:r>
            <a:endParaRPr lang="en-US" altLang="zh-CN" dirty="0" smtClean="0">
              <a:solidFill>
                <a:srgbClr val="FF0000"/>
              </a:solidFill>
            </a:endParaRPr>
          </a:p>
          <a:p>
            <a:pPr lvl="1"/>
            <a:r>
              <a:rPr lang="zh-CN" altLang="en-US" dirty="0"/>
              <a:t>黑</a:t>
            </a:r>
            <a:r>
              <a:rPr lang="zh-CN" altLang="en-US" dirty="0" smtClean="0"/>
              <a:t>盒测试，白盒测试</a:t>
            </a:r>
            <a:endParaRPr lang="en-US" altLang="zh-CN" dirty="0" smtClean="0"/>
          </a:p>
          <a:p>
            <a:pPr lvl="1"/>
            <a:r>
              <a:rPr lang="zh-CN" altLang="en-US" dirty="0" smtClean="0"/>
              <a:t>动态测试，静态测试</a:t>
            </a:r>
            <a:endParaRPr lang="en-US" altLang="zh-CN" dirty="0" smtClean="0"/>
          </a:p>
          <a:p>
            <a:pPr lvl="1"/>
            <a:r>
              <a:rPr lang="zh-CN" altLang="en-US" dirty="0" smtClean="0"/>
              <a:t>手工测试，自动化测试</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1020881149"/>
      </p:ext>
    </p:extLst>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软件测试分类</a:t>
            </a:r>
            <a:endParaRPr lang="zh-CN" altLang="en-US" dirty="0"/>
          </a:p>
        </p:txBody>
      </p:sp>
      <p:sp>
        <p:nvSpPr>
          <p:cNvPr id="3" name="内容占位符 2"/>
          <p:cNvSpPr>
            <a:spLocks noGrp="1"/>
          </p:cNvSpPr>
          <p:nvPr>
            <p:ph idx="1"/>
          </p:nvPr>
        </p:nvSpPr>
        <p:spPr/>
        <p:txBody>
          <a:bodyPr/>
          <a:lstStyle/>
          <a:p>
            <a:r>
              <a:rPr lang="zh-CN" altLang="en-US" dirty="0" smtClean="0"/>
              <a:t>软件测试分类</a:t>
            </a:r>
            <a:endParaRPr lang="en-US" altLang="zh-CN" dirty="0" smtClean="0"/>
          </a:p>
          <a:p>
            <a:pPr lvl="1"/>
            <a:r>
              <a:rPr lang="zh-CN" altLang="en-US" dirty="0" smtClean="0"/>
              <a:t>从是否关心内部结构角度：黑盒测试、白盒测试</a:t>
            </a:r>
            <a:endParaRPr lang="en-US" altLang="zh-CN" dirty="0" smtClean="0"/>
          </a:p>
          <a:p>
            <a:pPr lvl="1"/>
            <a:r>
              <a:rPr lang="zh-CN" altLang="en-US" dirty="0" smtClean="0"/>
              <a:t>从是否运行被测程序角度：静态测试、动态测试</a:t>
            </a:r>
            <a:endParaRPr lang="en-US" altLang="zh-CN" dirty="0" smtClean="0"/>
          </a:p>
          <a:p>
            <a:pPr lvl="1"/>
            <a:r>
              <a:rPr lang="zh-CN" altLang="en-US" dirty="0" smtClean="0"/>
              <a:t>从执行时是否 需要人工干预角度：人工测试、自动化</a:t>
            </a:r>
            <a:r>
              <a:rPr lang="zh-CN" altLang="en-US" dirty="0" smtClean="0"/>
              <a:t>测试</a:t>
            </a:r>
            <a:endParaRPr lang="en-US" altLang="zh-CN" dirty="0" smtClean="0"/>
          </a:p>
          <a:p>
            <a:pPr lvl="1"/>
            <a:r>
              <a:rPr lang="zh-CN" altLang="en-US" sz="2800" dirty="0">
                <a:latin typeface="楷体" panose="02010609060101010101" pitchFamily="49" charset="-122"/>
              </a:rPr>
              <a:t>从软件开发的过程的角度：单元测试，集成测试，系统测试，验收测试</a:t>
            </a:r>
            <a:endParaRPr lang="en-US" altLang="zh-CN" sz="2800" dirty="0">
              <a:latin typeface="楷体" panose="02010609060101010101" pitchFamily="49" charset="-122"/>
            </a:endParaRPr>
          </a:p>
          <a:p>
            <a:pPr lvl="1"/>
            <a:r>
              <a:rPr lang="zh-CN" altLang="en-US" sz="2800" dirty="0">
                <a:latin typeface="楷体" panose="02010609060101010101" pitchFamily="49" charset="-122"/>
              </a:rPr>
              <a:t>从测试实施组织的角度划分：开发方测试，用户测试，第三方测试</a:t>
            </a:r>
            <a:endParaRPr lang="en-US" altLang="zh-CN" sz="2800" dirty="0">
              <a:latin typeface="楷体" panose="02010609060101010101" pitchFamily="49" charset="-122"/>
            </a:endParaRPr>
          </a:p>
          <a:p>
            <a:pPr marL="471487" lvl="1" indent="0">
              <a:buNone/>
            </a:pPr>
            <a:endParaRPr lang="en-US" altLang="zh-CN" dirty="0" smtClean="0"/>
          </a:p>
          <a:p>
            <a:pPr marL="471487" lvl="1" indent="0">
              <a:buNone/>
            </a:pPr>
            <a:endParaRPr lang="zh-CN" altLang="en-US" dirty="0"/>
          </a:p>
        </p:txBody>
      </p:sp>
    </p:spTree>
    <p:extLst>
      <p:ext uri="{BB962C8B-B14F-4D97-AF65-F5344CB8AC3E}">
        <p14:creationId xmlns:p14="http://schemas.microsoft.com/office/powerpoint/2010/main" val="2153946391"/>
      </p:ext>
    </p:extLst>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a:t>
            </a:r>
            <a:r>
              <a:rPr lang="zh-CN" altLang="en-US" dirty="0" smtClean="0"/>
              <a:t>测试</a:t>
            </a:r>
            <a:endParaRPr lang="zh-CN" altLang="en-US" dirty="0"/>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95400" y="2348880"/>
            <a:ext cx="3279775" cy="2620645"/>
          </a:xfrm>
          <a:prstGeom prst="rect">
            <a:avLst/>
          </a:prstGeom>
        </p:spPr>
      </p:pic>
      <p:sp>
        <p:nvSpPr>
          <p:cNvPr id="6" name="文本框 5"/>
          <p:cNvSpPr txBox="1"/>
          <p:nvPr/>
        </p:nvSpPr>
        <p:spPr>
          <a:xfrm>
            <a:off x="4265930" y="1882775"/>
            <a:ext cx="7520940" cy="2574359"/>
          </a:xfrm>
          <a:prstGeom prst="rect">
            <a:avLst/>
          </a:prstGeom>
          <a:noFill/>
        </p:spPr>
        <p:txBody>
          <a:bodyPr wrap="square" rtlCol="0">
            <a:spAutoFit/>
          </a:bodyPr>
          <a:lstStyle/>
          <a:p>
            <a:pPr>
              <a:lnSpc>
                <a:spcPct val="150000"/>
              </a:lnSpc>
            </a:pPr>
            <a:r>
              <a:rPr lang="zh-CN" altLang="en-US" sz="2800" b="1" dirty="0">
                <a:latin typeface="楷体" panose="02010609060101010101" pitchFamily="49" charset="-122"/>
                <a:ea typeface="楷体" panose="02010609060101010101" pitchFamily="49" charset="-122"/>
              </a:rPr>
              <a:t>把程序看作一个不能打开的黑盒子，在完全不考虑程序内部结构和内部特性的情况下检测每个功能是否正常使用</a:t>
            </a:r>
            <a:endParaRPr lang="en-US" altLang="zh-CN" sz="2800" b="1" dirty="0">
              <a:latin typeface="楷体" panose="02010609060101010101" pitchFamily="49" charset="-122"/>
              <a:ea typeface="楷体" panose="02010609060101010101" pitchFamily="49" charset="-122"/>
            </a:endParaRPr>
          </a:p>
          <a:p>
            <a:pPr algn="l" eaLnBrk="1" latinLnBrk="0" hangingPunct="1">
              <a:lnSpc>
                <a:spcPct val="150000"/>
              </a:lnSpc>
            </a:pPr>
            <a:endParaRPr lang="zh-CN" altLang="en-US" sz="2600" b="1" kern="0" dirty="0">
              <a:latin typeface="华文楷体" panose="02010600040101010101" pitchFamily="2" charset="-122"/>
              <a:ea typeface="楷体" panose="02010609060101010101" pitchFamily="49" charset="-122"/>
              <a:cs typeface="+mn-ea"/>
            </a:endParaRPr>
          </a:p>
        </p:txBody>
      </p:sp>
    </p:spTree>
    <p:extLst>
      <p:ext uri="{BB962C8B-B14F-4D97-AF65-F5344CB8AC3E}">
        <p14:creationId xmlns:p14="http://schemas.microsoft.com/office/powerpoint/2010/main" val="244594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白盒测试</a:t>
            </a:r>
            <a:endParaRPr lang="zh-CN" altLang="en-US" dirty="0"/>
          </a:p>
        </p:txBody>
      </p:sp>
      <p:sp>
        <p:nvSpPr>
          <p:cNvPr id="3" name="内容占位符 2"/>
          <p:cNvSpPr>
            <a:spLocks noGrp="1"/>
          </p:cNvSpPr>
          <p:nvPr>
            <p:ph idx="1"/>
          </p:nvPr>
        </p:nvSpPr>
        <p:spPr/>
        <p:txBody>
          <a:bodyPr/>
          <a:lstStyle/>
          <a:p>
            <a:r>
              <a:rPr lang="zh-CN" altLang="en-US" dirty="0" smtClean="0"/>
              <a:t>称结构测试、透明盒测试、逻辑驱动测试或基于代码的测试</a:t>
            </a:r>
            <a:endParaRPr lang="en-US" altLang="zh-CN"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647728" y="2204864"/>
            <a:ext cx="8415767" cy="3767988"/>
          </a:xfrm>
          <a:prstGeom prst="rect">
            <a:avLst/>
          </a:prstGeom>
        </p:spPr>
      </p:pic>
    </p:spTree>
    <p:extLst>
      <p:ext uri="{BB962C8B-B14F-4D97-AF65-F5344CB8AC3E}">
        <p14:creationId xmlns:p14="http://schemas.microsoft.com/office/powerpoint/2010/main" val="1749352666"/>
      </p:ext>
    </p:extLst>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静态、动态测试</a:t>
            </a:r>
            <a:endParaRPr lang="zh-CN" altLang="en-US" dirty="0"/>
          </a:p>
        </p:txBody>
      </p:sp>
      <p:sp>
        <p:nvSpPr>
          <p:cNvPr id="3" name="内容占位符 2"/>
          <p:cNvSpPr>
            <a:spLocks noGrp="1"/>
          </p:cNvSpPr>
          <p:nvPr>
            <p:ph idx="1"/>
          </p:nvPr>
        </p:nvSpPr>
        <p:spPr/>
        <p:txBody>
          <a:bodyPr/>
          <a:lstStyle/>
          <a:p>
            <a:r>
              <a:rPr lang="zh-CN" altLang="en-US" dirty="0" smtClean="0"/>
              <a:t>静态测试</a:t>
            </a:r>
            <a:endParaRPr lang="en-US" altLang="zh-CN" dirty="0" smtClean="0"/>
          </a:p>
          <a:p>
            <a:pPr lvl="1"/>
            <a:r>
              <a:rPr lang="zh-CN" altLang="en-US" dirty="0" smtClean="0"/>
              <a:t>不运行代码进行的测试</a:t>
            </a:r>
            <a:endParaRPr lang="en-US" altLang="zh-CN" dirty="0" smtClean="0"/>
          </a:p>
          <a:p>
            <a:r>
              <a:rPr lang="zh-CN" altLang="en-US" dirty="0" smtClean="0"/>
              <a:t>动态测试</a:t>
            </a:r>
            <a:endParaRPr lang="en-US" altLang="zh-CN" dirty="0" smtClean="0"/>
          </a:p>
          <a:p>
            <a:pPr lvl="1"/>
            <a:r>
              <a:rPr lang="zh-CN" altLang="en-US" dirty="0" smtClean="0"/>
              <a:t>运行代码进行的测试</a:t>
            </a:r>
            <a:endParaRPr lang="zh-CN" altLang="en-US" dirty="0"/>
          </a:p>
        </p:txBody>
      </p:sp>
    </p:spTree>
    <p:extLst>
      <p:ext uri="{BB962C8B-B14F-4D97-AF65-F5344CB8AC3E}">
        <p14:creationId xmlns:p14="http://schemas.microsoft.com/office/powerpoint/2010/main" val="2683032915"/>
      </p:ext>
    </p:extLst>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手工、自动化测试</a:t>
            </a:r>
            <a:endParaRPr lang="zh-CN" altLang="en-US" dirty="0"/>
          </a:p>
        </p:txBody>
      </p:sp>
      <p:sp>
        <p:nvSpPr>
          <p:cNvPr id="3" name="内容占位符 2"/>
          <p:cNvSpPr>
            <a:spLocks noGrp="1"/>
          </p:cNvSpPr>
          <p:nvPr>
            <p:ph idx="1"/>
          </p:nvPr>
        </p:nvSpPr>
        <p:spPr/>
        <p:txBody>
          <a:bodyPr/>
          <a:lstStyle/>
          <a:p>
            <a:r>
              <a:rPr lang="zh-CN" altLang="en-US" dirty="0" smtClean="0"/>
              <a:t>手工测试</a:t>
            </a:r>
            <a:endParaRPr lang="en-US" altLang="zh-CN" dirty="0" smtClean="0"/>
          </a:p>
          <a:p>
            <a:pPr lvl="1"/>
            <a:r>
              <a:rPr lang="zh-CN" altLang="en-US" dirty="0" smtClean="0"/>
              <a:t>使用人工的方式进行测试</a:t>
            </a:r>
            <a:endParaRPr lang="en-US" altLang="zh-CN" dirty="0" smtClean="0"/>
          </a:p>
          <a:p>
            <a:r>
              <a:rPr lang="zh-CN" altLang="en-US" dirty="0" smtClean="0"/>
              <a:t>自动化测试</a:t>
            </a:r>
            <a:endParaRPr lang="en-US" altLang="zh-CN" dirty="0" smtClean="0"/>
          </a:p>
          <a:p>
            <a:pPr lvl="1"/>
            <a:r>
              <a:rPr lang="zh-CN" altLang="en-US" dirty="0" smtClean="0"/>
              <a:t>通过测试工具、测试脚本等手段，按照测试工程师的预订计划对软件产品进行自动的</a:t>
            </a:r>
            <a:r>
              <a:rPr lang="zh-CN" altLang="en-US" dirty="0" smtClean="0"/>
              <a:t>测试。（请看视频）</a:t>
            </a:r>
            <a:endParaRPr lang="zh-CN" altLang="en-US" dirty="0"/>
          </a:p>
        </p:txBody>
      </p:sp>
    </p:spTree>
    <p:extLst>
      <p:ext uri="{BB962C8B-B14F-4D97-AF65-F5344CB8AC3E}">
        <p14:creationId xmlns:p14="http://schemas.microsoft.com/office/powerpoint/2010/main" val="16926258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软件测试</a:t>
            </a:r>
            <a:r>
              <a:rPr lang="zh-CN" altLang="zh-CN" dirty="0"/>
              <a:t>的</a:t>
            </a:r>
            <a:r>
              <a:rPr lang="zh-CN" altLang="zh-CN" dirty="0" smtClean="0"/>
              <a:t>概念</a:t>
            </a:r>
            <a:endParaRPr lang="zh-CN" altLang="en-US" dirty="0"/>
          </a:p>
        </p:txBody>
      </p:sp>
      <p:sp>
        <p:nvSpPr>
          <p:cNvPr id="3" name="内容占位符 2"/>
          <p:cNvSpPr>
            <a:spLocks noGrp="1"/>
          </p:cNvSpPr>
          <p:nvPr>
            <p:ph idx="1"/>
          </p:nvPr>
        </p:nvSpPr>
        <p:spPr>
          <a:xfrm>
            <a:off x="695400" y="1052736"/>
            <a:ext cx="10945216" cy="4267200"/>
          </a:xfrm>
        </p:spPr>
        <p:txBody>
          <a:bodyPr/>
          <a:lstStyle/>
          <a:p>
            <a:r>
              <a:rPr lang="zh-CN" altLang="en-US" dirty="0" smtClean="0"/>
              <a:t>什么是软件测试</a:t>
            </a:r>
            <a:endParaRPr lang="en-US" altLang="zh-CN" dirty="0" smtClean="0"/>
          </a:p>
          <a:p>
            <a:pPr lvl="1"/>
            <a:r>
              <a:rPr lang="en-US" altLang="zh-CN" dirty="0" smtClean="0">
                <a:sym typeface="+mn-ea"/>
              </a:rPr>
              <a:t>The process of running or testing the system manually or automatically by using </a:t>
            </a:r>
            <a:r>
              <a:rPr lang="en-US" altLang="zh-CN" dirty="0" err="1" smtClean="0">
                <a:sym typeface="+mn-ea"/>
              </a:rPr>
              <a:t>tools,in</a:t>
            </a:r>
            <a:r>
              <a:rPr lang="en-US" altLang="zh-CN" dirty="0" smtClean="0">
                <a:sym typeface="+mn-ea"/>
              </a:rPr>
              <a:t> order to verify whether it satisfies the requirements or to make clear the difference between the actual outcome and the expected outcome.</a:t>
            </a:r>
            <a:r>
              <a:rPr lang="en-US" altLang="zh-CN" dirty="0"/>
              <a:t> </a:t>
            </a:r>
            <a:r>
              <a:rPr lang="zh-CN" altLang="en-US" dirty="0" smtClean="0"/>
              <a:t>（</a:t>
            </a:r>
            <a:r>
              <a:rPr lang="en-US" altLang="zh-CN" dirty="0" smtClean="0"/>
              <a:t>IEEE1983</a:t>
            </a:r>
            <a:r>
              <a:rPr lang="zh-CN" altLang="en-US" dirty="0" smtClean="0"/>
              <a:t>）（</a:t>
            </a:r>
            <a:r>
              <a:rPr lang="en-US" altLang="zh-CN" dirty="0"/>
              <a:t>Institute of Electrical and Electronics Engineers</a:t>
            </a:r>
            <a:r>
              <a:rPr lang="zh-CN" altLang="en-US" dirty="0" smtClean="0"/>
              <a:t>）</a:t>
            </a:r>
            <a:endParaRPr lang="en-US" altLang="zh-CN" dirty="0" smtClean="0">
              <a:sym typeface="+mn-ea"/>
            </a:endParaRPr>
          </a:p>
          <a:p>
            <a:pPr lvl="1"/>
            <a:r>
              <a:rPr lang="zh-CN" altLang="en-US" dirty="0">
                <a:sym typeface="+mn-ea"/>
              </a:rPr>
              <a:t>使用</a:t>
            </a:r>
            <a:r>
              <a:rPr lang="zh-CN" altLang="en-US" dirty="0">
                <a:solidFill>
                  <a:srgbClr val="FF0000"/>
                </a:solidFill>
                <a:sym typeface="+mn-ea"/>
              </a:rPr>
              <a:t>人工</a:t>
            </a:r>
            <a:r>
              <a:rPr lang="zh-CN" altLang="en-US" dirty="0">
                <a:sym typeface="+mn-ea"/>
              </a:rPr>
              <a:t>或</a:t>
            </a:r>
            <a:r>
              <a:rPr lang="zh-CN" altLang="en-US" dirty="0">
                <a:solidFill>
                  <a:srgbClr val="FF0000"/>
                </a:solidFill>
                <a:sym typeface="+mn-ea"/>
              </a:rPr>
              <a:t>自动</a:t>
            </a:r>
            <a:r>
              <a:rPr lang="zh-CN" altLang="en-US" dirty="0">
                <a:sym typeface="+mn-ea"/>
              </a:rPr>
              <a:t>手段来</a:t>
            </a:r>
            <a:r>
              <a:rPr lang="zh-CN" altLang="en-US" dirty="0" smtClean="0">
                <a:sym typeface="+mn-ea"/>
              </a:rPr>
              <a:t>运行或测试</a:t>
            </a:r>
            <a:r>
              <a:rPr lang="zh-CN" altLang="en-US" dirty="0">
                <a:sym typeface="+mn-ea"/>
              </a:rPr>
              <a:t>某个系统的过程，目的在于检验其是否满足</a:t>
            </a:r>
            <a:r>
              <a:rPr lang="zh-CN" altLang="en-US" dirty="0">
                <a:solidFill>
                  <a:srgbClr val="FF0000"/>
                </a:solidFill>
                <a:sym typeface="+mn-ea"/>
              </a:rPr>
              <a:t>规定的需要</a:t>
            </a:r>
            <a:r>
              <a:rPr lang="zh-CN" altLang="en-US" dirty="0">
                <a:sym typeface="+mn-ea"/>
              </a:rPr>
              <a:t>或是弄清楚</a:t>
            </a:r>
            <a:r>
              <a:rPr lang="zh-CN" altLang="en-US" dirty="0">
                <a:solidFill>
                  <a:srgbClr val="FF0000"/>
                </a:solidFill>
                <a:sym typeface="+mn-ea"/>
              </a:rPr>
              <a:t>预期结果</a:t>
            </a:r>
            <a:r>
              <a:rPr lang="zh-CN" altLang="en-US" dirty="0">
                <a:sym typeface="+mn-ea"/>
              </a:rPr>
              <a:t>与</a:t>
            </a:r>
            <a:r>
              <a:rPr lang="zh-CN" altLang="en-US" dirty="0">
                <a:solidFill>
                  <a:srgbClr val="FF0000"/>
                </a:solidFill>
                <a:sym typeface="+mn-ea"/>
              </a:rPr>
              <a:t>实际结果</a:t>
            </a:r>
            <a:r>
              <a:rPr lang="zh-CN" altLang="en-US" dirty="0">
                <a:sym typeface="+mn-ea"/>
              </a:rPr>
              <a:t>之间的差别</a:t>
            </a:r>
            <a:endParaRPr lang="en-US" altLang="zh-CN" dirty="0">
              <a:sym typeface="+mn-ea"/>
            </a:endParaRPr>
          </a:p>
          <a:p>
            <a:pPr lvl="1"/>
            <a:endParaRPr lang="en-US" altLang="zh-CN" dirty="0"/>
          </a:p>
          <a:p>
            <a:pPr lvl="1"/>
            <a:endParaRPr lang="en-US" altLang="zh-CN" dirty="0" smtClean="0"/>
          </a:p>
          <a:p>
            <a:endParaRPr lang="zh-CN" altLang="en-US" b="0" dirty="0"/>
          </a:p>
          <a:p>
            <a:endParaRPr lang="zh-CN" altLang="en-US" b="0" dirty="0"/>
          </a:p>
          <a:p>
            <a:pPr lvl="1"/>
            <a:endParaRPr lang="en-US" altLang="zh-CN" dirty="0" smtClean="0"/>
          </a:p>
          <a:p>
            <a:pPr lvl="1"/>
            <a:endParaRPr lang="zh-CN" altLang="en-US" dirty="0"/>
          </a:p>
        </p:txBody>
      </p:sp>
    </p:spTree>
    <p:extLst>
      <p:ext uri="{BB962C8B-B14F-4D97-AF65-F5344CB8AC3E}">
        <p14:creationId xmlns:p14="http://schemas.microsoft.com/office/powerpoint/2010/main" val="1982269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a:t>
            </a:r>
            <a:r>
              <a:rPr lang="en-US" altLang="zh-CN" dirty="0" smtClean="0"/>
              <a:t>—</a:t>
            </a:r>
            <a:r>
              <a:rPr lang="zh-CN" altLang="en-US" dirty="0" smtClean="0"/>
              <a:t>适用场合</a:t>
            </a:r>
            <a:endParaRPr lang="zh-CN" altLang="en-US" dirty="0"/>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a:cs typeface="+mn-cs"/>
              </a:rPr>
              <a:t>回归测试</a:t>
            </a:r>
            <a:endParaRPr lang="en-US" altLang="zh-CN" sz="2800" dirty="0">
              <a:cs typeface="+mn-cs"/>
            </a:endParaRPr>
          </a:p>
          <a:p>
            <a:pPr marL="469900" lvl="1" indent="-469900">
              <a:buFont typeface="Wingdings" pitchFamily="2" charset="2"/>
              <a:buChar char="Ø"/>
            </a:pPr>
            <a:r>
              <a:rPr lang="zh-CN" altLang="en-US" sz="2800" dirty="0">
                <a:cs typeface="+mn-cs"/>
              </a:rPr>
              <a:t>更多更频繁的测试</a:t>
            </a:r>
            <a:endParaRPr lang="en-US" altLang="zh-CN" sz="2800" dirty="0">
              <a:cs typeface="+mn-cs"/>
            </a:endParaRPr>
          </a:p>
          <a:p>
            <a:pPr marL="469900" lvl="1" indent="-469900">
              <a:buFont typeface="Wingdings" pitchFamily="2" charset="2"/>
              <a:buChar char="Ø"/>
            </a:pPr>
            <a:r>
              <a:rPr lang="zh-CN" altLang="en-US" sz="2800" dirty="0">
                <a:cs typeface="+mn-cs"/>
              </a:rPr>
              <a:t>跨平台的测试</a:t>
            </a:r>
            <a:endParaRPr lang="en-US" altLang="zh-CN" sz="2800" dirty="0">
              <a:cs typeface="+mn-cs"/>
            </a:endParaRPr>
          </a:p>
          <a:p>
            <a:pPr marL="469900" lvl="1" indent="-469900">
              <a:buFont typeface="Wingdings" pitchFamily="2" charset="2"/>
              <a:buChar char="Ø"/>
            </a:pPr>
            <a:r>
              <a:rPr lang="zh-CN" altLang="en-US" sz="2800" dirty="0">
                <a:cs typeface="+mn-cs"/>
              </a:rPr>
              <a:t>手工测试无法实现的工作</a:t>
            </a:r>
            <a:endParaRPr lang="en-US" altLang="zh-CN" sz="2800" dirty="0">
              <a:cs typeface="+mn-cs"/>
            </a:endParaRPr>
          </a:p>
          <a:p>
            <a:pPr marL="469900" lvl="1" indent="-469900">
              <a:buFont typeface="Wingdings" pitchFamily="2" charset="2"/>
              <a:buChar char="Ø"/>
            </a:pPr>
            <a:r>
              <a:rPr lang="zh-CN" altLang="en-US" sz="2800" dirty="0">
                <a:cs typeface="+mn-cs"/>
              </a:rPr>
              <a:t>测试过程和验证点比较稳定</a:t>
            </a:r>
            <a:endParaRPr lang="en-US" altLang="zh-CN" sz="2800" dirty="0">
              <a:cs typeface="+mn-cs"/>
            </a:endParaRPr>
          </a:p>
          <a:p>
            <a:endParaRPr lang="zh-CN" altLang="en-US" dirty="0"/>
          </a:p>
        </p:txBody>
      </p:sp>
    </p:spTree>
    <p:extLst>
      <p:ext uri="{BB962C8B-B14F-4D97-AF65-F5344CB8AC3E}">
        <p14:creationId xmlns:p14="http://schemas.microsoft.com/office/powerpoint/2010/main" val="2633890824"/>
      </p:ext>
    </p:extLst>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自动化测试</a:t>
            </a:r>
            <a:r>
              <a:rPr lang="en-US" altLang="zh-CN" dirty="0" smtClean="0"/>
              <a:t>—</a:t>
            </a:r>
            <a:r>
              <a:rPr lang="zh-CN" altLang="en-US" dirty="0" smtClean="0"/>
              <a:t>不适用场合</a:t>
            </a:r>
            <a:endParaRPr lang="zh-CN" altLang="en-US" dirty="0"/>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smtClean="0">
                <a:cs typeface="+mn-cs"/>
              </a:rPr>
              <a:t>随机性</a:t>
            </a:r>
            <a:r>
              <a:rPr lang="zh-CN" altLang="en-US" sz="2800" dirty="0">
                <a:cs typeface="+mn-cs"/>
              </a:rPr>
              <a:t>测试</a:t>
            </a:r>
            <a:endParaRPr lang="en-US" altLang="zh-CN" sz="2800" dirty="0">
              <a:cs typeface="+mn-cs"/>
            </a:endParaRPr>
          </a:p>
          <a:p>
            <a:pPr marL="469900" lvl="1" indent="-469900">
              <a:buFont typeface="Wingdings" pitchFamily="2" charset="2"/>
              <a:buChar char="Ø"/>
            </a:pPr>
            <a:r>
              <a:rPr lang="zh-CN" altLang="en-US" sz="2800" dirty="0">
                <a:cs typeface="+mn-cs"/>
              </a:rPr>
              <a:t>时间短</a:t>
            </a:r>
            <a:r>
              <a:rPr lang="en-US" altLang="zh-CN" sz="2800" dirty="0">
                <a:cs typeface="+mn-cs"/>
              </a:rPr>
              <a:t>/</a:t>
            </a:r>
            <a:r>
              <a:rPr lang="zh-CN" altLang="en-US" sz="2800" dirty="0">
                <a:cs typeface="+mn-cs"/>
              </a:rPr>
              <a:t>一次性的项目</a:t>
            </a:r>
            <a:endParaRPr lang="en-US" altLang="zh-CN" sz="2800" dirty="0">
              <a:cs typeface="+mn-cs"/>
            </a:endParaRPr>
          </a:p>
          <a:p>
            <a:pPr marL="469900" lvl="1" indent="-469900">
              <a:buFont typeface="Wingdings" pitchFamily="2" charset="2"/>
              <a:buChar char="Ø"/>
            </a:pPr>
            <a:r>
              <a:rPr lang="zh-CN" altLang="en-US" sz="2800" dirty="0">
                <a:cs typeface="+mn-cs"/>
              </a:rPr>
              <a:t>需求变化多的项目，软件版本不稳定</a:t>
            </a:r>
            <a:endParaRPr lang="en-US" altLang="zh-CN" sz="2800" dirty="0">
              <a:cs typeface="+mn-cs"/>
            </a:endParaRPr>
          </a:p>
          <a:p>
            <a:pPr marL="469900" lvl="1" indent="-469900">
              <a:buFont typeface="Wingdings" pitchFamily="2" charset="2"/>
              <a:buChar char="Ø"/>
            </a:pPr>
            <a:r>
              <a:rPr lang="zh-CN" altLang="en-US" sz="2800" dirty="0">
                <a:cs typeface="+mn-cs"/>
              </a:rPr>
              <a:t>涉及与物理设备交互的测试</a:t>
            </a:r>
            <a:endParaRPr lang="en-US" altLang="zh-CN" sz="2800" dirty="0">
              <a:cs typeface="+mn-cs"/>
            </a:endParaRPr>
          </a:p>
          <a:p>
            <a:endParaRPr lang="zh-CN" altLang="en-US" dirty="0"/>
          </a:p>
        </p:txBody>
      </p:sp>
    </p:spTree>
    <p:extLst>
      <p:ext uri="{BB962C8B-B14F-4D97-AF65-F5344CB8AC3E}">
        <p14:creationId xmlns:p14="http://schemas.microsoft.com/office/powerpoint/2010/main" val="1990493002"/>
      </p:ext>
    </p:extLst>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0A86A17-863A-4D6A-A5B2-61566E18DE9B}" type="slidenum">
              <a:rPr lang="en-US" altLang="zh-CN" sz="675"/>
              <a:t>72</a:t>
            </a:fld>
            <a:endParaRPr lang="en-US" altLang="zh-CN" sz="675"/>
          </a:p>
        </p:txBody>
      </p:sp>
      <p:sp>
        <p:nvSpPr>
          <p:cNvPr id="5123" name="Rectangle 2"/>
          <p:cNvSpPr>
            <a:spLocks noGrp="1" noChangeArrowheads="1"/>
          </p:cNvSpPr>
          <p:nvPr>
            <p:ph type="title"/>
          </p:nvPr>
        </p:nvSpPr>
        <p:spPr/>
        <p:txBody>
          <a:bodyPr/>
          <a:lstStyle/>
          <a:p>
            <a:r>
              <a:rPr lang="zh-CN" dirty="0" smtClean="0"/>
              <a:t>第</a:t>
            </a:r>
            <a:r>
              <a:rPr lang="en-US" altLang="zh-CN" dirty="0" smtClean="0"/>
              <a:t>1</a:t>
            </a:r>
            <a:r>
              <a:rPr lang="zh-CN" dirty="0" smtClean="0"/>
              <a:t>章  软件测试核心概念</a:t>
            </a:r>
          </a:p>
        </p:txBody>
      </p:sp>
      <p:sp>
        <p:nvSpPr>
          <p:cNvPr id="5124" name="Rectangle 3"/>
          <p:cNvSpPr>
            <a:spLocks noGrp="1" noChangeArrowheads="1"/>
          </p:cNvSpPr>
          <p:nvPr>
            <p:ph idx="1"/>
          </p:nvPr>
        </p:nvSpPr>
        <p:spPr/>
        <p:txBody>
          <a:bodyPr/>
          <a:lstStyle/>
          <a:p>
            <a:r>
              <a:rPr lang="zh-CN" altLang="en-US" dirty="0" smtClean="0"/>
              <a:t>什么是软件测试</a:t>
            </a:r>
          </a:p>
          <a:p>
            <a:r>
              <a:rPr lang="zh-CN" altLang="en-US" dirty="0" smtClean="0"/>
              <a:t>为什么进行软件测试</a:t>
            </a:r>
          </a:p>
          <a:p>
            <a:r>
              <a:rPr lang="zh-CN" altLang="en-US" dirty="0" smtClean="0"/>
              <a:t>怎样进行软件测试</a:t>
            </a:r>
            <a:endParaRPr lang="en-US" altLang="zh-CN" dirty="0" smtClean="0"/>
          </a:p>
          <a:p>
            <a:pPr lvl="1"/>
            <a:r>
              <a:rPr lang="zh-CN" altLang="en-US" dirty="0" smtClean="0"/>
              <a:t>什么是软件缺陷</a:t>
            </a:r>
            <a:endParaRPr lang="en-US" altLang="zh-CN" dirty="0" smtClean="0"/>
          </a:p>
          <a:p>
            <a:pPr lvl="1"/>
            <a:r>
              <a:rPr lang="zh-CN" altLang="en-US" dirty="0" smtClean="0"/>
              <a:t>什么是测试用例</a:t>
            </a:r>
            <a:endParaRPr lang="en-US" altLang="zh-CN" dirty="0" smtClean="0"/>
          </a:p>
          <a:p>
            <a:pPr lvl="1"/>
            <a:r>
              <a:rPr lang="zh-CN" altLang="en-US" dirty="0"/>
              <a:t>谁来做测试</a:t>
            </a:r>
            <a:endParaRPr lang="en-US" altLang="zh-CN" dirty="0"/>
          </a:p>
          <a:p>
            <a:pPr lvl="1"/>
            <a:r>
              <a:rPr lang="zh-CN" altLang="en-US" dirty="0">
                <a:solidFill>
                  <a:srgbClr val="FF0000"/>
                </a:solidFill>
              </a:rPr>
              <a:t>软件测试职业前景</a:t>
            </a:r>
          </a:p>
          <a:p>
            <a:pPr lvl="1"/>
            <a:endParaRPr lang="zh-CN" altLang="en-US" dirty="0" smtClean="0">
              <a:solidFill>
                <a:srgbClr val="FF0000"/>
              </a:solidFill>
            </a:endParaRPr>
          </a:p>
        </p:txBody>
      </p:sp>
    </p:spTree>
    <p:extLst>
      <p:ext uri="{BB962C8B-B14F-4D97-AF65-F5344CB8AC3E}">
        <p14:creationId xmlns:p14="http://schemas.microsoft.com/office/powerpoint/2010/main" val="3660491863"/>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学习软件测试基础课程的意义</a:t>
            </a:r>
            <a:endParaRPr lang="zh-CN" altLang="en-US" dirty="0"/>
          </a:p>
        </p:txBody>
      </p:sp>
      <p:sp>
        <p:nvSpPr>
          <p:cNvPr id="3" name="内容占位符 2"/>
          <p:cNvSpPr>
            <a:spLocks noGrp="1"/>
          </p:cNvSpPr>
          <p:nvPr>
            <p:ph idx="1"/>
          </p:nvPr>
        </p:nvSpPr>
        <p:spPr/>
        <p:txBody>
          <a:bodyPr/>
          <a:lstStyle/>
          <a:p>
            <a:r>
              <a:rPr lang="zh-CN" altLang="en-US" dirty="0" smtClean="0"/>
              <a:t>帮助开发工程师分析需求，提高代码质量</a:t>
            </a:r>
            <a:endParaRPr lang="en-US" altLang="zh-CN" dirty="0" smtClean="0"/>
          </a:p>
          <a:p>
            <a:r>
              <a:rPr lang="zh-CN" altLang="en-US" dirty="0" smtClean="0"/>
              <a:t>帮助产品分析师养成站在用户角度思考问题的习惯</a:t>
            </a:r>
            <a:endParaRPr lang="en-US" altLang="zh-CN" dirty="0" smtClean="0"/>
          </a:p>
          <a:p>
            <a:r>
              <a:rPr lang="zh-CN" altLang="en-US" dirty="0" smtClean="0"/>
              <a:t>帮助软件测试工程师扎实基本功</a:t>
            </a:r>
            <a:endParaRPr lang="zh-CN" altLang="en-US" dirty="0"/>
          </a:p>
        </p:txBody>
      </p:sp>
    </p:spTree>
    <p:extLst>
      <p:ext uri="{BB962C8B-B14F-4D97-AF65-F5344CB8AC3E}">
        <p14:creationId xmlns:p14="http://schemas.microsoft.com/office/powerpoint/2010/main" val="3923760580"/>
      </p:ext>
    </p:extLst>
  </p:cSld>
  <p:clrMapOvr>
    <a:masterClrMapping/>
  </p:clrMapOvr>
  <p:transition>
    <p:blinds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软件测试职业意义</a:t>
            </a:r>
            <a:endParaRPr lang="zh-CN" altLang="en-US" dirty="0"/>
          </a:p>
        </p:txBody>
      </p:sp>
      <p:sp>
        <p:nvSpPr>
          <p:cNvPr id="3" name="内容占位符 2"/>
          <p:cNvSpPr>
            <a:spLocks noGrp="1"/>
          </p:cNvSpPr>
          <p:nvPr>
            <p:ph idx="1"/>
          </p:nvPr>
        </p:nvSpPr>
        <p:spPr/>
        <p:txBody>
          <a:bodyPr/>
          <a:lstStyle/>
          <a:p>
            <a:r>
              <a:rPr lang="zh-CN" altLang="en-US" dirty="0" smtClean="0"/>
              <a:t>初级软件测试工程师</a:t>
            </a:r>
            <a:endParaRPr lang="en-US" altLang="zh-CN" dirty="0" smtClean="0"/>
          </a:p>
          <a:p>
            <a:r>
              <a:rPr lang="zh-CN" altLang="en-US" dirty="0" smtClean="0"/>
              <a:t>测试开发工程师</a:t>
            </a:r>
            <a:endParaRPr lang="en-US" altLang="zh-CN" dirty="0" smtClean="0"/>
          </a:p>
          <a:p>
            <a:r>
              <a:rPr lang="zh-CN" altLang="en-US" dirty="0" smtClean="0"/>
              <a:t>测试团队管理（测试总监）</a:t>
            </a:r>
            <a:endParaRPr lang="en-US" altLang="zh-CN" dirty="0" smtClean="0"/>
          </a:p>
          <a:p>
            <a:r>
              <a:rPr lang="en-US" altLang="zh-CN" dirty="0"/>
              <a:t>……</a:t>
            </a:r>
            <a:endParaRPr lang="zh-CN" altLang="en-US" dirty="0"/>
          </a:p>
        </p:txBody>
      </p:sp>
    </p:spTree>
    <p:extLst>
      <p:ext uri="{BB962C8B-B14F-4D97-AF65-F5344CB8AC3E}">
        <p14:creationId xmlns:p14="http://schemas.microsoft.com/office/powerpoint/2010/main" val="1231145376"/>
      </p:ext>
    </p:extLst>
  </p:cSld>
  <p:clrMapOvr>
    <a:masterClrMapping/>
  </p:clrMapOvr>
  <p:transition>
    <p:blinds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软件测试人员具备的素质</a:t>
            </a:r>
            <a:endParaRPr lang="en-US" altLang="zh-CN" dirty="0"/>
          </a:p>
        </p:txBody>
      </p:sp>
      <p:sp>
        <p:nvSpPr>
          <p:cNvPr id="27652" name="Rectangle 3"/>
          <p:cNvSpPr>
            <a:spLocks noGrp="1" noChangeArrowheads="1"/>
          </p:cNvSpPr>
          <p:nvPr>
            <p:ph idx="1"/>
          </p:nvPr>
        </p:nvSpPr>
        <p:spPr>
          <a:xfrm>
            <a:off x="551384" y="1196752"/>
            <a:ext cx="10668000" cy="4267200"/>
          </a:xfrm>
        </p:spPr>
        <p:txBody>
          <a:bodyPr/>
          <a:lstStyle/>
          <a:p>
            <a:r>
              <a:rPr lang="zh-CN" altLang="en-US" dirty="0" smtClean="0"/>
              <a:t>对软件测试工作有正确的认识</a:t>
            </a:r>
            <a:endParaRPr lang="en-US" altLang="zh-CN" dirty="0" smtClean="0"/>
          </a:p>
          <a:p>
            <a:r>
              <a:rPr lang="zh-CN" altLang="en-US" dirty="0" smtClean="0"/>
              <a:t>具有很强的沟通能力、外交能力</a:t>
            </a:r>
            <a:endParaRPr lang="en-US" altLang="zh-CN" dirty="0" smtClean="0"/>
          </a:p>
          <a:p>
            <a:r>
              <a:rPr lang="zh-CN" altLang="en-US" dirty="0" smtClean="0"/>
              <a:t>掌握比较全面的技术</a:t>
            </a:r>
            <a:endParaRPr lang="en-US" altLang="zh-CN" dirty="0" smtClean="0"/>
          </a:p>
          <a:p>
            <a:r>
              <a:rPr lang="zh-CN" altLang="en-US" dirty="0" smtClean="0"/>
              <a:t>测试中要做到“五心”（专心、细心、耐心、责任心和自信心）</a:t>
            </a:r>
            <a:endParaRPr lang="en-US" altLang="zh-CN" dirty="0" smtClean="0"/>
          </a:p>
          <a:p>
            <a:r>
              <a:rPr lang="zh-CN" altLang="en-US" dirty="0" smtClean="0"/>
              <a:t>要有很强的记忆力，</a:t>
            </a:r>
            <a:r>
              <a:rPr lang="zh-CN" altLang="en-US" dirty="0" smtClean="0">
                <a:solidFill>
                  <a:srgbClr val="FF0000"/>
                </a:solidFill>
              </a:rPr>
              <a:t>怀疑精神</a:t>
            </a:r>
            <a:r>
              <a:rPr lang="zh-CN" altLang="en-US" dirty="0" smtClean="0"/>
              <a:t>和洞察力</a:t>
            </a:r>
            <a:endParaRPr lang="en-US" altLang="zh-CN" dirty="0" smtClean="0"/>
          </a:p>
          <a:p>
            <a:r>
              <a:rPr lang="zh-CN" altLang="en-US" dirty="0" smtClean="0"/>
              <a:t>具有探索、创新和挑战精神，努力追求完美</a:t>
            </a:r>
            <a:endParaRPr lang="en-US" altLang="zh-CN" dirty="0" smtClean="0"/>
          </a:p>
        </p:txBody>
      </p:sp>
    </p:spTree>
    <p:extLst>
      <p:ext uri="{BB962C8B-B14F-4D97-AF65-F5344CB8AC3E}">
        <p14:creationId xmlns:p14="http://schemas.microsoft.com/office/powerpoint/2010/main" val="281301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什么是软件测试</a:t>
            </a:r>
            <a:endParaRPr lang="en-US" altLang="zh-CN" dirty="0" smtClean="0"/>
          </a:p>
          <a:p>
            <a:pPr lvl="1"/>
            <a:r>
              <a:rPr lang="zh-CN" altLang="en-US" dirty="0" smtClean="0"/>
              <a:t>什么是软件</a:t>
            </a:r>
            <a:endParaRPr lang="en-US" altLang="zh-CN" dirty="0" smtClean="0"/>
          </a:p>
          <a:p>
            <a:pPr lvl="1"/>
            <a:r>
              <a:rPr lang="zh-CN" altLang="en-US" dirty="0" smtClean="0"/>
              <a:t>什么是软件测试</a:t>
            </a:r>
            <a:endParaRPr lang="en-US" altLang="zh-CN" dirty="0" smtClean="0"/>
          </a:p>
          <a:p>
            <a:pPr lvl="1"/>
            <a:r>
              <a:rPr lang="zh-CN" altLang="en-US" dirty="0" smtClean="0"/>
              <a:t>从概念上得到的软件测试的目的</a:t>
            </a:r>
            <a:endParaRPr lang="en-US" altLang="zh-CN" dirty="0" smtClean="0"/>
          </a:p>
          <a:p>
            <a:r>
              <a:rPr lang="zh-CN" altLang="en-US" dirty="0" smtClean="0"/>
              <a:t>为什么进行软件测试</a:t>
            </a:r>
            <a:endParaRPr lang="en-US" altLang="zh-CN" dirty="0" smtClean="0"/>
          </a:p>
          <a:p>
            <a:r>
              <a:rPr lang="zh-CN" altLang="en-US" dirty="0" smtClean="0"/>
              <a:t>软件测试发展历程和现状</a:t>
            </a:r>
            <a:endParaRPr lang="en-US" altLang="zh-CN" dirty="0" smtClean="0"/>
          </a:p>
        </p:txBody>
      </p:sp>
    </p:spTree>
    <p:extLst>
      <p:ext uri="{BB962C8B-B14F-4D97-AF65-F5344CB8AC3E}">
        <p14:creationId xmlns:p14="http://schemas.microsoft.com/office/powerpoint/2010/main" val="1636426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a:t>怎样进行软件测试</a:t>
            </a:r>
            <a:endParaRPr lang="en-US" altLang="zh-CN" dirty="0"/>
          </a:p>
          <a:p>
            <a:pPr lvl="1"/>
            <a:r>
              <a:rPr lang="zh-CN" altLang="en-US" dirty="0" smtClean="0"/>
              <a:t>软件测试的分类：黑盒、白盒、静态、动态、用例、缺陷</a:t>
            </a:r>
            <a:endParaRPr lang="en-US" altLang="zh-CN" dirty="0" smtClean="0"/>
          </a:p>
          <a:p>
            <a:pPr lvl="1"/>
            <a:r>
              <a:rPr lang="zh-CN" altLang="en-US" dirty="0" smtClean="0"/>
              <a:t>软件测试职业前景</a:t>
            </a:r>
            <a:endParaRPr lang="en-US" altLang="zh-CN" dirty="0" smtClean="0"/>
          </a:p>
          <a:p>
            <a:pPr lvl="1"/>
            <a:endParaRPr lang="zh-CN" altLang="en-US" dirty="0"/>
          </a:p>
          <a:p>
            <a:endParaRPr lang="zh-CN" altLang="en-US" dirty="0"/>
          </a:p>
        </p:txBody>
      </p:sp>
    </p:spTree>
    <p:extLst>
      <p:ext uri="{BB962C8B-B14F-4D97-AF65-F5344CB8AC3E}">
        <p14:creationId xmlns:p14="http://schemas.microsoft.com/office/powerpoint/2010/main" val="3387906847"/>
      </p:ext>
    </p:extLst>
  </p:cSld>
  <p:clrMapOvr>
    <a:masterClrMapping/>
  </p:clrMapOvr>
  <p:transition>
    <p:blinds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软件测试</a:t>
            </a:r>
            <a:r>
              <a:rPr lang="zh-CN" altLang="zh-CN" dirty="0"/>
              <a:t>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t>什么是软件需求说明书</a:t>
            </a:r>
            <a:endParaRPr lang="en-US" altLang="zh-CN" dirty="0" smtClean="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a:t>
            </a:r>
            <a:r>
              <a:rPr lang="zh-CN" altLang="en-US" dirty="0" smtClean="0"/>
              <a:t>等等</a:t>
            </a:r>
            <a:endParaRPr lang="zh-CN" altLang="en-US" dirty="0"/>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4293096"/>
            <a:ext cx="2552700" cy="1819275"/>
          </a:xfrm>
          <a:prstGeom prst="rect">
            <a:avLst/>
          </a:prstGeom>
        </p:spPr>
      </p:pic>
      <p:pic>
        <p:nvPicPr>
          <p:cNvPr id="8" name="图片 7"/>
          <p:cNvPicPr>
            <a:picLocks noChangeAspect="1"/>
          </p:cNvPicPr>
          <p:nvPr/>
        </p:nvPicPr>
        <p:blipFill>
          <a:blip r:embed="rId4"/>
          <a:stretch>
            <a:fillRect/>
          </a:stretch>
        </p:blipFill>
        <p:spPr>
          <a:xfrm>
            <a:off x="8904312" y="4221088"/>
            <a:ext cx="1656184" cy="2047294"/>
          </a:xfrm>
          <a:prstGeom prst="rect">
            <a:avLst/>
          </a:prstGeom>
        </p:spPr>
      </p:pic>
    </p:spTree>
    <p:extLst>
      <p:ext uri="{BB962C8B-B14F-4D97-AF65-F5344CB8AC3E}">
        <p14:creationId xmlns:p14="http://schemas.microsoft.com/office/powerpoint/2010/main" val="23278138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dirty="0" smtClean="0"/>
              <a:t>软件测试的</a:t>
            </a:r>
            <a:r>
              <a:rPr lang="zh-CN" dirty="0" smtClean="0"/>
              <a:t>概念</a:t>
            </a:r>
            <a:endParaRPr lang="zh-CN" dirty="0" smtClean="0"/>
          </a:p>
        </p:txBody>
      </p:sp>
      <p:sp>
        <p:nvSpPr>
          <p:cNvPr id="26628" name="Rectangle 3"/>
          <p:cNvSpPr>
            <a:spLocks noGrp="1" noChangeArrowheads="1"/>
          </p:cNvSpPr>
          <p:nvPr>
            <p:ph idx="1"/>
          </p:nvPr>
        </p:nvSpPr>
        <p:spPr>
          <a:xfrm>
            <a:off x="551384" y="980728"/>
            <a:ext cx="10668000" cy="4267200"/>
          </a:xfrm>
        </p:spPr>
        <p:txBody>
          <a:bodyPr/>
          <a:lstStyle/>
          <a:p>
            <a:r>
              <a:rPr lang="zh-CN" altLang="en-US" dirty="0"/>
              <a:t>软件测试技术要求不高，至少比编程容易多</a:t>
            </a:r>
            <a:r>
              <a:rPr lang="zh-CN" altLang="en-US" dirty="0" smtClean="0"/>
              <a:t>了</a:t>
            </a:r>
            <a:endParaRPr lang="en-US" altLang="zh-CN" dirty="0" smtClean="0"/>
          </a:p>
          <a:p>
            <a:r>
              <a:rPr lang="zh-CN" altLang="en-US" dirty="0"/>
              <a:t>若发布的软件有质量问题，那是软件测试人员的</a:t>
            </a:r>
            <a:r>
              <a:rPr lang="zh-CN" altLang="en-US" dirty="0" smtClean="0"/>
              <a:t>错</a:t>
            </a:r>
            <a:endParaRPr lang="en-US" altLang="zh-CN" dirty="0" smtClean="0"/>
          </a:p>
          <a:p>
            <a:r>
              <a:rPr lang="zh-CN" altLang="en-US" dirty="0"/>
              <a:t>软件测试是测试人员的事，与开发人员</a:t>
            </a:r>
            <a:r>
              <a:rPr lang="zh-CN" altLang="en-US" dirty="0" smtClean="0"/>
              <a:t>无关</a:t>
            </a:r>
            <a:endParaRPr lang="en-US" altLang="zh-CN" dirty="0" smtClean="0"/>
          </a:p>
          <a:p>
            <a:r>
              <a:rPr lang="zh-CN" altLang="en-US" dirty="0"/>
              <a:t>软件测试是非建设性的工作，甚至是破坏性的，测试中发现错误是对责任人工作的一种</a:t>
            </a:r>
            <a:r>
              <a:rPr lang="zh-CN" altLang="en-US" dirty="0" smtClean="0"/>
              <a:t>否定</a:t>
            </a:r>
            <a:endParaRPr lang="en-US" altLang="zh-CN" dirty="0" smtClean="0"/>
          </a:p>
          <a:p>
            <a:r>
              <a:rPr lang="zh-CN" altLang="en-US" dirty="0"/>
              <a:t>软件需求规格说明应详细地包含所有用户需求</a:t>
            </a:r>
            <a:endParaRPr lang="en-US" altLang="zh-CN" dirty="0"/>
          </a:p>
          <a:p>
            <a:r>
              <a:rPr lang="zh-CN" altLang="en-US" dirty="0" smtClean="0"/>
              <a:t>如果</a:t>
            </a:r>
            <a:r>
              <a:rPr lang="zh-CN" altLang="en-US" dirty="0" smtClean="0"/>
              <a:t>我们有良好的设计和高水平的程序员，就不需要测试了</a:t>
            </a:r>
          </a:p>
          <a:p>
            <a:r>
              <a:rPr lang="zh-CN" altLang="en-US" dirty="0" smtClean="0"/>
              <a:t>软件测试</a:t>
            </a:r>
            <a:r>
              <a:rPr lang="zh-CN" altLang="en-US" dirty="0"/>
              <a:t>是没有前途的工作，只有程序员才是软件高手</a:t>
            </a:r>
          </a:p>
          <a:p>
            <a:pPr lvl="1"/>
            <a:endParaRPr lang="zh-CN" altLang="en-US" dirty="0" smtClean="0"/>
          </a:p>
        </p:txBody>
      </p:sp>
      <p:sp>
        <p:nvSpPr>
          <p:cNvPr id="5" name="Rectangle 3"/>
          <p:cNvSpPr txBox="1">
            <a:spLocks noChangeArrowheads="1"/>
          </p:cNvSpPr>
          <p:nvPr/>
        </p:nvSpPr>
        <p:spPr bwMode="auto">
          <a:xfrm>
            <a:off x="10776520" y="1556792"/>
            <a:ext cx="100811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smtClean="0">
                <a:solidFill>
                  <a:srgbClr val="FF0000"/>
                </a:solidFill>
                <a:latin typeface="楷体" panose="02010609060101010101" pitchFamily="49" charset="-122"/>
                <a:ea typeface="楷体" panose="02010609060101010101" pitchFamily="49" charset="-122"/>
              </a:rPr>
              <a:t>软件测试工作的认识误区</a:t>
            </a:r>
          </a:p>
        </p:txBody>
      </p:sp>
    </p:spTree>
    <p:extLst>
      <p:ext uri="{BB962C8B-B14F-4D97-AF65-F5344CB8AC3E}">
        <p14:creationId xmlns:p14="http://schemas.microsoft.com/office/powerpoint/2010/main" val="20013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628">
                                            <p:txEl>
                                              <p:pRg st="0" end="0"/>
                                            </p:txEl>
                                          </p:spTgt>
                                        </p:tgtEl>
                                        <p:attrNameLst>
                                          <p:attrName>style.visibility</p:attrName>
                                        </p:attrNameLst>
                                      </p:cBhvr>
                                      <p:to>
                                        <p:strVal val="visible"/>
                                      </p:to>
                                    </p:set>
                                    <p:anim calcmode="lin" valueType="num">
                                      <p:cBhvr additive="base">
                                        <p:cTn id="12"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628">
                                            <p:txEl>
                                              <p:pRg st="1" end="1"/>
                                            </p:txEl>
                                          </p:spTgt>
                                        </p:tgtEl>
                                        <p:attrNameLst>
                                          <p:attrName>style.visibility</p:attrName>
                                        </p:attrNameLst>
                                      </p:cBhvr>
                                      <p:to>
                                        <p:strVal val="visible"/>
                                      </p:to>
                                    </p:set>
                                    <p:anim calcmode="lin" valueType="num">
                                      <p:cBhvr additive="base">
                                        <p:cTn id="18"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628">
                                            <p:txEl>
                                              <p:pRg st="2" end="2"/>
                                            </p:txEl>
                                          </p:spTgt>
                                        </p:tgtEl>
                                        <p:attrNameLst>
                                          <p:attrName>style.visibility</p:attrName>
                                        </p:attrNameLst>
                                      </p:cBhvr>
                                      <p:to>
                                        <p:strVal val="visible"/>
                                      </p:to>
                                    </p:set>
                                    <p:anim calcmode="lin" valueType="num">
                                      <p:cBhvr additive="base">
                                        <p:cTn id="24"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628">
                                            <p:txEl>
                                              <p:pRg st="3" end="3"/>
                                            </p:txEl>
                                          </p:spTgt>
                                        </p:tgtEl>
                                        <p:attrNameLst>
                                          <p:attrName>style.visibility</p:attrName>
                                        </p:attrNameLst>
                                      </p:cBhvr>
                                      <p:to>
                                        <p:strVal val="visible"/>
                                      </p:to>
                                    </p:set>
                                    <p:anim calcmode="lin" valueType="num">
                                      <p:cBhvr additive="base">
                                        <p:cTn id="30"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6628">
                                            <p:txEl>
                                              <p:pRg st="4" end="4"/>
                                            </p:txEl>
                                          </p:spTgt>
                                        </p:tgtEl>
                                        <p:attrNameLst>
                                          <p:attrName>style.visibility</p:attrName>
                                        </p:attrNameLst>
                                      </p:cBhvr>
                                      <p:to>
                                        <p:strVal val="visible"/>
                                      </p:to>
                                    </p:set>
                                    <p:anim calcmode="lin" valueType="num">
                                      <p:cBhvr additive="base">
                                        <p:cTn id="36"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628">
                                            <p:txEl>
                                              <p:pRg st="5" end="5"/>
                                            </p:txEl>
                                          </p:spTgt>
                                        </p:tgtEl>
                                        <p:attrNameLst>
                                          <p:attrName>style.visibility</p:attrName>
                                        </p:attrNameLst>
                                      </p:cBhvr>
                                      <p:to>
                                        <p:strVal val="visible"/>
                                      </p:to>
                                    </p:set>
                                    <p:anim calcmode="lin" valueType="num">
                                      <p:cBhvr additive="base">
                                        <p:cTn id="42"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6628">
                                            <p:txEl>
                                              <p:pRg st="6" end="6"/>
                                            </p:txEl>
                                          </p:spTgt>
                                        </p:tgtEl>
                                        <p:attrNameLst>
                                          <p:attrName>style.visibility</p:attrName>
                                        </p:attrNameLst>
                                      </p:cBhvr>
                                      <p:to>
                                        <p:strVal val="visible"/>
                                      </p:to>
                                    </p:set>
                                    <p:anim calcmode="lin" valueType="num">
                                      <p:cBhvr additive="base">
                                        <p:cTn id="48"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17582</TotalTime>
  <Words>4195</Words>
  <Application>Microsoft Office PowerPoint</Application>
  <PresentationFormat>自定义</PresentationFormat>
  <Paragraphs>603</Paragraphs>
  <Slides>78</Slides>
  <Notes>38</Notes>
  <HiddenSlides>2</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Profile</vt:lpstr>
      <vt:lpstr>软件测试实用教程 ——方法与实践</vt:lpstr>
      <vt:lpstr>自我介绍</vt:lpstr>
      <vt:lpstr>课程简介</vt:lpstr>
      <vt:lpstr>课程介绍</vt:lpstr>
      <vt:lpstr>目录</vt:lpstr>
      <vt:lpstr>软件测试的概念</vt:lpstr>
      <vt:lpstr>软件测试的概念</vt:lpstr>
      <vt:lpstr>软件测试的概念</vt:lpstr>
      <vt:lpstr>软件测试的概念</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目录</vt:lpstr>
      <vt:lpstr>为什么进行软件测试</vt:lpstr>
      <vt:lpstr>为什么进行软件测试</vt:lpstr>
      <vt:lpstr>为什么进行软件测试</vt:lpstr>
      <vt:lpstr>为什么进行软件测试</vt:lpstr>
      <vt:lpstr>为什么进行软件测试</vt:lpstr>
      <vt:lpstr>为什么进行软件测试</vt:lpstr>
      <vt:lpstr>为什么进行软件测试</vt:lpstr>
      <vt:lpstr>目录</vt:lpstr>
      <vt:lpstr>软件测试的发展历程</vt:lpstr>
      <vt:lpstr>软件测试的发展历程</vt:lpstr>
      <vt:lpstr>软件测试的发展历程</vt:lpstr>
      <vt:lpstr>软件测试的发展历程</vt:lpstr>
      <vt:lpstr>软件测试的发展历程</vt:lpstr>
      <vt:lpstr>软件测试的发展历程</vt:lpstr>
      <vt:lpstr>TMM成熟度等级</vt:lpstr>
      <vt:lpstr>软件测试背景</vt:lpstr>
      <vt:lpstr>软件测试现状</vt:lpstr>
      <vt:lpstr>软件测试的现状</vt:lpstr>
      <vt:lpstr>软件测试的现状</vt:lpstr>
      <vt:lpstr>优秀测试方向毕业生就业统计表</vt:lpstr>
      <vt:lpstr>优秀测试方向毕业生就业统计表</vt:lpstr>
      <vt:lpstr>招聘信息分析</vt:lpstr>
      <vt:lpstr>PowerPoint 演示文稿</vt:lpstr>
      <vt:lpstr>PowerPoint 演示文稿</vt:lpstr>
      <vt:lpstr>PowerPoint 演示文稿</vt:lpstr>
      <vt:lpstr>目录</vt:lpstr>
      <vt:lpstr>测试体验</vt:lpstr>
      <vt:lpstr>目录</vt:lpstr>
      <vt:lpstr>软件测试基础概念</vt:lpstr>
      <vt:lpstr>测试用例的概念</vt:lpstr>
      <vt:lpstr>测试用例的概念</vt:lpstr>
      <vt:lpstr>测试用例的概念</vt:lpstr>
      <vt:lpstr>软件测试基础概念</vt:lpstr>
      <vt:lpstr>什么是软件缺陷（bug）</vt:lpstr>
      <vt:lpstr>软件缺陷的概念</vt:lpstr>
      <vt:lpstr>软件缺陷的概念</vt:lpstr>
      <vt:lpstr>软件缺陷的概念</vt:lpstr>
      <vt:lpstr>软件缺陷的概念</vt:lpstr>
      <vt:lpstr>软件缺陷的概念</vt:lpstr>
      <vt:lpstr>软件缺陷的概念</vt:lpstr>
      <vt:lpstr>软件缺陷的概念</vt:lpstr>
      <vt:lpstr>软件缺陷的概念</vt:lpstr>
      <vt:lpstr>软件缺陷的概念</vt:lpstr>
      <vt:lpstr>软件测试基础概念</vt:lpstr>
      <vt:lpstr>软件测试分类</vt:lpstr>
      <vt:lpstr>黑盒测试</vt:lpstr>
      <vt:lpstr>白盒测试</vt:lpstr>
      <vt:lpstr>静态、动态测试</vt:lpstr>
      <vt:lpstr>手工、自动化测试</vt:lpstr>
      <vt:lpstr>自动化测试—适用场合</vt:lpstr>
      <vt:lpstr>自动化测试—不适用场合</vt:lpstr>
      <vt:lpstr>第1章  软件测试核心概念</vt:lpstr>
      <vt:lpstr>学习软件测试基础课程的意义</vt:lpstr>
      <vt:lpstr>软件测试职业意义</vt:lpstr>
      <vt:lpstr>软件测试人员具备的素质</vt:lpstr>
      <vt:lpstr>内容总结</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cp:lastModifiedBy>
  <cp:revision>423</cp:revision>
  <dcterms:created xsi:type="dcterms:W3CDTF">2008-07-27T05:17:11Z</dcterms:created>
  <dcterms:modified xsi:type="dcterms:W3CDTF">2019-08-28T02:29:02Z</dcterms:modified>
</cp:coreProperties>
</file>