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6"/>
  </p:notesMasterIdLst>
  <p:handoutMasterIdLst>
    <p:handoutMasterId r:id="rId47"/>
  </p:handoutMasterIdLst>
  <p:sldIdLst>
    <p:sldId id="552" r:id="rId2"/>
    <p:sldId id="553" r:id="rId3"/>
    <p:sldId id="554" r:id="rId4"/>
    <p:sldId id="555" r:id="rId5"/>
    <p:sldId id="610" r:id="rId6"/>
    <p:sldId id="556" r:id="rId7"/>
    <p:sldId id="557" r:id="rId8"/>
    <p:sldId id="604" r:id="rId9"/>
    <p:sldId id="611" r:id="rId10"/>
    <p:sldId id="558" r:id="rId11"/>
    <p:sldId id="559" r:id="rId12"/>
    <p:sldId id="612" r:id="rId13"/>
    <p:sldId id="605" r:id="rId14"/>
    <p:sldId id="606" r:id="rId15"/>
    <p:sldId id="607" r:id="rId16"/>
    <p:sldId id="608" r:id="rId17"/>
    <p:sldId id="613" r:id="rId18"/>
    <p:sldId id="609" r:id="rId19"/>
    <p:sldId id="614"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93" r:id="rId36"/>
    <p:sldId id="594" r:id="rId37"/>
    <p:sldId id="602" r:id="rId38"/>
    <p:sldId id="595" r:id="rId39"/>
    <p:sldId id="596" r:id="rId40"/>
    <p:sldId id="597" r:id="rId41"/>
    <p:sldId id="598" r:id="rId42"/>
    <p:sldId id="599" r:id="rId43"/>
    <p:sldId id="577" r:id="rId44"/>
    <p:sldId id="549"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3255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测试阶段其他知识</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smtClean="0">
                <a:solidFill>
                  <a:srgbClr val="FF0000"/>
                </a:solidFill>
              </a:rPr>
              <a:t>定义</a:t>
            </a:r>
            <a:r>
              <a:rPr lang="zh-CN" altLang="en-US" dirty="0" smtClean="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做法</a:t>
            </a:r>
            <a:r>
              <a:rPr lang="zh-CN" altLang="en-US" dirty="0" smtClean="0"/>
              <a:t>：</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solidFill>
                  <a:srgbClr val="FF0000"/>
                </a:solidFill>
              </a:rPr>
              <a:t>使用场景</a:t>
            </a:r>
            <a:r>
              <a:rPr lang="zh-CN" altLang="en-US" dirty="0" smtClean="0"/>
              <a:t>：</a:t>
            </a:r>
            <a:endParaRPr lang="en-US" altLang="zh-CN" dirty="0" smtClean="0"/>
          </a:p>
          <a:p>
            <a:pPr lvl="1"/>
            <a:r>
              <a:rPr lang="zh-CN" altLang="en-US" dirty="0" smtClean="0"/>
              <a:t>发布上线后</a:t>
            </a:r>
            <a:endParaRPr lang="en-US" altLang="zh-CN" dirty="0" smtClean="0"/>
          </a:p>
          <a:p>
            <a:pPr lvl="1"/>
            <a:r>
              <a:rPr lang="zh-CN" altLang="en-US" dirty="0" smtClean="0"/>
              <a:t>提交给用户前等</a:t>
            </a:r>
            <a:endParaRPr lang="zh-CN" altLang="en-US" dirty="0"/>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smtClean="0">
                <a:solidFill>
                  <a:srgbClr val="FF0000"/>
                </a:solidFill>
              </a:rPr>
              <a:t>测试需求</a:t>
            </a:r>
            <a:endParaRPr lang="en-US" altLang="zh-CN" dirty="0" smtClean="0">
              <a:solidFill>
                <a:srgbClr val="FF0000"/>
              </a:solidFill>
            </a:endParaRPr>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90042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anose="05000000000000000000" pitchFamily="2" charset="2"/>
              </a:rPr>
              <a:t></a:t>
            </a:r>
            <a:r>
              <a:rPr lang="zh-CN" altLang="en-US" b="1" smtClean="0"/>
              <a:t>测试需求</a:t>
            </a:r>
            <a:r>
              <a:rPr lang="en-US" altLang="zh-CN" b="1" smtClean="0">
                <a:sym typeface="Wingdings" panose="05000000000000000000" pitchFamily="2" charset="2"/>
              </a:rPr>
              <a:t></a:t>
            </a:r>
            <a:r>
              <a:rPr lang="zh-CN" altLang="en-US" b="1" smtClean="0"/>
              <a:t>细化的测试需求</a:t>
            </a:r>
            <a:r>
              <a:rPr lang="en-US" altLang="zh-CN" b="1" smtClean="0">
                <a:sym typeface="Wingdings" panose="05000000000000000000" pitchFamily="2" charset="2"/>
              </a:rPr>
              <a:t></a:t>
            </a:r>
            <a:r>
              <a:rPr lang="zh-CN" altLang="en-US" b="1" smtClean="0"/>
              <a:t>测试用例</a:t>
            </a:r>
          </a:p>
        </p:txBody>
      </p:sp>
    </p:spTree>
    <p:extLst>
      <p:ext uri="{BB962C8B-B14F-4D97-AF65-F5344CB8AC3E}">
        <p14:creationId xmlns:p14="http://schemas.microsoft.com/office/powerpoint/2010/main" val="17594044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t>测试需求分析</a:t>
            </a:r>
          </a:p>
        </p:txBody>
      </p:sp>
      <p:sp>
        <p:nvSpPr>
          <p:cNvPr id="34820" name="Rectangle 3"/>
          <p:cNvSpPr>
            <a:spLocks noGrp="1" noChangeArrowheads="1"/>
          </p:cNvSpPr>
          <p:nvPr>
            <p:ph type="body" idx="1"/>
          </p:nvPr>
        </p:nvSpPr>
        <p:spPr>
          <a:xfrm>
            <a:off x="911424" y="1196752"/>
            <a:ext cx="10668000" cy="4267200"/>
          </a:xfrm>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sz="2400" b="1" dirty="0" smtClean="0">
                <a:latin typeface="楷体" panose="02010609060101010101" pitchFamily="49" charset="-122"/>
              </a:rPr>
              <a:t>ID</a:t>
            </a:r>
          </a:p>
          <a:p>
            <a:pPr lvl="1" algn="just" eaLnBrk="1" hangingPunct="1"/>
            <a:r>
              <a:rPr lang="zh-CN" altLang="en-US" sz="2400" b="1" dirty="0" smtClean="0">
                <a:latin typeface="楷体" panose="02010609060101010101" pitchFamily="49" charset="-122"/>
              </a:rPr>
              <a:t>所属功能模块</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评审状态</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重要性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稳定性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工作量</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优先级</a:t>
            </a:r>
          </a:p>
        </p:txBody>
      </p:sp>
    </p:spTree>
    <p:extLst>
      <p:ext uri="{BB962C8B-B14F-4D97-AF65-F5344CB8AC3E}">
        <p14:creationId xmlns:p14="http://schemas.microsoft.com/office/powerpoint/2010/main" val="22888600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smtClean="0">
                <a:cs typeface="楷体" panose="02010609060101010101" charset="-122"/>
              </a:rPr>
              <a:t>测</a:t>
            </a:r>
            <a:r>
              <a:rPr lang="zh-CN" altLang="en-US" b="1" dirty="0" smtClean="0">
                <a:cs typeface="楷体" panose="02010609060101010101" charset="-122"/>
              </a:rPr>
              <a:t>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extLst>
      <p:ext uri="{BB962C8B-B14F-4D97-AF65-F5344CB8AC3E}">
        <p14:creationId xmlns:p14="http://schemas.microsoft.com/office/powerpoint/2010/main" val="20482500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dirty="0" smtClean="0"/>
              <a:t>测试需求的分析</a:t>
            </a:r>
            <a:endParaRPr lang="en-US" altLang="zh-CN" sz="3400" b="1" dirty="0" smtClean="0"/>
          </a:p>
          <a:p>
            <a:pPr lvl="1" algn="just" eaLnBrk="1" hangingPunct="1"/>
            <a:r>
              <a:rPr lang="zh-CN" altLang="en-US" b="1" dirty="0" smtClean="0"/>
              <a:t>用户定义业务需求</a:t>
            </a:r>
            <a:endParaRPr lang="en-US" altLang="zh-CN" b="1" dirty="0" smtClean="0"/>
          </a:p>
          <a:p>
            <a:pPr lvl="1" algn="just" eaLnBrk="1" hangingPunct="1"/>
            <a:r>
              <a:rPr lang="zh-CN" altLang="en-US" b="1" dirty="0" smtClean="0"/>
              <a:t>系统分析师提取系统需求</a:t>
            </a:r>
            <a:endParaRPr lang="en-US" altLang="zh-CN" b="1" dirty="0" smtClean="0"/>
          </a:p>
          <a:p>
            <a:pPr lvl="1" algn="just" eaLnBrk="1" hangingPunct="1"/>
            <a:r>
              <a:rPr lang="zh-CN" altLang="en-US" b="1" dirty="0" smtClean="0"/>
              <a:t>测试人员提取测试需求</a:t>
            </a:r>
            <a:endParaRPr lang="en-US" altLang="zh-CN" b="1" dirty="0" smtClean="0"/>
          </a:p>
          <a:p>
            <a:pPr lvl="1" algn="just" eaLnBrk="1" hangingPunct="1"/>
            <a:r>
              <a:rPr lang="zh-CN" altLang="en-US" b="1" dirty="0" smtClean="0"/>
              <a:t>测试工程师设计测试用例</a:t>
            </a:r>
            <a:endParaRPr lang="zh-CN" altLang="en-US" sz="3400" b="1" dirty="0" smtClean="0"/>
          </a:p>
        </p:txBody>
      </p:sp>
    </p:spTree>
    <p:extLst>
      <p:ext uri="{BB962C8B-B14F-4D97-AF65-F5344CB8AC3E}">
        <p14:creationId xmlns:p14="http://schemas.microsoft.com/office/powerpoint/2010/main" val="200132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smtClean="0">
                <a:solidFill>
                  <a:srgbClr val="FF0000"/>
                </a:solidFill>
              </a:rPr>
              <a:t>持续性集成</a:t>
            </a:r>
            <a:endParaRPr lang="en-US" altLang="zh-CN" dirty="0">
              <a:solidFill>
                <a:srgbClr val="FF0000"/>
              </a:solidFill>
            </a:endParaRPr>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84871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cs typeface="楷体" panose="02010609060101010101" charset="-122"/>
              </a:rPr>
              <a:t>持续性集成</a:t>
            </a:r>
          </a:p>
        </p:txBody>
      </p:sp>
      <p:sp>
        <p:nvSpPr>
          <p:cNvPr id="3" name="内容占位符 2"/>
          <p:cNvSpPr>
            <a:spLocks noGrp="1"/>
          </p:cNvSpPr>
          <p:nvPr>
            <p:ph idx="1"/>
          </p:nvPr>
        </p:nvSpPr>
        <p:spPr/>
        <p:txBody>
          <a:bodyPr/>
          <a:lstStyle/>
          <a:p>
            <a:pPr eaLnBrk="1" hangingPunct="1"/>
            <a:r>
              <a:rPr lang="zh-CN" altLang="en-US" b="1" dirty="0">
                <a:latin typeface="楷体" panose="02010609060101010101" pitchFamily="49" charset="-122"/>
              </a:rPr>
              <a:t>持续集成（</a:t>
            </a:r>
            <a:r>
              <a:rPr lang="en-US" altLang="zh-CN" b="1" dirty="0">
                <a:latin typeface="楷体" panose="02010609060101010101" pitchFamily="49" charset="-122"/>
              </a:rPr>
              <a:t>Continuous Integration</a:t>
            </a:r>
            <a:r>
              <a:rPr lang="zh-CN" altLang="en-US" b="1" dirty="0">
                <a:latin typeface="楷体" panose="02010609060101010101" pitchFamily="49" charset="-122"/>
              </a:rPr>
              <a:t>）这个术语源自 </a:t>
            </a:r>
            <a:r>
              <a:rPr lang="en-US" altLang="zh-CN" b="1" dirty="0">
                <a:latin typeface="楷体" panose="02010609060101010101" pitchFamily="49" charset="-122"/>
              </a:rPr>
              <a:t>XP </a:t>
            </a:r>
            <a:r>
              <a:rPr lang="zh-CN" altLang="en-US" b="1" dirty="0">
                <a:latin typeface="楷体" panose="02010609060101010101" pitchFamily="49" charset="-122"/>
              </a:rPr>
              <a:t>（极限编程）的一个最佳实践。 </a:t>
            </a:r>
          </a:p>
          <a:p>
            <a:pPr eaLnBrk="1" hangingPunct="1"/>
            <a:r>
              <a:rPr lang="zh-CN" altLang="en-US" b="1" dirty="0">
                <a:latin typeface="楷体" panose="02010609060101010101" pitchFamily="49" charset="-122"/>
              </a:rPr>
              <a:t>持续集成是一种软件开发实践，即团队开发成员经常集成他们的工作，通常每个成员每天至少集成一次，也就意味着每天可能会发生多次集成。每次集成都通过自动化的构建（包括编译、发布、自动化测试）来验证，从而尽快地发现集成错误。</a:t>
            </a:r>
          </a:p>
          <a:p>
            <a:endParaRPr lang="zh-CN" altLang="en-US" dirty="0"/>
          </a:p>
        </p:txBody>
      </p:sp>
    </p:spTree>
    <p:extLst>
      <p:ext uri="{BB962C8B-B14F-4D97-AF65-F5344CB8AC3E}">
        <p14:creationId xmlns:p14="http://schemas.microsoft.com/office/powerpoint/2010/main" val="2260821514"/>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smtClean="0">
                <a:solidFill>
                  <a:srgbClr val="FF0000"/>
                </a:solidFill>
              </a:rPr>
              <a:t>测试报告</a:t>
            </a:r>
            <a:r>
              <a:rPr lang="zh-CN" altLang="en-US" dirty="0">
                <a:solidFill>
                  <a:srgbClr val="FF0000"/>
                </a:solidFill>
              </a:rPr>
              <a:t>文档的书写</a:t>
            </a:r>
            <a:endParaRPr lang="en-US" altLang="zh-CN"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34146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a:solidFill>
                  <a:srgbClr val="FF0000"/>
                </a:solidFill>
              </a:rPr>
              <a:t>回归测试</a:t>
            </a:r>
            <a:endParaRPr lang="en-US" altLang="zh-CN" dirty="0">
              <a:solidFill>
                <a:srgbClr val="FF0000"/>
              </a:solidFill>
            </a:endParaRPr>
          </a:p>
          <a:p>
            <a:r>
              <a:rPr lang="zh-CN" altLang="en-US" dirty="0"/>
              <a:t>验收测试</a:t>
            </a:r>
            <a:endParaRPr lang="en-US" altLang="zh-CN" dirty="0"/>
          </a:p>
          <a:p>
            <a:pPr>
              <a:defRPr/>
            </a:pPr>
            <a:r>
              <a:rPr lang="zh-CN" altLang="en-US" dirty="0" smtClean="0"/>
              <a:t>冒烟测试</a:t>
            </a:r>
            <a:endParaRPr lang="en-US" altLang="zh-CN" dirty="0" smtClean="0"/>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8822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25057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a:t>
            </a:r>
            <a:r>
              <a:rPr lang="en-US" altLang="zh-CN" dirty="0" err="1" smtClean="0"/>
              <a:t>Englneering</a:t>
            </a:r>
            <a:endParaRPr lang="zh-CN" altLang="en-US" dirty="0"/>
          </a:p>
        </p:txBody>
      </p:sp>
    </p:spTree>
    <p:extLst>
      <p:ext uri="{BB962C8B-B14F-4D97-AF65-F5344CB8AC3E}">
        <p14:creationId xmlns:p14="http://schemas.microsoft.com/office/powerpoint/2010/main" val="2146682001"/>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0"/>
            <a:ext cx="11118574" cy="942975"/>
          </a:xfrm>
        </p:spPr>
        <p:txBody>
          <a:bodyPr>
            <a:normAutofit fontScale="90000"/>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77500" lnSpcReduction="2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51384" y="3573016"/>
            <a:ext cx="11208580" cy="2568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a:t>
            </a:r>
            <a:r>
              <a:rPr lang="zh-CN" altLang="en-US" dirty="0"/>
              <a:t>标识符某种类型的唯一公司生成的编号，用于标识</a:t>
            </a:r>
            <a:r>
              <a:rPr lang="zh-CN" altLang="en-US" dirty="0" smtClean="0"/>
              <a:t>此</a:t>
            </a:r>
            <a:r>
              <a:rPr lang="zh-CN" altLang="en-US" dirty="0"/>
              <a:t>总结</a:t>
            </a:r>
            <a:r>
              <a:rPr lang="zh-CN" altLang="en-US" dirty="0" smtClean="0"/>
              <a:t>报告</a:t>
            </a:r>
            <a:r>
              <a:rPr lang="zh-CN" altLang="en-US" dirty="0"/>
              <a:t>，其级别以及与之相关的软件级别。 </a:t>
            </a:r>
            <a:r>
              <a:rPr lang="zh-CN" altLang="en-US" dirty="0" smtClean="0"/>
              <a:t>报告</a:t>
            </a:r>
            <a:r>
              <a:rPr lang="zh-CN" altLang="en-US" dirty="0"/>
              <a:t>级别与相关软件级别相同。 该数字还可以标识摘要报告是针对整个项目还是针对特定级别的测试。 这有助于协调配置管理中的软件和测试软件版本。</a:t>
            </a:r>
          </a:p>
        </p:txBody>
      </p:sp>
    </p:spTree>
    <p:extLst>
      <p:ext uri="{BB962C8B-B14F-4D97-AF65-F5344CB8AC3E}">
        <p14:creationId xmlns:p14="http://schemas.microsoft.com/office/powerpoint/2010/main" val="29961652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smtClean="0"/>
              <a:t>Summary (</a:t>
            </a:r>
            <a:r>
              <a:rPr lang="zh-CN" altLang="en-US" smtClean="0"/>
              <a:t>摘要</a:t>
            </a:r>
            <a:r>
              <a:rPr lang="en-US" altLang="zh-CN"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dirty="0" smtClean="0"/>
              <a:t>Identify all relevant support materials so that the reader of the report knows which version and release of the project/software is being reported on. It may be particularly important to identify the specific version of an external package used in the testing, especially if a new release occurred during the test cycle and was not included. The version/release information should match the information contained in the configuration management system and may include the following elements.</a:t>
            </a:r>
            <a:endParaRPr lang="zh-CN" altLang="en-US" dirty="0"/>
          </a:p>
        </p:txBody>
      </p:sp>
      <p:sp>
        <p:nvSpPr>
          <p:cNvPr id="4" name="内容占位符 2"/>
          <p:cNvSpPr txBox="1">
            <a:spLocks/>
          </p:cNvSpPr>
          <p:nvPr/>
        </p:nvSpPr>
        <p:spPr>
          <a:xfrm>
            <a:off x="407368" y="3861048"/>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识别测试中使用的外部包的特定版本可能尤为重要，尤其是在测试周期期间发生新版本且未包含的情况下。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2756842294"/>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a:t>Test Items – This should match the item definitions from the appropriate level test </a:t>
            </a:r>
            <a:r>
              <a:rPr lang="en-US" altLang="zh-CN" dirty="0" smtClean="0"/>
              <a:t>plan that </a:t>
            </a:r>
            <a:r>
              <a:rPr lang="en-US" altLang="zh-CN" dirty="0"/>
              <a:t>this report is covering. Any variance from the items specified in the test plan </a:t>
            </a:r>
            <a:r>
              <a:rPr lang="en-US" altLang="zh-CN" dirty="0" smtClean="0"/>
              <a:t>should be </a:t>
            </a:r>
            <a:r>
              <a:rPr lang="en-US" altLang="zh-CN" dirty="0"/>
              <a:t>identified. Elements from the features sections of the test plan (both included </a:t>
            </a:r>
            <a:r>
              <a:rPr lang="en-US" altLang="zh-CN" dirty="0" smtClean="0"/>
              <a:t>and excluded</a:t>
            </a:r>
            <a:r>
              <a:rPr lang="en-US" altLang="zh-CN" dirty="0"/>
              <a:t>) can also be included here or in a separate reference section</a:t>
            </a:r>
            <a:endParaRPr lang="zh-CN" altLang="en-US" dirty="0"/>
          </a:p>
        </p:txBody>
      </p:sp>
      <p:sp>
        <p:nvSpPr>
          <p:cNvPr id="5" name="内容占位符 2"/>
          <p:cNvSpPr txBox="1">
            <a:spLocks/>
          </p:cNvSpPr>
          <p:nvPr/>
        </p:nvSpPr>
        <p:spPr>
          <a:xfrm>
            <a:off x="839416" y="3717032"/>
            <a:ext cx="10824265" cy="2091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这应该与相应级别测试计划中的项目定义相匹配本报告涉及的内容。 与测试计划中指定的项目的任何差异都应该被识别出来。测试计划的功能部分中的元素（包括和排除的）也可以包括在这里或单独的参考部分</a:t>
            </a:r>
            <a:endParaRPr lang="zh-CN" altLang="en-US" dirty="0"/>
          </a:p>
        </p:txBody>
      </p:sp>
    </p:spTree>
    <p:extLst>
      <p:ext uri="{BB962C8B-B14F-4D97-AF65-F5344CB8AC3E}">
        <p14:creationId xmlns:p14="http://schemas.microsoft.com/office/powerpoint/2010/main" val="2917098761"/>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Environment – The environment and any variances for that identified in the test </a:t>
            </a:r>
            <a:r>
              <a:rPr lang="en-US" altLang="zh-CN" dirty="0" smtClean="0"/>
              <a:t>plan  should </a:t>
            </a:r>
            <a:r>
              <a:rPr lang="en-US" altLang="zh-CN" dirty="0"/>
              <a:t>be verified here to ensure that the correct test set-up was used. This will </a:t>
            </a:r>
            <a:r>
              <a:rPr lang="en-US" altLang="zh-CN" dirty="0" smtClean="0"/>
              <a:t>help avoid </a:t>
            </a:r>
            <a:r>
              <a:rPr lang="en-US" altLang="zh-CN" dirty="0"/>
              <a:t>confusion when the product is released to production and will ensure that the </a:t>
            </a:r>
            <a:r>
              <a:rPr lang="en-US" altLang="zh-CN" dirty="0" smtClean="0"/>
              <a:t>test environment </a:t>
            </a:r>
            <a:r>
              <a:rPr lang="en-US" altLang="zh-CN"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 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328832890"/>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668216"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59958611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911424" y="1196752"/>
            <a:ext cx="10400196" cy="2303532"/>
          </a:xfrm>
        </p:spPr>
        <p:txBody>
          <a:bodyPr/>
          <a:lstStyle/>
          <a:p>
            <a:pPr marL="0" indent="0">
              <a:buNone/>
            </a:pPr>
            <a:r>
              <a:rPr lang="en-US" altLang="zh-CN" dirty="0" smtClean="0"/>
              <a:t>Document </a:t>
            </a:r>
            <a:r>
              <a:rPr lang="en-US" altLang="zh-CN" dirty="0"/>
              <a:t>any changes or deviations from those areas agreed on in the reference documents</a:t>
            </a:r>
            <a:r>
              <a:rPr lang="en-US" altLang="zh-CN" dirty="0" smtClean="0"/>
              <a:t>, especially </a:t>
            </a:r>
            <a:r>
              <a:rPr lang="en-US" altLang="zh-CN" dirty="0"/>
              <a:t>in areas that may cause concern to the group accepting the test results. </a:t>
            </a:r>
            <a:r>
              <a:rPr lang="en-US" altLang="zh-CN" dirty="0" smtClean="0"/>
              <a:t>Include references </a:t>
            </a:r>
            <a:r>
              <a:rPr lang="en-US" altLang="zh-CN" dirty="0"/>
              <a:t>to any supporting documentation that covers the reasons for the </a:t>
            </a:r>
            <a:r>
              <a:rPr lang="en-US" altLang="zh-CN" dirty="0" smtClean="0"/>
              <a:t>deviations</a:t>
            </a:r>
            <a:endParaRPr lang="zh-CN" altLang="en-US" dirty="0"/>
          </a:p>
        </p:txBody>
      </p:sp>
      <p:sp>
        <p:nvSpPr>
          <p:cNvPr id="4" name="内容占位符 2"/>
          <p:cNvSpPr txBox="1">
            <a:spLocks/>
          </p:cNvSpPr>
          <p:nvPr/>
        </p:nvSpPr>
        <p:spPr>
          <a:xfrm>
            <a:off x="839416" y="4005064"/>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377800323"/>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695400" y="1052736"/>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240016" y="1052736"/>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与测试计划</a:t>
            </a:r>
            <a:r>
              <a:rPr lang="zh-CN" altLang="en-US" dirty="0"/>
              <a:t>或</a:t>
            </a:r>
            <a:r>
              <a:rPr lang="zh-CN" altLang="en-US" dirty="0" smtClean="0"/>
              <a:t>规格相比</a:t>
            </a:r>
            <a:endParaRPr lang="zh-CN" altLang="en-US" dirty="0"/>
          </a:p>
          <a:p>
            <a:pPr marL="0" indent="0">
              <a:lnSpc>
                <a:spcPct val="150000"/>
              </a:lnSpc>
              <a:buNone/>
            </a:pPr>
            <a:r>
              <a:rPr lang="en-US" altLang="zh-CN" dirty="0"/>
              <a:t>·</a:t>
            </a:r>
            <a:r>
              <a:rPr lang="zh-CN" altLang="en-US" dirty="0"/>
              <a:t>偏差的原因</a:t>
            </a:r>
          </a:p>
          <a:p>
            <a:pPr marL="0" indent="0">
              <a:lnSpc>
                <a:spcPct val="150000"/>
              </a:lnSpc>
              <a:buNone/>
            </a:pPr>
            <a:r>
              <a:rPr lang="en-US" altLang="zh-CN" dirty="0"/>
              <a:t>·</a:t>
            </a:r>
            <a:r>
              <a:rPr lang="zh-CN" altLang="en-US" dirty="0"/>
              <a:t>支持材料和文件</a:t>
            </a:r>
          </a:p>
          <a:p>
            <a:pPr marL="0" indent="0">
              <a:lnSpc>
                <a:spcPct val="150000"/>
              </a:lnSpc>
              <a:buNone/>
            </a:pPr>
            <a:r>
              <a:rPr lang="en-US" altLang="zh-CN" dirty="0"/>
              <a:t>·</a:t>
            </a:r>
            <a:r>
              <a:rPr lang="zh-CN" altLang="en-US" dirty="0"/>
              <a:t>变更请求</a:t>
            </a:r>
          </a:p>
          <a:p>
            <a:pPr marL="0" indent="0">
              <a:lnSpc>
                <a:spcPct val="150000"/>
              </a:lnSpc>
              <a:buNone/>
            </a:pPr>
            <a:r>
              <a:rPr lang="en-US" altLang="zh-CN" dirty="0"/>
              <a:t>·</a:t>
            </a:r>
            <a:r>
              <a:rPr lang="zh-CN" altLang="en-US" dirty="0" smtClean="0"/>
              <a:t>增加请求</a:t>
            </a:r>
            <a:endParaRPr lang="zh-CN" altLang="en-US" dirty="0"/>
          </a:p>
          <a:p>
            <a:pPr marL="0" indent="0">
              <a:lnSpc>
                <a:spcPct val="150000"/>
              </a:lnSpc>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241962325"/>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0648"/>
            <a:ext cx="10668000" cy="720080"/>
          </a:xfrm>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a:xfrm>
            <a:off x="623392" y="980728"/>
            <a:ext cx="10668000" cy="4267200"/>
          </a:xfrm>
        </p:spPr>
        <p:txBody>
          <a:bodyPr/>
          <a:lstStyle/>
          <a:p>
            <a:pPr marL="0" indent="0">
              <a:buNone/>
            </a:pPr>
            <a:r>
              <a:rPr lang="en-US" altLang="zh-CN" dirty="0"/>
              <a:t>Evaluation of the testing and test process in terms of the documented test objectives. This </a:t>
            </a:r>
            <a:r>
              <a:rPr lang="en-US" altLang="zh-CN" dirty="0" smtClean="0"/>
              <a:t>is to </a:t>
            </a:r>
            <a:r>
              <a:rPr lang="en-US" altLang="zh-CN" dirty="0"/>
              <a:t>assess the quality and effectiveness of testing so that assessment of the software can be </a:t>
            </a:r>
            <a:r>
              <a:rPr lang="en-US" altLang="zh-CN" dirty="0" smtClean="0"/>
              <a:t>viewed correctly</a:t>
            </a:r>
            <a:r>
              <a:rPr lang="en-US" altLang="zh-CN" dirty="0"/>
              <a:t>. Keep in mind that a coverage assessment only has meaning in relation to a </a:t>
            </a:r>
            <a:r>
              <a:rPr lang="en-US" altLang="zh-CN" dirty="0" err="1" smtClean="0"/>
              <a:t>nown</a:t>
            </a:r>
            <a:r>
              <a:rPr lang="en-US" altLang="zh-CN" dirty="0" smtClean="0"/>
              <a:t> set of </a:t>
            </a:r>
            <a:r>
              <a:rPr lang="en-US" altLang="zh-CN" dirty="0"/>
              <a:t>initial test </a:t>
            </a:r>
            <a:r>
              <a:rPr lang="en-US" altLang="zh-CN" dirty="0" smtClean="0"/>
              <a:t>objectives</a:t>
            </a:r>
            <a:endParaRPr lang="zh-CN" altLang="en-US" dirty="0"/>
          </a:p>
        </p:txBody>
      </p:sp>
      <p:sp>
        <p:nvSpPr>
          <p:cNvPr id="4" name="内容占位符 2"/>
          <p:cNvSpPr txBox="1">
            <a:spLocks/>
          </p:cNvSpPr>
          <p:nvPr/>
        </p:nvSpPr>
        <p:spPr>
          <a:xfrm>
            <a:off x="623392" y="4221088"/>
            <a:ext cx="11136560" cy="21312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a:t>
            </a:r>
            <a:r>
              <a:rPr lang="zh-CN" altLang="en-US" dirty="0" smtClean="0">
                <a:solidFill>
                  <a:srgbClr val="FF0000"/>
                </a:solidFill>
              </a:rPr>
              <a:t>测试目标评估测试和测试过程</a:t>
            </a:r>
            <a:r>
              <a:rPr lang="zh-CN" altLang="en-US" dirty="0" smtClean="0"/>
              <a:t>。 这是评估测试的质量和有效性，以便可以查看软件评估正确。 请记住，覆盖率评估仅与已知集合有关的最初测试目标</a:t>
            </a:r>
            <a:endParaRPr lang="zh-CN" altLang="en-US" dirty="0"/>
          </a:p>
        </p:txBody>
      </p:sp>
    </p:spTree>
    <p:extLst>
      <p:ext uri="{BB962C8B-B14F-4D97-AF65-F5344CB8AC3E}">
        <p14:creationId xmlns:p14="http://schemas.microsoft.com/office/powerpoint/2010/main" val="1435584674"/>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定义</a:t>
            </a:r>
            <a:r>
              <a:rPr lang="zh-CN" altLang="en-US" dirty="0" smtClean="0"/>
              <a:t>：</a:t>
            </a:r>
            <a:r>
              <a:rPr lang="zh-CN" altLang="en-US" dirty="0" smtClean="0"/>
              <a:t>对</a:t>
            </a:r>
            <a:r>
              <a:rPr lang="zh-CN" altLang="en-US" dirty="0"/>
              <a:t>软件的</a:t>
            </a:r>
            <a:r>
              <a:rPr lang="zh-CN" altLang="en-US" dirty="0">
                <a:solidFill>
                  <a:srgbClr val="FF0000"/>
                </a:solidFill>
              </a:rPr>
              <a:t>新的版本</a:t>
            </a:r>
            <a:r>
              <a:rPr lang="zh-CN" altLang="en-US" dirty="0"/>
              <a:t>测试时，对新版本进行重新测试，这时的测试不仅是验证被修复的软件缺陷是否被解决了，且要保证以前所有运行正常的功能依旧保持正常，而不要受到这次修改的影响。</a:t>
            </a:r>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135560" y="4509120"/>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956916" y="1539598"/>
            <a:ext cx="10691743" cy="4930775"/>
          </a:xfrm>
        </p:spPr>
        <p:txBody>
          <a:bodyPr/>
          <a:lstStyle/>
          <a:p>
            <a:pPr marL="0" indent="0">
              <a:buNone/>
            </a:pPr>
            <a:r>
              <a:rPr lang="en-US" altLang="zh-CN" dirty="0"/>
              <a:t>Cover how </a:t>
            </a:r>
            <a:r>
              <a:rPr lang="en-US" altLang="zh-CN" dirty="0" smtClean="0"/>
              <a:t>effective </a:t>
            </a:r>
            <a:r>
              <a:rPr lang="en-US" altLang="zh-CN" dirty="0"/>
              <a:t>testing was, and any weaknesses in the process, especially </a:t>
            </a:r>
            <a:r>
              <a:rPr lang="en-US" altLang="zh-CN" dirty="0" smtClean="0"/>
              <a:t>any surprising </a:t>
            </a:r>
            <a:r>
              <a:rPr lang="en-US" altLang="zh-CN" dirty="0"/>
              <a:t>trends and the causes of those deviations.</a:t>
            </a:r>
            <a:endParaRPr lang="zh-CN" altLang="en-US" dirty="0"/>
          </a:p>
        </p:txBody>
      </p:sp>
      <p:sp>
        <p:nvSpPr>
          <p:cNvPr id="5" name="内容占位符 2"/>
          <p:cNvSpPr txBox="1">
            <a:spLocks/>
          </p:cNvSpPr>
          <p:nvPr/>
        </p:nvSpPr>
        <p:spPr>
          <a:xfrm>
            <a:off x="983432" y="3356992"/>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3298470228"/>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479376" y="908720"/>
            <a:ext cx="6729344" cy="5722593"/>
          </a:xfrm>
        </p:spPr>
        <p:txBody>
          <a:bodyPr/>
          <a:lstStyle/>
          <a:p>
            <a:pPr marL="0" indent="0">
              <a:lnSpc>
                <a:spcPct val="130000"/>
              </a:lnSpc>
              <a:buNone/>
            </a:pPr>
            <a:r>
              <a:rPr lang="en-US" altLang="zh-CN" dirty="0"/>
              <a:t>Evaluation of test coverage</a:t>
            </a:r>
          </a:p>
          <a:p>
            <a:pPr marL="0" indent="0">
              <a:lnSpc>
                <a:spcPct val="130000"/>
              </a:lnSpc>
              <a:buNone/>
            </a:pPr>
            <a:r>
              <a:rPr lang="en-US" altLang="zh-CN" dirty="0"/>
              <a:t>·  Total objectives (by Inventory category)</a:t>
            </a:r>
          </a:p>
          <a:p>
            <a:pPr marL="0" indent="0">
              <a:lnSpc>
                <a:spcPct val="130000"/>
              </a:lnSpc>
              <a:buNone/>
            </a:pPr>
            <a:r>
              <a:rPr lang="en-US" altLang="zh-CN" dirty="0"/>
              <a:t>·  Objectives covered (depth and width)</a:t>
            </a:r>
          </a:p>
          <a:p>
            <a:pPr marL="0" indent="0">
              <a:lnSpc>
                <a:spcPct val="130000"/>
              </a:lnSpc>
              <a:buNone/>
            </a:pPr>
            <a:r>
              <a:rPr lang="en-US" altLang="zh-CN" dirty="0"/>
              <a:t>·  Objectives omitted and reason for omission</a:t>
            </a:r>
          </a:p>
          <a:p>
            <a:pPr marL="0" indent="0">
              <a:lnSpc>
                <a:spcPct val="130000"/>
              </a:lnSpc>
              <a:buNone/>
            </a:pPr>
            <a:r>
              <a:rPr lang="en-US" altLang="zh-CN" dirty="0"/>
              <a:t>·  Identification of uncovered attributes</a:t>
            </a:r>
          </a:p>
          <a:p>
            <a:pPr marL="0" indent="0">
              <a:lnSpc>
                <a:spcPct val="130000"/>
              </a:lnSpc>
              <a:buNone/>
            </a:pPr>
            <a:r>
              <a:rPr lang="en-US" altLang="zh-CN" dirty="0"/>
              <a:t>·  Surprising trends and test process changes to cover them</a:t>
            </a:r>
            <a:endParaRPr lang="zh-CN" altLang="en-US" dirty="0"/>
          </a:p>
        </p:txBody>
      </p:sp>
      <p:sp>
        <p:nvSpPr>
          <p:cNvPr id="5" name="内容占位符 2"/>
          <p:cNvSpPr txBox="1">
            <a:spLocks/>
          </p:cNvSpPr>
          <p:nvPr/>
        </p:nvSpPr>
        <p:spPr>
          <a:xfrm>
            <a:off x="6960096" y="980728"/>
            <a:ext cx="5090893" cy="49636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评估测试覆盖率</a:t>
            </a:r>
          </a:p>
          <a:p>
            <a:pPr marL="0" indent="0">
              <a:lnSpc>
                <a:spcPct val="130000"/>
              </a:lnSpc>
              <a:buFont typeface="Wingdings" panose="05000000000000000000" pitchFamily="2" charset="2"/>
              <a:buNone/>
            </a:pPr>
            <a:r>
              <a:rPr lang="en-US" altLang="zh-CN" dirty="0" smtClean="0"/>
              <a:t>·</a:t>
            </a:r>
            <a:r>
              <a:rPr lang="zh-CN" altLang="en-US" dirty="0" smtClean="0"/>
              <a:t>总目标（按库存类别）</a:t>
            </a:r>
          </a:p>
          <a:p>
            <a:pPr marL="0" indent="0">
              <a:lnSpc>
                <a:spcPct val="130000"/>
              </a:lnSpc>
              <a:buFont typeface="Wingdings" panose="05000000000000000000" pitchFamily="2" charset="2"/>
              <a:buNone/>
            </a:pPr>
            <a:r>
              <a:rPr lang="en-US" altLang="zh-CN" dirty="0" smtClean="0"/>
              <a:t>·</a:t>
            </a:r>
            <a:r>
              <a:rPr lang="zh-CN" altLang="en-US" dirty="0" smtClean="0"/>
              <a:t>涵盖的目标（深度和宽度）</a:t>
            </a:r>
          </a:p>
          <a:p>
            <a:pPr marL="0" indent="0">
              <a:lnSpc>
                <a:spcPct val="130000"/>
              </a:lnSpc>
              <a:buFont typeface="Wingdings" panose="05000000000000000000" pitchFamily="2" charset="2"/>
              <a:buNone/>
            </a:pPr>
            <a:r>
              <a:rPr lang="en-US" altLang="zh-CN" dirty="0" smtClean="0"/>
              <a:t>·</a:t>
            </a:r>
            <a:r>
              <a:rPr lang="zh-CN" altLang="en-US" dirty="0" smtClean="0"/>
              <a:t>遗漏的目标和遗漏的原因</a:t>
            </a:r>
            <a:endParaRPr lang="en-US" altLang="zh-CN" dirty="0" smtClean="0"/>
          </a:p>
          <a:p>
            <a:pPr marL="0" indent="0">
              <a:lnSpc>
                <a:spcPct val="130000"/>
              </a:lnSpc>
              <a:buFont typeface="Wingdings" panose="05000000000000000000" pitchFamily="2" charset="2"/>
              <a:buNone/>
            </a:pPr>
            <a:endParaRPr lang="zh-CN" altLang="en-US" dirty="0" smtClean="0"/>
          </a:p>
          <a:p>
            <a:pPr marL="0" indent="0">
              <a:lnSpc>
                <a:spcPct val="130000"/>
              </a:lnSpc>
              <a:buFont typeface="Wingdings" panose="05000000000000000000" pitchFamily="2" charset="2"/>
              <a:buNone/>
            </a:pPr>
            <a:r>
              <a:rPr lang="en-US" altLang="zh-CN" dirty="0" smtClean="0"/>
              <a:t>·</a:t>
            </a:r>
            <a:r>
              <a:rPr lang="zh-CN" altLang="en-US" dirty="0" smtClean="0"/>
              <a:t>识别未覆盖的属性</a:t>
            </a:r>
          </a:p>
          <a:p>
            <a:pPr marL="0" indent="0">
              <a:lnSpc>
                <a:spcPct val="130000"/>
              </a:lnSpc>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1010390983"/>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lnSpc>
                <a:spcPct val="100000"/>
              </a:lnSpc>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695400" y="3861048"/>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en-US" dirty="0" smtClean="0"/>
              <a:t>报告事件的总体状况。 重点应放在趋势和模式上过程而不是特定的个人或团队。 避免纯数字，因为数字不是真的提供有关问题的性质和原因的见解。 重点应放在</a:t>
            </a:r>
            <a:r>
              <a:rPr lang="zh-CN" altLang="en-US" dirty="0" smtClean="0">
                <a:solidFill>
                  <a:srgbClr val="FF0000"/>
                </a:solidFill>
              </a:rPr>
              <a:t>成本，影响，和趋势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633557800"/>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35360" y="980728"/>
            <a:ext cx="6408712" cy="5311776"/>
          </a:xfrm>
        </p:spPr>
        <p:txBody>
          <a:bodyPr>
            <a:normAutofit/>
          </a:bodyPr>
          <a:lstStyle/>
          <a:p>
            <a:pPr marL="0" indent="0">
              <a:buNone/>
            </a:pPr>
            <a:r>
              <a:rPr lang="en-US" altLang="zh-CN" dirty="0"/>
              <a:t>the quality of the testing and the software quality and can include </a:t>
            </a:r>
            <a:r>
              <a:rPr lang="en-US" altLang="zh-CN" dirty="0" smtClean="0"/>
              <a:t>areas </a:t>
            </a:r>
            <a:r>
              <a:rPr lang="en-US" altLang="zh-CN" dirty="0"/>
              <a:t>such as:</a:t>
            </a:r>
          </a:p>
          <a:p>
            <a:pPr marL="0" indent="0">
              <a:lnSpc>
                <a:spcPct val="130000"/>
              </a:lnSpc>
              <a:buNone/>
            </a:pPr>
            <a:r>
              <a:rPr lang="en-US" altLang="zh-CN" dirty="0"/>
              <a:t>· Total Incidents</a:t>
            </a:r>
          </a:p>
          <a:p>
            <a:pPr marL="0" indent="0">
              <a:lnSpc>
                <a:spcPct val="130000"/>
              </a:lnSpc>
              <a:buNone/>
            </a:pPr>
            <a:r>
              <a:rPr lang="en-US" altLang="zh-CN" dirty="0"/>
              <a:t>· By Severity and Priority</a:t>
            </a:r>
          </a:p>
          <a:p>
            <a:pPr marL="0" indent="0">
              <a:lnSpc>
                <a:spcPct val="130000"/>
              </a:lnSpc>
              <a:buNone/>
            </a:pPr>
            <a:r>
              <a:rPr lang="en-US" altLang="zh-CN" dirty="0"/>
              <a:t>· By cost/failure impact</a:t>
            </a:r>
          </a:p>
          <a:p>
            <a:pPr marL="0" indent="0">
              <a:lnSpc>
                <a:spcPct val="130000"/>
              </a:lnSpc>
              <a:buNone/>
            </a:pPr>
            <a:r>
              <a:rPr lang="en-US" altLang="zh-CN" dirty="0"/>
              <a:t>· Defect Patterns</a:t>
            </a:r>
          </a:p>
          <a:p>
            <a:pPr marL="0" indent="0">
              <a:lnSpc>
                <a:spcPct val="130000"/>
              </a:lnSpc>
              <a:buNone/>
            </a:pPr>
            <a:r>
              <a:rPr lang="en-US" altLang="zh-CN" dirty="0"/>
              <a:t>· Open or Unresolved incidents</a:t>
            </a:r>
            <a:endParaRPr lang="zh-CN" altLang="en-US" dirty="0"/>
          </a:p>
        </p:txBody>
      </p:sp>
      <p:sp>
        <p:nvSpPr>
          <p:cNvPr id="4" name="内容占位符 2"/>
          <p:cNvSpPr txBox="1">
            <a:spLocks/>
          </p:cNvSpPr>
          <p:nvPr/>
        </p:nvSpPr>
        <p:spPr>
          <a:xfrm>
            <a:off x="5735960" y="1700808"/>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测试质量和软件质量，可以包括区域如：</a:t>
            </a:r>
          </a:p>
          <a:p>
            <a:pPr marL="0" indent="0">
              <a:lnSpc>
                <a:spcPct val="130000"/>
              </a:lnSpc>
              <a:buFont typeface="Wingdings" panose="05000000000000000000" pitchFamily="2" charset="2"/>
              <a:buNone/>
            </a:pPr>
            <a:r>
              <a:rPr lang="en-US" altLang="zh-CN" dirty="0" smtClean="0"/>
              <a:t>·</a:t>
            </a:r>
            <a:r>
              <a:rPr lang="zh-CN" altLang="en-US" dirty="0" smtClean="0"/>
              <a:t>事故总数</a:t>
            </a:r>
          </a:p>
          <a:p>
            <a:pPr marL="0" indent="0">
              <a:lnSpc>
                <a:spcPct val="130000"/>
              </a:lnSpc>
              <a:buFont typeface="Wingdings" panose="05000000000000000000" pitchFamily="2" charset="2"/>
              <a:buNone/>
            </a:pPr>
            <a:r>
              <a:rPr lang="en-US" altLang="zh-CN" dirty="0" smtClean="0"/>
              <a:t>·</a:t>
            </a:r>
            <a:r>
              <a:rPr lang="zh-CN" altLang="en-US" dirty="0" smtClean="0"/>
              <a:t>严重性和优先级</a:t>
            </a:r>
          </a:p>
          <a:p>
            <a:pPr marL="0" indent="0">
              <a:lnSpc>
                <a:spcPct val="130000"/>
              </a:lnSpc>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0" indent="0">
              <a:lnSpc>
                <a:spcPct val="130000"/>
              </a:lnSpc>
              <a:buFont typeface="Wingdings" panose="05000000000000000000" pitchFamily="2" charset="2"/>
              <a:buNone/>
            </a:pPr>
            <a:r>
              <a:rPr lang="en-US" altLang="zh-CN" dirty="0" smtClean="0"/>
              <a:t>·</a:t>
            </a:r>
            <a:r>
              <a:rPr lang="zh-CN" altLang="en-US" dirty="0" smtClean="0"/>
              <a:t>缺陷模式</a:t>
            </a:r>
          </a:p>
          <a:p>
            <a:pPr marL="0" indent="0">
              <a:lnSpc>
                <a:spcPct val="130000"/>
              </a:lnSpc>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1722721525"/>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fontScale="85000" lnSpcReduction="2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23392" y="3717032"/>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a:t>
            </a:r>
            <a:r>
              <a:rPr lang="zh-CN" altLang="en-US" dirty="0" smtClean="0">
                <a:solidFill>
                  <a:srgbClr val="FF0000"/>
                </a:solidFill>
              </a:rPr>
              <a:t>评估软件的质量</a:t>
            </a:r>
            <a:r>
              <a:rPr lang="zh-CN" altLang="en-US" dirty="0" smtClean="0"/>
              <a:t>。 这应该是对</a:t>
            </a:r>
            <a:r>
              <a:rPr lang="zh-CN" altLang="en-US" dirty="0" smtClean="0">
                <a:solidFill>
                  <a:srgbClr val="FF0000"/>
                </a:solidFill>
              </a:rPr>
              <a:t>失败可能性的客观评估</a:t>
            </a:r>
            <a:r>
              <a:rPr lang="zh-CN" altLang="en-US" dirty="0" smtClean="0"/>
              <a:t>根据适当的水平测试计划中规定的标准的总体质量。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1178021300"/>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7840902" cy="4930775"/>
          </a:xfrm>
        </p:spPr>
        <p:txBody>
          <a:bodyPr>
            <a:normAutofit fontScale="92500" lnSpcReduction="20000"/>
          </a:bodyPr>
          <a:lstStyle/>
          <a:p>
            <a:pPr marL="0" indent="0">
              <a:buNone/>
            </a:pPr>
            <a:r>
              <a:rPr lang="en-US" altLang="zh-CN" dirty="0" smtClean="0"/>
              <a:t>· </a:t>
            </a:r>
            <a:r>
              <a:rPr lang="en-US" altLang="zh-CN" dirty="0"/>
              <a:t>Incomplete or partial functions/features</a:t>
            </a:r>
          </a:p>
          <a:p>
            <a:pPr marL="0" indent="0">
              <a:buNone/>
            </a:pPr>
            <a:r>
              <a:rPr lang="en-US" altLang="zh-CN" dirty="0"/>
              <a:t>ã2001 - Software Quality Engineering - Version 7.0</a:t>
            </a:r>
          </a:p>
          <a:p>
            <a:pPr marL="0" indent="0">
              <a:buNone/>
            </a:pPr>
            <a:r>
              <a:rPr lang="en-US" altLang="zh-CN" dirty="0"/>
              <a:t>A - 29</a:t>
            </a:r>
          </a:p>
          <a:p>
            <a:pPr marL="0" indent="0">
              <a:buNone/>
            </a:pPr>
            <a:r>
              <a:rPr lang="en-US" altLang="zh-CN" dirty="0"/>
              <a:t>· Dropped features (due to requirements change 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7680176" y="1124744"/>
            <a:ext cx="5231848" cy="49307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ã2001 - </a:t>
            </a:r>
            <a:r>
              <a:rPr lang="zh-CN" altLang="en-US" dirty="0" smtClean="0"/>
              <a:t>软件质量工程 </a:t>
            </a:r>
            <a:r>
              <a:rPr lang="en-US" altLang="zh-CN" dirty="0" smtClean="0"/>
              <a:t>- 7.0</a:t>
            </a:r>
            <a:r>
              <a:rPr lang="zh-CN" altLang="en-US" dirty="0" smtClean="0"/>
              <a:t>版</a:t>
            </a:r>
          </a:p>
          <a:p>
            <a:pPr marL="0" indent="0">
              <a:buFont typeface="Wingdings" panose="05000000000000000000" pitchFamily="2" charset="2"/>
              <a:buNone/>
            </a:pPr>
            <a:r>
              <a:rPr lang="en-US" altLang="zh-CN" dirty="0" smtClean="0"/>
              <a:t>A - 29</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457373507"/>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93311" y="1124744"/>
            <a:ext cx="11735337"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191344" y="386104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涵盖计划的活动和这些计划的变化，特别是在那些地区实际工作量大大超过了计划的努力量。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2002867749"/>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407368" y="1044400"/>
            <a:ext cx="6490804" cy="5768976"/>
          </a:xfrm>
        </p:spPr>
        <p:txBody>
          <a:bodyPr>
            <a:normAutofit/>
          </a:bodyPr>
          <a:lstStyle/>
          <a:p>
            <a:pPr marL="0" indent="0">
              <a:lnSpc>
                <a:spcPct val="120000"/>
              </a:lnSpc>
              <a:buNone/>
            </a:pPr>
            <a:r>
              <a:rPr lang="en-US" altLang="zh-CN" dirty="0"/>
              <a:t>Staff time used</a:t>
            </a:r>
          </a:p>
          <a:p>
            <a:pPr marL="0" indent="0">
              <a:lnSpc>
                <a:spcPct val="120000"/>
              </a:lnSpc>
              <a:buNone/>
            </a:pPr>
            <a:r>
              <a:rPr lang="en-US" altLang="zh-CN" dirty="0"/>
              <a:t>· Hours per day/week</a:t>
            </a:r>
          </a:p>
          <a:p>
            <a:pPr marL="0" indent="0">
              <a:lnSpc>
                <a:spcPct val="120000"/>
              </a:lnSpc>
              <a:buNone/>
            </a:pPr>
            <a:r>
              <a:rPr lang="en-US" altLang="zh-CN" dirty="0"/>
              <a:t>· Elapsed time versus staff time</a:t>
            </a:r>
          </a:p>
          <a:p>
            <a:pPr marL="0" indent="0">
              <a:lnSpc>
                <a:spcPct val="120000"/>
              </a:lnSpc>
              <a:buNone/>
            </a:pPr>
            <a:r>
              <a:rPr lang="en-US" altLang="zh-CN" dirty="0"/>
              <a:t>· Is staff working excess hours per week</a:t>
            </a:r>
          </a:p>
          <a:p>
            <a:pPr marL="0" indent="0">
              <a:lnSpc>
                <a:spcPct val="120000"/>
              </a:lnSpc>
              <a:buNone/>
            </a:pPr>
            <a:r>
              <a:rPr lang="en-US" altLang="zh-CN" dirty="0"/>
              <a:t>· Costs – planned versus actual</a:t>
            </a:r>
          </a:p>
          <a:p>
            <a:pPr marL="0" indent="0">
              <a:lnSpc>
                <a:spcPct val="120000"/>
              </a:lnSpc>
              <a:buNone/>
            </a:pPr>
            <a:r>
              <a:rPr lang="en-US" altLang="zh-CN" dirty="0"/>
              <a:t>· Variances and the reasons for the change</a:t>
            </a:r>
          </a:p>
          <a:p>
            <a:pPr marL="0" indent="0">
              <a:lnSpc>
                <a:spcPct val="120000"/>
              </a:lnSpc>
              <a:buNone/>
            </a:pPr>
            <a:endParaRPr lang="zh-CN" altLang="en-US" dirty="0"/>
          </a:p>
        </p:txBody>
      </p:sp>
      <p:sp>
        <p:nvSpPr>
          <p:cNvPr id="5" name="内容占位符 2"/>
          <p:cNvSpPr txBox="1">
            <a:spLocks/>
          </p:cNvSpPr>
          <p:nvPr/>
        </p:nvSpPr>
        <p:spPr>
          <a:xfrm>
            <a:off x="7032104" y="1044400"/>
            <a:ext cx="504056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t>员工使用时间</a:t>
            </a:r>
            <a:endParaRPr lang="zh-CN" altLang="en-US" dirty="0" smtClean="0"/>
          </a:p>
          <a:p>
            <a:pPr marL="0" indent="0">
              <a:lnSpc>
                <a:spcPct val="120000"/>
              </a:lnSpc>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0" indent="0">
              <a:lnSpc>
                <a:spcPct val="120000"/>
              </a:lnSpc>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0" indent="0">
              <a:lnSpc>
                <a:spcPct val="120000"/>
              </a:lnSpc>
              <a:buFont typeface="Wingdings" panose="05000000000000000000" pitchFamily="2" charset="2"/>
              <a:buNone/>
            </a:pPr>
            <a:r>
              <a:rPr lang="en-US" altLang="zh-CN" dirty="0" smtClean="0"/>
              <a:t>·</a:t>
            </a:r>
            <a:r>
              <a:rPr lang="zh-CN" altLang="en-US" dirty="0" smtClean="0"/>
              <a:t>员工是否每周工作超时</a:t>
            </a:r>
          </a:p>
          <a:p>
            <a:pPr marL="0" indent="0">
              <a:lnSpc>
                <a:spcPct val="120000"/>
              </a:lnSpc>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0" indent="0">
              <a:lnSpc>
                <a:spcPct val="120000"/>
              </a:lnSpc>
              <a:buFont typeface="Wingdings" panose="05000000000000000000" pitchFamily="2" charset="2"/>
              <a:buNone/>
            </a:pPr>
            <a:r>
              <a:rPr lang="en-US" altLang="zh-CN" dirty="0" smtClean="0"/>
              <a:t>·</a:t>
            </a:r>
            <a:r>
              <a:rPr lang="zh-CN" altLang="en-US" dirty="0" smtClean="0"/>
              <a:t>差异和变化的原因</a:t>
            </a:r>
          </a:p>
          <a:p>
            <a:pPr marL="0" indent="0">
              <a:lnSpc>
                <a:spcPct val="12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1054192826"/>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23392" y="1196752"/>
            <a:ext cx="7132318" cy="5768976"/>
          </a:xfrm>
        </p:spPr>
        <p:txBody>
          <a:bodyPr>
            <a:normAutofit/>
          </a:bodyPr>
          <a:lstStyle/>
          <a:p>
            <a:pPr marL="0" indent="0">
              <a:lnSpc>
                <a:spcPct val="120000"/>
              </a:lnSpc>
              <a:buNone/>
            </a:pPr>
            <a:r>
              <a:rPr lang="en-US" altLang="zh-CN" dirty="0" smtClean="0"/>
              <a:t>· </a:t>
            </a:r>
            <a:r>
              <a:rPr lang="en-US" altLang="zh-CN" dirty="0"/>
              <a:t>Changes to the project scope and direction</a:t>
            </a:r>
          </a:p>
          <a:p>
            <a:pPr marL="0" indent="0">
              <a:lnSpc>
                <a:spcPct val="120000"/>
              </a:lnSpc>
              <a:buNone/>
            </a:pPr>
            <a:r>
              <a:rPr lang="en-US" altLang="zh-CN" dirty="0"/>
              <a:t>· Requirements and design changes</a:t>
            </a:r>
          </a:p>
          <a:p>
            <a:pPr marL="0" indent="0">
              <a:lnSpc>
                <a:spcPct val="120000"/>
              </a:lnSpc>
              <a:buNone/>
            </a:pPr>
            <a:r>
              <a:rPr lang="en-US" altLang="zh-CN" dirty="0"/>
              <a:t>· Surprising defect trends</a:t>
            </a:r>
          </a:p>
          <a:p>
            <a:pPr marL="0" indent="0">
              <a:lnSpc>
                <a:spcPct val="120000"/>
              </a:lnSpc>
              <a:buNone/>
            </a:pPr>
            <a:r>
              <a:rPr lang="en-US" altLang="zh-CN" dirty="0"/>
              <a:t>· Loss of personnel (development, test, etc.)</a:t>
            </a:r>
          </a:p>
          <a:p>
            <a:pPr marL="0" indent="0">
              <a:lnSpc>
                <a:spcPct val="120000"/>
              </a:lnSpc>
              <a:buNone/>
            </a:pPr>
            <a:r>
              <a:rPr lang="en-US" altLang="zh-CN" dirty="0"/>
              <a:t>· Test environment availability and accuracy</a:t>
            </a:r>
            <a:endParaRPr lang="zh-CN" altLang="en-US" dirty="0"/>
          </a:p>
        </p:txBody>
      </p:sp>
      <p:sp>
        <p:nvSpPr>
          <p:cNvPr id="5" name="内容占位符 2"/>
          <p:cNvSpPr txBox="1">
            <a:spLocks/>
          </p:cNvSpPr>
          <p:nvPr/>
        </p:nvSpPr>
        <p:spPr>
          <a:xfrm>
            <a:off x="7392144" y="1194760"/>
            <a:ext cx="438371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dirty="0" smtClean="0"/>
              <a:t>·</a:t>
            </a:r>
            <a:r>
              <a:rPr lang="zh-CN" altLang="en-US" dirty="0" smtClean="0"/>
              <a:t>项目范围和方向的变化</a:t>
            </a:r>
          </a:p>
          <a:p>
            <a:pPr marL="0" indent="0">
              <a:lnSpc>
                <a:spcPct val="120000"/>
              </a:lnSpc>
              <a:buFont typeface="Wingdings" panose="05000000000000000000" pitchFamily="2" charset="2"/>
              <a:buNone/>
            </a:pPr>
            <a:r>
              <a:rPr lang="en-US" altLang="zh-CN" dirty="0" smtClean="0"/>
              <a:t>·</a:t>
            </a:r>
            <a:r>
              <a:rPr lang="zh-CN" altLang="en-US" dirty="0" smtClean="0"/>
              <a:t>要求和设计变更</a:t>
            </a:r>
          </a:p>
          <a:p>
            <a:pPr marL="0" indent="0">
              <a:lnSpc>
                <a:spcPct val="120000"/>
              </a:lnSpc>
              <a:buFont typeface="Wingdings" panose="05000000000000000000" pitchFamily="2" charset="2"/>
              <a:buNone/>
            </a:pPr>
            <a:r>
              <a:rPr lang="en-US" altLang="zh-CN" dirty="0" smtClean="0"/>
              <a:t>·</a:t>
            </a:r>
            <a:r>
              <a:rPr lang="zh-CN" altLang="en-US" dirty="0" smtClean="0"/>
              <a:t>令人惊讶的缺陷趋势</a:t>
            </a:r>
          </a:p>
          <a:p>
            <a:pPr marL="0" indent="0">
              <a:lnSpc>
                <a:spcPct val="120000"/>
              </a:lnSpc>
              <a:buFont typeface="Wingdings" panose="05000000000000000000" pitchFamily="2" charset="2"/>
              <a:buNone/>
            </a:pPr>
            <a:r>
              <a:rPr lang="en-US" altLang="zh-CN" dirty="0" smtClean="0"/>
              <a:t>·</a:t>
            </a:r>
            <a:r>
              <a:rPr lang="zh-CN" altLang="en-US" dirty="0" smtClean="0"/>
              <a:t>人员流失（开发，测试等）</a:t>
            </a:r>
          </a:p>
          <a:p>
            <a:pPr marL="0" indent="0">
              <a:lnSpc>
                <a:spcPct val="120000"/>
              </a:lnSpc>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2363336942"/>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Provide a list and signature block for each approving authority. This </a:t>
            </a:r>
            <a:r>
              <a:rPr lang="en-US" altLang="zh-CN" dirty="0" err="1" smtClean="0"/>
              <a:t>hould</a:t>
            </a:r>
            <a:r>
              <a:rPr lang="en-US" altLang="zh-CN" dirty="0" smtClean="0"/>
              <a:t> </a:t>
            </a:r>
            <a:r>
              <a:rPr lang="en-US" altLang="zh-CN" dirty="0"/>
              <a:t>match the list of names that approved the test plan in the first place. </a:t>
            </a:r>
            <a:r>
              <a:rPr lang="en-US" altLang="zh-CN" dirty="0" smtClean="0"/>
              <a:t>hose </a:t>
            </a:r>
            <a:r>
              <a:rPr lang="en-US" altLang="zh-CN" dirty="0"/>
              <a:t>who agreed to the test plan need to verify the results of the testing</a:t>
            </a:r>
            <a:endParaRPr lang="zh-CN" altLang="en-US" dirty="0"/>
          </a:p>
        </p:txBody>
      </p:sp>
      <p:sp>
        <p:nvSpPr>
          <p:cNvPr id="5" name="内容占位符 2"/>
          <p:cNvSpPr txBox="1">
            <a:spLocks/>
          </p:cNvSpPr>
          <p:nvPr/>
        </p:nvSpPr>
        <p:spPr>
          <a:xfrm>
            <a:off x="839416" y="3501008"/>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4075536962"/>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marL="514350" indent="-514350">
              <a:lnSpc>
                <a:spcPct val="130000"/>
              </a:lnSpc>
              <a:buFont typeface="+mj-lt"/>
              <a:buAutoNum type="arabicPeriod"/>
            </a:pPr>
            <a:r>
              <a:rPr lang="zh-CN" altLang="en-US" dirty="0" smtClean="0"/>
              <a:t>识别出软件中</a:t>
            </a:r>
            <a:r>
              <a:rPr lang="zh-CN" altLang="en-US" dirty="0" smtClean="0">
                <a:solidFill>
                  <a:srgbClr val="FF0000"/>
                </a:solidFill>
              </a:rPr>
              <a:t>被修改</a:t>
            </a:r>
            <a:r>
              <a:rPr lang="zh-CN" altLang="en-US" dirty="0" smtClean="0"/>
              <a:t>的部分</a:t>
            </a:r>
            <a:endParaRPr lang="en-US" altLang="zh-CN" dirty="0" smtClean="0"/>
          </a:p>
          <a:p>
            <a:pPr marL="514350" indent="-514350">
              <a:lnSpc>
                <a:spcPct val="130000"/>
              </a:lnSpc>
              <a:buFont typeface="+mj-lt"/>
              <a:buAutoNum type="arabicPeriod"/>
            </a:pPr>
            <a:r>
              <a:rPr lang="zh-CN" altLang="en-US" dirty="0" smtClean="0"/>
              <a:t>识别由于此修改对软件</a:t>
            </a:r>
            <a:r>
              <a:rPr lang="zh-CN" altLang="en-US" dirty="0" smtClean="0">
                <a:solidFill>
                  <a:srgbClr val="FF0000"/>
                </a:solidFill>
              </a:rPr>
              <a:t>造成哪些影响</a:t>
            </a:r>
          </a:p>
          <a:p>
            <a:pPr marL="514350" indent="-514350">
              <a:lnSpc>
                <a:spcPct val="130000"/>
              </a:lnSpc>
              <a:buFont typeface="+mj-lt"/>
              <a:buAutoNum type="arabicPeriod"/>
            </a:pPr>
            <a:r>
              <a:rPr lang="zh-CN" altLang="en-US" dirty="0" smtClean="0"/>
              <a:t>从原基线测试用例库“</a:t>
            </a:r>
            <a:r>
              <a:rPr lang="en-US" altLang="zh-CN" dirty="0" smtClean="0"/>
              <a:t>T”</a:t>
            </a:r>
            <a:r>
              <a:rPr lang="zh-CN" altLang="en-US" dirty="0" smtClean="0"/>
              <a:t>中，找出能够验证此次修改模块的测试用例，创建新的基线测试用例库“</a:t>
            </a:r>
            <a:r>
              <a:rPr lang="en-US" altLang="zh-CN" dirty="0" smtClean="0"/>
              <a:t>TN”</a:t>
            </a:r>
            <a:r>
              <a:rPr lang="zh-CN" altLang="en-US" dirty="0" smtClean="0"/>
              <a:t>（需要增加或修改必要的测试用例）</a:t>
            </a:r>
            <a:endParaRPr lang="en-US" altLang="zh-CN" dirty="0" smtClean="0"/>
          </a:p>
          <a:p>
            <a:pPr marL="514350" indent="-514350">
              <a:lnSpc>
                <a:spcPct val="130000"/>
              </a:lnSpc>
              <a:buFont typeface="+mj-lt"/>
              <a:buAutoNum type="arabicPeriod"/>
            </a:pPr>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smtClean="0"/>
          </a:p>
          <a:p>
            <a:pPr marL="514350" indent="-514350">
              <a:lnSpc>
                <a:spcPct val="130000"/>
              </a:lnSpc>
              <a:buFont typeface="+mj-lt"/>
              <a:buAutoNum type="arabicPeriod"/>
            </a:pPr>
            <a:r>
              <a:rPr lang="zh-CN" altLang="en-US" dirty="0" smtClean="0"/>
              <a:t>回归测试涉及的修改模块比较多时，则执行全部用例</a:t>
            </a: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r>
              <a:rPr lang="zh-CN" altLang="en-US" smtClean="0"/>
              <a:t>怎样写测试报告（实例）</a:t>
            </a:r>
            <a:endParaRPr lang="en-US" altLang="zh-CN"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007768"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Autofit/>
          </a:bodyPr>
          <a:lstStyle/>
          <a:p>
            <a:r>
              <a:rPr lang="en-US" altLang="zh-CN" dirty="0" smtClean="0"/>
              <a:t>Bug</a:t>
            </a:r>
            <a:r>
              <a:rPr lang="zh-CN" altLang="en-US" dirty="0" smtClean="0"/>
              <a:t>分析</a:t>
            </a:r>
            <a:endParaRPr lang="en-US" altLang="zh-CN" dirty="0" smtClean="0"/>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159896" y="112474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p:txBody>
      </p:sp>
    </p:spTree>
    <p:extLst>
      <p:ext uri="{BB962C8B-B14F-4D97-AF65-F5344CB8AC3E}">
        <p14:creationId xmlns:p14="http://schemas.microsoft.com/office/powerpoint/2010/main" val="2055662144"/>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r>
              <a:rPr lang="zh-CN" altLang="en-US" dirty="0">
                <a:solidFill>
                  <a:srgbClr val="FF0000"/>
                </a:solidFill>
              </a:rPr>
              <a:t>验收测试</a:t>
            </a:r>
            <a:endParaRPr lang="en-US" altLang="zh-CN" dirty="0">
              <a:solidFill>
                <a:srgbClr val="FF0000"/>
              </a:solidFill>
            </a:endParaRPr>
          </a:p>
          <a:p>
            <a:pPr>
              <a:defRPr/>
            </a:pPr>
            <a:r>
              <a:rPr lang="zh-CN" altLang="en-US" dirty="0" smtClean="0"/>
              <a:t>冒烟测试</a:t>
            </a:r>
            <a:endParaRPr lang="en-US" altLang="zh-CN" dirty="0" smtClean="0"/>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4473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验收测试</a:t>
            </a:r>
            <a:r>
              <a:rPr lang="zh-CN" altLang="en-US" dirty="0" smtClean="0"/>
              <a:t>：按照项目任务书或合同、供需双方约定的验收依据文档进行的对整个系统的测试与评审，决定是否接收或拒收系统。</a:t>
            </a:r>
            <a:r>
              <a:rPr lang="zh-CN" altLang="en-US" dirty="0"/>
              <a:t>分为</a:t>
            </a:r>
            <a:r>
              <a:rPr lang="en-US" altLang="zh-CN" dirty="0">
                <a:solidFill>
                  <a:srgbClr val="FF0000"/>
                </a:solidFill>
              </a:rPr>
              <a:t>α</a:t>
            </a:r>
            <a:r>
              <a:rPr lang="zh-CN" altLang="en-US" dirty="0">
                <a:solidFill>
                  <a:srgbClr val="FF0000"/>
                </a:solidFill>
              </a:rPr>
              <a:t>测试和</a:t>
            </a:r>
            <a:r>
              <a:rPr lang="en-US" altLang="zh-CN" dirty="0">
                <a:solidFill>
                  <a:srgbClr val="FF0000"/>
                </a:solidFill>
              </a:rPr>
              <a:t>β</a:t>
            </a:r>
            <a:r>
              <a:rPr lang="zh-CN" altLang="en-US" dirty="0">
                <a:solidFill>
                  <a:srgbClr val="FF0000"/>
                </a:solidFill>
              </a:rPr>
              <a:t>测试</a:t>
            </a:r>
            <a:endParaRPr lang="en-US" altLang="zh-CN" dirty="0">
              <a:solidFill>
                <a:srgbClr val="FF0000"/>
              </a:solidFill>
            </a:endParaRPr>
          </a:p>
          <a:p>
            <a:r>
              <a:rPr lang="zh-CN" altLang="en-US" dirty="0" smtClean="0">
                <a:solidFill>
                  <a:srgbClr val="FF0000"/>
                </a:solidFill>
              </a:rPr>
              <a:t>参与人员</a:t>
            </a:r>
            <a:r>
              <a:rPr lang="zh-CN" altLang="en-US" dirty="0" smtClean="0"/>
              <a:t>：</a:t>
            </a:r>
            <a:r>
              <a:rPr lang="zh-CN" altLang="en-US" dirty="0" smtClean="0">
                <a:solidFill>
                  <a:srgbClr val="FF0000"/>
                </a:solidFill>
              </a:rPr>
              <a:t>用户</a:t>
            </a:r>
            <a:r>
              <a:rPr lang="zh-CN" altLang="en-US" dirty="0" smtClean="0"/>
              <a:t>、测试人员（质量保证人员）、开发人员等</a:t>
            </a:r>
            <a:endParaRPr lang="en-US" altLang="zh-CN" dirty="0" smtClean="0"/>
          </a:p>
          <a:p>
            <a:endParaRPr lang="en-US" altLang="zh-CN" dirty="0" smtClean="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89040"/>
            <a:ext cx="1563147" cy="235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9145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smtClean="0">
                <a:solidFill>
                  <a:srgbClr val="FF0000"/>
                </a:solidFill>
              </a:rPr>
              <a:t>α</a:t>
            </a:r>
            <a:r>
              <a:rPr lang="zh-CN" altLang="en-US" dirty="0" smtClean="0">
                <a:solidFill>
                  <a:srgbClr val="FF0000"/>
                </a:solidFill>
              </a:rPr>
              <a:t>测试</a:t>
            </a:r>
            <a:r>
              <a:rPr lang="zh-CN" altLang="en-US" dirty="0" smtClean="0"/>
              <a:t>：是</a:t>
            </a:r>
            <a:r>
              <a:rPr lang="zh-CN" altLang="en-US" dirty="0"/>
              <a:t>由用户在开发环境下进行的测试，也可以是开发机构内部的用户在模拟实际操作环境下进行的测试。开发者坐在用户旁边，这是在开发者</a:t>
            </a:r>
            <a:r>
              <a:rPr lang="zh-CN" altLang="en-US" dirty="0">
                <a:solidFill>
                  <a:srgbClr val="FF0000"/>
                </a:solidFill>
              </a:rPr>
              <a:t>受控</a:t>
            </a:r>
            <a:r>
              <a:rPr lang="zh-CN" altLang="en-US" dirty="0"/>
              <a:t>的环境下进行的测试。由开发者随时记录下错误情况和使用中的问题</a:t>
            </a:r>
            <a:r>
              <a:rPr lang="zh-CN" altLang="en-US" dirty="0" smtClean="0"/>
              <a:t>。</a:t>
            </a:r>
            <a:endParaRPr lang="en-US" altLang="zh-CN" dirty="0" smtClean="0"/>
          </a:p>
          <a:p>
            <a:pPr marL="0" indent="0" algn="ctr">
              <a:buNone/>
            </a:pPr>
            <a:endParaRPr lang="zh-CN" altLang="en-US" dirty="0"/>
          </a:p>
        </p:txBody>
      </p:sp>
    </p:spTree>
    <p:extLst>
      <p:ext uri="{BB962C8B-B14F-4D97-AF65-F5344CB8AC3E}">
        <p14:creationId xmlns:p14="http://schemas.microsoft.com/office/powerpoint/2010/main" val="310555414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smtClean="0">
                <a:solidFill>
                  <a:srgbClr val="FF0000"/>
                </a:solidFill>
              </a:rPr>
              <a:t>β</a:t>
            </a:r>
            <a:r>
              <a:rPr lang="zh-CN" altLang="en-US" dirty="0" smtClean="0">
                <a:solidFill>
                  <a:srgbClr val="FF0000"/>
                </a:solidFill>
              </a:rPr>
              <a:t>测试</a:t>
            </a:r>
            <a:r>
              <a:rPr lang="zh-CN" altLang="en-US" dirty="0" smtClean="0"/>
              <a:t>：</a:t>
            </a:r>
            <a:r>
              <a:rPr lang="zh-CN" altLang="en-US" dirty="0"/>
              <a:t>是由软件的多个用户在一个或多个用户的实际使用环境下进行的测试。开发者通常不在测试现场，这是在开发者</a:t>
            </a:r>
            <a:r>
              <a:rPr lang="zh-CN" altLang="en-US" dirty="0">
                <a:solidFill>
                  <a:srgbClr val="FF0000"/>
                </a:solidFill>
              </a:rPr>
              <a:t>无法控制</a:t>
            </a:r>
            <a:r>
              <a:rPr lang="zh-CN" altLang="en-US" dirty="0"/>
              <a:t>的环境下进行的测试。由用户记录下遇到的所有问题，定期向开发者</a:t>
            </a:r>
            <a:r>
              <a:rPr lang="zh-CN" altLang="en-US" dirty="0" smtClean="0"/>
              <a:t>报告。</a:t>
            </a:r>
            <a:r>
              <a:rPr lang="en-US" altLang="zh-CN" dirty="0" smtClean="0">
                <a:solidFill>
                  <a:srgbClr val="FF0000"/>
                </a:solidFill>
              </a:rPr>
              <a:t>β</a:t>
            </a:r>
            <a:r>
              <a:rPr lang="zh-CN" altLang="en-US" dirty="0">
                <a:solidFill>
                  <a:srgbClr val="FF0000"/>
                </a:solidFill>
              </a:rPr>
              <a:t>测试</a:t>
            </a:r>
            <a:r>
              <a:rPr lang="zh-CN" altLang="en-US" dirty="0" smtClean="0"/>
              <a:t>是一种模拟</a:t>
            </a:r>
            <a:r>
              <a:rPr lang="zh-CN" altLang="en-US" dirty="0"/>
              <a:t>真实的使用环境从而发现缺陷的一种测试</a:t>
            </a:r>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2841978" y="4869159"/>
            <a:ext cx="7975240" cy="19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77787"/>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smtClean="0">
                <a:solidFill>
                  <a:srgbClr val="FF0000"/>
                </a:solidFill>
              </a:rPr>
              <a:t>冒烟测试</a:t>
            </a:r>
            <a:endParaRPr lang="en-US" altLang="zh-CN" dirty="0" smtClean="0">
              <a:solidFill>
                <a:srgbClr val="FF0000"/>
              </a:solidFill>
            </a:endParaRPr>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8751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17905</TotalTime>
  <Words>2572</Words>
  <Application>Microsoft Office PowerPoint</Application>
  <PresentationFormat>自定义</PresentationFormat>
  <Paragraphs>242</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Profile</vt:lpstr>
      <vt:lpstr>软件测试实用教程 ——方法与实践</vt:lpstr>
      <vt:lpstr>目   录</vt:lpstr>
      <vt:lpstr>回归测试</vt:lpstr>
      <vt:lpstr>回归测试过程</vt:lpstr>
      <vt:lpstr>目   录</vt:lpstr>
      <vt:lpstr>验收测试</vt:lpstr>
      <vt:lpstr>关于测试过程中其他概念</vt:lpstr>
      <vt:lpstr>关于测试过程中其他概念</vt:lpstr>
      <vt:lpstr>目   录</vt:lpstr>
      <vt:lpstr>冒烟测试</vt:lpstr>
      <vt:lpstr>冒烟测试</vt:lpstr>
      <vt:lpstr>目   录</vt:lpstr>
      <vt:lpstr>测试需求分析</vt:lpstr>
      <vt:lpstr>测试需求分析</vt:lpstr>
      <vt:lpstr>测试需求分析</vt:lpstr>
      <vt:lpstr>测试需求分析</vt:lpstr>
      <vt:lpstr>目   录</vt:lpstr>
      <vt:lpstr>持续性集成</vt:lpstr>
      <vt:lpstr>目   录</vt:lpstr>
      <vt:lpstr>测试报告</vt:lpstr>
      <vt:lpstr>IEEE 测试报告</vt:lpstr>
      <vt:lpstr>Test Summary Report Identifier (测试总结报告标识符)</vt:lpstr>
      <vt:lpstr>Summary (摘要)</vt:lpstr>
      <vt:lpstr>Summary---Test Items</vt:lpstr>
      <vt:lpstr>Summary-- Environment</vt:lpstr>
      <vt:lpstr>Summary-- References</vt:lpstr>
      <vt:lpstr>Variances（差异）</vt:lpstr>
      <vt:lpstr>Variances（差异）</vt:lpstr>
      <vt:lpstr>Comprehensiveness Assessment(综合评估)</vt:lpstr>
      <vt:lpstr>Comprehensiveness Assessment(综合评估)</vt:lpstr>
      <vt:lpstr>Comprehensiveness Assessment(综合评估)</vt:lpstr>
      <vt:lpstr>Summary of Results(结果摘要)</vt:lpstr>
      <vt:lpstr>Summary of Results(结果概要)</vt:lpstr>
      <vt:lpstr>Evaluation（评估）</vt:lpstr>
      <vt:lpstr>Limitations（限制）</vt:lpstr>
      <vt:lpstr>Summary of Activities（活动总结）</vt:lpstr>
      <vt:lpstr>Summary of Activities </vt:lpstr>
      <vt:lpstr>Summary of Activities </vt:lpstr>
      <vt:lpstr>Approvals（认证）</vt:lpstr>
      <vt:lpstr>测试报告</vt:lpstr>
      <vt:lpstr>测试报告</vt:lpstr>
      <vt:lpstr>测试报告</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359</cp:revision>
  <dcterms:created xsi:type="dcterms:W3CDTF">2008-07-27T05:17:11Z</dcterms:created>
  <dcterms:modified xsi:type="dcterms:W3CDTF">2019-08-28T01:18:58Z</dcterms:modified>
</cp:coreProperties>
</file>