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56" r:id="rId2"/>
    <p:sldId id="552" r:id="rId3"/>
    <p:sldId id="648" r:id="rId4"/>
    <p:sldId id="760" r:id="rId5"/>
    <p:sldId id="553" r:id="rId6"/>
    <p:sldId id="554" r:id="rId7"/>
    <p:sldId id="705" r:id="rId8"/>
    <p:sldId id="555" r:id="rId9"/>
    <p:sldId id="556" r:id="rId10"/>
    <p:sldId id="602" r:id="rId11"/>
    <p:sldId id="557" r:id="rId12"/>
    <p:sldId id="558" r:id="rId13"/>
    <p:sldId id="559" r:id="rId14"/>
    <p:sldId id="560" r:id="rId15"/>
    <p:sldId id="561" r:id="rId16"/>
    <p:sldId id="703" r:id="rId17"/>
    <p:sldId id="704" r:id="rId18"/>
    <p:sldId id="763" r:id="rId19"/>
    <p:sldId id="764" r:id="rId20"/>
    <p:sldId id="765" r:id="rId21"/>
    <p:sldId id="766" r:id="rId22"/>
    <p:sldId id="767" r:id="rId23"/>
    <p:sldId id="768" r:id="rId24"/>
    <p:sldId id="769" r:id="rId25"/>
    <p:sldId id="770" r:id="rId26"/>
    <p:sldId id="771" r:id="rId27"/>
    <p:sldId id="772" r:id="rId28"/>
    <p:sldId id="562" r:id="rId29"/>
    <p:sldId id="700" r:id="rId30"/>
    <p:sldId id="701" r:id="rId31"/>
    <p:sldId id="702" r:id="rId32"/>
    <p:sldId id="576" r:id="rId33"/>
    <p:sldId id="577" r:id="rId34"/>
    <p:sldId id="578" r:id="rId35"/>
    <p:sldId id="579" r:id="rId36"/>
    <p:sldId id="580" r:id="rId37"/>
    <p:sldId id="581" r:id="rId38"/>
    <p:sldId id="761" r:id="rId39"/>
    <p:sldId id="762" r:id="rId40"/>
    <p:sldId id="744" r:id="rId41"/>
    <p:sldId id="584" r:id="rId42"/>
    <p:sldId id="585" r:id="rId43"/>
    <p:sldId id="586" r:id="rId44"/>
    <p:sldId id="587" r:id="rId45"/>
    <p:sldId id="588" r:id="rId46"/>
    <p:sldId id="589" r:id="rId47"/>
    <p:sldId id="590" r:id="rId48"/>
    <p:sldId id="591" r:id="rId49"/>
    <p:sldId id="592" r:id="rId50"/>
    <p:sldId id="594" r:id="rId51"/>
    <p:sldId id="597" r:id="rId52"/>
    <p:sldId id="600" r:id="rId53"/>
    <p:sldId id="601" r:id="rId54"/>
    <p:sldId id="599" r:id="rId55"/>
    <p:sldId id="549" r:id="rId5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098">
          <p15:clr>
            <a:srgbClr val="A4A3A4"/>
          </p15:clr>
        </p15:guide>
        <p15:guide id="2" pos="3840">
          <p15:clr>
            <a:srgbClr val="A4A3A4"/>
          </p15:clr>
        </p15:guide>
      </p15:sldGuideLst>
    </p:ext>
    <p:ext uri="{2D200454-40CA-4A62-9FC3-DE9A4176ACB9}">
      <p15:notesGuideLst xmlns=""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1602" autoAdjust="0"/>
  </p:normalViewPr>
  <p:slideViewPr>
    <p:cSldViewPr>
      <p:cViewPr varScale="1">
        <p:scale>
          <a:sx n="62" d="100"/>
          <a:sy n="62" d="100"/>
        </p:scale>
        <p:origin x="-556" y="-68"/>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为什么要对输出域进行等价划分：避免输入域等价类测试的漏洞，避免输入域划分得到的输出域不完整</a:t>
            </a:r>
          </a:p>
          <a:p>
            <a:r>
              <a:rPr lang="zh-CN" altLang="en-US"/>
              <a:t>对个体输入域等价划分的前提，独立性假设，假设合个输入条件之间相互独立，互不影响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a:sym typeface="+mn-ea"/>
              </a:rPr>
              <a:t>划分等价类划首先应该知道等价类包含什么？包含有效等价类和无效等价类两部分，那有同学可能会问了，什么是有效等价类，什么是无效等价类呢？</a:t>
            </a:r>
            <a:endParaRPr lang="en-US" altLang="zh-CN" dirty="0"/>
          </a:p>
          <a:p>
            <a:pPr eaLnBrk="1" hangingPunct="1"/>
            <a:r>
              <a:rPr lang="zh-CN" altLang="en-US" dirty="0">
                <a:sym typeface="+mn-ea"/>
              </a:rPr>
              <a:t>符合需求说明，合理地输入数据集合，就称为有效等价类；</a:t>
            </a:r>
            <a:endParaRPr lang="en-US" altLang="zh-CN" dirty="0"/>
          </a:p>
          <a:p>
            <a:pPr eaLnBrk="1" hangingPunct="1"/>
            <a:r>
              <a:rPr lang="zh-CN" altLang="en-US" dirty="0">
                <a:sym typeface="+mn-ea"/>
              </a:rPr>
              <a:t>那同理不符合需求说明，无意义地输入数据的集合，就称为无效等价类。</a:t>
            </a:r>
            <a:endParaRPr lang="en-US" altLang="zh-CN" dirty="0"/>
          </a:p>
          <a:p>
            <a:pPr eaLnBrk="1" hangingPunct="1"/>
            <a:r>
              <a:rPr lang="zh-CN" altLang="en-US" dirty="0">
                <a:sym typeface="+mn-ea"/>
              </a:rPr>
              <a:t>我们举个例子：计算两个</a:t>
            </a:r>
            <a:r>
              <a:rPr lang="en-US" altLang="zh-CN" dirty="0">
                <a:sym typeface="+mn-ea"/>
              </a:rPr>
              <a:t>0-99</a:t>
            </a:r>
            <a:r>
              <a:rPr lang="zh-CN" altLang="en-US" dirty="0">
                <a:sym typeface="+mn-ea"/>
              </a:rPr>
              <a:t>之间的整数和，无效等价类包含</a:t>
            </a:r>
            <a:r>
              <a:rPr lang="en-US" altLang="zh-CN" dirty="0">
                <a:sym typeface="+mn-ea"/>
              </a:rPr>
              <a:t>&lt;1,&gt;99</a:t>
            </a:r>
            <a:r>
              <a:rPr lang="zh-CN" altLang="en-US" dirty="0">
                <a:sym typeface="+mn-ea"/>
              </a:rPr>
              <a:t>这部分就是无效等价类，那么什么是有效等价类呢？</a:t>
            </a:r>
            <a:r>
              <a:rPr lang="en-US" altLang="zh-CN" dirty="0">
                <a:sym typeface="+mn-ea"/>
              </a:rPr>
              <a:t>1-99</a:t>
            </a:r>
            <a:r>
              <a:rPr lang="zh-CN" altLang="en-US" dirty="0">
                <a:sym typeface="+mn-ea"/>
              </a:rPr>
              <a:t>间的整数都是有效等价类。</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例子：密码输入框，要求密码必须是数字或字母</a:t>
            </a:r>
          </a:p>
          <a:p>
            <a:r>
              <a:rPr dirty="0"/>
              <a:t>有效等价类：密码是数字和字母的组合（还可以细分）</a:t>
            </a:r>
          </a:p>
          <a:p>
            <a:r>
              <a:rPr dirty="0"/>
              <a:t>无效等价类：密码包括中文、密码包括其他符号</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、例子：输入条件说明输入学历为本科、硕士和博士3种之一</a:t>
            </a:r>
          </a:p>
          <a:p>
            <a:r>
              <a:rPr lang="zh-CN" altLang="en-US" dirty="0"/>
              <a:t>有效等价类：本科、硕士和博士其中一种</a:t>
            </a:r>
          </a:p>
          <a:p>
            <a:r>
              <a:rPr lang="zh-CN" altLang="en-US" dirty="0"/>
              <a:t>无效等价类：除要求的2种外其他字符，如小学、专科等</a:t>
            </a:r>
          </a:p>
          <a:p>
            <a:r>
              <a:rPr lang="en-US" altLang="zh-CN" dirty="0"/>
              <a:t>4</a:t>
            </a:r>
            <a:r>
              <a:rPr lang="zh-CN" altLang="en-US" dirty="0"/>
              <a:t>、例子：校内电话号码拨外线为9开头</a:t>
            </a:r>
          </a:p>
          <a:p>
            <a:r>
              <a:rPr lang="zh-CN" altLang="en-US" dirty="0"/>
              <a:t>有效等价类：9+外线号码</a:t>
            </a:r>
          </a:p>
          <a:p>
            <a:r>
              <a:rPr lang="zh-CN" altLang="en-US" dirty="0"/>
              <a:t>无效等价类：非9开头+外线号码，9+非外线号码等</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弱组合覆盖：每条测试用例覆盖</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每一个测试用例对应一个无效等价类、无效等价类可以很好的考察系统的容错能力，但是这并非的测试重点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这样的 测试显然不够完备，因此必须对当前的有效等价类做进一步划分</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用例个数</a:t>
            </a:r>
            <a:r>
              <a:rPr lang="en-US" altLang="zh-CN"/>
              <a:t>2*3*5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划分个体域等价类时，是基于独 立性假设，将年、月、日条件直接的关联性强行忽略了</a:t>
            </a:r>
          </a:p>
          <a:p>
            <a:r>
              <a:rPr lang="zh-CN" altLang="en-US"/>
              <a:t>图</a:t>
            </a:r>
            <a:r>
              <a:rPr lang="en-US" altLang="zh-CN"/>
              <a:t>3</a:t>
            </a:r>
            <a:r>
              <a:rPr lang="zh-CN" altLang="en-US"/>
              <a:t>中的阴影部分 是无效的输入域，就是不存在的日期，比如</a:t>
            </a:r>
            <a:r>
              <a:rPr lang="en-US" altLang="zh-CN"/>
              <a:t>2</a:t>
            </a:r>
            <a:r>
              <a:rPr lang="zh-CN" altLang="en-US"/>
              <a:t>月</a:t>
            </a:r>
            <a:r>
              <a:rPr lang="en-US" altLang="zh-CN"/>
              <a:t>30</a:t>
            </a:r>
            <a:r>
              <a:rPr lang="zh-CN" altLang="en-US"/>
              <a:t>日 </a:t>
            </a:r>
            <a:r>
              <a:rPr lang="en-US" altLang="zh-CN"/>
              <a:t>4</a:t>
            </a:r>
            <a:r>
              <a:rPr lang="zh-CN" altLang="en-US"/>
              <a:t>月</a:t>
            </a:r>
            <a:r>
              <a:rPr lang="en-US" altLang="zh-CN"/>
              <a:t>31</a:t>
            </a:r>
            <a:r>
              <a:rPr lang="zh-CN" altLang="en-US"/>
              <a:t>日</a:t>
            </a:r>
          </a:p>
          <a:p>
            <a:r>
              <a:rPr lang="zh-CN" altLang="en-US"/>
              <a:t>而且使得原有条件之间的约束关系不再对等价划分起作用，从而产生测试用例的冗余</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整体输入域，把日期看成一个整体，不再拆分为年月日</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输出域的测试往往关注的是莫一个输出，所以一般不需要考虑等价类的组合，且重点是有效输出</a:t>
            </a:r>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输出域选择销售额还是佣金，因为从销售额到佣金的计算较复杂，应该取销售额作为中间输出域</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最少的销售额是</a:t>
            </a:r>
            <a:r>
              <a:rPr lang="en-US" altLang="zh-CN">
                <a:sym typeface="+mn-ea"/>
              </a:rPr>
              <a:t>50*168+30*120+300*5</a:t>
            </a:r>
            <a:endParaRPr lang="en-US" altLang="zh-CN"/>
          </a:p>
          <a:p>
            <a:r>
              <a:rPr lang="zh-CN" altLang="en-US">
                <a:sym typeface="+mn-ea"/>
              </a:rPr>
              <a:t>最高的销售额</a:t>
            </a:r>
            <a:r>
              <a:rPr lang="en-US" altLang="zh-CN">
                <a:sym typeface="+mn-ea"/>
              </a:rPr>
              <a:t>168*5000+120*3000+5*30000</a:t>
            </a:r>
            <a:endParaRPr lang="en-US" altLang="zh-CN"/>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5</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之间的整数和，怎么设计用例呢？</a:t>
            </a:r>
          </a:p>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6</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猪果然是猪，活该加班</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、每个子集内的所有数据是等价的</a:t>
            </a:r>
          </a:p>
          <a:p>
            <a:r>
              <a:rPr lang="en-US" altLang="zh-CN"/>
              <a:t>2</a:t>
            </a:r>
            <a:r>
              <a:rPr lang="zh-CN" altLang="en-US"/>
              <a:t>、各个子集之间互不相交</a:t>
            </a:r>
          </a:p>
          <a:p>
            <a:r>
              <a:rPr lang="en-US" altLang="zh-CN"/>
              <a:t>3</a:t>
            </a:r>
            <a:r>
              <a:rPr lang="zh-CN" altLang="en-US"/>
              <a:t>、所有子集的并集是整个输入域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找到一种规则 进行等价类划分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等价类可以分为有效等价类和无效等价类</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等价类测试用例设计步骤总结</a:t>
            </a:r>
            <a:endParaRPr lang="en-US" altLang="zh-CN" dirty="0"/>
          </a:p>
          <a:p>
            <a:pPr lvl="1"/>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sym typeface="+mn-ea"/>
              </a:rPr>
              <a:t>如何使用等价类划分法</a:t>
            </a:r>
            <a:endParaRPr lang="zh-CN" altLang="en-US" dirty="0"/>
          </a:p>
        </p:txBody>
      </p:sp>
      <p:sp>
        <p:nvSpPr>
          <p:cNvPr id="51204" name="Rectangle 3"/>
          <p:cNvSpPr>
            <a:spLocks noGrp="1" noChangeArrowheads="1"/>
          </p:cNvSpPr>
          <p:nvPr>
            <p:ph idx="1"/>
          </p:nvPr>
        </p:nvSpPr>
        <p:spPr/>
        <p:txBody>
          <a:bodyPr/>
          <a:lstStyle/>
          <a:p>
            <a:r>
              <a:rPr lang="zh-CN" altLang="en-US" dirty="0"/>
              <a:t>怎样确定被划分对象？</a:t>
            </a:r>
            <a:endParaRPr lang="en-US" altLang="zh-CN" dirty="0"/>
          </a:p>
          <a:p>
            <a:r>
              <a:rPr lang="zh-CN" altLang="en-US" dirty="0"/>
              <a:t>怎样划分有效等价类和无效等价类？</a:t>
            </a:r>
            <a:endParaRPr lang="en-US" altLang="zh-CN" dirty="0"/>
          </a:p>
          <a:p>
            <a:r>
              <a:rPr lang="zh-CN" altLang="en-US" dirty="0"/>
              <a:t>怎样针对有效等价类的测试用例设计？</a:t>
            </a:r>
            <a:endParaRPr lang="en-US" altLang="zh-CN" dirty="0"/>
          </a:p>
          <a:p>
            <a:r>
              <a:rPr lang="zh-CN" altLang="en-US" dirty="0"/>
              <a:t>怎样针对无效等价类的测试用例设计？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5" y="1196975"/>
            <a:ext cx="10668000"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进行等价划分。</a:t>
            </a:r>
          </a:p>
          <a:p>
            <a:pPr lvl="1"/>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
        <p:nvSpPr>
          <p:cNvPr id="4" name="文本框 3"/>
          <p:cNvSpPr txBox="1"/>
          <p:nvPr/>
        </p:nvSpPr>
        <p:spPr>
          <a:xfrm>
            <a:off x="1653540" y="3756660"/>
            <a:ext cx="3691890" cy="491490"/>
          </a:xfrm>
          <a:prstGeom prst="rect">
            <a:avLst/>
          </a:prstGeom>
          <a:noFill/>
        </p:spPr>
        <p:txBody>
          <a:bodyPr wrap="square" rtlCol="0">
            <a:spAutoFit/>
          </a:bodyPr>
          <a:lstStyle/>
          <a:p>
            <a:r>
              <a:rPr lang="zh-CN" altLang="en-US" sz="2600" b="1" kern="0" dirty="0">
                <a:solidFill>
                  <a:srgbClr val="FF0000"/>
                </a:solidFill>
                <a:latin typeface="华文楷体" panose="02010600040101010101" pitchFamily="2" charset="-122"/>
                <a:ea typeface="楷体" panose="02010609060101010101" pitchFamily="49" charset="-122"/>
                <a:cs typeface="+mn-ea"/>
              </a:rPr>
              <a:t>注意：独立性假设前提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marL="0" indent="0">
              <a:buNone/>
            </a:pPr>
            <a:endParaRPr lang="en-US" altLang="zh-CN" dirty="0"/>
          </a:p>
          <a:p>
            <a:pPr lvl="1"/>
            <a:r>
              <a:rPr lang="zh-CN" altLang="en-US" dirty="0">
                <a:solidFill>
                  <a:srgbClr val="FF0000"/>
                </a:solidFill>
              </a:rPr>
              <a:t>有效等价类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overrideClrMapping bg1="lt1" tx1="dk1" bg2="lt2" tx2="dk2" accent1="accent1" accent2="accent2" accent3="accent3" accent4="accent4" accent5="accent5" accent6="accent6" hlink="hlink" folHlink="folHlink"/>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逻辑量，即规定了输入数据的一组值，且系统要对每个输入值分别进行处理，则可为每一个输入值确立一个有效等价类，此外还要针对这组值确立一个无效等价类，它是所有不允许的输入值的集合</a:t>
            </a: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extLst>
      <p:ext uri="{BB962C8B-B14F-4D97-AF65-F5344CB8AC3E}">
        <p14:creationId xmlns:p14="http://schemas.microsoft.com/office/powerpoint/2010/main" val="4163992468"/>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extLst>
      <p:ext uri="{BB962C8B-B14F-4D97-AF65-F5344CB8AC3E}">
        <p14:creationId xmlns:p14="http://schemas.microsoft.com/office/powerpoint/2010/main" val="871724902"/>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err="1" smtClean="0"/>
              <a:t>mn</a:t>
            </a:r>
            <a:endParaRPr lang="en-US" altLang="zh-CN" dirty="0" smtClean="0"/>
          </a:p>
        </p:txBody>
      </p:sp>
    </p:spTree>
    <p:extLst>
      <p:ext uri="{BB962C8B-B14F-4D97-AF65-F5344CB8AC3E}">
        <p14:creationId xmlns:p14="http://schemas.microsoft.com/office/powerpoint/2010/main" val="320012283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extLst>
      <p:ext uri="{BB962C8B-B14F-4D97-AF65-F5344CB8AC3E}">
        <p14:creationId xmlns:p14="http://schemas.microsoft.com/office/powerpoint/2010/main" val="3693276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p>
        </p:txBody>
      </p:sp>
      <p:sp>
        <p:nvSpPr>
          <p:cNvPr id="64516" name="Rectangle 3"/>
          <p:cNvSpPr>
            <a:spLocks noGrp="1" noChangeArrowheads="1"/>
          </p:cNvSpPr>
          <p:nvPr>
            <p:ph idx="1"/>
          </p:nvPr>
        </p:nvSpPr>
        <p:spPr/>
        <p:txBody>
          <a:bodyPr/>
          <a:lstStyle/>
          <a:p>
            <a:r>
              <a:rPr lang="zh-CN" altLang="en-US" smtClean="0"/>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5024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1338434960"/>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1464651002"/>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latin typeface="楷体" panose="02010609060101010101" pitchFamily="49" charset="-122"/>
                <a:ea typeface="楷体" panose="02010609060101010101" pitchFamily="49" charset="-122"/>
              </a:rPr>
              <a:t>测试用例总个数：参数输入条件中最大的那个</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单缺陷假设，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5983053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97650"/>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nvGraphicFramePr>
        <p:xfrm>
          <a:off x="1829435" y="2150745"/>
          <a:ext cx="8662035" cy="3345498"/>
        </p:xfrm>
        <a:graphic>
          <a:graphicData uri="http://schemas.openxmlformats.org/drawingml/2006/table">
            <a:tbl>
              <a:tblPr firstRow="1" bandRow="1">
                <a:tableStyleId>{5C22544A-7EE6-4342-B048-85BDC9FD1C3A}</a:tableStyleId>
              </a:tblPr>
              <a:tblGrid>
                <a:gridCol w="2844165">
                  <a:extLst>
                    <a:ext uri="{9D8B030D-6E8A-4147-A177-3AD203B41FA5}">
                      <a16:colId xmlns="" xmlns:a16="http://schemas.microsoft.com/office/drawing/2014/main" val="20000"/>
                    </a:ext>
                  </a:extLst>
                </a:gridCol>
                <a:gridCol w="2893060">
                  <a:extLst>
                    <a:ext uri="{9D8B030D-6E8A-4147-A177-3AD203B41FA5}">
                      <a16:colId xmlns="" xmlns:a16="http://schemas.microsoft.com/office/drawing/2014/main" val="20001"/>
                    </a:ext>
                  </a:extLst>
                </a:gridCol>
                <a:gridCol w="2924810">
                  <a:extLst>
                    <a:ext uri="{9D8B030D-6E8A-4147-A177-3AD203B41FA5}">
                      <a16:colId xmlns="" xmlns:a16="http://schemas.microsoft.com/office/drawing/2014/main" val="20002"/>
                    </a:ext>
                  </a:extLst>
                </a:gridCol>
              </a:tblGrid>
              <a:tr h="1078865">
                <a:tc>
                  <a:txBody>
                    <a:bodyPr/>
                    <a:lstStyle/>
                    <a:p>
                      <a:pPr algn="ctr">
                        <a:buNone/>
                      </a:pPr>
                      <a:r>
                        <a:rPr lang="zh-CN" altLang="en-US" sz="2400" b="0"/>
                        <a:t>等价类</a:t>
                      </a:r>
                    </a:p>
                  </a:txBody>
                  <a:tcPr anchor="ctr"/>
                </a:tc>
                <a:tc>
                  <a:txBody>
                    <a:bodyPr/>
                    <a:lstStyle/>
                    <a:p>
                      <a:pPr algn="ctr">
                        <a:buNone/>
                      </a:pPr>
                      <a:r>
                        <a:rPr lang="zh-CN" altLang="en-US" sz="2400" b="0"/>
                        <a:t>被加数</a:t>
                      </a:r>
                    </a:p>
                  </a:txBody>
                  <a:tcPr anchor="ctr"/>
                </a:tc>
                <a:tc>
                  <a:txBody>
                    <a:bodyPr/>
                    <a:lstStyle/>
                    <a:p>
                      <a:pPr algn="ctr">
                        <a:buNone/>
                      </a:pPr>
                      <a:r>
                        <a:rPr lang="zh-CN" altLang="en-US" sz="2400" b="0"/>
                        <a:t>加数</a:t>
                      </a:r>
                    </a:p>
                  </a:txBody>
                  <a:tcPr anchor="ctr"/>
                </a:tc>
                <a:extLst>
                  <a:ext uri="{0D108BD9-81ED-4DB2-BD59-A6C34878D82A}">
                    <a16:rowId xmlns="" xmlns:a16="http://schemas.microsoft.com/office/drawing/2014/main" val="10000"/>
                  </a:ext>
                </a:extLst>
              </a:tr>
              <a:tr h="539433">
                <a:tc>
                  <a:txBody>
                    <a:bodyPr/>
                    <a:lstStyle/>
                    <a:p>
                      <a:pPr algn="ctr">
                        <a:buNone/>
                      </a:pPr>
                      <a:r>
                        <a:rPr lang="zh-CN" altLang="en-US" sz="2400" b="0"/>
                        <a:t>有效等价类</a:t>
                      </a:r>
                    </a:p>
                  </a:txBody>
                  <a:tcPr anchor="ctr"/>
                </a:tc>
                <a:tc>
                  <a:txBody>
                    <a:bodyPr/>
                    <a:lstStyle/>
                    <a:p>
                      <a:pPr>
                        <a:buNone/>
                      </a:pPr>
                      <a:r>
                        <a:rPr lang="en-US" altLang="zh-CN" sz="2000" b="0"/>
                        <a:t>x1</a:t>
                      </a:r>
                      <a:r>
                        <a:rPr lang="zh-CN" altLang="en-US" sz="2000" b="0"/>
                        <a:t>：</a:t>
                      </a:r>
                      <a:r>
                        <a:rPr lang="en-US" altLang="zh-CN" sz="2000" b="0"/>
                        <a:t>-99&lt;=</a:t>
                      </a:r>
                      <a:r>
                        <a:rPr lang="zh-CN" altLang="en-US" sz="2000" b="0"/>
                        <a:t>数值</a:t>
                      </a:r>
                      <a:r>
                        <a:rPr lang="en-US" altLang="zh-CN" sz="2000" b="0"/>
                        <a:t>&lt;=99      </a:t>
                      </a:r>
                    </a:p>
                  </a:txBody>
                  <a:tcPr/>
                </a:tc>
                <a:tc>
                  <a:txBody>
                    <a:bodyPr/>
                    <a:lstStyle/>
                    <a:p>
                      <a:pPr>
                        <a:buNone/>
                      </a:pPr>
                      <a:r>
                        <a:rPr lang="en-US" altLang="zh-CN" sz="2000" b="0">
                          <a:sym typeface="+mn-ea"/>
                        </a:rPr>
                        <a:t>y1: -99&lt;=</a:t>
                      </a:r>
                      <a:r>
                        <a:rPr lang="zh-CN" altLang="en-US" sz="2000" b="0">
                          <a:sym typeface="+mn-ea"/>
                        </a:rPr>
                        <a:t>数值</a:t>
                      </a:r>
                      <a:r>
                        <a:rPr lang="en-US" altLang="zh-CN" sz="2000" b="0">
                          <a:sym typeface="+mn-ea"/>
                        </a:rPr>
                        <a:t>&lt;=</a:t>
                      </a:r>
                      <a:r>
                        <a:rPr lang="en-US" sz="2000" b="0">
                          <a:sym typeface="+mn-ea"/>
                        </a:rPr>
                        <a:t>99</a:t>
                      </a:r>
                    </a:p>
                  </a:txBody>
                  <a:tcPr/>
                </a:tc>
                <a:extLst>
                  <a:ext uri="{0D108BD9-81ED-4DB2-BD59-A6C34878D82A}">
                    <a16:rowId xmlns="" xmlns:a16="http://schemas.microsoft.com/office/drawing/2014/main" val="10001"/>
                  </a:ext>
                </a:extLst>
              </a:tr>
              <a:tr h="365760">
                <a:tc rowSpan="7">
                  <a:txBody>
                    <a:bodyPr/>
                    <a:lstStyle/>
                    <a:p>
                      <a:pPr algn="ctr">
                        <a:buNone/>
                      </a:pPr>
                      <a:r>
                        <a:rPr lang="zh-CN" altLang="en-US" sz="2400" b="0"/>
                        <a:t>无效等价类</a:t>
                      </a:r>
                    </a:p>
                  </a:txBody>
                  <a:tcPr anchor="ctr"/>
                </a:tc>
                <a:tc rowSpan="2">
                  <a:txBody>
                    <a:bodyPr/>
                    <a:lstStyle/>
                    <a:p>
                      <a:pPr algn="l">
                        <a:buNone/>
                      </a:pPr>
                      <a:r>
                        <a:rPr lang="en-US" altLang="zh-CN" sz="2000" b="0"/>
                        <a:t>x2:  &lt;-99</a:t>
                      </a:r>
                    </a:p>
                  </a:txBody>
                  <a:tcPr/>
                </a:tc>
                <a:tc>
                  <a:txBody>
                    <a:bodyPr/>
                    <a:lstStyle/>
                    <a:p>
                      <a:pPr>
                        <a:buNone/>
                      </a:pPr>
                      <a:r>
                        <a:rPr lang="en-US" altLang="zh-CN" sz="2000" b="0"/>
                        <a:t>y2</a:t>
                      </a:r>
                      <a:r>
                        <a:rPr lang="zh-CN" altLang="en-US" sz="2000" b="0"/>
                        <a:t>：</a:t>
                      </a:r>
                      <a:r>
                        <a:rPr lang="en-US" altLang="zh-CN" sz="2000" b="0"/>
                        <a:t>&lt;-99</a:t>
                      </a:r>
                    </a:p>
                  </a:txBody>
                  <a:tcPr/>
                </a:tc>
                <a:extLst>
                  <a:ext uri="{0D108BD9-81ED-4DB2-BD59-A6C34878D82A}">
                    <a16:rowId xmlns="" xmlns:a16="http://schemas.microsoft.com/office/drawing/2014/main" val="10002"/>
                  </a:ext>
                </a:extLst>
              </a:tr>
              <a:tr h="0">
                <a:tc vMerge="1">
                  <a:txBody>
                    <a:bodyPr/>
                    <a:lstStyle/>
                    <a:p>
                      <a:endParaRPr lang="zh-CN"/>
                    </a:p>
                  </a:txBody>
                  <a:tcPr/>
                </a:tc>
                <a:tc vMerge="1">
                  <a:txBody>
                    <a:bodyPr/>
                    <a:lstStyle/>
                    <a:p>
                      <a:endParaRPr lang="zh-CN"/>
                    </a:p>
                  </a:txBody>
                  <a:tcPr/>
                </a:tc>
                <a:tc rowSpan="2">
                  <a:txBody>
                    <a:bodyPr/>
                    <a:lstStyle/>
                    <a:p>
                      <a:pPr>
                        <a:buNone/>
                      </a:pPr>
                      <a:r>
                        <a:rPr lang="en-US" altLang="zh-CN" sz="2000" b="0"/>
                        <a:t>y3:  &gt;99</a:t>
                      </a:r>
                    </a:p>
                  </a:txBody>
                  <a:tcPr/>
                </a:tc>
                <a:extLst>
                  <a:ext uri="{0D108BD9-81ED-4DB2-BD59-A6C34878D82A}">
                    <a16:rowId xmlns="" xmlns:a16="http://schemas.microsoft.com/office/drawing/2014/main" val="10003"/>
                  </a:ext>
                </a:extLst>
              </a:tr>
              <a:tr h="269558">
                <a:tc vMerge="1">
                  <a:txBody>
                    <a:bodyPr/>
                    <a:lstStyle/>
                    <a:p>
                      <a:endParaRPr lang="zh-CN"/>
                    </a:p>
                  </a:txBody>
                  <a:tcPr/>
                </a:tc>
                <a:tc rowSpan="2">
                  <a:txBody>
                    <a:bodyPr/>
                    <a:lstStyle/>
                    <a:p>
                      <a:pPr>
                        <a:buNone/>
                      </a:pPr>
                      <a:r>
                        <a:rPr lang="en-US" altLang="zh-CN" sz="2000" b="0"/>
                        <a:t>x3:  &gt;99</a:t>
                      </a:r>
                    </a:p>
                  </a:txBody>
                  <a:tcPr/>
                </a:tc>
                <a:tc vMerge="1">
                  <a:txBody>
                    <a:bodyPr/>
                    <a:lstStyle/>
                    <a:p>
                      <a:endParaRPr lang="zh-CN"/>
                    </a:p>
                  </a:txBody>
                  <a:tcPr/>
                </a:tc>
                <a:extLst>
                  <a:ext uri="{0D108BD9-81ED-4DB2-BD59-A6C34878D82A}">
                    <a16:rowId xmlns="" xmlns:a16="http://schemas.microsoft.com/office/drawing/2014/main" val="10004"/>
                  </a:ext>
                </a:extLst>
              </a:tr>
              <a:tr h="0">
                <a:tc vMerge="1">
                  <a:txBody>
                    <a:bodyPr/>
                    <a:lstStyle/>
                    <a:p>
                      <a:endParaRPr lang="zh-CN"/>
                    </a:p>
                  </a:txBody>
                  <a:tcPr/>
                </a:tc>
                <a:tc vMerge="1">
                  <a:txBody>
                    <a:bodyPr/>
                    <a:lstStyle/>
                    <a:p>
                      <a:endParaRPr lang="zh-CN"/>
                    </a:p>
                  </a:txBody>
                  <a:tcPr/>
                </a:tc>
                <a:tc rowSpan="3">
                  <a:txBody>
                    <a:bodyPr/>
                    <a:lstStyle/>
                    <a:p>
                      <a:pPr>
                        <a:buNone/>
                      </a:pPr>
                      <a:r>
                        <a:rPr lang="en-US" altLang="zh-CN" sz="2000" b="0"/>
                        <a:t>y4:  </a:t>
                      </a:r>
                      <a:r>
                        <a:rPr lang="zh-CN" altLang="en-US" sz="2000" b="0"/>
                        <a:t>小数</a:t>
                      </a:r>
                    </a:p>
                  </a:txBody>
                  <a:tcPr/>
                </a:tc>
                <a:extLst>
                  <a:ext uri="{0D108BD9-81ED-4DB2-BD59-A6C34878D82A}">
                    <a16:rowId xmlns="" xmlns:a16="http://schemas.microsoft.com/office/drawing/2014/main" val="10005"/>
                  </a:ext>
                </a:extLst>
              </a:tr>
              <a:tr h="269240">
                <a:tc vMerge="1">
                  <a:txBody>
                    <a:bodyPr/>
                    <a:lstStyle/>
                    <a:p>
                      <a:endParaRPr lang="zh-CN"/>
                    </a:p>
                  </a:txBody>
                  <a:tcPr/>
                </a:tc>
                <a:tc>
                  <a:txBody>
                    <a:bodyPr/>
                    <a:lstStyle/>
                    <a:p>
                      <a:pPr>
                        <a:buNone/>
                      </a:pPr>
                      <a:r>
                        <a:rPr lang="en-US" altLang="zh-CN" sz="2000" b="0"/>
                        <a:t>x4:  </a:t>
                      </a:r>
                      <a:r>
                        <a:rPr lang="zh-CN" altLang="en-US" sz="2000" b="0"/>
                        <a:t>小数</a:t>
                      </a:r>
                    </a:p>
                  </a:txBody>
                  <a:tcPr/>
                </a:tc>
                <a:tc vMerge="1">
                  <a:txBody>
                    <a:bodyPr/>
                    <a:lstStyle/>
                    <a:p>
                      <a:endParaRPr lang="zh-CN"/>
                    </a:p>
                  </a:txBody>
                  <a:tcPr/>
                </a:tc>
                <a:extLst>
                  <a:ext uri="{0D108BD9-81ED-4DB2-BD59-A6C34878D82A}">
                    <a16:rowId xmlns="" xmlns:a16="http://schemas.microsoft.com/office/drawing/2014/main" val="10006"/>
                  </a:ext>
                </a:extLst>
              </a:tr>
              <a:tr h="0">
                <a:tc vMerge="1">
                  <a:txBody>
                    <a:bodyPr/>
                    <a:lstStyle/>
                    <a:p>
                      <a:endParaRPr lang="zh-CN"/>
                    </a:p>
                  </a:txBody>
                  <a:tcPr/>
                </a:tc>
                <a:tc rowSpan="2">
                  <a:txBody>
                    <a:bodyPr/>
                    <a:lstStyle/>
                    <a:p>
                      <a:pPr>
                        <a:buNone/>
                      </a:pPr>
                      <a:r>
                        <a:rPr lang="en-US" altLang="zh-CN" sz="2000" b="0"/>
                        <a:t>x5:  </a:t>
                      </a:r>
                      <a:r>
                        <a:rPr lang="zh-CN" altLang="en-US" sz="2000" b="0"/>
                        <a:t>字符</a:t>
                      </a:r>
                    </a:p>
                  </a:txBody>
                  <a:tcPr/>
                </a:tc>
                <a:tc vMerge="1">
                  <a:txBody>
                    <a:bodyPr/>
                    <a:lstStyle/>
                    <a:p>
                      <a:endParaRPr lang="zh-CN"/>
                    </a:p>
                  </a:txBody>
                  <a:tcPr/>
                </a:tc>
                <a:extLst>
                  <a:ext uri="{0D108BD9-81ED-4DB2-BD59-A6C34878D82A}">
                    <a16:rowId xmlns="" xmlns:a16="http://schemas.microsoft.com/office/drawing/2014/main" val="10007"/>
                  </a:ext>
                </a:extLst>
              </a:tr>
              <a:tr h="269717">
                <a:tc vMerge="1">
                  <a:txBody>
                    <a:bodyPr/>
                    <a:lstStyle/>
                    <a:p>
                      <a:endParaRPr lang="zh-CN"/>
                    </a:p>
                  </a:txBody>
                  <a:tcPr/>
                </a:tc>
                <a:tc vMerge="1">
                  <a:txBody>
                    <a:bodyPr/>
                    <a:lstStyle/>
                    <a:p>
                      <a:endParaRPr lang="zh-CN"/>
                    </a:p>
                  </a:txBody>
                  <a:tcPr/>
                </a:tc>
                <a:tc>
                  <a:txBody>
                    <a:bodyPr/>
                    <a:lstStyle/>
                    <a:p>
                      <a:pPr>
                        <a:buNone/>
                      </a:pPr>
                      <a:r>
                        <a:rPr lang="en-US" altLang="zh-CN" sz="2000" b="0"/>
                        <a:t>y5:  </a:t>
                      </a:r>
                      <a:r>
                        <a:rPr lang="zh-CN" altLang="en-US" sz="2000" b="0"/>
                        <a:t>字符</a:t>
                      </a:r>
                    </a:p>
                  </a:txBody>
                  <a:tcPr/>
                </a:tc>
                <a:extLst>
                  <a:ext uri="{0D108BD9-81ED-4DB2-BD59-A6C34878D82A}">
                    <a16:rowId xmlns="" xmlns:a16="http://schemas.microsoft.com/office/drawing/2014/main" val="10008"/>
                  </a:ext>
                </a:extLst>
              </a:tr>
            </a:tbl>
          </a:graphicData>
        </a:graphic>
      </p:graphicFrame>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84530" y="2275205"/>
            <a:ext cx="3279775" cy="2620645"/>
          </a:xfrm>
          <a:prstGeom prst="rect">
            <a:avLst/>
          </a:prstGeom>
        </p:spPr>
      </p:pic>
      <p:sp>
        <p:nvSpPr>
          <p:cNvPr id="6" name="文本框 5"/>
          <p:cNvSpPr txBox="1"/>
          <p:nvPr/>
        </p:nvSpPr>
        <p:spPr>
          <a:xfrm>
            <a:off x="4265930" y="1882775"/>
            <a:ext cx="7520940" cy="3091815"/>
          </a:xfrm>
          <a:prstGeom prst="rect">
            <a:avLst/>
          </a:prstGeom>
          <a:noFill/>
        </p:spPr>
        <p:txBody>
          <a:bodyPr wrap="square" rtlCol="0">
            <a:spAutoFit/>
          </a:bodyPr>
          <a:lstStyle/>
          <a:p>
            <a:pPr algn="l" eaLnBrk="1" latinLnBrk="0" hangingPunct="1">
              <a:lnSpc>
                <a:spcPct val="150000"/>
              </a:lnSpc>
            </a:pPr>
            <a:r>
              <a:rPr lang="zh-CN" altLang="en-US" sz="2600" b="1" kern="0" dirty="0">
                <a:latin typeface="华文楷体" panose="02010600040101010101" pitchFamily="2" charset="-122"/>
                <a:ea typeface="楷体" panose="02010609060101010101" pitchFamily="49" charset="-122"/>
                <a:cs typeface="+mn-ea"/>
              </a:rPr>
              <a:t>黑盒测试，又称为功能测试或数据驱动测试，是把测试对象当作看不见内部的黑盒。在完全不考虑程序内容结构和处理过程的情况下，测试者仅根据程序功能的需求规范考虑确定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450285"/>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dirty="0">
                <a:latin typeface="微软雅黑" panose="020B0503020204020204" charset="-122"/>
                <a:ea typeface="微软雅黑" panose="020B0503020204020204" charset="-122"/>
              </a:rPr>
              <a:t>为等价类表中的每一个等价类分别规定一个</a:t>
            </a:r>
            <a:r>
              <a:rPr lang="zh-CN" altLang="en-US" sz="2000" b="1" dirty="0">
                <a:solidFill>
                  <a:srgbClr val="FF0000"/>
                </a:solidFill>
                <a:latin typeface="微软雅黑" panose="020B0503020204020204" charset="-122"/>
                <a:ea typeface="微软雅黑" panose="020B0503020204020204" charset="-122"/>
              </a:rPr>
              <a:t>唯一</a:t>
            </a:r>
            <a:r>
              <a:rPr lang="zh-CN" altLang="en-US" sz="2000" dirty="0">
                <a:latin typeface="微软雅黑" panose="020B0503020204020204" charset="-122"/>
                <a:ea typeface="微软雅黑" panose="020B0503020204020204" charset="-122"/>
              </a:rPr>
              <a:t>的编号</a:t>
            </a:r>
            <a:endParaRPr lang="en-US" altLang="ja-JP" sz="2000" dirty="0">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2503931" y="2499998"/>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新用例，使它能够</a:t>
            </a:r>
            <a:r>
              <a:rPr lang="zh-CN" altLang="en-US" sz="2000" b="1" dirty="0">
                <a:solidFill>
                  <a:srgbClr val="FF0000"/>
                </a:solidFill>
                <a:latin typeface="微软雅黑" panose="020B0503020204020204" charset="-122"/>
                <a:ea typeface="微软雅黑" panose="020B0503020204020204" charset="-122"/>
              </a:rPr>
              <a:t>尽量多覆盖</a:t>
            </a:r>
            <a:r>
              <a:rPr lang="zh-CN" altLang="en-US" sz="2000" dirty="0">
                <a:latin typeface="微软雅黑" panose="020B0503020204020204" charset="-122"/>
                <a:ea typeface="微软雅黑" panose="020B0503020204020204" charset="-122"/>
              </a:rPr>
              <a:t>尚未覆盖的有效等价类。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a:t>
            </a:r>
            <a:r>
              <a:rPr lang="zh-CN" altLang="en-US" sz="2000" b="1" dirty="0">
                <a:solidFill>
                  <a:srgbClr val="FF0000"/>
                </a:solidFill>
                <a:latin typeface="微软雅黑" panose="020B0503020204020204" charset="-122"/>
                <a:ea typeface="微软雅黑" panose="020B0503020204020204" charset="-122"/>
              </a:rPr>
              <a:t>有效等价类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3" name="AutoShape 6"/>
          <p:cNvSpPr>
            <a:spLocks noChangeArrowheads="1"/>
          </p:cNvSpPr>
          <p:nvPr/>
        </p:nvSpPr>
        <p:spPr bwMode="auto">
          <a:xfrm>
            <a:off x="3253205" y="1510580"/>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a:t>
            </a:r>
            <a:r>
              <a:rPr lang="zh-CN" altLang="en-US" sz="2000" b="1" dirty="0">
                <a:solidFill>
                  <a:srgbClr val="FF0000"/>
                </a:solidFill>
                <a:latin typeface="微软雅黑" panose="020B0503020204020204" charset="-122"/>
                <a:ea typeface="微软雅黑" panose="020B0503020204020204" charset="-122"/>
              </a:rPr>
              <a:t>仅覆盖</a:t>
            </a:r>
            <a:r>
              <a:rPr lang="zh-CN" altLang="en-US" sz="2000" dirty="0">
                <a:latin typeface="微软雅黑" panose="020B0503020204020204" charset="-122"/>
                <a:ea typeface="微软雅黑" panose="020B0503020204020204" charset="-122"/>
              </a:rPr>
              <a:t>一个尚未覆盖的无效等价类。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重复该步骤，直到所有的</a:t>
            </a:r>
            <a:r>
              <a:rPr lang="zh-CN" altLang="en-US" sz="2000" b="1" dirty="0">
                <a:solidFill>
                  <a:srgbClr val="FF0000"/>
                </a:solidFill>
                <a:latin typeface="微软雅黑" panose="020B0503020204020204" charset="-122"/>
                <a:ea typeface="微软雅黑" panose="020B0503020204020204" charset="-122"/>
              </a:rPr>
              <a:t>无效等价类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4" name="AutoShape 7"/>
          <p:cNvSpPr>
            <a:spLocks noChangeArrowheads="1"/>
          </p:cNvSpPr>
          <p:nvPr/>
        </p:nvSpPr>
        <p:spPr bwMode="auto">
          <a:xfrm>
            <a:off x="1969719" y="2904574"/>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660491" y="1977111"/>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333055" y="4580501"/>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微软雅黑" panose="020B0503020204020204" charset="-122"/>
                <a:ea typeface="微软雅黑" panose="020B0503020204020204"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微软雅黑" panose="020B0503020204020204" charset="-122"/>
              <a:ea typeface="微软雅黑" panose="020B0503020204020204"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nvGraphicFramePr>
        <p:xfrm>
          <a:off x="953135" y="1097915"/>
          <a:ext cx="10020300" cy="4250690"/>
        </p:xfrm>
        <a:graphic>
          <a:graphicData uri="http://schemas.openxmlformats.org/drawingml/2006/table">
            <a:tbl>
              <a:tblPr firstRow="1" bandRow="1">
                <a:tableStyleId>{5C22544A-7EE6-4342-B048-85BDC9FD1C3A}</a:tableStyleId>
              </a:tblPr>
              <a:tblGrid>
                <a:gridCol w="2004060">
                  <a:extLst>
                    <a:ext uri="{9D8B030D-6E8A-4147-A177-3AD203B41FA5}">
                      <a16:colId xmlns="" xmlns:a16="http://schemas.microsoft.com/office/drawing/2014/main" val="20000"/>
                    </a:ext>
                  </a:extLst>
                </a:gridCol>
                <a:gridCol w="2004060">
                  <a:extLst>
                    <a:ext uri="{9D8B030D-6E8A-4147-A177-3AD203B41FA5}">
                      <a16:colId xmlns="" xmlns:a16="http://schemas.microsoft.com/office/drawing/2014/main" val="20001"/>
                    </a:ext>
                  </a:extLst>
                </a:gridCol>
                <a:gridCol w="2004060">
                  <a:extLst>
                    <a:ext uri="{9D8B030D-6E8A-4147-A177-3AD203B41FA5}">
                      <a16:colId xmlns="" xmlns:a16="http://schemas.microsoft.com/office/drawing/2014/main" val="20002"/>
                    </a:ext>
                  </a:extLst>
                </a:gridCol>
                <a:gridCol w="2004060">
                  <a:extLst>
                    <a:ext uri="{9D8B030D-6E8A-4147-A177-3AD203B41FA5}">
                      <a16:colId xmlns="" xmlns:a16="http://schemas.microsoft.com/office/drawing/2014/main" val="20003"/>
                    </a:ext>
                  </a:extLst>
                </a:gridCol>
                <a:gridCol w="2004060">
                  <a:extLst>
                    <a:ext uri="{9D8B030D-6E8A-4147-A177-3AD203B41FA5}">
                      <a16:colId xmlns="" xmlns:a16="http://schemas.microsoft.com/office/drawing/2014/main" val="20004"/>
                    </a:ext>
                  </a:extLst>
                </a:gridCol>
              </a:tblGrid>
              <a:tr h="618490">
                <a:tc>
                  <a:txBody>
                    <a:bodyPr/>
                    <a:lstStyle/>
                    <a:p>
                      <a:pPr>
                        <a:buNone/>
                      </a:pPr>
                      <a:r>
                        <a:rPr lang="zh-CN" altLang="en-US"/>
                        <a:t>用例编号</a:t>
                      </a:r>
                    </a:p>
                  </a:txBody>
                  <a:tcPr/>
                </a:tc>
                <a:tc>
                  <a:txBody>
                    <a:bodyPr/>
                    <a:lstStyle/>
                    <a:p>
                      <a:pPr>
                        <a:buNone/>
                      </a:pPr>
                      <a:r>
                        <a:rPr lang="zh-CN" altLang="en-US"/>
                        <a:t>所属等价类</a:t>
                      </a:r>
                    </a:p>
                  </a:txBody>
                  <a:tcPr/>
                </a:tc>
                <a:tc>
                  <a:txBody>
                    <a:bodyPr/>
                    <a:lstStyle/>
                    <a:p>
                      <a:pPr>
                        <a:buNone/>
                      </a:pPr>
                      <a:r>
                        <a:rPr lang="zh-CN" altLang="en-US"/>
                        <a:t>被加数</a:t>
                      </a:r>
                      <a:endParaRPr lang="en-US" altLang="zh-CN"/>
                    </a:p>
                  </a:txBody>
                  <a:tcPr/>
                </a:tc>
                <a:tc>
                  <a:txBody>
                    <a:bodyPr/>
                    <a:lstStyle/>
                    <a:p>
                      <a:pPr>
                        <a:buNone/>
                      </a:pPr>
                      <a:r>
                        <a:rPr lang="zh-CN" altLang="en-US"/>
                        <a:t>加数</a:t>
                      </a:r>
                    </a:p>
                  </a:txBody>
                  <a:tcPr/>
                </a:tc>
                <a:tc>
                  <a:txBody>
                    <a:bodyPr/>
                    <a:lstStyle/>
                    <a:p>
                      <a:pPr>
                        <a:buNone/>
                      </a:pPr>
                      <a:r>
                        <a:rPr lang="zh-CN" altLang="en-US"/>
                        <a:t>结果</a:t>
                      </a:r>
                    </a:p>
                  </a:txBody>
                  <a:tcPr/>
                </a:tc>
                <a:extLst>
                  <a:ext uri="{0D108BD9-81ED-4DB2-BD59-A6C34878D82A}">
                    <a16:rowId xmlns="" xmlns:a16="http://schemas.microsoft.com/office/drawing/2014/main" val="10000"/>
                  </a:ext>
                </a:extLst>
              </a:tr>
              <a:tr h="375285">
                <a:tc>
                  <a:txBody>
                    <a:bodyPr/>
                    <a:lstStyle/>
                    <a:p>
                      <a:pPr>
                        <a:buNone/>
                      </a:pPr>
                      <a:r>
                        <a:rPr lang="en-US" altLang="zh-CN"/>
                        <a:t>1</a:t>
                      </a:r>
                    </a:p>
                  </a:txBody>
                  <a:tcPr/>
                </a:tc>
                <a:tc>
                  <a:txBody>
                    <a:bodyPr/>
                    <a:lstStyle/>
                    <a:p>
                      <a:pPr>
                        <a:buNone/>
                      </a:pPr>
                      <a:r>
                        <a:rPr lang="en-US" altLang="zh-CN"/>
                        <a:t>x1</a:t>
                      </a:r>
                      <a:r>
                        <a:rPr lang="zh-CN" altLang="en-US"/>
                        <a:t>、</a:t>
                      </a:r>
                      <a:r>
                        <a:rPr lang="en-US" altLang="zh-CN"/>
                        <a:t>y1</a:t>
                      </a:r>
                    </a:p>
                  </a:txBody>
                  <a:tcPr/>
                </a:tc>
                <a:tc>
                  <a:txBody>
                    <a:bodyPr/>
                    <a:lstStyle/>
                    <a:p>
                      <a:pPr>
                        <a:buNone/>
                      </a:pPr>
                      <a:r>
                        <a:rPr lang="en-US" altLang="zh-CN"/>
                        <a:t>-50</a:t>
                      </a:r>
                    </a:p>
                  </a:txBody>
                  <a:tcPr/>
                </a:tc>
                <a:tc>
                  <a:txBody>
                    <a:bodyPr/>
                    <a:lstStyle/>
                    <a:p>
                      <a:pPr>
                        <a:buNone/>
                      </a:pPr>
                      <a:r>
                        <a:rPr lang="en-US" altLang="zh-CN"/>
                        <a:t>50</a:t>
                      </a:r>
                    </a:p>
                  </a:txBody>
                  <a:tcPr/>
                </a:tc>
                <a:tc>
                  <a:txBody>
                    <a:bodyPr/>
                    <a:lstStyle/>
                    <a:p>
                      <a:pPr>
                        <a:buNone/>
                      </a:pPr>
                      <a:r>
                        <a:rPr lang="en-US" altLang="zh-CN"/>
                        <a:t>0</a:t>
                      </a:r>
                    </a:p>
                  </a:txBody>
                  <a:tcPr/>
                </a:tc>
                <a:extLst>
                  <a:ext uri="{0D108BD9-81ED-4DB2-BD59-A6C34878D82A}">
                    <a16:rowId xmlns="" xmlns:a16="http://schemas.microsoft.com/office/drawing/2014/main" val="10001"/>
                  </a:ext>
                </a:extLst>
              </a:tr>
              <a:tr h="376555">
                <a:tc>
                  <a:txBody>
                    <a:bodyPr/>
                    <a:lstStyle/>
                    <a:p>
                      <a:pPr>
                        <a:buNone/>
                      </a:pPr>
                      <a:r>
                        <a:rPr lang="en-US" altLang="zh-CN"/>
                        <a:t>4</a:t>
                      </a:r>
                    </a:p>
                  </a:txBody>
                  <a:tcPr/>
                </a:tc>
                <a:tc>
                  <a:txBody>
                    <a:bodyPr/>
                    <a:lstStyle/>
                    <a:p>
                      <a:pPr>
                        <a:buNone/>
                      </a:pPr>
                      <a:r>
                        <a:rPr lang="en-US" altLang="zh-CN"/>
                        <a:t>x2</a:t>
                      </a:r>
                    </a:p>
                  </a:txBody>
                  <a:tcPr/>
                </a:tc>
                <a:tc>
                  <a:txBody>
                    <a:bodyPr/>
                    <a:lstStyle/>
                    <a:p>
                      <a:pPr>
                        <a:buNone/>
                      </a:pPr>
                      <a:r>
                        <a:rPr lang="en-US" altLang="zh-CN"/>
                        <a:t>-150</a:t>
                      </a:r>
                    </a:p>
                  </a:txBody>
                  <a:tcPr/>
                </a:tc>
                <a:tc>
                  <a:txBody>
                    <a:bodyPr/>
                    <a:lstStyle/>
                    <a:p>
                      <a:pPr>
                        <a:buNone/>
                      </a:pPr>
                      <a:r>
                        <a:rPr lang="en-US" altLang="zh-CN"/>
                        <a:t>20</a:t>
                      </a:r>
                    </a:p>
                  </a:txBody>
                  <a:tcPr/>
                </a:tc>
                <a:tc rowSpan="8">
                  <a:txBody>
                    <a:bodyPr/>
                    <a:lstStyle/>
                    <a:p>
                      <a:pPr>
                        <a:buNone/>
                      </a:pPr>
                      <a:r>
                        <a:rPr lang="zh-CN" altLang="en-US"/>
                        <a:t>提示输入不合法</a:t>
                      </a:r>
                    </a:p>
                  </a:txBody>
                  <a:tcPr/>
                </a:tc>
                <a:extLst>
                  <a:ext uri="{0D108BD9-81ED-4DB2-BD59-A6C34878D82A}">
                    <a16:rowId xmlns="" xmlns:a16="http://schemas.microsoft.com/office/drawing/2014/main" val="10002"/>
                  </a:ext>
                </a:extLst>
              </a:tr>
              <a:tr h="375285">
                <a:tc>
                  <a:txBody>
                    <a:bodyPr/>
                    <a:lstStyle/>
                    <a:p>
                      <a:pPr>
                        <a:buNone/>
                      </a:pPr>
                      <a:r>
                        <a:rPr lang="en-US" altLang="zh-CN"/>
                        <a:t>5</a:t>
                      </a:r>
                    </a:p>
                  </a:txBody>
                  <a:tcPr/>
                </a:tc>
                <a:tc>
                  <a:txBody>
                    <a:bodyPr/>
                    <a:lstStyle/>
                    <a:p>
                      <a:pPr>
                        <a:buNone/>
                      </a:pPr>
                      <a:r>
                        <a:rPr lang="en-US" altLang="zh-CN"/>
                        <a:t>x3</a:t>
                      </a:r>
                    </a:p>
                  </a:txBody>
                  <a:tcPr/>
                </a:tc>
                <a:tc>
                  <a:txBody>
                    <a:bodyPr/>
                    <a:lstStyle/>
                    <a:p>
                      <a:pPr>
                        <a:buNone/>
                      </a:pPr>
                      <a:r>
                        <a:rPr lang="en-US" altLang="zh-CN"/>
                        <a:t>200</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 xmlns:a16="http://schemas.microsoft.com/office/drawing/2014/main" val="10003"/>
                  </a:ext>
                </a:extLst>
              </a:tr>
              <a:tr h="376555">
                <a:tc>
                  <a:txBody>
                    <a:bodyPr/>
                    <a:lstStyle/>
                    <a:p>
                      <a:pPr>
                        <a:buNone/>
                      </a:pPr>
                      <a:r>
                        <a:rPr lang="en-US" altLang="zh-CN"/>
                        <a:t>6</a:t>
                      </a:r>
                    </a:p>
                  </a:txBody>
                  <a:tcPr/>
                </a:tc>
                <a:tc>
                  <a:txBody>
                    <a:bodyPr/>
                    <a:lstStyle/>
                    <a:p>
                      <a:pPr>
                        <a:buNone/>
                      </a:pPr>
                      <a:r>
                        <a:rPr lang="en-US" altLang="zh-CN"/>
                        <a:t>x4</a:t>
                      </a:r>
                    </a:p>
                  </a:txBody>
                  <a:tcPr/>
                </a:tc>
                <a:tc>
                  <a:txBody>
                    <a:bodyPr/>
                    <a:lstStyle/>
                    <a:p>
                      <a:pPr>
                        <a:buNone/>
                      </a:pPr>
                      <a:r>
                        <a:rPr lang="en-US" altLang="zh-CN"/>
                        <a:t>0.1</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 xmlns:a16="http://schemas.microsoft.com/office/drawing/2014/main" val="10004"/>
                  </a:ext>
                </a:extLst>
              </a:tr>
              <a:tr h="376555">
                <a:tc>
                  <a:txBody>
                    <a:bodyPr/>
                    <a:lstStyle/>
                    <a:p>
                      <a:pPr>
                        <a:buNone/>
                      </a:pPr>
                      <a:r>
                        <a:rPr lang="en-US" altLang="zh-CN"/>
                        <a:t>7</a:t>
                      </a:r>
                    </a:p>
                  </a:txBody>
                  <a:tcPr/>
                </a:tc>
                <a:tc>
                  <a:txBody>
                    <a:bodyPr/>
                    <a:lstStyle/>
                    <a:p>
                      <a:pPr>
                        <a:buNone/>
                      </a:pPr>
                      <a:r>
                        <a:rPr lang="en-US" altLang="zh-CN"/>
                        <a:t>x5</a:t>
                      </a:r>
                    </a:p>
                  </a:txBody>
                  <a:tcPr/>
                </a:tc>
                <a:tc>
                  <a:txBody>
                    <a:bodyPr/>
                    <a:lstStyle/>
                    <a:p>
                      <a:pPr>
                        <a:buNone/>
                      </a:pPr>
                      <a:r>
                        <a:rPr lang="en-US" altLang="zh-CN"/>
                        <a:t>a</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 xmlns:a16="http://schemas.microsoft.com/office/drawing/2014/main" val="10005"/>
                  </a:ext>
                </a:extLst>
              </a:tr>
              <a:tr h="375920">
                <a:tc>
                  <a:txBody>
                    <a:bodyPr/>
                    <a:lstStyle/>
                    <a:p>
                      <a:pPr>
                        <a:buNone/>
                      </a:pPr>
                      <a:r>
                        <a:rPr lang="en-US" altLang="zh-CN"/>
                        <a:t>8</a:t>
                      </a:r>
                    </a:p>
                  </a:txBody>
                  <a:tcPr/>
                </a:tc>
                <a:tc>
                  <a:txBody>
                    <a:bodyPr/>
                    <a:lstStyle/>
                    <a:p>
                      <a:pPr>
                        <a:buNone/>
                      </a:pPr>
                      <a:r>
                        <a:rPr lang="en-US" altLang="zh-CN"/>
                        <a:t>y2</a:t>
                      </a:r>
                    </a:p>
                  </a:txBody>
                  <a:tcPr/>
                </a:tc>
                <a:tc>
                  <a:txBody>
                    <a:bodyPr/>
                    <a:lstStyle/>
                    <a:p>
                      <a:pPr>
                        <a:buNone/>
                      </a:pPr>
                      <a:r>
                        <a:rPr lang="en-US" altLang="zh-CN"/>
                        <a:t>-20</a:t>
                      </a:r>
                    </a:p>
                  </a:txBody>
                  <a:tcPr/>
                </a:tc>
                <a:tc>
                  <a:txBody>
                    <a:bodyPr/>
                    <a:lstStyle/>
                    <a:p>
                      <a:pPr>
                        <a:buNone/>
                      </a:pPr>
                      <a:r>
                        <a:rPr lang="en-US" altLang="zh-CN"/>
                        <a:t>-150</a:t>
                      </a:r>
                    </a:p>
                  </a:txBody>
                  <a:tcPr/>
                </a:tc>
                <a:tc vMerge="1">
                  <a:txBody>
                    <a:bodyPr/>
                    <a:lstStyle/>
                    <a:p>
                      <a:endParaRPr lang="zh-CN"/>
                    </a:p>
                  </a:txBody>
                  <a:tcPr/>
                </a:tc>
                <a:extLst>
                  <a:ext uri="{0D108BD9-81ED-4DB2-BD59-A6C34878D82A}">
                    <a16:rowId xmlns="" xmlns:a16="http://schemas.microsoft.com/office/drawing/2014/main" val="10006"/>
                  </a:ext>
                </a:extLst>
              </a:tr>
              <a:tr h="376555">
                <a:tc>
                  <a:txBody>
                    <a:bodyPr/>
                    <a:lstStyle/>
                    <a:p>
                      <a:pPr>
                        <a:buNone/>
                      </a:pPr>
                      <a:r>
                        <a:rPr lang="en-US" altLang="zh-CN"/>
                        <a:t>9</a:t>
                      </a:r>
                    </a:p>
                  </a:txBody>
                  <a:tcPr/>
                </a:tc>
                <a:tc>
                  <a:txBody>
                    <a:bodyPr/>
                    <a:lstStyle/>
                    <a:p>
                      <a:pPr>
                        <a:buNone/>
                      </a:pPr>
                      <a:r>
                        <a:rPr lang="en-US" altLang="zh-CN"/>
                        <a:t>y3</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 xmlns:a16="http://schemas.microsoft.com/office/drawing/2014/main" val="10007"/>
                  </a:ext>
                </a:extLst>
              </a:tr>
              <a:tr h="480060">
                <a:tc>
                  <a:txBody>
                    <a:bodyPr/>
                    <a:lstStyle/>
                    <a:p>
                      <a:pPr>
                        <a:buNone/>
                      </a:pPr>
                      <a:r>
                        <a:rPr lang="en-US" altLang="zh-CN"/>
                        <a:t>10</a:t>
                      </a:r>
                    </a:p>
                  </a:txBody>
                  <a:tcPr/>
                </a:tc>
                <a:tc>
                  <a:txBody>
                    <a:bodyPr/>
                    <a:lstStyle/>
                    <a:p>
                      <a:pPr>
                        <a:buNone/>
                      </a:pPr>
                      <a:r>
                        <a:rPr lang="en-US" altLang="zh-CN"/>
                        <a:t>y4</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0.1</a:t>
                      </a:r>
                    </a:p>
                  </a:txBody>
                  <a:tcPr/>
                </a:tc>
                <a:tc vMerge="1">
                  <a:txBody>
                    <a:bodyPr/>
                    <a:lstStyle/>
                    <a:p>
                      <a:endParaRPr lang="zh-CN"/>
                    </a:p>
                  </a:txBody>
                  <a:tcPr/>
                </a:tc>
                <a:extLst>
                  <a:ext uri="{0D108BD9-81ED-4DB2-BD59-A6C34878D82A}">
                    <a16:rowId xmlns="" xmlns:a16="http://schemas.microsoft.com/office/drawing/2014/main" val="10008"/>
                  </a:ext>
                </a:extLst>
              </a:tr>
              <a:tr h="519430">
                <a:tc>
                  <a:txBody>
                    <a:bodyPr/>
                    <a:lstStyle/>
                    <a:p>
                      <a:pPr>
                        <a:buNone/>
                      </a:pPr>
                      <a:r>
                        <a:rPr lang="en-US" altLang="zh-CN"/>
                        <a:t>11</a:t>
                      </a:r>
                    </a:p>
                  </a:txBody>
                  <a:tcPr/>
                </a:tc>
                <a:tc>
                  <a:txBody>
                    <a:bodyPr/>
                    <a:lstStyle/>
                    <a:p>
                      <a:pPr>
                        <a:buNone/>
                      </a:pPr>
                      <a:r>
                        <a:rPr lang="en-US" altLang="zh-CN"/>
                        <a:t>y5</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a</a:t>
                      </a:r>
                    </a:p>
                  </a:txBody>
                  <a:tcPr/>
                </a:tc>
                <a:tc vMerge="1">
                  <a:txBody>
                    <a:bodyPr/>
                    <a:lstStyle/>
                    <a:p>
                      <a:endParaRPr lang="zh-CN"/>
                    </a:p>
                  </a:txBody>
                  <a:tcPr/>
                </a:tc>
                <a:extLst>
                  <a:ext uri="{0D108BD9-81ED-4DB2-BD59-A6C34878D82A}">
                    <a16:rowId xmlns="" xmlns:a16="http://schemas.microsoft.com/office/drawing/2014/main" val="10009"/>
                  </a:ext>
                </a:extLst>
              </a:tr>
            </a:tbl>
          </a:graphicData>
        </a:graphic>
      </p:graphicFrame>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 xmlns:a16="http://schemas.microsoft.com/office/drawing/2014/main" val="20000"/>
                    </a:ext>
                  </a:extLst>
                </a:gridCol>
                <a:gridCol w="3744416">
                  <a:extLst>
                    <a:ext uri="{9D8B030D-6E8A-4147-A177-3AD203B41FA5}">
                      <a16:colId xmlns="" xmlns:a16="http://schemas.microsoft.com/office/drawing/2014/main" val="20001"/>
                    </a:ext>
                  </a:extLst>
                </a:gridCol>
                <a:gridCol w="1998222">
                  <a:extLst>
                    <a:ext uri="{9D8B030D-6E8A-4147-A177-3AD203B41FA5}">
                      <a16:colId xmlns="" xmlns:a16="http://schemas.microsoft.com/office/drawing/2014/main" val="20002"/>
                    </a:ext>
                  </a:extLst>
                </a:gridCol>
                <a:gridCol w="2538282">
                  <a:extLst>
                    <a:ext uri="{9D8B030D-6E8A-4147-A177-3AD203B41FA5}">
                      <a16:colId xmlns="" xmlns:a16="http://schemas.microsoft.com/office/drawing/2014/main"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 xmlns:a16="http://schemas.microsoft.com/office/drawing/2014/main"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 xmlns:a16="http://schemas.microsoft.com/office/drawing/2014/main" val="20000"/>
                    </a:ext>
                  </a:extLst>
                </a:gridCol>
                <a:gridCol w="1349056">
                  <a:extLst>
                    <a:ext uri="{9D8B030D-6E8A-4147-A177-3AD203B41FA5}">
                      <a16:colId xmlns="" xmlns:a16="http://schemas.microsoft.com/office/drawing/2014/main" val="20001"/>
                    </a:ext>
                  </a:extLst>
                </a:gridCol>
                <a:gridCol w="3312368">
                  <a:extLst>
                    <a:ext uri="{9D8B030D-6E8A-4147-A177-3AD203B41FA5}">
                      <a16:colId xmlns="" xmlns:a16="http://schemas.microsoft.com/office/drawing/2014/main" val="20002"/>
                    </a:ext>
                  </a:extLst>
                </a:gridCol>
                <a:gridCol w="3672408">
                  <a:extLst>
                    <a:ext uri="{9D8B030D-6E8A-4147-A177-3AD203B41FA5}">
                      <a16:colId xmlns="" xmlns:a16="http://schemas.microsoft.com/office/drawing/2014/main" val="20003"/>
                    </a:ext>
                  </a:extLst>
                </a:gridCol>
                <a:gridCol w="1872208">
                  <a:extLst>
                    <a:ext uri="{9D8B030D-6E8A-4147-A177-3AD203B41FA5}">
                      <a16:colId xmlns="" xmlns:a16="http://schemas.microsoft.com/office/drawing/2014/main"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 xmlns:a16="http://schemas.microsoft.com/office/drawing/2014/main"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6"/>
                  </a:ext>
                </a:extLst>
              </a:tr>
            </a:tbl>
          </a:graphicData>
        </a:graphic>
      </p:graphicFrame>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2736304">
                  <a:extLst>
                    <a:ext uri="{9D8B030D-6E8A-4147-A177-3AD203B41FA5}">
                      <a16:colId xmlns="" xmlns:a16="http://schemas.microsoft.com/office/drawing/2014/main" val="20002"/>
                    </a:ext>
                  </a:extLst>
                </a:gridCol>
                <a:gridCol w="2736304">
                  <a:extLst>
                    <a:ext uri="{9D8B030D-6E8A-4147-A177-3AD203B41FA5}">
                      <a16:colId xmlns="" xmlns:a16="http://schemas.microsoft.com/office/drawing/2014/main"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r>
                        <a:rPr lang="en-US" altLang="zh-CN" sz="2800" b="1" baseline="0" dirty="0">
                          <a:latin typeface="Times New Roman" panose="02020603050405020304" pitchFamily="18" charset="0"/>
                          <a:ea typeface="楷体" panose="02010609060101010101" pitchFamily="49" charset="-122"/>
                        </a:rPr>
                        <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 xmlns:a16="http://schemas.microsoft.com/office/drawing/2014/main"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0000"/>
                    </a:ext>
                  </a:extLst>
                </a:gridCol>
                <a:gridCol w="3888432">
                  <a:extLst>
                    <a:ext uri="{9D8B030D-6E8A-4147-A177-3AD203B41FA5}">
                      <a16:colId xmlns="" xmlns:a16="http://schemas.microsoft.com/office/drawing/2014/main" val="20001"/>
                    </a:ext>
                  </a:extLst>
                </a:gridCol>
                <a:gridCol w="2952328">
                  <a:extLst>
                    <a:ext uri="{9D8B030D-6E8A-4147-A177-3AD203B41FA5}">
                      <a16:colId xmlns="" xmlns:a16="http://schemas.microsoft.com/office/drawing/2014/main" val="20002"/>
                    </a:ext>
                  </a:extLst>
                </a:gridCol>
                <a:gridCol w="2952328">
                  <a:extLst>
                    <a:ext uri="{9D8B030D-6E8A-4147-A177-3AD203B41FA5}">
                      <a16:colId xmlns="" xmlns:a16="http://schemas.microsoft.com/office/drawing/2014/main"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 xmlns:a16="http://schemas.microsoft.com/office/drawing/2014/main"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5"/>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smtClean="0">
              <a:noFill/>
            </a:endParaRPr>
          </a:p>
          <a:p>
            <a:r>
              <a:rPr lang="en-US" altLang="zh-CN" sz="1300" dirty="0" smtClean="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smtClean="0">
              <a:noFill/>
            </a:endParaRPr>
          </a:p>
          <a:p>
            <a:r>
              <a:rPr lang="en-US" altLang="zh-CN" sz="1300" dirty="0" smtClean="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pic>
        <p:nvPicPr>
          <p:cNvPr id="4" name="图片 3"/>
          <p:cNvPicPr>
            <a:picLocks noChangeAspect="1"/>
          </p:cNvPicPr>
          <p:nvPr/>
        </p:nvPicPr>
        <p:blipFill>
          <a:blip r:embed="rId3"/>
          <a:stretch>
            <a:fillRect/>
          </a:stretch>
        </p:blipFill>
        <p:spPr>
          <a:xfrm>
            <a:off x="2806204" y="1197144"/>
            <a:ext cx="3805730" cy="5749083"/>
          </a:xfrm>
          <a:prstGeom prst="rect">
            <a:avLst/>
          </a:prstGeom>
        </p:spPr>
      </p:pic>
      <p:sp>
        <p:nvSpPr>
          <p:cNvPr id="2" name="内容占位符 1"/>
          <p:cNvSpPr>
            <a:spLocks noGrp="1"/>
          </p:cNvSpPr>
          <p:nvPr>
            <p:ph idx="1"/>
          </p:nvPr>
        </p:nvSpPr>
        <p:spPr/>
        <p:txBody>
          <a:bodyP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2708" name="Rectangle 3"/>
          <p:cNvSpPr>
            <a:spLocks noGrp="1" noChangeArrowheads="1"/>
          </p:cNvSpPr>
          <p:nvPr>
            <p:ph idx="1"/>
          </p:nvPr>
        </p:nvSpPr>
        <p:spPr>
          <a:xfrm>
            <a:off x="695400" y="1320552"/>
            <a:ext cx="2016224" cy="4267200"/>
          </a:xfrm>
        </p:spPr>
        <p:txBody>
          <a:bodyPr/>
          <a:lstStyle/>
          <a:p>
            <a:r>
              <a:rPr lang="zh-CN" altLang="en-US" dirty="0"/>
              <a:t>第二次测试尝试，有效等价类的测试用例</a:t>
            </a:r>
          </a:p>
        </p:txBody>
      </p:sp>
      <p:pic>
        <p:nvPicPr>
          <p:cNvPr id="4" name="图片 3"/>
          <p:cNvPicPr>
            <a:picLocks noChangeAspect="1"/>
          </p:cNvPicPr>
          <p:nvPr/>
        </p:nvPicPr>
        <p:blipFill>
          <a:blip r:embed="rId3"/>
          <a:stretch>
            <a:fillRect/>
          </a:stretch>
        </p:blipFill>
        <p:spPr>
          <a:xfrm>
            <a:off x="5130165" y="5221605"/>
            <a:ext cx="288290" cy="197485"/>
          </a:xfrm>
          <a:prstGeom prst="rect">
            <a:avLst/>
          </a:prstGeom>
        </p:spPr>
      </p:pic>
      <p:graphicFrame>
        <p:nvGraphicFramePr>
          <p:cNvPr id="2" name="表格 1"/>
          <p:cNvGraphicFramePr/>
          <p:nvPr/>
        </p:nvGraphicFramePr>
        <p:xfrm>
          <a:off x="2711450" y="1221105"/>
          <a:ext cx="8531225" cy="5228590"/>
        </p:xfrm>
        <a:graphic>
          <a:graphicData uri="http://schemas.openxmlformats.org/drawingml/2006/table">
            <a:tbl>
              <a:tblPr firstRow="1" bandRow="1">
                <a:tableStyleId>{5C22544A-7EE6-4342-B048-85BDC9FD1C3A}</a:tableStyleId>
              </a:tblPr>
              <a:tblGrid>
                <a:gridCol w="1572895">
                  <a:extLst>
                    <a:ext uri="{9D8B030D-6E8A-4147-A177-3AD203B41FA5}">
                      <a16:colId xmlns="" xmlns:a16="http://schemas.microsoft.com/office/drawing/2014/main" val="20000"/>
                    </a:ext>
                  </a:extLst>
                </a:gridCol>
                <a:gridCol w="1839595">
                  <a:extLst>
                    <a:ext uri="{9D8B030D-6E8A-4147-A177-3AD203B41FA5}">
                      <a16:colId xmlns="" xmlns:a16="http://schemas.microsoft.com/office/drawing/2014/main" val="20001"/>
                    </a:ext>
                  </a:extLst>
                </a:gridCol>
                <a:gridCol w="2237105">
                  <a:extLst>
                    <a:ext uri="{9D8B030D-6E8A-4147-A177-3AD203B41FA5}">
                      <a16:colId xmlns="" xmlns:a16="http://schemas.microsoft.com/office/drawing/2014/main" val="20002"/>
                    </a:ext>
                  </a:extLst>
                </a:gridCol>
                <a:gridCol w="1424305">
                  <a:extLst>
                    <a:ext uri="{9D8B030D-6E8A-4147-A177-3AD203B41FA5}">
                      <a16:colId xmlns="" xmlns:a16="http://schemas.microsoft.com/office/drawing/2014/main" val="20003"/>
                    </a:ext>
                  </a:extLst>
                </a:gridCol>
                <a:gridCol w="1457325">
                  <a:extLst>
                    <a:ext uri="{9D8B030D-6E8A-4147-A177-3AD203B41FA5}">
                      <a16:colId xmlns="" xmlns:a16="http://schemas.microsoft.com/office/drawing/2014/main" val="20004"/>
                    </a:ext>
                  </a:extLst>
                </a:gridCol>
              </a:tblGrid>
              <a:tr h="381000">
                <a:tc>
                  <a:txBody>
                    <a:bodyPr/>
                    <a:lstStyle/>
                    <a:p>
                      <a:pPr>
                        <a:buNone/>
                      </a:pPr>
                      <a:r>
                        <a:rPr lang="en-US" altLang="zh-CN"/>
                        <a:t>ID</a:t>
                      </a:r>
                    </a:p>
                  </a:txBody>
                  <a:tcPr/>
                </a:tc>
                <a:tc>
                  <a:txBody>
                    <a:bodyPr/>
                    <a:lstStyle/>
                    <a:p>
                      <a:pPr>
                        <a:buNone/>
                      </a:pPr>
                      <a:r>
                        <a:rPr lang="zh-CN" altLang="en-US"/>
                        <a:t>输入数据（年</a:t>
                      </a:r>
                      <a:r>
                        <a:rPr lang="en-US" altLang="zh-CN"/>
                        <a:t>-</a:t>
                      </a:r>
                      <a:r>
                        <a:rPr lang="zh-CN" altLang="en-US"/>
                        <a:t>月</a:t>
                      </a:r>
                      <a:r>
                        <a:rPr lang="en-US" altLang="zh-CN"/>
                        <a:t>-</a:t>
                      </a:r>
                      <a:r>
                        <a:rPr lang="zh-CN" altLang="en-US"/>
                        <a:t>日）</a:t>
                      </a:r>
                    </a:p>
                  </a:txBody>
                  <a:tcPr/>
                </a:tc>
                <a:tc>
                  <a:txBody>
                    <a:bodyPr/>
                    <a:lstStyle/>
                    <a:p>
                      <a:pPr>
                        <a:buNone/>
                      </a:pPr>
                      <a:r>
                        <a:rPr lang="zh-CN" altLang="en-US"/>
                        <a:t>预期输出</a:t>
                      </a:r>
                    </a:p>
                  </a:txBody>
                  <a:tcPr/>
                </a:tc>
                <a:tc>
                  <a:txBody>
                    <a:bodyPr/>
                    <a:lstStyle/>
                    <a:p>
                      <a:pPr>
                        <a:buNone/>
                      </a:pPr>
                      <a:r>
                        <a:rPr lang="zh-CN" altLang="en-US"/>
                        <a:t>等价类组合</a:t>
                      </a:r>
                    </a:p>
                  </a:txBody>
                  <a:tcPr/>
                </a:tc>
                <a:tc>
                  <a:txBody>
                    <a:bodyPr/>
                    <a:lstStyle/>
                    <a:p>
                      <a:pPr>
                        <a:buNone/>
                      </a:pPr>
                      <a:r>
                        <a:rPr lang="zh-CN" altLang="en-US"/>
                        <a:t>备注</a:t>
                      </a:r>
                    </a:p>
                  </a:txBody>
                  <a:tcPr/>
                </a:tc>
                <a:extLst>
                  <a:ext uri="{0D108BD9-81ED-4DB2-BD59-A6C34878D82A}">
                    <a16:rowId xmlns="" xmlns:a16="http://schemas.microsoft.com/office/drawing/2014/main" val="10000"/>
                  </a:ext>
                </a:extLst>
              </a:tr>
              <a:tr h="381000">
                <a:tc>
                  <a:txBody>
                    <a:bodyPr/>
                    <a:lstStyle/>
                    <a:p>
                      <a:pPr>
                        <a:buNone/>
                      </a:pPr>
                      <a:r>
                        <a:rPr lang="en-US" altLang="zh-CN"/>
                        <a:t>ND-EP-001</a:t>
                      </a:r>
                    </a:p>
                  </a:txBody>
                  <a:tcPr/>
                </a:tc>
                <a:tc>
                  <a:txBody>
                    <a:bodyPr/>
                    <a:lstStyle/>
                    <a:p>
                      <a:pPr>
                        <a:buNone/>
                      </a:pPr>
                      <a:r>
                        <a:rPr lang="en-US" altLang="zh-CN"/>
                        <a:t>2000-7-13</a:t>
                      </a:r>
                    </a:p>
                  </a:txBody>
                  <a:tcPr/>
                </a:tc>
                <a:tc>
                  <a:txBody>
                    <a:bodyPr/>
                    <a:lstStyle/>
                    <a:p>
                      <a:pPr>
                        <a:buNone/>
                      </a:pPr>
                      <a:r>
                        <a:rPr lang="en-US" altLang="zh-CN"/>
                        <a:t>2000-7-14</a:t>
                      </a:r>
                    </a:p>
                  </a:txBody>
                  <a:tcPr/>
                </a:tc>
                <a:tc>
                  <a:txBody>
                    <a:bodyPr/>
                    <a:lstStyle/>
                    <a:p>
                      <a:pPr>
                        <a:buNone/>
                      </a:pPr>
                      <a:r>
                        <a:rPr lang="en-US" altLang="zh-CN"/>
                        <a:t>Y1-M1-D1</a:t>
                      </a:r>
                    </a:p>
                  </a:txBody>
                  <a:tcPr/>
                </a:tc>
                <a:tc>
                  <a:txBody>
                    <a:bodyPr/>
                    <a:lstStyle/>
                    <a:p>
                      <a:pPr>
                        <a:buNone/>
                      </a:pPr>
                      <a:r>
                        <a:rPr lang="zh-CN" altLang="en-US"/>
                        <a:t>普通日期</a:t>
                      </a:r>
                    </a:p>
                  </a:txBody>
                  <a:tcPr/>
                </a:tc>
                <a:extLst>
                  <a:ext uri="{0D108BD9-81ED-4DB2-BD59-A6C34878D82A}">
                    <a16:rowId xmlns="" xmlns:a16="http://schemas.microsoft.com/office/drawing/2014/main" val="10001"/>
                  </a:ext>
                </a:extLst>
              </a:tr>
              <a:tr h="397510">
                <a:tc>
                  <a:txBody>
                    <a:bodyPr/>
                    <a:lstStyle/>
                    <a:p>
                      <a:pPr>
                        <a:buNone/>
                      </a:pPr>
                      <a:r>
                        <a:rPr lang="en-US" altLang="zh-CN" sz="1800">
                          <a:sym typeface="+mn-ea"/>
                        </a:rPr>
                        <a:t>ND-EP-00</a:t>
                      </a:r>
                      <a:r>
                        <a:rPr lang="en-US" sz="1800">
                          <a:sym typeface="+mn-ea"/>
                        </a:rPr>
                        <a:t>2</a:t>
                      </a:r>
                      <a:endParaRPr lang="en-US"/>
                    </a:p>
                  </a:txBody>
                  <a:tcPr/>
                </a:tc>
                <a:tc>
                  <a:txBody>
                    <a:bodyPr/>
                    <a:lstStyle/>
                    <a:p>
                      <a:pPr>
                        <a:buNone/>
                      </a:pPr>
                      <a:r>
                        <a:rPr lang="en-US" altLang="zh-CN"/>
                        <a:t>2000-7-30</a:t>
                      </a:r>
                    </a:p>
                  </a:txBody>
                  <a:tcPr/>
                </a:tc>
                <a:tc>
                  <a:txBody>
                    <a:bodyPr/>
                    <a:lstStyle/>
                    <a:p>
                      <a:pPr>
                        <a:buNone/>
                      </a:pPr>
                      <a:r>
                        <a:rPr lang="en-US" altLang="zh-CN"/>
                        <a:t>2000-7-31</a:t>
                      </a:r>
                    </a:p>
                  </a:txBody>
                  <a:tcPr/>
                </a:tc>
                <a:tc>
                  <a:txBody>
                    <a:bodyPr/>
                    <a:lstStyle/>
                    <a:p>
                      <a:pPr>
                        <a:buNone/>
                      </a:pPr>
                      <a:r>
                        <a:rPr lang="en-US" altLang="zh-CN"/>
                        <a:t>Y1-M1-D4</a:t>
                      </a:r>
                    </a:p>
                  </a:txBody>
                  <a:tcPr/>
                </a:tc>
                <a:tc>
                  <a:txBody>
                    <a:bodyPr/>
                    <a:lstStyle/>
                    <a:p>
                      <a:pPr>
                        <a:buNone/>
                      </a:pPr>
                      <a:r>
                        <a:rPr lang="zh-CN" altLang="en-US" sz="1800">
                          <a:sym typeface="+mn-ea"/>
                        </a:rPr>
                        <a:t>普通日期</a:t>
                      </a:r>
                      <a:endParaRPr lang="zh-CN" altLang="en-US"/>
                    </a:p>
                  </a:txBody>
                  <a:tcPr/>
                </a:tc>
                <a:extLst>
                  <a:ext uri="{0D108BD9-81ED-4DB2-BD59-A6C34878D82A}">
                    <a16:rowId xmlns="" xmlns:a16="http://schemas.microsoft.com/office/drawing/2014/main" val="10002"/>
                  </a:ext>
                </a:extLst>
              </a:tr>
              <a:tr h="381000">
                <a:tc>
                  <a:txBody>
                    <a:bodyPr/>
                    <a:lstStyle/>
                    <a:p>
                      <a:pPr>
                        <a:buNone/>
                      </a:pPr>
                      <a:r>
                        <a:rPr lang="en-US" altLang="zh-CN" sz="1800">
                          <a:sym typeface="+mn-ea"/>
                        </a:rPr>
                        <a:t>ND-EP-003</a:t>
                      </a:r>
                      <a:endParaRPr lang="zh-CN" altLang="en-US"/>
                    </a:p>
                  </a:txBody>
                  <a:tcPr/>
                </a:tc>
                <a:tc>
                  <a:txBody>
                    <a:bodyPr/>
                    <a:lstStyle/>
                    <a:p>
                      <a:pPr>
                        <a:buNone/>
                      </a:pPr>
                      <a:r>
                        <a:rPr lang="en-US" altLang="zh-CN" sz="1800">
                          <a:sym typeface="+mn-ea"/>
                        </a:rPr>
                        <a:t>2000-7-31</a:t>
                      </a:r>
                      <a:endParaRPr lang="zh-CN" altLang="en-US"/>
                    </a:p>
                  </a:txBody>
                  <a:tcPr/>
                </a:tc>
                <a:tc>
                  <a:txBody>
                    <a:bodyPr/>
                    <a:lstStyle/>
                    <a:p>
                      <a:pPr>
                        <a:buNone/>
                      </a:pPr>
                      <a:r>
                        <a:rPr lang="en-US" altLang="zh-CN" sz="1800">
                          <a:sym typeface="+mn-ea"/>
                        </a:rPr>
                        <a:t>2000-8-1</a:t>
                      </a:r>
                      <a:endParaRPr lang="zh-CN" altLang="en-US"/>
                    </a:p>
                  </a:txBody>
                  <a:tcPr/>
                </a:tc>
                <a:tc>
                  <a:txBody>
                    <a:bodyPr/>
                    <a:lstStyle/>
                    <a:p>
                      <a:pPr>
                        <a:buNone/>
                      </a:pPr>
                      <a:r>
                        <a:rPr lang="en-US" altLang="zh-CN" sz="1800">
                          <a:sym typeface="+mn-ea"/>
                        </a:rPr>
                        <a:t>Y1-M1-D5</a:t>
                      </a:r>
                      <a:endParaRPr lang="zh-CN" altLang="en-US"/>
                    </a:p>
                  </a:txBody>
                  <a:tcPr/>
                </a:tc>
                <a:tc>
                  <a:txBody>
                    <a:bodyPr/>
                    <a:lstStyle/>
                    <a:p>
                      <a:pPr>
                        <a:buNone/>
                      </a:pPr>
                      <a:r>
                        <a:rPr lang="zh-CN" altLang="en-US"/>
                        <a:t>月末日期</a:t>
                      </a:r>
                    </a:p>
                  </a:txBody>
                  <a:tcPr/>
                </a:tc>
                <a:extLst>
                  <a:ext uri="{0D108BD9-81ED-4DB2-BD59-A6C34878D82A}">
                    <a16:rowId xmlns="" xmlns:a16="http://schemas.microsoft.com/office/drawing/2014/main" val="10003"/>
                  </a:ext>
                </a:extLst>
              </a:tr>
              <a:tr h="381000">
                <a:tc>
                  <a:txBody>
                    <a:bodyPr/>
                    <a:lstStyle/>
                    <a:p>
                      <a:pPr>
                        <a:buNone/>
                      </a:pPr>
                      <a:r>
                        <a:rPr lang="en-US" altLang="zh-CN" sz="1800">
                          <a:sym typeface="+mn-ea"/>
                        </a:rPr>
                        <a:t>ND-EP-004</a:t>
                      </a:r>
                      <a:endParaRPr lang="zh-CN" altLang="en-US"/>
                    </a:p>
                  </a:txBody>
                  <a:tcPr/>
                </a:tc>
                <a:tc>
                  <a:txBody>
                    <a:bodyPr/>
                    <a:lstStyle/>
                    <a:p>
                      <a:pPr>
                        <a:buNone/>
                      </a:pPr>
                      <a:r>
                        <a:rPr lang="en-US" altLang="zh-CN" sz="1800">
                          <a:sym typeface="+mn-ea"/>
                        </a:rPr>
                        <a:t>2000-6-29</a:t>
                      </a:r>
                      <a:endParaRPr lang="zh-CN" altLang="en-US"/>
                    </a:p>
                  </a:txBody>
                  <a:tcPr/>
                </a:tc>
                <a:tc>
                  <a:txBody>
                    <a:bodyPr/>
                    <a:lstStyle/>
                    <a:p>
                      <a:pPr>
                        <a:buNone/>
                      </a:pPr>
                      <a:r>
                        <a:rPr lang="en-US" altLang="zh-CN" sz="1800">
                          <a:sym typeface="+mn-ea"/>
                        </a:rPr>
                        <a:t>2000-6-30</a:t>
                      </a:r>
                      <a:endParaRPr lang="zh-CN" altLang="en-US"/>
                    </a:p>
                  </a:txBody>
                  <a:tcPr/>
                </a:tc>
                <a:tc>
                  <a:txBody>
                    <a:bodyPr/>
                    <a:lstStyle/>
                    <a:p>
                      <a:pPr>
                        <a:buNone/>
                      </a:pPr>
                      <a:r>
                        <a:rPr lang="en-US" altLang="zh-CN"/>
                        <a:t>Y1-M2-D3</a:t>
                      </a:r>
                    </a:p>
                  </a:txBody>
                  <a:tcPr/>
                </a:tc>
                <a:tc>
                  <a:txBody>
                    <a:bodyPr/>
                    <a:lstStyle/>
                    <a:p>
                      <a:pPr>
                        <a:buNone/>
                      </a:pPr>
                      <a:r>
                        <a:rPr lang="zh-CN" altLang="en-US"/>
                        <a:t>普通日期</a:t>
                      </a:r>
                    </a:p>
                  </a:txBody>
                  <a:tcPr/>
                </a:tc>
                <a:extLst>
                  <a:ext uri="{0D108BD9-81ED-4DB2-BD59-A6C34878D82A}">
                    <a16:rowId xmlns="" xmlns:a16="http://schemas.microsoft.com/office/drawing/2014/main" val="10004"/>
                  </a:ext>
                </a:extLst>
              </a:tr>
              <a:tr h="381000">
                <a:tc>
                  <a:txBody>
                    <a:bodyPr/>
                    <a:lstStyle/>
                    <a:p>
                      <a:pPr>
                        <a:buNone/>
                      </a:pPr>
                      <a:r>
                        <a:rPr lang="en-US" altLang="zh-CN"/>
                        <a:t>ND-EP-005</a:t>
                      </a:r>
                    </a:p>
                  </a:txBody>
                  <a:tcPr/>
                </a:tc>
                <a:tc>
                  <a:txBody>
                    <a:bodyPr/>
                    <a:lstStyle/>
                    <a:p>
                      <a:pPr>
                        <a:buNone/>
                      </a:pPr>
                      <a:r>
                        <a:rPr lang="en-US" altLang="zh-CN" sz="1800">
                          <a:sym typeface="+mn-ea"/>
                        </a:rPr>
                        <a:t>2000-6-30</a:t>
                      </a:r>
                      <a:endParaRPr lang="zh-CN" altLang="en-US"/>
                    </a:p>
                  </a:txBody>
                  <a:tcPr/>
                </a:tc>
                <a:tc>
                  <a:txBody>
                    <a:bodyPr/>
                    <a:lstStyle/>
                    <a:p>
                      <a:pPr>
                        <a:buNone/>
                      </a:pPr>
                      <a:r>
                        <a:rPr lang="en-US" altLang="zh-CN" sz="1800">
                          <a:sym typeface="+mn-ea"/>
                        </a:rPr>
                        <a:t>2000-7-1</a:t>
                      </a:r>
                      <a:endParaRPr lang="zh-CN" altLang="en-US"/>
                    </a:p>
                  </a:txBody>
                  <a:tcPr/>
                </a:tc>
                <a:tc>
                  <a:txBody>
                    <a:bodyPr/>
                    <a:lstStyle/>
                    <a:p>
                      <a:pPr>
                        <a:buNone/>
                      </a:pPr>
                      <a:r>
                        <a:rPr lang="en-US" altLang="zh-CN"/>
                        <a:t>Y1-M2-D4</a:t>
                      </a:r>
                    </a:p>
                  </a:txBody>
                  <a:tcPr/>
                </a:tc>
                <a:tc>
                  <a:txBody>
                    <a:bodyPr/>
                    <a:lstStyle/>
                    <a:p>
                      <a:pPr>
                        <a:buNone/>
                      </a:pPr>
                      <a:r>
                        <a:rPr lang="zh-CN" altLang="en-US"/>
                        <a:t>月末日期</a:t>
                      </a:r>
                    </a:p>
                  </a:txBody>
                  <a:tcPr/>
                </a:tc>
                <a:extLst>
                  <a:ext uri="{0D108BD9-81ED-4DB2-BD59-A6C34878D82A}">
                    <a16:rowId xmlns="" xmlns:a16="http://schemas.microsoft.com/office/drawing/2014/main" val="10005"/>
                  </a:ext>
                </a:extLst>
              </a:tr>
              <a:tr h="381000">
                <a:tc>
                  <a:txBody>
                    <a:bodyPr/>
                    <a:lstStyle/>
                    <a:p>
                      <a:pPr>
                        <a:buNone/>
                      </a:pPr>
                      <a:r>
                        <a:rPr lang="en-US" altLang="zh-CN" sz="1800">
                          <a:sym typeface="+mn-ea"/>
                        </a:rPr>
                        <a:t>ND-EP-00</a:t>
                      </a:r>
                      <a:r>
                        <a:rPr lang="en-US" sz="1800">
                          <a:sym typeface="+mn-ea"/>
                        </a:rPr>
                        <a:t>6</a:t>
                      </a:r>
                      <a:endParaRPr lang="en-US"/>
                    </a:p>
                  </a:txBody>
                  <a:tcPr/>
                </a:tc>
                <a:tc>
                  <a:txBody>
                    <a:bodyPr/>
                    <a:lstStyle/>
                    <a:p>
                      <a:pPr>
                        <a:buNone/>
                      </a:pPr>
                      <a:r>
                        <a:rPr lang="en-US" altLang="zh-CN" sz="1800">
                          <a:sym typeface="+mn-ea"/>
                        </a:rPr>
                        <a:t>2000-6-31</a:t>
                      </a:r>
                      <a:endParaRPr lang="zh-CN" altLang="en-US"/>
                    </a:p>
                  </a:txBody>
                  <a:tcPr/>
                </a:tc>
                <a:tc>
                  <a:txBody>
                    <a:bodyPr/>
                    <a:lstStyle/>
                    <a:p>
                      <a:pPr>
                        <a:buNone/>
                      </a:pPr>
                      <a:r>
                        <a:rPr lang="zh-CN" altLang="en-US"/>
                        <a:t>提示</a:t>
                      </a:r>
                      <a:r>
                        <a:rPr lang="en-US" altLang="zh-CN"/>
                        <a:t>“</a:t>
                      </a:r>
                      <a:r>
                        <a:rPr lang="zh-CN" altLang="en-US"/>
                        <a:t>不存在该日期</a:t>
                      </a:r>
                      <a:r>
                        <a:rPr lang="en-US" altLang="zh-CN"/>
                        <a:t>”</a:t>
                      </a:r>
                    </a:p>
                  </a:txBody>
                  <a:tcPr/>
                </a:tc>
                <a:tc>
                  <a:txBody>
                    <a:bodyPr/>
                    <a:lstStyle/>
                    <a:p>
                      <a:pPr>
                        <a:buNone/>
                      </a:pPr>
                      <a:r>
                        <a:rPr lang="en-US" altLang="zh-CN"/>
                        <a:t>Y1-M2-D5</a:t>
                      </a:r>
                    </a:p>
                  </a:txBody>
                  <a:tcPr/>
                </a:tc>
                <a:tc>
                  <a:txBody>
                    <a:bodyPr/>
                    <a:lstStyle/>
                    <a:p>
                      <a:pPr>
                        <a:buNone/>
                      </a:pPr>
                      <a:r>
                        <a:rPr lang="zh-CN" altLang="en-US"/>
                        <a:t>无效日期</a:t>
                      </a:r>
                    </a:p>
                  </a:txBody>
                  <a:tcPr/>
                </a:tc>
                <a:extLst>
                  <a:ext uri="{0D108BD9-81ED-4DB2-BD59-A6C34878D82A}">
                    <a16:rowId xmlns="" xmlns:a16="http://schemas.microsoft.com/office/drawing/2014/main" val="10006"/>
                  </a:ext>
                </a:extLst>
              </a:tr>
              <a:tr h="381000">
                <a:tc>
                  <a:txBody>
                    <a:bodyPr/>
                    <a:lstStyle/>
                    <a:p>
                      <a:pPr>
                        <a:buNone/>
                      </a:pPr>
                      <a:r>
                        <a:rPr lang="en-US" altLang="zh-CN" sz="1800">
                          <a:sym typeface="+mn-ea"/>
                        </a:rPr>
                        <a:t>ND-EP-007</a:t>
                      </a:r>
                      <a:endParaRPr lang="zh-CN" altLang="en-US"/>
                    </a:p>
                  </a:txBody>
                  <a:tcPr/>
                </a:tc>
                <a:tc>
                  <a:txBody>
                    <a:bodyPr/>
                    <a:lstStyle/>
                    <a:p>
                      <a:pPr>
                        <a:buNone/>
                      </a:pPr>
                      <a:r>
                        <a:rPr lang="en-US" altLang="zh-CN"/>
                        <a:t>2000-2-28</a:t>
                      </a:r>
                    </a:p>
                  </a:txBody>
                  <a:tcPr/>
                </a:tc>
                <a:tc>
                  <a:txBody>
                    <a:bodyPr/>
                    <a:lstStyle/>
                    <a:p>
                      <a:pPr>
                        <a:buNone/>
                      </a:pPr>
                      <a:r>
                        <a:rPr lang="en-US" altLang="zh-CN"/>
                        <a:t>2000-2-29</a:t>
                      </a:r>
                    </a:p>
                  </a:txBody>
                  <a:tcPr/>
                </a:tc>
                <a:tc>
                  <a:txBody>
                    <a:bodyPr/>
                    <a:lstStyle/>
                    <a:p>
                      <a:pPr>
                        <a:buNone/>
                      </a:pPr>
                      <a:r>
                        <a:rPr lang="en-US" altLang="zh-CN"/>
                        <a:t>Y1-M3-D2</a:t>
                      </a:r>
                    </a:p>
                  </a:txBody>
                  <a:tcPr/>
                </a:tc>
                <a:tc>
                  <a:txBody>
                    <a:bodyPr/>
                    <a:lstStyle/>
                    <a:p>
                      <a:pPr>
                        <a:buNone/>
                      </a:pPr>
                      <a:r>
                        <a:rPr lang="zh-CN" altLang="en-US"/>
                        <a:t>普通日期</a:t>
                      </a:r>
                    </a:p>
                  </a:txBody>
                  <a:tcPr/>
                </a:tc>
                <a:extLst>
                  <a:ext uri="{0D108BD9-81ED-4DB2-BD59-A6C34878D82A}">
                    <a16:rowId xmlns="" xmlns:a16="http://schemas.microsoft.com/office/drawing/2014/main" val="10007"/>
                  </a:ext>
                </a:extLst>
              </a:tr>
              <a:tr h="381000">
                <a:tc>
                  <a:txBody>
                    <a:bodyPr/>
                    <a:lstStyle/>
                    <a:p>
                      <a:pPr>
                        <a:buNone/>
                      </a:pPr>
                      <a:r>
                        <a:rPr lang="en-US" altLang="zh-CN" sz="1800">
                          <a:sym typeface="+mn-ea"/>
                        </a:rPr>
                        <a:t>ND-EP-008</a:t>
                      </a:r>
                      <a:endParaRPr lang="zh-CN" altLang="en-US"/>
                    </a:p>
                  </a:txBody>
                  <a:tcPr/>
                </a:tc>
                <a:tc>
                  <a:txBody>
                    <a:bodyPr/>
                    <a:lstStyle/>
                    <a:p>
                      <a:pPr>
                        <a:buNone/>
                      </a:pPr>
                      <a:r>
                        <a:rPr lang="en-US" altLang="zh-CN"/>
                        <a:t>2000-2-29</a:t>
                      </a:r>
                    </a:p>
                  </a:txBody>
                  <a:tcPr/>
                </a:tc>
                <a:tc>
                  <a:txBody>
                    <a:bodyPr/>
                    <a:lstStyle/>
                    <a:p>
                      <a:pPr>
                        <a:buNone/>
                      </a:pPr>
                      <a:r>
                        <a:rPr lang="en-US" altLang="zh-CN"/>
                        <a:t>2000-3-1</a:t>
                      </a:r>
                    </a:p>
                  </a:txBody>
                  <a:tcPr/>
                </a:tc>
                <a:tc>
                  <a:txBody>
                    <a:bodyPr/>
                    <a:lstStyle/>
                    <a:p>
                      <a:pPr>
                        <a:buNone/>
                      </a:pPr>
                      <a:r>
                        <a:rPr lang="en-US" altLang="zh-CN"/>
                        <a:t>Y1-M3-D3</a:t>
                      </a:r>
                    </a:p>
                  </a:txBody>
                  <a:tcPr/>
                </a:tc>
                <a:tc>
                  <a:txBody>
                    <a:bodyPr/>
                    <a:lstStyle/>
                    <a:p>
                      <a:pPr>
                        <a:buNone/>
                      </a:pPr>
                      <a:r>
                        <a:rPr lang="zh-CN" altLang="en-US"/>
                        <a:t>月末日期</a:t>
                      </a:r>
                    </a:p>
                  </a:txBody>
                  <a:tcPr/>
                </a:tc>
                <a:extLst>
                  <a:ext uri="{0D108BD9-81ED-4DB2-BD59-A6C34878D82A}">
                    <a16:rowId xmlns="" xmlns:a16="http://schemas.microsoft.com/office/drawing/2014/main" val="10008"/>
                  </a:ext>
                </a:extLst>
              </a:tr>
              <a:tr h="381000">
                <a:tc>
                  <a:txBody>
                    <a:bodyPr/>
                    <a:lstStyle/>
                    <a:p>
                      <a:pPr>
                        <a:buNone/>
                      </a:pPr>
                      <a:r>
                        <a:rPr lang="en-US" altLang="zh-CN"/>
                        <a:t>ND-EP-009</a:t>
                      </a:r>
                    </a:p>
                  </a:txBody>
                  <a:tcPr/>
                </a:tc>
                <a:tc>
                  <a:txBody>
                    <a:bodyPr/>
                    <a:lstStyle/>
                    <a:p>
                      <a:pPr>
                        <a:buNone/>
                      </a:pPr>
                      <a:r>
                        <a:rPr lang="en-US" altLang="zh-CN" sz="1800">
                          <a:sym typeface="+mn-ea"/>
                        </a:rPr>
                        <a:t>2000-2-30</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Y1-M3-D4</a:t>
                      </a:r>
                    </a:p>
                  </a:txBody>
                  <a:tcPr/>
                </a:tc>
                <a:tc>
                  <a:txBody>
                    <a:bodyPr/>
                    <a:lstStyle/>
                    <a:p>
                      <a:pPr>
                        <a:buNone/>
                      </a:pPr>
                      <a:r>
                        <a:rPr lang="zh-CN" altLang="en-US"/>
                        <a:t>无效日期</a:t>
                      </a:r>
                    </a:p>
                  </a:txBody>
                  <a:tcPr/>
                </a:tc>
                <a:extLst>
                  <a:ext uri="{0D108BD9-81ED-4DB2-BD59-A6C34878D82A}">
                    <a16:rowId xmlns="" xmlns:a16="http://schemas.microsoft.com/office/drawing/2014/main" val="10009"/>
                  </a:ext>
                </a:extLst>
              </a:tr>
              <a:tr h="381000">
                <a:tc>
                  <a:txBody>
                    <a:bodyPr/>
                    <a:lstStyle/>
                    <a:p>
                      <a:pPr>
                        <a:buNone/>
                      </a:pPr>
                      <a:r>
                        <a:rPr lang="en-US" altLang="zh-CN" sz="1800">
                          <a:sym typeface="+mn-ea"/>
                        </a:rPr>
                        <a:t>ND-EP-010</a:t>
                      </a:r>
                      <a:endParaRPr lang="en-US"/>
                    </a:p>
                  </a:txBody>
                  <a:tcPr/>
                </a:tc>
                <a:tc>
                  <a:txBody>
                    <a:bodyPr/>
                    <a:lstStyle/>
                    <a:p>
                      <a:pPr>
                        <a:buNone/>
                      </a:pPr>
                      <a:r>
                        <a:rPr lang="en-US" altLang="zh-CN"/>
                        <a:t>1925-2-28</a:t>
                      </a:r>
                    </a:p>
                  </a:txBody>
                  <a:tcPr/>
                </a:tc>
                <a:tc>
                  <a:txBody>
                    <a:bodyPr/>
                    <a:lstStyle/>
                    <a:p>
                      <a:pPr>
                        <a:buNone/>
                      </a:pPr>
                      <a:r>
                        <a:rPr lang="en-US" altLang="zh-CN"/>
                        <a:t>1925-2-29</a:t>
                      </a:r>
                    </a:p>
                  </a:txBody>
                  <a:tcPr/>
                </a:tc>
                <a:tc>
                  <a:txBody>
                    <a:bodyPr/>
                    <a:lstStyle/>
                    <a:p>
                      <a:pPr>
                        <a:buNone/>
                      </a:pPr>
                      <a:r>
                        <a:rPr lang="en-US" altLang="zh-CN"/>
                        <a:t>Y2-M3-D2</a:t>
                      </a:r>
                    </a:p>
                  </a:txBody>
                  <a:tcPr/>
                </a:tc>
                <a:tc>
                  <a:txBody>
                    <a:bodyPr/>
                    <a:lstStyle/>
                    <a:p>
                      <a:pPr>
                        <a:buNone/>
                      </a:pPr>
                      <a:r>
                        <a:rPr lang="zh-CN" altLang="en-US"/>
                        <a:t>普通日期</a:t>
                      </a:r>
                    </a:p>
                  </a:txBody>
                  <a:tcPr/>
                </a:tc>
                <a:extLst>
                  <a:ext uri="{0D108BD9-81ED-4DB2-BD59-A6C34878D82A}">
                    <a16:rowId xmlns="" xmlns:a16="http://schemas.microsoft.com/office/drawing/2014/main" val="10010"/>
                  </a:ext>
                </a:extLst>
              </a:tr>
              <a:tr h="381000">
                <a:tc>
                  <a:txBody>
                    <a:bodyPr/>
                    <a:lstStyle/>
                    <a:p>
                      <a:pPr>
                        <a:buNone/>
                      </a:pPr>
                      <a:r>
                        <a:rPr lang="en-US" altLang="zh-CN" sz="1800">
                          <a:sym typeface="+mn-ea"/>
                        </a:rPr>
                        <a:t>ND-EP-011</a:t>
                      </a:r>
                      <a:endParaRPr lang="zh-CN" altLang="en-US"/>
                    </a:p>
                  </a:txBody>
                  <a:tcPr/>
                </a:tc>
                <a:tc>
                  <a:txBody>
                    <a:bodyPr/>
                    <a:lstStyle/>
                    <a:p>
                      <a:pPr>
                        <a:buNone/>
                      </a:pPr>
                      <a:r>
                        <a:rPr lang="en-US" altLang="zh-CN" sz="1800">
                          <a:sym typeface="+mn-ea"/>
                        </a:rPr>
                        <a:t>1925-2-29</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Y2-M3-D3</a:t>
                      </a:r>
                    </a:p>
                  </a:txBody>
                  <a:tcPr/>
                </a:tc>
                <a:tc>
                  <a:txBody>
                    <a:bodyPr/>
                    <a:lstStyle/>
                    <a:p>
                      <a:pPr>
                        <a:buNone/>
                      </a:pPr>
                      <a:r>
                        <a:rPr lang="zh-CN" altLang="en-US"/>
                        <a:t>无效日期</a:t>
                      </a:r>
                    </a:p>
                  </a:txBody>
                  <a:tcPr/>
                </a:tc>
                <a:extLst>
                  <a:ext uri="{0D108BD9-81ED-4DB2-BD59-A6C34878D82A}">
                    <a16:rowId xmlns="" xmlns:a16="http://schemas.microsoft.com/office/drawing/2014/main" val="10011"/>
                  </a:ext>
                </a:extLst>
              </a:tr>
              <a:tr h="381000">
                <a:tc>
                  <a:txBody>
                    <a:bodyPr/>
                    <a:lstStyle/>
                    <a:p>
                      <a:pPr>
                        <a:buNone/>
                      </a:pPr>
                      <a:r>
                        <a:rPr lang="en-US" altLang="zh-CN" sz="1800">
                          <a:sym typeface="+mn-ea"/>
                        </a:rPr>
                        <a:t>ND-EP-012</a:t>
                      </a:r>
                      <a:endParaRPr lang="zh-CN" altLang="en-US"/>
                    </a:p>
                  </a:txBody>
                  <a:tcPr/>
                </a:tc>
                <a:tc>
                  <a:txBody>
                    <a:bodyPr/>
                    <a:lstStyle/>
                    <a:p>
                      <a:pPr>
                        <a:buNone/>
                      </a:pPr>
                      <a:r>
                        <a:rPr lang="en-US" altLang="zh-CN" sz="1800">
                          <a:sym typeface="+mn-ea"/>
                        </a:rPr>
                        <a:t>1925-2-30</a:t>
                      </a:r>
                      <a:endParaRPr lang="zh-CN" altLang="en-US"/>
                    </a:p>
                  </a:txBody>
                  <a:tcPr/>
                </a:tc>
                <a:tc>
                  <a:txBody>
                    <a:bodyPr/>
                    <a:lstStyle/>
                    <a:p>
                      <a:pPr>
                        <a:buNone/>
                      </a:pPr>
                      <a:r>
                        <a:rPr lang="zh-CN" altLang="en-US" sz="1800">
                          <a:sym typeface="+mn-ea"/>
                        </a:rPr>
                        <a:t>提示</a:t>
                      </a:r>
                      <a:r>
                        <a:rPr lang="en-US" altLang="zh-CN" sz="1800">
                          <a:sym typeface="+mn-ea"/>
                        </a:rPr>
                        <a:t>“</a:t>
                      </a:r>
                      <a:r>
                        <a:rPr lang="zh-CN" altLang="en-US" sz="1800">
                          <a:sym typeface="+mn-ea"/>
                        </a:rPr>
                        <a:t>不存在该日期</a:t>
                      </a:r>
                      <a:r>
                        <a:rPr lang="en-US" altLang="zh-CN" sz="1800">
                          <a:sym typeface="+mn-ea"/>
                        </a:rPr>
                        <a:t>”</a:t>
                      </a:r>
                      <a:endParaRPr lang="zh-CN" altLang="en-US"/>
                    </a:p>
                  </a:txBody>
                  <a:tcPr/>
                </a:tc>
                <a:tc>
                  <a:txBody>
                    <a:bodyPr/>
                    <a:lstStyle/>
                    <a:p>
                      <a:pPr>
                        <a:buNone/>
                      </a:pPr>
                      <a:r>
                        <a:rPr lang="en-US" altLang="zh-CN"/>
                        <a:t>Y2-M3-D4</a:t>
                      </a:r>
                    </a:p>
                  </a:txBody>
                  <a:tcPr/>
                </a:tc>
                <a:tc>
                  <a:txBody>
                    <a:bodyPr/>
                    <a:lstStyle/>
                    <a:p>
                      <a:pPr>
                        <a:buNone/>
                      </a:pPr>
                      <a:r>
                        <a:rPr lang="zh-CN" altLang="en-US"/>
                        <a:t>无效日期</a:t>
                      </a:r>
                    </a:p>
                  </a:txBody>
                  <a:tcPr/>
                </a:tc>
                <a:extLst>
                  <a:ext uri="{0D108BD9-81ED-4DB2-BD59-A6C34878D82A}">
                    <a16:rowId xmlns="" xmlns:a16="http://schemas.microsoft.com/office/drawing/2014/main" val="10012"/>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r>
              <a:rPr dirty="0"/>
              <a:t></a:t>
            </a:r>
            <a:r>
              <a:rPr lang="en-US" dirty="0"/>
              <a:t>1</a:t>
            </a:r>
            <a:r>
              <a:rPr lang="zh-CN" altLang="en-US" dirty="0"/>
              <a:t>、</a:t>
            </a:r>
            <a:r>
              <a:rPr dirty="0"/>
              <a:t>划分等价类</a:t>
            </a:r>
          </a:p>
          <a:p>
            <a:pPr marL="0" indent="0"/>
            <a:r>
              <a:rPr dirty="0"/>
              <a:t></a:t>
            </a:r>
            <a:r>
              <a:rPr lang="en-US" dirty="0"/>
              <a:t>2</a:t>
            </a:r>
            <a:r>
              <a:rPr lang="zh-CN" altLang="en-US" dirty="0"/>
              <a:t>、</a:t>
            </a:r>
            <a:r>
              <a:rPr dirty="0"/>
              <a:t>细划等价类划 </a:t>
            </a:r>
          </a:p>
          <a:p>
            <a:pPr marL="0" indent="0"/>
            <a:r>
              <a:rPr dirty="0"/>
              <a:t>    </a:t>
            </a:r>
            <a:r>
              <a:rPr lang="en-US" dirty="0"/>
              <a:t>3</a:t>
            </a:r>
            <a:r>
              <a:rPr lang="zh-CN" altLang="en-US" dirty="0"/>
              <a:t>、</a:t>
            </a:r>
            <a:r>
              <a:rPr dirty="0"/>
              <a:t>建立等价类表 </a:t>
            </a:r>
          </a:p>
          <a:p>
            <a:pPr marL="0" indent="0"/>
            <a:r>
              <a:rPr dirty="0"/>
              <a:t>   </a:t>
            </a:r>
            <a:r>
              <a:rPr lang="en-US" dirty="0"/>
              <a:t>4</a:t>
            </a:r>
            <a:r>
              <a:rPr lang="zh-CN" altLang="en-US" dirty="0"/>
              <a:t>、</a:t>
            </a:r>
            <a:r>
              <a:rPr dirty="0"/>
              <a:t> 编写测试用例</a:t>
            </a:r>
          </a:p>
          <a:p>
            <a:pPr marL="0" indent="0"/>
            <a:endParaRPr lang="zh-CN" altLang="en-US" dirty="0"/>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a:t> 每一类的代表性数据（也就是被选为测试用例的数据）在测试中的作用等价于这一类中的其他值。 </a:t>
            </a:r>
          </a:p>
          <a:p>
            <a:r>
              <a:rPr lang="zh-CN" altLang="en-US" dirty="0"/>
              <a:t>如果等价类中的一个测试能够捕获一个缺陷，那么选择该等价类中的其他测试也能捕获该缺陷。</a:t>
            </a:r>
          </a:p>
          <a:p>
            <a:r>
              <a:rPr lang="zh-CN" altLang="en-US" dirty="0"/>
              <a:t> 如果等价类中的一个测试不能捕获缺陷，那么选择该等价类中的其他测试也不会捕获缺陷。</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a:sym typeface="+mn-ea"/>
              </a:rPr>
              <a:t>细划等价类划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a:sym typeface="+mn-ea"/>
              </a:rPr>
              <a:t>建立等价类表 </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对系统进行穷尽测试是不可能的</a:t>
            </a:r>
            <a:endParaRPr lang="zh-CN" altLang="en-US" sz="2600" dirty="0">
              <a:cs typeface="+mn-ea"/>
            </a:endParaRPr>
          </a:p>
          <a:p>
            <a:pPr lvl="1" indent="-436880" algn="just" eaLnBrk="1" hangingPunct="1">
              <a:defRPr/>
            </a:pPr>
            <a:r>
              <a:rPr lang="zh-CN" altLang="en-US" sz="2600" dirty="0">
                <a:cs typeface="+mn-ea"/>
                <a:sym typeface="+mn-ea"/>
              </a:rPr>
              <a:t>使用有限的数据对系统进行测试是可能的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测试是完备的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测试是没有冗余的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等价类测试用例设计步骤总结</a:t>
            </a:r>
            <a:endParaRPr lang="en-US" altLang="zh-CN" dirty="0"/>
          </a:p>
          <a:p>
            <a:pPr lvl="1"/>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Profile</Template>
  <TotalTime>82</TotalTime>
  <Words>3619</Words>
  <Application>Microsoft Office PowerPoint</Application>
  <PresentationFormat>自定义</PresentationFormat>
  <Paragraphs>463</Paragraphs>
  <Slides>55</Slides>
  <Notes>29</Notes>
  <HiddenSlides>4</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Profile</vt:lpstr>
      <vt:lpstr>软件测试实用教程 ——方法与实践</vt:lpstr>
      <vt:lpstr>等价类划分法设计测试用例</vt:lpstr>
      <vt:lpstr>黑盒测试技术概述</vt:lpstr>
      <vt:lpstr>黑盒测试技术概述</vt:lpstr>
      <vt:lpstr>为什么引入等价类划分法设计测试用例</vt:lpstr>
      <vt:lpstr>为什么引入等价类划分法-穷举测试</vt:lpstr>
      <vt:lpstr>为什么引入等价类划分法</vt:lpstr>
      <vt:lpstr>等价类划分法设计测试用例</vt:lpstr>
      <vt:lpstr>什么是等价类测试</vt:lpstr>
      <vt:lpstr>等价类划分</vt:lpstr>
      <vt:lpstr>等价类划分的原理</vt:lpstr>
      <vt:lpstr>等价类划分法设计测试用例</vt:lpstr>
      <vt:lpstr>如何使用等价类划分法</vt:lpstr>
      <vt:lpstr>如何使用等价类划分法</vt:lpstr>
      <vt:lpstr>如何使用等价类划分法</vt:lpstr>
      <vt:lpstr>如何使用等价类划分法</vt:lpstr>
      <vt:lpstr>如何使用等价类划分法</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如何使用等价类划分法</vt:lpstr>
      <vt:lpstr>如何使用等价类划分法</vt:lpstr>
      <vt:lpstr>如何使用等价类划分法</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怎样进行等价类划分—实例</vt:lpstr>
      <vt:lpstr>怎样进行等价类划分—实例</vt:lpstr>
      <vt:lpstr>如何使用等价类划分法—实例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Jeah</cp:lastModifiedBy>
  <cp:revision>412</cp:revision>
  <dcterms:created xsi:type="dcterms:W3CDTF">2008-07-27T05:17:00Z</dcterms:created>
  <dcterms:modified xsi:type="dcterms:W3CDTF">2019-08-23T07:33:37Z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