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76"/>
  </p:notesMasterIdLst>
  <p:handoutMasterIdLst>
    <p:handoutMasterId r:id="rId77"/>
  </p:handoutMasterIdLst>
  <p:sldIdLst>
    <p:sldId id="552" r:id="rId2"/>
    <p:sldId id="553" r:id="rId3"/>
    <p:sldId id="554" r:id="rId4"/>
    <p:sldId id="555" r:id="rId5"/>
    <p:sldId id="556" r:id="rId6"/>
    <p:sldId id="627" r:id="rId7"/>
    <p:sldId id="557" r:id="rId8"/>
    <p:sldId id="558" r:id="rId9"/>
    <p:sldId id="560" r:id="rId10"/>
    <p:sldId id="561" r:id="rId11"/>
    <p:sldId id="562" r:id="rId12"/>
    <p:sldId id="563" r:id="rId13"/>
    <p:sldId id="564" r:id="rId14"/>
    <p:sldId id="565" r:id="rId15"/>
    <p:sldId id="566" r:id="rId16"/>
    <p:sldId id="567" r:id="rId17"/>
    <p:sldId id="568" r:id="rId18"/>
    <p:sldId id="569" r:id="rId19"/>
    <p:sldId id="570" r:id="rId20"/>
    <p:sldId id="571" r:id="rId21"/>
    <p:sldId id="572" r:id="rId22"/>
    <p:sldId id="573" r:id="rId23"/>
    <p:sldId id="574" r:id="rId24"/>
    <p:sldId id="628" r:id="rId25"/>
    <p:sldId id="629" r:id="rId26"/>
    <p:sldId id="630" r:id="rId27"/>
    <p:sldId id="631" r:id="rId28"/>
    <p:sldId id="632" r:id="rId29"/>
    <p:sldId id="633" r:id="rId30"/>
    <p:sldId id="581" r:id="rId31"/>
    <p:sldId id="634" r:id="rId32"/>
    <p:sldId id="583" r:id="rId33"/>
    <p:sldId id="584" r:id="rId34"/>
    <p:sldId id="585" r:id="rId35"/>
    <p:sldId id="586" r:id="rId36"/>
    <p:sldId id="587" r:id="rId37"/>
    <p:sldId id="588" r:id="rId38"/>
    <p:sldId id="589" r:id="rId39"/>
    <p:sldId id="590" r:id="rId40"/>
    <p:sldId id="591" r:id="rId41"/>
    <p:sldId id="592" r:id="rId42"/>
    <p:sldId id="593" r:id="rId43"/>
    <p:sldId id="594" r:id="rId44"/>
    <p:sldId id="595" r:id="rId45"/>
    <p:sldId id="596" r:id="rId46"/>
    <p:sldId id="597" r:id="rId47"/>
    <p:sldId id="598" r:id="rId48"/>
    <p:sldId id="599" r:id="rId49"/>
    <p:sldId id="600" r:id="rId50"/>
    <p:sldId id="601" r:id="rId51"/>
    <p:sldId id="602" r:id="rId52"/>
    <p:sldId id="603" r:id="rId53"/>
    <p:sldId id="604" r:id="rId54"/>
    <p:sldId id="605" r:id="rId55"/>
    <p:sldId id="606" r:id="rId56"/>
    <p:sldId id="607" r:id="rId57"/>
    <p:sldId id="608" r:id="rId58"/>
    <p:sldId id="610" r:id="rId59"/>
    <p:sldId id="611" r:id="rId60"/>
    <p:sldId id="612" r:id="rId61"/>
    <p:sldId id="613" r:id="rId62"/>
    <p:sldId id="614" r:id="rId63"/>
    <p:sldId id="615" r:id="rId64"/>
    <p:sldId id="616" r:id="rId65"/>
    <p:sldId id="617" r:id="rId66"/>
    <p:sldId id="618" r:id="rId67"/>
    <p:sldId id="619" r:id="rId68"/>
    <p:sldId id="620" r:id="rId69"/>
    <p:sldId id="621" r:id="rId70"/>
    <p:sldId id="622" r:id="rId71"/>
    <p:sldId id="623" r:id="rId72"/>
    <p:sldId id="624" r:id="rId73"/>
    <p:sldId id="625" r:id="rId74"/>
    <p:sldId id="626" r:id="rId7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FF0000"/>
    <a:srgbClr val="0000FF"/>
    <a:srgbClr val="FFFF99"/>
    <a:srgbClr val="FF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8" autoAdjust="0"/>
    <p:restoredTop sz="81649" autoAdjust="0"/>
  </p:normalViewPr>
  <p:slideViewPr>
    <p:cSldViewPr>
      <p:cViewPr varScale="1">
        <p:scale>
          <a:sx n="70" d="100"/>
          <a:sy n="70" d="100"/>
        </p:scale>
        <p:origin x="462" y="66"/>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baike.baidu.com/item/%E8%BD%AF%E4%BB%B6%E8%B4%A8%E9%87%8F%E4%BF%9D%E8%AF%81"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p:txBody>
          <a:bodyPr/>
          <a:lstStyle/>
          <a:p>
            <a:pPr>
              <a:defRPr/>
            </a:pPr>
            <a:fld id="{B5D9138E-DB2A-4935-A0B9-B284798CE9F1}" type="slidenum">
              <a:rPr lang="en-US"/>
              <a:pPr>
                <a:defRPr/>
              </a:pPr>
              <a:t>3</a:t>
            </a:fld>
            <a:endParaRPr lang="en-US"/>
          </a:p>
        </p:txBody>
      </p:sp>
      <p:sp>
        <p:nvSpPr>
          <p:cNvPr id="28675"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bwMode="auto">
          <a:xfrm>
            <a:off x="914400" y="4343400"/>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endParaRPr lang="zh-CN" altLang="zh-CN" dirty="0" smtClean="0"/>
          </a:p>
        </p:txBody>
      </p:sp>
    </p:spTree>
    <p:extLst>
      <p:ext uri="{BB962C8B-B14F-4D97-AF65-F5344CB8AC3E}">
        <p14:creationId xmlns:p14="http://schemas.microsoft.com/office/powerpoint/2010/main" val="268141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94912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25557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30</a:t>
            </a:fld>
            <a:endParaRPr lang="zh-CN" altLang="en-US"/>
          </a:p>
        </p:txBody>
      </p:sp>
    </p:spTree>
    <p:extLst>
      <p:ext uri="{BB962C8B-B14F-4D97-AF65-F5344CB8AC3E}">
        <p14:creationId xmlns:p14="http://schemas.microsoft.com/office/powerpoint/2010/main" val="32346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召开评审会议：主持人，讲解员，评审员：听取讲解员的讲解，发表意见，指出产品中存在的问题，与作者确定问题，定义问题的严重程度，如果需要测试，则需要提前准备测试用例，测试程序的逻辑，状态等，并记录测试结果，供分析和讨论所用</a:t>
            </a:r>
            <a:endParaRPr lang="zh-CN" altLang="en-US" dirty="0"/>
          </a:p>
        </p:txBody>
      </p:sp>
    </p:spTree>
    <p:extLst>
      <p:ext uri="{BB962C8B-B14F-4D97-AF65-F5344CB8AC3E}">
        <p14:creationId xmlns:p14="http://schemas.microsoft.com/office/powerpoint/2010/main" val="1511498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32</a:t>
            </a:fld>
            <a:endParaRPr lang="zh-CN" altLang="en-US"/>
          </a:p>
        </p:txBody>
      </p:sp>
    </p:spTree>
    <p:extLst>
      <p:ext uri="{BB962C8B-B14F-4D97-AF65-F5344CB8AC3E}">
        <p14:creationId xmlns:p14="http://schemas.microsoft.com/office/powerpoint/2010/main" val="2720701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33</a:t>
            </a:fld>
            <a:endParaRPr lang="zh-CN" altLang="en-US"/>
          </a:p>
        </p:txBody>
      </p:sp>
    </p:spTree>
    <p:extLst>
      <p:ext uri="{BB962C8B-B14F-4D97-AF65-F5344CB8AC3E}">
        <p14:creationId xmlns:p14="http://schemas.microsoft.com/office/powerpoint/2010/main" val="2996391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43603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36</a:t>
            </a:fld>
            <a:endParaRPr lang="en-US" altLang="zh-CN"/>
          </a:p>
        </p:txBody>
      </p:sp>
    </p:spTree>
    <p:extLst>
      <p:ext uri="{BB962C8B-B14F-4D97-AF65-F5344CB8AC3E}">
        <p14:creationId xmlns:p14="http://schemas.microsoft.com/office/powerpoint/2010/main" val="2925954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37</a:t>
            </a:fld>
            <a:endParaRPr lang="en-US" altLang="zh-CN"/>
          </a:p>
        </p:txBody>
      </p:sp>
    </p:spTree>
    <p:extLst>
      <p:ext uri="{BB962C8B-B14F-4D97-AF65-F5344CB8AC3E}">
        <p14:creationId xmlns:p14="http://schemas.microsoft.com/office/powerpoint/2010/main" val="2202544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4933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内存泄漏     例子</a:t>
            </a:r>
            <a:endParaRPr lang="en-US" altLang="zh-CN" dirty="0" smtClean="0"/>
          </a:p>
          <a:p>
            <a:r>
              <a:rPr lang="en-US" altLang="zh-CN" dirty="0" smtClean="0"/>
              <a:t>  </a:t>
            </a:r>
            <a:r>
              <a:rPr lang="zh-CN" altLang="en-US" dirty="0" smtClean="0"/>
              <a:t>贝尔实验室：是晶体管，激光器，太阳能电池等多项重大发明的诞生地，成立于</a:t>
            </a:r>
            <a:r>
              <a:rPr lang="en-US" altLang="zh-CN" dirty="0" smtClean="0"/>
              <a:t>1925</a:t>
            </a:r>
            <a:r>
              <a:rPr lang="zh-CN" altLang="en-US" dirty="0" smtClean="0"/>
              <a:t>年，自成立以来获得</a:t>
            </a:r>
            <a:r>
              <a:rPr lang="en-US" altLang="zh-CN" dirty="0" smtClean="0"/>
              <a:t>2</a:t>
            </a:r>
            <a:r>
              <a:rPr lang="zh-CN" altLang="en-US" dirty="0" smtClean="0"/>
              <a:t>万</a:t>
            </a:r>
            <a:r>
              <a:rPr lang="en-US" altLang="zh-CN" dirty="0" smtClean="0"/>
              <a:t>5</a:t>
            </a:r>
            <a:r>
              <a:rPr lang="zh-CN" altLang="en-US" dirty="0" smtClean="0"/>
              <a:t>千重大发明，平均每个工作日获得</a:t>
            </a:r>
            <a:r>
              <a:rPr lang="en-US" altLang="zh-CN" dirty="0" smtClean="0"/>
              <a:t>3</a:t>
            </a:r>
            <a:r>
              <a:rPr lang="zh-CN" altLang="en-US" dirty="0" smtClean="0"/>
              <a:t>项专利。</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7</a:t>
            </a:fld>
            <a:endParaRPr lang="zh-CN" altLang="en-US"/>
          </a:p>
        </p:txBody>
      </p:sp>
    </p:spTree>
    <p:extLst>
      <p:ext uri="{BB962C8B-B14F-4D97-AF65-F5344CB8AC3E}">
        <p14:creationId xmlns:p14="http://schemas.microsoft.com/office/powerpoint/2010/main" val="3771773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TBD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To Be Determined </a:t>
            </a:r>
            <a:r>
              <a:rPr lang="zh-CN" altLang="en-US" sz="1200" b="0" i="0" kern="1200" dirty="0" smtClean="0">
                <a:solidFill>
                  <a:schemeClr val="tx1"/>
                </a:solidFill>
                <a:effectLst/>
                <a:latin typeface="+mn-lt"/>
                <a:ea typeface="+mn-ea"/>
                <a:cs typeface="+mn-cs"/>
              </a:rPr>
              <a:t>待决定</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40</a:t>
            </a:fld>
            <a:endParaRPr lang="zh-CN" altLang="en-US"/>
          </a:p>
        </p:txBody>
      </p:sp>
    </p:spTree>
    <p:extLst>
      <p:ext uri="{BB962C8B-B14F-4D97-AF65-F5344CB8AC3E}">
        <p14:creationId xmlns:p14="http://schemas.microsoft.com/office/powerpoint/2010/main" val="4099164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根节点：不仅涉及的接口较多，而且起到主要的控制执行作用，其执行正确性至关重要；</a:t>
            </a:r>
            <a:endParaRPr lang="en-US" altLang="zh-CN" dirty="0" smtClean="0"/>
          </a:p>
          <a:p>
            <a:r>
              <a:rPr lang="zh-CN" altLang="en-US" dirty="0" smtClean="0"/>
              <a:t>叶子节点：包含核心算法或较为复杂的算法，整个结果的正确性多依赖于这类节点的输出正确性</a:t>
            </a:r>
            <a:endParaRPr lang="en-US" altLang="zh-CN" dirty="0" smtClean="0"/>
          </a:p>
          <a:p>
            <a:endParaRPr lang="zh-CN" altLang="en-US" dirty="0"/>
          </a:p>
        </p:txBody>
      </p:sp>
    </p:spTree>
    <p:extLst>
      <p:ext uri="{BB962C8B-B14F-4D97-AF65-F5344CB8AC3E}">
        <p14:creationId xmlns:p14="http://schemas.microsoft.com/office/powerpoint/2010/main" val="3652018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65766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53656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66434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LOGISCOPE</a:t>
            </a:r>
            <a:r>
              <a:rPr lang="zh-CN" altLang="en-US" sz="1200" b="0" i="0" kern="1200" dirty="0" smtClean="0">
                <a:solidFill>
                  <a:schemeClr val="tx1"/>
                </a:solidFill>
                <a:effectLst/>
                <a:latin typeface="Arial" charset="0"/>
                <a:ea typeface="宋体" pitchFamily="2" charset="-122"/>
                <a:cs typeface="+mn-cs"/>
              </a:rPr>
              <a:t>是法国</a:t>
            </a:r>
            <a:r>
              <a:rPr lang="en-US" altLang="zh-CN" sz="1200" b="0" i="0" kern="1200" dirty="0" err="1" smtClean="0">
                <a:solidFill>
                  <a:schemeClr val="tx1"/>
                </a:solidFill>
                <a:effectLst/>
                <a:latin typeface="Arial" charset="0"/>
                <a:ea typeface="宋体" pitchFamily="2" charset="-122"/>
                <a:cs typeface="+mn-cs"/>
              </a:rPr>
              <a:t>Telelogic</a:t>
            </a:r>
            <a:r>
              <a:rPr lang="zh-CN" altLang="en-US" sz="1200" b="0" i="0" kern="1200" dirty="0" smtClean="0">
                <a:solidFill>
                  <a:schemeClr val="tx1"/>
                </a:solidFill>
                <a:effectLst/>
                <a:latin typeface="Arial" charset="0"/>
                <a:ea typeface="宋体" pitchFamily="2" charset="-122"/>
                <a:cs typeface="+mn-cs"/>
              </a:rPr>
              <a:t>公司推出的专用于</a:t>
            </a:r>
            <a:r>
              <a:rPr lang="zh-CN" altLang="en-US" sz="1200" b="0" i="0" u="none" strike="noStrike" kern="1200" dirty="0" smtClean="0">
                <a:solidFill>
                  <a:schemeClr val="tx1"/>
                </a:solidFill>
                <a:effectLst/>
                <a:latin typeface="Arial" charset="0"/>
                <a:ea typeface="宋体" pitchFamily="2" charset="-122"/>
                <a:cs typeface="+mn-cs"/>
                <a:hlinkClick r:id="rId3"/>
              </a:rPr>
              <a:t>软件质量保证</a:t>
            </a:r>
            <a:r>
              <a:rPr lang="zh-CN" altLang="en-US" sz="1200" b="0" i="0" kern="1200" dirty="0" smtClean="0">
                <a:solidFill>
                  <a:schemeClr val="tx1"/>
                </a:solidFill>
                <a:effectLst/>
                <a:latin typeface="Arial" charset="0"/>
                <a:ea typeface="宋体" pitchFamily="2" charset="-122"/>
                <a:cs typeface="+mn-cs"/>
              </a:rPr>
              <a:t>和软件测试的产品。其主要功能是对软件做质量分析和测试以保证软件的质量，并可做认证、反向工程和维护，特别是针对要求高可靠性和高安全性的软件项目和工程。</a:t>
            </a:r>
            <a:endParaRPr lang="zh-CN" altLang="en-US" dirty="0"/>
          </a:p>
        </p:txBody>
      </p:sp>
    </p:spTree>
    <p:extLst>
      <p:ext uri="{BB962C8B-B14F-4D97-AF65-F5344CB8AC3E}">
        <p14:creationId xmlns:p14="http://schemas.microsoft.com/office/powerpoint/2010/main" val="925028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t>该结构的逻辑判断开始节点出发的所有路径（包含嵌套结构的子路径）均是以该结构的同一行内的逻辑判断结束节点终止</a:t>
            </a:r>
            <a:endParaRPr lang="en-US" altLang="zh-CN" dirty="0" smtClean="0"/>
          </a:p>
          <a:p>
            <a:pPr lvl="1"/>
            <a:r>
              <a:rPr lang="zh-CN" altLang="en-US" dirty="0" smtClean="0"/>
              <a:t>条件判定</a:t>
            </a:r>
            <a:r>
              <a:rPr lang="en-US" altLang="zh-CN" dirty="0" smtClean="0"/>
              <a:t>1</a:t>
            </a:r>
            <a:r>
              <a:rPr lang="zh-CN" altLang="en-US" dirty="0" smtClean="0"/>
              <a:t>和</a:t>
            </a:r>
            <a:r>
              <a:rPr lang="en-US" altLang="zh-CN" dirty="0" smtClean="0"/>
              <a:t>2</a:t>
            </a:r>
            <a:r>
              <a:rPr lang="zh-CN" altLang="en-US" dirty="0" smtClean="0"/>
              <a:t>包含的虚线路径都是从循环结构</a:t>
            </a:r>
            <a:r>
              <a:rPr lang="en-US" altLang="zh-CN" dirty="0" smtClean="0"/>
              <a:t>1</a:t>
            </a:r>
            <a:r>
              <a:rPr lang="zh-CN" altLang="en-US" dirty="0" smtClean="0"/>
              <a:t>的结束节点退出的</a:t>
            </a:r>
            <a:endParaRPr lang="en-US" altLang="zh-CN" dirty="0" smtClean="0"/>
          </a:p>
          <a:p>
            <a:pPr lvl="1"/>
            <a:r>
              <a:rPr lang="zh-CN" altLang="en-US" dirty="0" smtClean="0"/>
              <a:t>条件判定</a:t>
            </a:r>
            <a:r>
              <a:rPr lang="en-US" altLang="zh-CN" dirty="0" smtClean="0"/>
              <a:t>3</a:t>
            </a:r>
            <a:r>
              <a:rPr lang="zh-CN" altLang="en-US" dirty="0" smtClean="0"/>
              <a:t>和</a:t>
            </a:r>
            <a:r>
              <a:rPr lang="en-US" altLang="zh-CN" dirty="0" smtClean="0"/>
              <a:t>4</a:t>
            </a:r>
            <a:r>
              <a:rPr lang="zh-CN" altLang="en-US" dirty="0" smtClean="0"/>
              <a:t>包含点划线的路径则是从循环结构</a:t>
            </a:r>
            <a:r>
              <a:rPr lang="en-US" altLang="zh-CN" dirty="0" smtClean="0"/>
              <a:t>2</a:t>
            </a:r>
            <a:r>
              <a:rPr lang="zh-CN" altLang="en-US" dirty="0" smtClean="0"/>
              <a:t>的结束节点退出的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61</a:t>
            </a:fld>
            <a:endParaRPr lang="en-US" altLang="zh-CN"/>
          </a:p>
        </p:txBody>
      </p:sp>
    </p:spTree>
    <p:extLst>
      <p:ext uri="{BB962C8B-B14F-4D97-AF65-F5344CB8AC3E}">
        <p14:creationId xmlns:p14="http://schemas.microsoft.com/office/powerpoint/2010/main" val="38460937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94058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McCall</a:t>
            </a:r>
          </a:p>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66</a:t>
            </a:fld>
            <a:endParaRPr lang="zh-CN" altLang="en-US"/>
          </a:p>
        </p:txBody>
      </p:sp>
    </p:spTree>
    <p:extLst>
      <p:ext uri="{BB962C8B-B14F-4D97-AF65-F5344CB8AC3E}">
        <p14:creationId xmlns:p14="http://schemas.microsoft.com/office/powerpoint/2010/main" val="33142178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Average size of statements</a:t>
            </a:r>
            <a:r>
              <a:rPr lang="zh-CN" altLang="en-US" dirty="0" smtClean="0"/>
              <a:t>：语句平均承载的信息量</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69</a:t>
            </a:fld>
            <a:endParaRPr lang="zh-CN" altLang="en-US"/>
          </a:p>
        </p:txBody>
      </p:sp>
    </p:spTree>
    <p:extLst>
      <p:ext uri="{BB962C8B-B14F-4D97-AF65-F5344CB8AC3E}">
        <p14:creationId xmlns:p14="http://schemas.microsoft.com/office/powerpoint/2010/main" val="24133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9</a:t>
            </a:fld>
            <a:endParaRPr lang="zh-CN" altLang="en-US"/>
          </a:p>
        </p:txBody>
      </p:sp>
    </p:spTree>
    <p:extLst>
      <p:ext uri="{BB962C8B-B14F-4D97-AF65-F5344CB8AC3E}">
        <p14:creationId xmlns:p14="http://schemas.microsoft.com/office/powerpoint/2010/main" val="2111828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19</a:t>
            </a:fld>
            <a:endParaRPr lang="en-US" altLang="zh-CN"/>
          </a:p>
        </p:txBody>
      </p:sp>
    </p:spTree>
    <p:extLst>
      <p:ext uri="{BB962C8B-B14F-4D97-AF65-F5344CB8AC3E}">
        <p14:creationId xmlns:p14="http://schemas.microsoft.com/office/powerpoint/2010/main" val="2416328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20</a:t>
            </a:fld>
            <a:endParaRPr lang="zh-CN" altLang="en-US"/>
          </a:p>
        </p:txBody>
      </p:sp>
    </p:spTree>
    <p:extLst>
      <p:ext uri="{BB962C8B-B14F-4D97-AF65-F5344CB8AC3E}">
        <p14:creationId xmlns:p14="http://schemas.microsoft.com/office/powerpoint/2010/main" val="1804826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08454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18171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24164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61554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3781082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41893868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4256936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 id="2147483925" r:id="rId9"/>
    <p:sldLayoutId id="2147483926" r:id="rId10"/>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772816"/>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华文隶书" pitchFamily="2" charset="-122"/>
                <a:ea typeface="华文隶书" pitchFamily="2" charset="-122"/>
              </a:rPr>
              <a:t>PartII</a:t>
            </a:r>
            <a:r>
              <a:rPr lang="en-US" altLang="zh-CN" sz="4400" b="1" dirty="0">
                <a:latin typeface="华文隶书" pitchFamily="2" charset="-122"/>
                <a:ea typeface="华文隶书" pitchFamily="2" charset="-122"/>
              </a:rPr>
              <a:t> </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a:t>
            </a:r>
            <a:r>
              <a:rPr lang="zh-CN" altLang="en-US" sz="4400" b="1" dirty="0">
                <a:latin typeface="华文隶书" pitchFamily="2" charset="-122"/>
                <a:ea typeface="华文隶书" pitchFamily="2" charset="-122"/>
              </a:rPr>
              <a:t>技术</a:t>
            </a:r>
            <a:r>
              <a:rPr lang="en-US" altLang="zh-CN" sz="4400" b="1" dirty="0" smtClean="0">
                <a:latin typeface="华文隶书" pitchFamily="2" charset="-122"/>
                <a:ea typeface="华文隶书" pitchFamily="2" charset="-122"/>
              </a:rPr>
              <a:t>---</a:t>
            </a:r>
            <a:r>
              <a:rPr lang="zh-CN" altLang="en-US" sz="4400" b="1" dirty="0" smtClean="0">
                <a:latin typeface="华文隶书" pitchFamily="2" charset="-122"/>
                <a:ea typeface="华文隶书" pitchFamily="2" charset="-122"/>
              </a:rPr>
              <a:t>白盒测试概述及静态白盒测试</a:t>
            </a:r>
            <a:endParaRPr lang="zh-CN" altLang="en-US" sz="4400" b="1" dirty="0">
              <a:latin typeface="华文隶书" pitchFamily="2" charset="-122"/>
              <a:ea typeface="华文隶书" pitchFamily="2" charset="-122"/>
            </a:endParaRPr>
          </a:p>
        </p:txBody>
      </p:sp>
    </p:spTree>
    <p:extLst>
      <p:ext uri="{BB962C8B-B14F-4D97-AF65-F5344CB8AC3E}">
        <p14:creationId xmlns:p14="http://schemas.microsoft.com/office/powerpoint/2010/main" val="234622937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endParaRPr lang="zh-CN" altLang="en-US" dirty="0"/>
          </a:p>
        </p:txBody>
      </p:sp>
      <p:sp>
        <p:nvSpPr>
          <p:cNvPr id="2" name="内容占位符 1"/>
          <p:cNvSpPr>
            <a:spLocks noGrp="1"/>
          </p:cNvSpPr>
          <p:nvPr>
            <p:ph idx="1"/>
          </p:nvPr>
        </p:nvSpPr>
        <p:spPr/>
        <p:txBody>
          <a:bodyPr/>
          <a:lstStyle/>
          <a:p>
            <a:r>
              <a:rPr lang="zh-CN" altLang="en-US" dirty="0" smtClean="0"/>
              <a:t>白盒测试与黑盒测试比较</a:t>
            </a:r>
            <a:endParaRPr lang="en-US" altLang="zh-CN" dirty="0" smtClean="0"/>
          </a:p>
          <a:p>
            <a:pPr lvl="1"/>
            <a:r>
              <a:rPr lang="zh-CN" altLang="en-US" dirty="0" smtClean="0"/>
              <a:t>黑盒测试：</a:t>
            </a:r>
            <a:r>
              <a:rPr lang="zh-CN" altLang="en-US" dirty="0" smtClean="0">
                <a:solidFill>
                  <a:srgbClr val="FF0000"/>
                </a:solidFill>
              </a:rPr>
              <a:t>功能</a:t>
            </a:r>
            <a:r>
              <a:rPr lang="zh-CN" altLang="en-US" dirty="0" smtClean="0"/>
              <a:t>级别</a:t>
            </a:r>
            <a:endParaRPr lang="en-US" altLang="zh-CN" dirty="0" smtClean="0"/>
          </a:p>
          <a:p>
            <a:pPr lvl="1"/>
            <a:r>
              <a:rPr lang="zh-CN" altLang="en-US" dirty="0"/>
              <a:t>白</a:t>
            </a:r>
            <a:r>
              <a:rPr lang="zh-CN" altLang="en-US" dirty="0" smtClean="0"/>
              <a:t>盒测试：</a:t>
            </a:r>
            <a:r>
              <a:rPr lang="zh-CN" altLang="en-US" dirty="0" smtClean="0">
                <a:solidFill>
                  <a:srgbClr val="FF0000"/>
                </a:solidFill>
              </a:rPr>
              <a:t>函数</a:t>
            </a:r>
            <a:r>
              <a:rPr lang="zh-CN" altLang="en-US" dirty="0" smtClean="0"/>
              <a:t>级别</a:t>
            </a:r>
            <a:endParaRPr lang="en-US" altLang="zh-CN" dirty="0" smtClean="0"/>
          </a:p>
          <a:p>
            <a:endParaRPr lang="zh-CN" altLang="en-US" dirty="0"/>
          </a:p>
        </p:txBody>
      </p:sp>
    </p:spTree>
    <p:extLst>
      <p:ext uri="{BB962C8B-B14F-4D97-AF65-F5344CB8AC3E}">
        <p14:creationId xmlns:p14="http://schemas.microsoft.com/office/powerpoint/2010/main" val="34305158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endParaRPr lang="zh-CN" altLang="en-US" dirty="0"/>
          </a:p>
        </p:txBody>
      </p:sp>
      <p:sp>
        <p:nvSpPr>
          <p:cNvPr id="2" name="内容占位符 1"/>
          <p:cNvSpPr>
            <a:spLocks noGrp="1"/>
          </p:cNvSpPr>
          <p:nvPr>
            <p:ph idx="1"/>
          </p:nvPr>
        </p:nvSpPr>
        <p:spPr/>
        <p:txBody>
          <a:bodyPr/>
          <a:lstStyle/>
          <a:p>
            <a:r>
              <a:rPr lang="zh-CN" altLang="en-US" dirty="0" smtClean="0"/>
              <a:t>优势：</a:t>
            </a:r>
            <a:endParaRPr lang="en-US" altLang="zh-CN" dirty="0" smtClean="0"/>
          </a:p>
          <a:p>
            <a:pPr lvl="1"/>
            <a:r>
              <a:rPr lang="zh-CN" altLang="en-US" dirty="0" smtClean="0"/>
              <a:t>针对性强，便于快速定位缺陷</a:t>
            </a:r>
            <a:endParaRPr lang="en-US" altLang="zh-CN" dirty="0" smtClean="0"/>
          </a:p>
          <a:p>
            <a:pPr lvl="1"/>
            <a:r>
              <a:rPr lang="zh-CN" altLang="en-US" dirty="0" smtClean="0"/>
              <a:t>在函数级别开始测试工作，缺陷修复成本低</a:t>
            </a:r>
            <a:endParaRPr lang="en-US" altLang="zh-CN" dirty="0" smtClean="0"/>
          </a:p>
          <a:p>
            <a:pPr lvl="1"/>
            <a:r>
              <a:rPr lang="zh-CN" altLang="en-US" dirty="0" smtClean="0"/>
              <a:t>有助于了解测试覆盖程度</a:t>
            </a:r>
            <a:endParaRPr lang="en-US" altLang="zh-CN" dirty="0" smtClean="0"/>
          </a:p>
          <a:p>
            <a:pPr lvl="1"/>
            <a:r>
              <a:rPr lang="zh-CN" altLang="en-US" dirty="0" smtClean="0"/>
              <a:t>有助于代码优化和缺陷预防</a:t>
            </a:r>
            <a:r>
              <a:rPr lang="en-US" altLang="zh-CN" dirty="0" smtClean="0"/>
              <a:t>	</a:t>
            </a:r>
            <a:endParaRPr lang="zh-CN" altLang="en-US" dirty="0"/>
          </a:p>
        </p:txBody>
      </p:sp>
    </p:spTree>
    <p:extLst>
      <p:ext uri="{BB962C8B-B14F-4D97-AF65-F5344CB8AC3E}">
        <p14:creationId xmlns:p14="http://schemas.microsoft.com/office/powerpoint/2010/main" val="361970026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r>
              <a:rPr lang="en-US" altLang="zh-CN" dirty="0" smtClean="0"/>
              <a:t>		</a:t>
            </a:r>
            <a:endParaRPr lang="zh-CN" altLang="en-US" dirty="0"/>
          </a:p>
        </p:txBody>
      </p:sp>
      <p:sp>
        <p:nvSpPr>
          <p:cNvPr id="2" name="内容占位符 1"/>
          <p:cNvSpPr>
            <a:spLocks noGrp="1"/>
          </p:cNvSpPr>
          <p:nvPr>
            <p:ph idx="1"/>
          </p:nvPr>
        </p:nvSpPr>
        <p:spPr/>
        <p:txBody>
          <a:bodyPr/>
          <a:lstStyle/>
          <a:p>
            <a:r>
              <a:rPr lang="zh-CN" altLang="en-US" dirty="0" smtClean="0"/>
              <a:t>不足和弊端：</a:t>
            </a:r>
            <a:endParaRPr lang="en-US" altLang="zh-CN" dirty="0" smtClean="0"/>
          </a:p>
          <a:p>
            <a:pPr lvl="1"/>
            <a:r>
              <a:rPr lang="zh-CN" altLang="en-US" dirty="0" smtClean="0"/>
              <a:t>对测试人员要求高：</a:t>
            </a:r>
            <a:endParaRPr lang="en-US" altLang="zh-CN" dirty="0" smtClean="0"/>
          </a:p>
          <a:p>
            <a:pPr lvl="2"/>
            <a:r>
              <a:rPr lang="zh-CN" altLang="en-US" dirty="0" smtClean="0"/>
              <a:t>测试人员需要具备一定的编程经验</a:t>
            </a:r>
            <a:endParaRPr lang="en-US" altLang="zh-CN" dirty="0" smtClean="0"/>
          </a:p>
          <a:p>
            <a:pPr lvl="2"/>
            <a:r>
              <a:rPr lang="zh-CN" altLang="en-US" dirty="0"/>
              <a:t>白</a:t>
            </a:r>
            <a:r>
              <a:rPr lang="zh-CN" altLang="en-US" dirty="0" smtClean="0"/>
              <a:t>盒测试工程师需要具备广博的知识</a:t>
            </a:r>
            <a:endParaRPr lang="en-US" altLang="zh-CN" dirty="0" smtClean="0"/>
          </a:p>
          <a:p>
            <a:pPr lvl="1"/>
            <a:r>
              <a:rPr lang="zh-CN" altLang="en-US" dirty="0" smtClean="0"/>
              <a:t>成本高：</a:t>
            </a:r>
            <a:endParaRPr lang="en-US" altLang="zh-CN" dirty="0" smtClean="0"/>
          </a:p>
          <a:p>
            <a:pPr lvl="2"/>
            <a:r>
              <a:rPr lang="zh-CN" altLang="en-US" dirty="0"/>
              <a:t>白</a:t>
            </a:r>
            <a:r>
              <a:rPr lang="zh-CN" altLang="en-US" dirty="0" smtClean="0"/>
              <a:t>盒测试需要的时间长</a:t>
            </a:r>
            <a:endParaRPr lang="en-US" altLang="zh-CN" dirty="0" smtClean="0"/>
          </a:p>
          <a:p>
            <a:pPr lvl="1"/>
            <a:endParaRPr lang="zh-CN" altLang="en-US" dirty="0"/>
          </a:p>
        </p:txBody>
      </p:sp>
    </p:spTree>
    <p:extLst>
      <p:ext uri="{BB962C8B-B14F-4D97-AF65-F5344CB8AC3E}">
        <p14:creationId xmlns:p14="http://schemas.microsoft.com/office/powerpoint/2010/main" val="56505909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endParaRPr lang="zh-CN" altLang="en-US" dirty="0"/>
          </a:p>
        </p:txBody>
      </p:sp>
      <p:sp>
        <p:nvSpPr>
          <p:cNvPr id="2" name="内容占位符 1"/>
          <p:cNvSpPr>
            <a:spLocks noGrp="1"/>
          </p:cNvSpPr>
          <p:nvPr>
            <p:ph idx="1"/>
          </p:nvPr>
        </p:nvSpPr>
        <p:spPr/>
        <p:txBody>
          <a:bodyPr/>
          <a:lstStyle/>
          <a:p>
            <a:r>
              <a:rPr lang="zh-CN" altLang="en-US" dirty="0"/>
              <a:t>白</a:t>
            </a:r>
            <a:r>
              <a:rPr lang="zh-CN" altLang="en-US" dirty="0" smtClean="0"/>
              <a:t>盒测试其他注意知识：</a:t>
            </a:r>
            <a:endParaRPr lang="en-US" altLang="zh-CN" dirty="0" smtClean="0"/>
          </a:p>
          <a:p>
            <a:pPr lvl="1"/>
            <a:r>
              <a:rPr lang="zh-CN" altLang="en-US" dirty="0" smtClean="0"/>
              <a:t>通过测试无法证明，被测系统是没有缺陷的</a:t>
            </a:r>
            <a:endParaRPr lang="en-US" altLang="zh-CN" dirty="0" smtClean="0"/>
          </a:p>
          <a:p>
            <a:pPr lvl="1"/>
            <a:r>
              <a:rPr lang="zh-CN" altLang="en-US" dirty="0" smtClean="0"/>
              <a:t>软件测试的经济学问题</a:t>
            </a:r>
            <a:endParaRPr lang="en-US" altLang="zh-CN" dirty="0" smtClean="0"/>
          </a:p>
          <a:p>
            <a:pPr lvl="1"/>
            <a:r>
              <a:rPr lang="zh-CN" altLang="en-US" dirty="0" smtClean="0"/>
              <a:t>解决的办法</a:t>
            </a:r>
            <a:r>
              <a:rPr lang="en-US" altLang="zh-CN" dirty="0" smtClean="0"/>
              <a:t>——</a:t>
            </a:r>
            <a:r>
              <a:rPr lang="zh-CN" altLang="en-US" dirty="0" smtClean="0"/>
              <a:t>白盒测试</a:t>
            </a:r>
            <a:endParaRPr lang="en-US" altLang="zh-CN" dirty="0" smtClean="0"/>
          </a:p>
          <a:p>
            <a:pPr lvl="1"/>
            <a:r>
              <a:rPr lang="zh-CN" altLang="en-US" dirty="0" smtClean="0"/>
              <a:t>对每一种可能的执行路径进行测试，是</a:t>
            </a:r>
            <a:endParaRPr lang="en-US" altLang="zh-CN" dirty="0" smtClean="0"/>
          </a:p>
          <a:p>
            <a:pPr marL="457200" lvl="1" indent="0">
              <a:buNone/>
            </a:pPr>
            <a:r>
              <a:rPr lang="zh-CN" altLang="en-US" dirty="0" smtClean="0"/>
              <a:t>否可行？</a:t>
            </a:r>
            <a:endParaRPr lang="en-US" altLang="zh-CN" dirty="0" smtClean="0"/>
          </a:p>
          <a:p>
            <a:endParaRPr lang="zh-CN" altLang="en-US" dirty="0"/>
          </a:p>
        </p:txBody>
      </p:sp>
      <p:pic>
        <p:nvPicPr>
          <p:cNvPr id="4" name="图片 3"/>
          <p:cNvPicPr/>
          <p:nvPr/>
        </p:nvPicPr>
        <p:blipFill rotWithShape="1">
          <a:blip r:embed="rId2">
            <a:clrChange>
              <a:clrFrom>
                <a:srgbClr val="FFFFFF"/>
              </a:clrFrom>
              <a:clrTo>
                <a:srgbClr val="FFFFFF">
                  <a:alpha val="0"/>
                </a:srgbClr>
              </a:clrTo>
            </a:clrChange>
          </a:blip>
          <a:srcRect b="2089"/>
          <a:stretch/>
        </p:blipFill>
        <p:spPr>
          <a:xfrm>
            <a:off x="7777614" y="979714"/>
            <a:ext cx="4057335" cy="5460274"/>
          </a:xfrm>
          <a:prstGeom prst="rect">
            <a:avLst/>
          </a:prstGeom>
        </p:spPr>
      </p:pic>
    </p:spTree>
    <p:extLst>
      <p:ext uri="{BB962C8B-B14F-4D97-AF65-F5344CB8AC3E}">
        <p14:creationId xmlns:p14="http://schemas.microsoft.com/office/powerpoint/2010/main" val="416217146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程序缺陷的客观原因</a:t>
            </a:r>
            <a:endParaRPr lang="zh-CN" altLang="en-US" dirty="0"/>
          </a:p>
        </p:txBody>
      </p:sp>
      <p:sp>
        <p:nvSpPr>
          <p:cNvPr id="2" name="内容占位符 1"/>
          <p:cNvSpPr>
            <a:spLocks noGrp="1"/>
          </p:cNvSpPr>
          <p:nvPr>
            <p:ph idx="1"/>
          </p:nvPr>
        </p:nvSpPr>
        <p:spPr/>
        <p:txBody>
          <a:bodyPr/>
          <a:lstStyle/>
          <a:p>
            <a:r>
              <a:rPr lang="zh-CN" altLang="en-US" dirty="0" smtClean="0"/>
              <a:t>用户需求越来越多</a:t>
            </a:r>
            <a:endParaRPr lang="en-US" altLang="zh-CN" dirty="0" smtClean="0"/>
          </a:p>
          <a:p>
            <a:r>
              <a:rPr lang="zh-CN" altLang="en-US" dirty="0" smtClean="0"/>
              <a:t>系统越来越庞大</a:t>
            </a:r>
            <a:endParaRPr lang="en-US" altLang="zh-CN" dirty="0" smtClean="0"/>
          </a:p>
          <a:p>
            <a:r>
              <a:rPr lang="zh-CN" altLang="en-US" dirty="0" smtClean="0"/>
              <a:t>程序的结构越来越复杂</a:t>
            </a:r>
            <a:endParaRPr lang="en-US" altLang="zh-CN" dirty="0" smtClean="0"/>
          </a:p>
          <a:p>
            <a:r>
              <a:rPr lang="zh-CN" altLang="en-US" dirty="0" smtClean="0"/>
              <a:t>程序正确实现的难度越来越高</a:t>
            </a:r>
            <a:endParaRPr lang="zh-CN" altLang="en-US" dirty="0"/>
          </a:p>
        </p:txBody>
      </p:sp>
    </p:spTree>
    <p:extLst>
      <p:ext uri="{BB962C8B-B14F-4D97-AF65-F5344CB8AC3E}">
        <p14:creationId xmlns:p14="http://schemas.microsoft.com/office/powerpoint/2010/main" val="390865121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endParaRPr lang="zh-CN" altLang="en-US" dirty="0"/>
          </a:p>
        </p:txBody>
      </p:sp>
      <p:sp>
        <p:nvSpPr>
          <p:cNvPr id="2" name="内容占位符 1"/>
          <p:cNvSpPr>
            <a:spLocks noGrp="1"/>
          </p:cNvSpPr>
          <p:nvPr>
            <p:ph idx="1"/>
          </p:nvPr>
        </p:nvSpPr>
        <p:spPr/>
        <p:txBody>
          <a:bodyPr/>
          <a:lstStyle/>
          <a:p>
            <a:r>
              <a:rPr lang="zh-CN" altLang="en-US" dirty="0" smtClean="0"/>
              <a:t>控制流分析要解决的问题：</a:t>
            </a:r>
            <a:endParaRPr lang="en-US" altLang="zh-CN" dirty="0" smtClean="0"/>
          </a:p>
          <a:p>
            <a:pPr lvl="1"/>
            <a:r>
              <a:rPr lang="zh-CN" altLang="en-US" dirty="0" smtClean="0"/>
              <a:t>什么因素导致程序结构变得复杂</a:t>
            </a:r>
            <a:endParaRPr lang="en-US" altLang="zh-CN" dirty="0" smtClean="0"/>
          </a:p>
          <a:p>
            <a:pPr lvl="1"/>
            <a:r>
              <a:rPr lang="zh-CN" altLang="en-US" dirty="0" smtClean="0"/>
              <a:t>如何衡量程序结构的复杂程度</a:t>
            </a:r>
            <a:endParaRPr lang="en-US" altLang="zh-CN" dirty="0" smtClean="0"/>
          </a:p>
          <a:p>
            <a:pPr lvl="1"/>
            <a:r>
              <a:rPr lang="zh-CN" altLang="en-US" dirty="0" smtClean="0"/>
              <a:t>控制程序执行流程发生变化的主要因素是什么</a:t>
            </a:r>
            <a:endParaRPr lang="en-US" altLang="zh-CN" dirty="0" smtClean="0"/>
          </a:p>
          <a:p>
            <a:pPr lvl="1"/>
            <a:r>
              <a:rPr lang="zh-CN" altLang="en-US" dirty="0" smtClean="0"/>
              <a:t>如何测试这些因素并确保测试的效率</a:t>
            </a:r>
            <a:endParaRPr lang="zh-CN" altLang="en-US" dirty="0"/>
          </a:p>
        </p:txBody>
      </p:sp>
    </p:spTree>
    <p:extLst>
      <p:ext uri="{BB962C8B-B14F-4D97-AF65-F5344CB8AC3E}">
        <p14:creationId xmlns:p14="http://schemas.microsoft.com/office/powerpoint/2010/main" val="335761177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静态白盒测试背景知识</a:t>
            </a:r>
            <a:endParaRPr lang="en-US" altLang="zh-CN" dirty="0" smtClean="0"/>
          </a:p>
          <a:p>
            <a:pPr>
              <a:lnSpc>
                <a:spcPct val="150000"/>
              </a:lnSpc>
            </a:pPr>
            <a:r>
              <a:rPr lang="zh-CN" altLang="en-US" dirty="0" smtClean="0">
                <a:solidFill>
                  <a:srgbClr val="FF0000"/>
                </a:solidFill>
              </a:rPr>
              <a:t>静态白盒测试怎样做</a:t>
            </a:r>
            <a:endParaRPr lang="en-US" altLang="zh-CN" dirty="0" smtClean="0">
              <a:solidFill>
                <a:srgbClr val="FF0000"/>
              </a:solidFill>
            </a:endParaRPr>
          </a:p>
          <a:p>
            <a:pPr>
              <a:lnSpc>
                <a:spcPct val="150000"/>
              </a:lnSpc>
            </a:pPr>
            <a:r>
              <a:rPr lang="zh-CN" altLang="en-US" dirty="0"/>
              <a:t>对静态白盒测试的总结</a:t>
            </a:r>
            <a:endParaRPr lang="en-US" altLang="zh-CN" dirty="0" smtClean="0"/>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a:xfrm>
            <a:off x="858583" y="145142"/>
            <a:ext cx="8301567" cy="407988"/>
          </a:xfrm>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263881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静态白盒测试怎样做</a:t>
            </a:r>
            <a:endParaRPr lang="zh-CN" altLang="en-US" dirty="0"/>
          </a:p>
        </p:txBody>
      </p:sp>
      <p:sp>
        <p:nvSpPr>
          <p:cNvPr id="2" name="内容占位符 1"/>
          <p:cNvSpPr>
            <a:spLocks noGrp="1"/>
          </p:cNvSpPr>
          <p:nvPr>
            <p:ph idx="1"/>
          </p:nvPr>
        </p:nvSpPr>
        <p:spPr/>
        <p:txBody>
          <a:bodyPr/>
          <a:lstStyle/>
          <a:p>
            <a:r>
              <a:rPr lang="zh-CN" altLang="en-US" dirty="0" smtClean="0"/>
              <a:t>代码检查</a:t>
            </a:r>
            <a:endParaRPr lang="en-US" altLang="zh-CN" dirty="0" smtClean="0"/>
          </a:p>
          <a:p>
            <a:r>
              <a:rPr lang="zh-CN" altLang="en-US" dirty="0" smtClean="0"/>
              <a:t>静态结构分析</a:t>
            </a:r>
            <a:endParaRPr lang="en-US" altLang="zh-CN" dirty="0" smtClean="0"/>
          </a:p>
          <a:p>
            <a:r>
              <a:rPr lang="zh-CN" altLang="en-US" dirty="0" smtClean="0"/>
              <a:t>代码质量度量                                                                                                                                                                                                                              </a:t>
            </a:r>
            <a:r>
              <a:rPr lang="en-US" altLang="zh-CN" dirty="0" smtClean="0"/>
              <a:t>                                                                                                                                                                                                                                                                                                                                                                                                                                                                                                                                                                                                                                                                                                                                                                                                                                                                                                                                                                                                                                                                                                                                                                                                                                                                                                                                                                                                                                                                           </a:t>
            </a:r>
            <a:endParaRPr lang="zh-CN" altLang="en-US" dirty="0"/>
          </a:p>
        </p:txBody>
      </p:sp>
    </p:spTree>
    <p:extLst>
      <p:ext uri="{BB962C8B-B14F-4D97-AF65-F5344CB8AC3E}">
        <p14:creationId xmlns:p14="http://schemas.microsoft.com/office/powerpoint/2010/main" val="125205475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代码检查</a:t>
            </a:r>
            <a:endParaRPr lang="zh-CN" altLang="en-US" dirty="0"/>
          </a:p>
        </p:txBody>
      </p:sp>
      <p:sp>
        <p:nvSpPr>
          <p:cNvPr id="2" name="内容占位符 1"/>
          <p:cNvSpPr>
            <a:spLocks noGrp="1"/>
          </p:cNvSpPr>
          <p:nvPr>
            <p:ph idx="1"/>
          </p:nvPr>
        </p:nvSpPr>
        <p:spPr/>
        <p:txBody>
          <a:bodyPr/>
          <a:lstStyle/>
          <a:p>
            <a:r>
              <a:rPr lang="zh-CN" altLang="en-US" dirty="0" smtClean="0"/>
              <a:t>代码检查主要是通过</a:t>
            </a:r>
            <a:r>
              <a:rPr lang="zh-CN" altLang="en-US" dirty="0" smtClean="0">
                <a:solidFill>
                  <a:srgbClr val="FF0000"/>
                </a:solidFill>
              </a:rPr>
              <a:t>同行评审</a:t>
            </a:r>
            <a:r>
              <a:rPr lang="zh-CN" altLang="en-US" dirty="0" smtClean="0"/>
              <a:t>来发现缺陷；</a:t>
            </a:r>
            <a:endParaRPr lang="en-US" altLang="zh-CN" dirty="0" smtClean="0"/>
          </a:p>
          <a:p>
            <a:r>
              <a:rPr lang="zh-CN" altLang="en-US" dirty="0" smtClean="0"/>
              <a:t>以</a:t>
            </a:r>
            <a:r>
              <a:rPr lang="zh-CN" altLang="en-US" dirty="0" smtClean="0">
                <a:solidFill>
                  <a:srgbClr val="FF0000"/>
                </a:solidFill>
              </a:rPr>
              <a:t>评审会议</a:t>
            </a:r>
            <a:r>
              <a:rPr lang="zh-CN" altLang="en-US" dirty="0" smtClean="0"/>
              <a:t>为形式，通过多人对软件交付物进行检查，从而发现缺陷，或者获得改进优化的机会</a:t>
            </a:r>
            <a:endParaRPr lang="en-US" altLang="zh-CN" dirty="0" smtClean="0"/>
          </a:p>
          <a:p>
            <a:r>
              <a:rPr lang="zh-CN" altLang="en-US" dirty="0" smtClean="0"/>
              <a:t>同行评审往往需要投入大量时间和人力资源</a:t>
            </a:r>
            <a:endParaRPr lang="en-US" altLang="zh-CN" dirty="0" smtClean="0"/>
          </a:p>
          <a:p>
            <a:endParaRPr lang="zh-CN" altLang="en-US" dirty="0"/>
          </a:p>
        </p:txBody>
      </p:sp>
    </p:spTree>
    <p:extLst>
      <p:ext uri="{BB962C8B-B14F-4D97-AF65-F5344CB8AC3E}">
        <p14:creationId xmlns:p14="http://schemas.microsoft.com/office/powerpoint/2010/main" val="27139299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客户真正需要什么？</a:t>
            </a:r>
            <a:endParaRPr lang="zh-CN" altLang="en-US" dirty="0"/>
          </a:p>
        </p:txBody>
      </p:sp>
      <p:sp>
        <p:nvSpPr>
          <p:cNvPr id="7" name="内容占位符 6"/>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705501" y="895646"/>
            <a:ext cx="10409524" cy="4752381"/>
          </a:xfrm>
          <a:prstGeom prst="rect">
            <a:avLst/>
          </a:prstGeom>
        </p:spPr>
      </p:pic>
    </p:spTree>
    <p:extLst>
      <p:ext uri="{BB962C8B-B14F-4D97-AF65-F5344CB8AC3E}">
        <p14:creationId xmlns:p14="http://schemas.microsoft.com/office/powerpoint/2010/main" val="3261951514"/>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测试过程管理</a:t>
            </a:r>
            <a:endParaRPr lang="en-US" altLang="zh-CN" dirty="0" smtClean="0"/>
          </a:p>
          <a:p>
            <a:pPr lvl="1"/>
            <a:r>
              <a:rPr lang="zh-CN" altLang="en-US" dirty="0" smtClean="0"/>
              <a:t>背景知识：开发团队角色；产品与项目</a:t>
            </a:r>
            <a:endParaRPr lang="en-US" altLang="zh-CN" dirty="0" smtClean="0"/>
          </a:p>
          <a:p>
            <a:pPr lvl="1"/>
            <a:r>
              <a:rPr lang="zh-CN" altLang="en-US" dirty="0" smtClean="0"/>
              <a:t>测试用例管理</a:t>
            </a:r>
            <a:endParaRPr lang="en-US" altLang="zh-CN" dirty="0" smtClean="0"/>
          </a:p>
          <a:p>
            <a:pPr lvl="1"/>
            <a:r>
              <a:rPr lang="zh-CN" altLang="en-US" dirty="0" smtClean="0"/>
              <a:t>软件缺陷管理</a:t>
            </a:r>
            <a:endParaRPr lang="en-US" altLang="zh-CN" dirty="0" smtClean="0"/>
          </a:p>
          <a:p>
            <a:pPr lvl="1"/>
            <a:r>
              <a:rPr lang="zh-CN" altLang="en-US" dirty="0" smtClean="0"/>
              <a:t>测试过程中成员角色及各自的职责</a:t>
            </a: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2929064417"/>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为什么需要评审</a:t>
            </a:r>
            <a:endParaRPr lang="zh-CN" altLang="en-US" dirty="0"/>
          </a:p>
        </p:txBody>
      </p:sp>
      <p:sp>
        <p:nvSpPr>
          <p:cNvPr id="7" name="内容占位符 6"/>
          <p:cNvSpPr>
            <a:spLocks noGrp="1"/>
          </p:cNvSpPr>
          <p:nvPr>
            <p:ph idx="1"/>
          </p:nvPr>
        </p:nvSpPr>
        <p:spPr/>
        <p:txBody>
          <a:bodyPr/>
          <a:lstStyle/>
          <a:p>
            <a:endParaRPr lang="zh-CN" altLang="en-US"/>
          </a:p>
        </p:txBody>
      </p:sp>
      <p:pic>
        <p:nvPicPr>
          <p:cNvPr id="4" name="图片 3"/>
          <p:cNvPicPr/>
          <p:nvPr/>
        </p:nvPicPr>
        <p:blipFill rotWithShape="1">
          <a:blip r:embed="rId3"/>
          <a:srcRect l="18938" t="23214" r="3589" b="6760"/>
          <a:stretch/>
        </p:blipFill>
        <p:spPr>
          <a:xfrm>
            <a:off x="642935" y="828674"/>
            <a:ext cx="11158540" cy="5886452"/>
          </a:xfrm>
          <a:prstGeom prst="rect">
            <a:avLst/>
          </a:prstGeom>
        </p:spPr>
      </p:pic>
    </p:spTree>
    <p:extLst>
      <p:ext uri="{BB962C8B-B14F-4D97-AF65-F5344CB8AC3E}">
        <p14:creationId xmlns:p14="http://schemas.microsoft.com/office/powerpoint/2010/main" val="609847321"/>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为什么需要评审</a:t>
            </a:r>
            <a:endParaRPr lang="zh-CN" altLang="en-US" dirty="0"/>
          </a:p>
        </p:txBody>
      </p:sp>
      <p:sp>
        <p:nvSpPr>
          <p:cNvPr id="2" name="内容占位符 1"/>
          <p:cNvSpPr>
            <a:spLocks noGrp="1"/>
          </p:cNvSpPr>
          <p:nvPr>
            <p:ph idx="1"/>
          </p:nvPr>
        </p:nvSpPr>
        <p:spPr/>
        <p:txBody>
          <a:bodyPr/>
          <a:lstStyle/>
          <a:p>
            <a:r>
              <a:rPr lang="zh-CN" altLang="en-US" dirty="0" smtClean="0"/>
              <a:t>为什么需要评审？</a:t>
            </a:r>
            <a:endParaRPr lang="en-US" altLang="zh-CN" dirty="0" smtClean="0"/>
          </a:p>
          <a:p>
            <a:pPr lvl="1"/>
            <a:r>
              <a:rPr lang="zh-CN" altLang="en-US" dirty="0" smtClean="0"/>
              <a:t>开发早期无法提供可运行对象，</a:t>
            </a:r>
            <a:r>
              <a:rPr lang="zh-CN" altLang="en-US" dirty="0" smtClean="0">
                <a:solidFill>
                  <a:srgbClr val="FF0000"/>
                </a:solidFill>
              </a:rPr>
              <a:t>无法执行测试</a:t>
            </a:r>
            <a:endParaRPr lang="en-US" altLang="zh-CN" dirty="0" smtClean="0">
              <a:solidFill>
                <a:srgbClr val="FF0000"/>
              </a:solidFill>
            </a:endParaRPr>
          </a:p>
          <a:p>
            <a:pPr lvl="1"/>
            <a:r>
              <a:rPr lang="zh-CN" altLang="en-US" dirty="0" smtClean="0">
                <a:solidFill>
                  <a:srgbClr val="FF0000"/>
                </a:solidFill>
              </a:rPr>
              <a:t>特定类型的缺陷</a:t>
            </a:r>
            <a:r>
              <a:rPr lang="zh-CN" altLang="en-US" dirty="0" smtClean="0"/>
              <a:t>，通过测试无法发现</a:t>
            </a:r>
            <a:endParaRPr lang="en-US" altLang="zh-CN" dirty="0" smtClean="0"/>
          </a:p>
          <a:p>
            <a:r>
              <a:rPr lang="zh-CN" altLang="en-US" dirty="0" smtClean="0"/>
              <a:t>增加评审的意义：</a:t>
            </a:r>
            <a:endParaRPr lang="en-US" altLang="zh-CN" dirty="0" smtClean="0"/>
          </a:p>
          <a:p>
            <a:pPr lvl="1"/>
            <a:r>
              <a:rPr lang="zh-CN" altLang="en-US" dirty="0" smtClean="0">
                <a:solidFill>
                  <a:srgbClr val="FF0000"/>
                </a:solidFill>
              </a:rPr>
              <a:t>有助于发现开发早期</a:t>
            </a:r>
            <a:r>
              <a:rPr lang="zh-CN" altLang="en-US" dirty="0" smtClean="0"/>
              <a:t>需求和设计中的缺陷</a:t>
            </a:r>
            <a:endParaRPr lang="en-US" altLang="zh-CN" dirty="0" smtClean="0"/>
          </a:p>
          <a:p>
            <a:pPr lvl="1"/>
            <a:r>
              <a:rPr lang="zh-CN" altLang="en-US" dirty="0" smtClean="0"/>
              <a:t>促使参与者在有监督压力下工作，</a:t>
            </a:r>
            <a:r>
              <a:rPr lang="zh-CN" altLang="en-US" dirty="0" smtClean="0">
                <a:solidFill>
                  <a:srgbClr val="FF0000"/>
                </a:solidFill>
              </a:rPr>
              <a:t>提高责任心</a:t>
            </a:r>
            <a:endParaRPr lang="en-US" altLang="zh-CN" dirty="0" smtClean="0">
              <a:solidFill>
                <a:srgbClr val="FF0000"/>
              </a:solidFill>
            </a:endParaRPr>
          </a:p>
          <a:p>
            <a:pPr lvl="1"/>
            <a:r>
              <a:rPr lang="zh-CN" altLang="en-US" dirty="0" smtClean="0">
                <a:solidFill>
                  <a:srgbClr val="FF0000"/>
                </a:solidFill>
              </a:rPr>
              <a:t>有助于程序员发现不足</a:t>
            </a:r>
            <a:r>
              <a:rPr lang="zh-CN" altLang="en-US" dirty="0" smtClean="0"/>
              <a:t>，提高工作质量</a:t>
            </a:r>
            <a:endParaRPr lang="en-US" altLang="zh-CN" dirty="0" smtClean="0"/>
          </a:p>
        </p:txBody>
      </p:sp>
    </p:spTree>
    <p:extLst>
      <p:ext uri="{BB962C8B-B14F-4D97-AF65-F5344CB8AC3E}">
        <p14:creationId xmlns:p14="http://schemas.microsoft.com/office/powerpoint/2010/main" val="265929095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为什么需要评审（续）</a:t>
            </a:r>
            <a:endParaRPr lang="zh-CN" altLang="en-US" dirty="0"/>
          </a:p>
        </p:txBody>
      </p:sp>
      <p:sp>
        <p:nvSpPr>
          <p:cNvPr id="3" name="内容占位符 2"/>
          <p:cNvSpPr>
            <a:spLocks noGrp="1"/>
          </p:cNvSpPr>
          <p:nvPr>
            <p:ph idx="1"/>
          </p:nvPr>
        </p:nvSpPr>
        <p:spPr/>
        <p:txBody>
          <a:bodyPr/>
          <a:lstStyle/>
          <a:p>
            <a:r>
              <a:rPr lang="zh-CN" altLang="en-US" dirty="0"/>
              <a:t>同行评审的</a:t>
            </a:r>
            <a:r>
              <a:rPr lang="zh-CN" altLang="en-US" dirty="0">
                <a:solidFill>
                  <a:srgbClr val="FF0000"/>
                </a:solidFill>
              </a:rPr>
              <a:t>核心</a:t>
            </a:r>
            <a:r>
              <a:rPr lang="zh-CN" altLang="en-US" dirty="0"/>
              <a:t>：缺陷预防</a:t>
            </a:r>
            <a:endParaRPr lang="en-US" altLang="zh-CN" dirty="0"/>
          </a:p>
          <a:p>
            <a:r>
              <a:rPr lang="zh-CN" altLang="en-US" dirty="0">
                <a:solidFill>
                  <a:srgbClr val="FF0000"/>
                </a:solidFill>
              </a:rPr>
              <a:t>目的</a:t>
            </a:r>
            <a:r>
              <a:rPr lang="zh-CN" altLang="en-US" dirty="0"/>
              <a:t>：发现缺陷，改进开发过程</a:t>
            </a:r>
          </a:p>
          <a:p>
            <a:endParaRPr lang="zh-CN" altLang="en-US" dirty="0"/>
          </a:p>
        </p:txBody>
      </p:sp>
    </p:spTree>
    <p:extLst>
      <p:ext uri="{BB962C8B-B14F-4D97-AF65-F5344CB8AC3E}">
        <p14:creationId xmlns:p14="http://schemas.microsoft.com/office/powerpoint/2010/main" val="252052640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同行评审的方法</a:t>
            </a:r>
            <a:endParaRPr lang="zh-CN" altLang="en-US" dirty="0"/>
          </a:p>
        </p:txBody>
      </p:sp>
      <p:sp>
        <p:nvSpPr>
          <p:cNvPr id="2" name="内容占位符 1"/>
          <p:cNvSpPr>
            <a:spLocks noGrp="1"/>
          </p:cNvSpPr>
          <p:nvPr>
            <p:ph idx="1"/>
          </p:nvPr>
        </p:nvSpPr>
        <p:spPr>
          <a:xfrm>
            <a:off x="695400" y="1052736"/>
            <a:ext cx="10668000" cy="4267200"/>
          </a:xfrm>
        </p:spPr>
        <p:txBody>
          <a:bodyPr/>
          <a:lstStyle/>
          <a:p>
            <a:r>
              <a:rPr lang="zh-CN" altLang="en-US" dirty="0" smtClean="0"/>
              <a:t>审查（</a:t>
            </a:r>
            <a:r>
              <a:rPr lang="en-US" altLang="zh-CN" dirty="0" smtClean="0"/>
              <a:t>Inspection</a:t>
            </a:r>
            <a:r>
              <a:rPr lang="zh-CN" altLang="en-US" dirty="0" smtClean="0"/>
              <a:t>）</a:t>
            </a:r>
            <a:endParaRPr lang="en-US" altLang="zh-CN" dirty="0" smtClean="0"/>
          </a:p>
          <a:p>
            <a:r>
              <a:rPr lang="zh-CN" altLang="en-US" dirty="0" smtClean="0"/>
              <a:t>团队评审（</a:t>
            </a:r>
            <a:r>
              <a:rPr lang="en-US" altLang="zh-CN" dirty="0" smtClean="0"/>
              <a:t>Team Review</a:t>
            </a:r>
            <a:r>
              <a:rPr lang="zh-CN" altLang="en-US" dirty="0" smtClean="0"/>
              <a:t>）</a:t>
            </a:r>
            <a:endParaRPr lang="en-US" altLang="zh-CN" dirty="0" smtClean="0"/>
          </a:p>
          <a:p>
            <a:r>
              <a:rPr lang="zh-CN" altLang="en-US" dirty="0" smtClean="0"/>
              <a:t>走查（</a:t>
            </a:r>
            <a:r>
              <a:rPr lang="en-US" altLang="zh-CN" dirty="0" smtClean="0"/>
              <a:t>Walk Through</a:t>
            </a:r>
            <a:r>
              <a:rPr lang="zh-CN" altLang="en-US" dirty="0" smtClean="0"/>
              <a:t>）</a:t>
            </a:r>
            <a:endParaRPr lang="en-US" altLang="zh-CN" dirty="0" smtClean="0"/>
          </a:p>
          <a:p>
            <a:r>
              <a:rPr lang="zh-CN" altLang="en-US" dirty="0" smtClean="0"/>
              <a:t>结对编程（</a:t>
            </a:r>
            <a:r>
              <a:rPr lang="en-US" altLang="zh-CN" dirty="0" smtClean="0"/>
              <a:t>Pair </a:t>
            </a:r>
            <a:r>
              <a:rPr lang="en-US" altLang="zh-CN" dirty="0" err="1" smtClean="0"/>
              <a:t>Programma</a:t>
            </a:r>
            <a:r>
              <a:rPr lang="zh-CN" altLang="en-US" dirty="0" smtClean="0"/>
              <a:t>）</a:t>
            </a:r>
            <a:endParaRPr lang="en-US" altLang="zh-CN" dirty="0" smtClean="0"/>
          </a:p>
          <a:p>
            <a:r>
              <a:rPr lang="zh-CN" altLang="en-US" dirty="0" smtClean="0"/>
              <a:t>同行桌查（</a:t>
            </a:r>
            <a:r>
              <a:rPr lang="en-US" altLang="zh-CN" dirty="0" smtClean="0"/>
              <a:t>Peer Desk Check</a:t>
            </a:r>
            <a:r>
              <a:rPr lang="zh-CN" altLang="en-US" dirty="0" smtClean="0"/>
              <a:t>）</a:t>
            </a:r>
            <a:endParaRPr lang="en-US" altLang="zh-CN" dirty="0" smtClean="0"/>
          </a:p>
          <a:p>
            <a:r>
              <a:rPr lang="zh-CN" altLang="en-US" dirty="0" smtClean="0"/>
              <a:t>轮查（</a:t>
            </a:r>
            <a:r>
              <a:rPr lang="en-US" altLang="zh-CN" dirty="0" smtClean="0"/>
              <a:t>Pass Around</a:t>
            </a:r>
            <a:r>
              <a:rPr lang="zh-CN" altLang="en-US" dirty="0" smtClean="0"/>
              <a:t>）</a:t>
            </a:r>
            <a:endParaRPr lang="en-US" altLang="zh-CN" dirty="0" smtClean="0"/>
          </a:p>
          <a:p>
            <a:r>
              <a:rPr lang="zh-CN" altLang="en-US" dirty="0" smtClean="0"/>
              <a:t>特别检查（</a:t>
            </a:r>
            <a:r>
              <a:rPr lang="en-US" altLang="zh-CN" dirty="0" smtClean="0"/>
              <a:t>Ad hoc Review</a:t>
            </a:r>
            <a:r>
              <a:rPr lang="zh-CN" altLang="en-US" dirty="0" smtClean="0"/>
              <a:t>）</a:t>
            </a:r>
            <a:endParaRPr lang="zh-CN" altLang="en-US" dirty="0"/>
          </a:p>
        </p:txBody>
      </p:sp>
    </p:spTree>
    <p:extLst>
      <p:ext uri="{BB962C8B-B14F-4D97-AF65-F5344CB8AC3E}">
        <p14:creationId xmlns:p14="http://schemas.microsoft.com/office/powerpoint/2010/main" val="104580762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172905183"/>
              </p:ext>
            </p:extLst>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spTree>
    <p:extLst>
      <p:ext uri="{BB962C8B-B14F-4D97-AF65-F5344CB8AC3E}">
        <p14:creationId xmlns:p14="http://schemas.microsoft.com/office/powerpoint/2010/main" val="1610682410"/>
      </p:ext>
    </p:extLst>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sp>
        <p:nvSpPr>
          <p:cNvPr id="2" name="圆角矩形 1"/>
          <p:cNvSpPr/>
          <p:nvPr/>
        </p:nvSpPr>
        <p:spPr>
          <a:xfrm>
            <a:off x="5447928" y="2204864"/>
            <a:ext cx="4752528" cy="187220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b="1" dirty="0" smtClean="0">
                <a:latin typeface="楷体" panose="02010609060101010101" pitchFamily="49" charset="-122"/>
                <a:ea typeface="楷体" panose="02010609060101010101" pitchFamily="49" charset="-122"/>
              </a:rPr>
              <a:t>对缺陷修复的结果是否需要指派专人进行确定，保证对缺陷进行了正确的修复，而且不会引入新的缺陷</a:t>
            </a:r>
            <a:endParaRPr lang="zh-CN" altLang="en-US" sz="2600" b="1" dirty="0">
              <a:latin typeface="楷体" panose="02010609060101010101" pitchFamily="49" charset="-122"/>
              <a:ea typeface="楷体" panose="02010609060101010101" pitchFamily="49" charset="-122"/>
            </a:endParaRPr>
          </a:p>
        </p:txBody>
      </p:sp>
      <p:cxnSp>
        <p:nvCxnSpPr>
          <p:cNvPr id="6" name="直接连接符 5"/>
          <p:cNvCxnSpPr/>
          <p:nvPr/>
        </p:nvCxnSpPr>
        <p:spPr>
          <a:xfrm flipV="1">
            <a:off x="8760296" y="1628800"/>
            <a:ext cx="1944216" cy="576064"/>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92239442"/>
      </p:ext>
    </p:extLst>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cxnSp>
        <p:nvCxnSpPr>
          <p:cNvPr id="6" name="直接连接符 5"/>
          <p:cNvCxnSpPr/>
          <p:nvPr/>
        </p:nvCxnSpPr>
        <p:spPr>
          <a:xfrm>
            <a:off x="8328248" y="3356992"/>
            <a:ext cx="1368152" cy="648072"/>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10" name="文本框 9"/>
          <p:cNvSpPr txBox="1"/>
          <p:nvPr/>
        </p:nvSpPr>
        <p:spPr>
          <a:xfrm>
            <a:off x="4000501" y="1985964"/>
            <a:ext cx="4872038" cy="1384995"/>
          </a:xfrm>
          <a:prstGeom prst="rect">
            <a:avLst/>
          </a:prstGeom>
          <a:solidFill>
            <a:srgbClr val="FF0000"/>
          </a:solidFill>
        </p:spPr>
        <p:txBody>
          <a:bodyPr wrap="square" rtlCol="0">
            <a:spAutoFit/>
          </a:bodyPr>
          <a:lstStyle/>
          <a:p>
            <a:r>
              <a:rPr lang="zh-CN" altLang="en-US" sz="2800" b="1" dirty="0" smtClean="0">
                <a:solidFill>
                  <a:schemeClr val="bg1"/>
                </a:solidFill>
                <a:latin typeface="楷体" panose="02010609060101010101" pitchFamily="49" charset="-122"/>
                <a:ea typeface="楷体" panose="02010609060101010101" pitchFamily="49" charset="-122"/>
              </a:rPr>
              <a:t>评审过程不限于一次会议过程，而是从产品模块开发开始一直持续到开发完成为止</a:t>
            </a:r>
            <a:endParaRPr lang="zh-CN" altLang="en-US" sz="28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47730188"/>
      </p:ext>
    </p:extLst>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cxnSp>
        <p:nvCxnSpPr>
          <p:cNvPr id="6" name="直接连接符 5"/>
          <p:cNvCxnSpPr/>
          <p:nvPr/>
        </p:nvCxnSpPr>
        <p:spPr>
          <a:xfrm>
            <a:off x="8112224" y="3717032"/>
            <a:ext cx="1152128" cy="194421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10" name="文本框 9"/>
          <p:cNvSpPr txBox="1"/>
          <p:nvPr/>
        </p:nvSpPr>
        <p:spPr>
          <a:xfrm>
            <a:off x="3431704" y="2492896"/>
            <a:ext cx="4872038" cy="2246769"/>
          </a:xfrm>
          <a:prstGeom prst="rect">
            <a:avLst/>
          </a:prstGeom>
          <a:solidFill>
            <a:srgbClr val="FF0000"/>
          </a:solidFill>
        </p:spPr>
        <p:txBody>
          <a:bodyPr wrap="square" rtlCol="0">
            <a:spAutoFit/>
          </a:bodyPr>
          <a:lstStyle/>
          <a:p>
            <a:r>
              <a:rPr lang="zh-CN" altLang="en-US" sz="2800" b="1" dirty="0" smtClean="0">
                <a:solidFill>
                  <a:schemeClr val="bg1"/>
                </a:solidFill>
                <a:latin typeface="楷体" panose="02010609060101010101" pitchFamily="49" charset="-122"/>
                <a:ea typeface="楷体" panose="02010609060101010101" pitchFamily="49" charset="-122"/>
              </a:rPr>
              <a:t>不确定是否需要举行会议，可在会议中由参与人员同时进行单独评审并汇总，也可由参与人员分别抽时间单独评审后由组织者对意见加以汇总</a:t>
            </a:r>
            <a:endParaRPr lang="zh-CN" altLang="en-US" sz="28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30519682"/>
      </p:ext>
    </p:extLst>
  </p:cSld>
  <p:clrMapOvr>
    <a:masterClrMapping/>
  </p:clrMapOvr>
  <p:transition>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556512926"/>
              </p:ext>
            </p:extLst>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cxnSp>
        <p:nvCxnSpPr>
          <p:cNvPr id="6" name="直接连接符 5"/>
          <p:cNvCxnSpPr/>
          <p:nvPr/>
        </p:nvCxnSpPr>
        <p:spPr>
          <a:xfrm flipV="1">
            <a:off x="695400" y="3861048"/>
            <a:ext cx="1512168" cy="86409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2" name="圆角矩形 1"/>
          <p:cNvSpPr/>
          <p:nvPr/>
        </p:nvSpPr>
        <p:spPr>
          <a:xfrm>
            <a:off x="119336" y="3861048"/>
            <a:ext cx="648072" cy="2736304"/>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圆角矩形 2"/>
          <p:cNvSpPr/>
          <p:nvPr/>
        </p:nvSpPr>
        <p:spPr>
          <a:xfrm>
            <a:off x="1775520" y="2852936"/>
            <a:ext cx="5256584" cy="1368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较随意</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目的是发现缺陷</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过程简洁，</a:t>
            </a:r>
            <a:r>
              <a:rPr lang="en-US" altLang="zh-CN" sz="2600" b="1" dirty="0" smtClean="0">
                <a:latin typeface="楷体" panose="02010609060101010101" pitchFamily="49" charset="-122"/>
                <a:ea typeface="楷体" panose="02010609060101010101" pitchFamily="49" charset="-122"/>
              </a:rPr>
              <a:t>1-2</a:t>
            </a:r>
            <a:r>
              <a:rPr lang="zh-CN" altLang="en-US" sz="2600" b="1" dirty="0" smtClean="0">
                <a:latin typeface="楷体" panose="02010609060101010101" pitchFamily="49" charset="-122"/>
                <a:ea typeface="楷体" panose="02010609060101010101" pitchFamily="49" charset="-122"/>
              </a:rPr>
              <a:t>人，快速审查</a:t>
            </a:r>
            <a:endParaRPr lang="en-US" altLang="zh-CN" sz="2600" b="1" dirty="0" smtClean="0">
              <a:latin typeface="楷体" panose="02010609060101010101" pitchFamily="49" charset="-122"/>
              <a:ea typeface="楷体" panose="02010609060101010101" pitchFamily="49" charset="-122"/>
            </a:endParaRPr>
          </a:p>
          <a:p>
            <a:pPr algn="ctr"/>
            <a:endParaRPr lang="zh-CN" altLang="en-US" dirty="0"/>
          </a:p>
        </p:txBody>
      </p:sp>
    </p:spTree>
    <p:extLst>
      <p:ext uri="{BB962C8B-B14F-4D97-AF65-F5344CB8AC3E}">
        <p14:creationId xmlns:p14="http://schemas.microsoft.com/office/powerpoint/2010/main" val="1217707972"/>
      </p:ext>
    </p:extLst>
  </p:cSld>
  <p:clrMapOvr>
    <a:masterClrMapping/>
  </p:clrMapOvr>
  <p:transition>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cxnSp>
        <p:nvCxnSpPr>
          <p:cNvPr id="6" name="直接连接符 5"/>
          <p:cNvCxnSpPr/>
          <p:nvPr/>
        </p:nvCxnSpPr>
        <p:spPr>
          <a:xfrm>
            <a:off x="839416" y="2996952"/>
            <a:ext cx="1368152" cy="86409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2" name="圆角矩形 1"/>
          <p:cNvSpPr/>
          <p:nvPr/>
        </p:nvSpPr>
        <p:spPr>
          <a:xfrm>
            <a:off x="119336" y="1700808"/>
            <a:ext cx="648072" cy="216024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圆角矩形 2"/>
          <p:cNvSpPr/>
          <p:nvPr/>
        </p:nvSpPr>
        <p:spPr>
          <a:xfrm>
            <a:off x="1775520" y="2852936"/>
            <a:ext cx="6120680" cy="273630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更正规</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目的不仅是发现缺陷，更多包含了提高程序员技术水平、优化代码质量、改进开发质量的因素</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被评审的对象更关键，流程更复杂</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使用最为广泛</a:t>
            </a:r>
            <a:endParaRPr lang="zh-CN" altLang="en-US" dirty="0"/>
          </a:p>
        </p:txBody>
      </p:sp>
    </p:spTree>
    <p:extLst>
      <p:ext uri="{BB962C8B-B14F-4D97-AF65-F5344CB8AC3E}">
        <p14:creationId xmlns:p14="http://schemas.microsoft.com/office/powerpoint/2010/main" val="4197531246"/>
      </p:ext>
    </p:extLst>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AutoShape 6"/>
          <p:cNvSpPr>
            <a:spLocks noChangeArrowheads="1"/>
          </p:cNvSpPr>
          <p:nvPr/>
        </p:nvSpPr>
        <p:spPr bwMode="auto">
          <a:xfrm>
            <a:off x="1010967" y="1556791"/>
            <a:ext cx="9008244" cy="3459345"/>
          </a:xfrm>
          <a:prstGeom prst="roundRect">
            <a:avLst>
              <a:gd name="adj" fmla="val 16667"/>
            </a:avLst>
          </a:prstGeom>
          <a:noFill/>
          <a:ln w="28575">
            <a:solidFill>
              <a:srgbClr val="C0C0C0"/>
            </a:solidFill>
            <a:prstDash val="sysDot"/>
            <a:round/>
            <a:headEnd/>
            <a:tailEnd/>
          </a:ln>
        </p:spPr>
        <p:txBody>
          <a:bodyPr wrap="none" anchor="ctr"/>
          <a:lstStyle/>
          <a:p>
            <a:pPr marL="457200" indent="-457200">
              <a:lnSpc>
                <a:spcPct val="150000"/>
              </a:lnSpc>
              <a:buClr>
                <a:schemeClr val="tx1"/>
              </a:buClr>
              <a:buFont typeface="Arial" panose="020B0604020202020204" pitchFamily="34" charset="0"/>
              <a:buChar char="•"/>
              <a:defRPr/>
            </a:pPr>
            <a:r>
              <a:rPr lang="zh-CN" altLang="en-US" sz="2800" b="1" dirty="0" smtClean="0">
                <a:latin typeface="楷体" panose="02010609060101010101" pitchFamily="49" charset="-122"/>
                <a:ea typeface="楷体" panose="02010609060101010101" pitchFamily="49" charset="-122"/>
              </a:rPr>
              <a:t>理解静态白盒测试的背景知识</a:t>
            </a:r>
            <a:endParaRPr lang="en-US" altLang="zh-CN" sz="2800" b="1" dirty="0" smtClean="0">
              <a:latin typeface="楷体" panose="02010609060101010101" pitchFamily="49" charset="-122"/>
              <a:ea typeface="楷体" panose="02010609060101010101" pitchFamily="49" charset="-122"/>
            </a:endParaRPr>
          </a:p>
          <a:p>
            <a:pPr marL="457200" indent="-457200">
              <a:lnSpc>
                <a:spcPct val="150000"/>
              </a:lnSpc>
              <a:buClr>
                <a:schemeClr val="tx1"/>
              </a:buClr>
              <a:buFont typeface="Arial" panose="020B0604020202020204" pitchFamily="34" charset="0"/>
              <a:buChar char="•"/>
              <a:defRPr/>
            </a:pPr>
            <a:r>
              <a:rPr lang="zh-CN" altLang="en-US" sz="2800" b="1" dirty="0" smtClean="0">
                <a:latin typeface="楷体" panose="02010609060101010101" pitchFamily="49" charset="-122"/>
                <a:ea typeface="楷体" panose="02010609060101010101" pitchFamily="49" charset="-122"/>
              </a:rPr>
              <a:t>掌握静态白盒测试的方法</a:t>
            </a:r>
            <a:endParaRPr lang="en-US" altLang="zh-CN" sz="2800" b="1" dirty="0" smtClean="0">
              <a:latin typeface="楷体" panose="02010609060101010101" pitchFamily="49" charset="-122"/>
              <a:ea typeface="楷体" panose="02010609060101010101" pitchFamily="49" charset="-122"/>
            </a:endParaRPr>
          </a:p>
          <a:p>
            <a:pPr marL="457200" indent="-457200">
              <a:lnSpc>
                <a:spcPct val="150000"/>
              </a:lnSpc>
              <a:buClr>
                <a:schemeClr val="tx1"/>
              </a:buClr>
              <a:buFont typeface="Arial" panose="020B0604020202020204" pitchFamily="34" charset="0"/>
              <a:buChar char="•"/>
              <a:defRPr/>
            </a:pPr>
            <a:r>
              <a:rPr lang="zh-CN" altLang="en-US" sz="2800" b="1" dirty="0" smtClean="0">
                <a:latin typeface="楷体" panose="02010609060101010101" pitchFamily="49" charset="-122"/>
                <a:ea typeface="楷体" panose="02010609060101010101" pitchFamily="49" charset="-122"/>
              </a:rPr>
              <a:t>重难点：掌握静态白盒测试的方法</a:t>
            </a:r>
            <a:endParaRPr lang="en-US" altLang="zh-CN" sz="2800" b="1" dirty="0">
              <a:latin typeface="楷体" panose="02010609060101010101" pitchFamily="49" charset="-122"/>
              <a:ea typeface="楷体" panose="02010609060101010101" pitchFamily="49" charset="-122"/>
            </a:endParaRPr>
          </a:p>
        </p:txBody>
      </p:sp>
      <p:sp>
        <p:nvSpPr>
          <p:cNvPr id="2" name="标题 1"/>
          <p:cNvSpPr>
            <a:spLocks noGrp="1"/>
          </p:cNvSpPr>
          <p:nvPr>
            <p:ph type="title" idx="4294967295"/>
          </p:nvPr>
        </p:nvSpPr>
        <p:spPr>
          <a:xfrm>
            <a:off x="352643" y="299837"/>
            <a:ext cx="6226175" cy="565820"/>
          </a:xfrm>
        </p:spPr>
        <p:txBody>
          <a:bodyPr>
            <a:normAutofit fontScale="90000"/>
          </a:bodyPr>
          <a:lstStyle/>
          <a:p>
            <a:r>
              <a:rPr lang="zh-CN" altLang="en-US" dirty="0"/>
              <a:t>本节教学</a:t>
            </a:r>
            <a:r>
              <a:rPr lang="zh-CN" altLang="en-US" dirty="0" smtClean="0"/>
              <a:t>目标</a:t>
            </a:r>
            <a:endParaRPr lang="zh-CN" altLang="en-US" b="1" dirty="0"/>
          </a:p>
        </p:txBody>
      </p:sp>
    </p:spTree>
    <p:extLst>
      <p:ext uri="{BB962C8B-B14F-4D97-AF65-F5344CB8AC3E}">
        <p14:creationId xmlns:p14="http://schemas.microsoft.com/office/powerpoint/2010/main" val="79222303"/>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同行评审的</a:t>
            </a:r>
            <a:r>
              <a:rPr lang="en-US" altLang="zh-CN" dirty="0" smtClean="0"/>
              <a:t>5</a:t>
            </a:r>
            <a:r>
              <a:rPr lang="zh-CN" altLang="en-US" dirty="0" smtClean="0"/>
              <a:t>种角色</a:t>
            </a:r>
            <a:endParaRPr lang="zh-CN" altLang="en-US" dirty="0"/>
          </a:p>
        </p:txBody>
      </p:sp>
      <p:sp>
        <p:nvSpPr>
          <p:cNvPr id="15" name="内容占位符 14"/>
          <p:cNvSpPr>
            <a:spLocks noGrp="1"/>
          </p:cNvSpPr>
          <p:nvPr>
            <p:ph idx="1"/>
          </p:nvPr>
        </p:nvSpPr>
        <p:spPr>
          <a:xfrm>
            <a:off x="873597" y="1196752"/>
            <a:ext cx="10668000" cy="4267200"/>
          </a:xfrm>
        </p:spPr>
        <p:txBody>
          <a:bodyPr/>
          <a:lstStyle/>
          <a:p>
            <a:endParaRPr lang="zh-CN" altLang="en-US"/>
          </a:p>
        </p:txBody>
      </p:sp>
      <p:pic>
        <p:nvPicPr>
          <p:cNvPr id="4" name="图片 3"/>
          <p:cNvPicPr>
            <a:picLocks noChangeAspect="1"/>
          </p:cNvPicPr>
          <p:nvPr/>
        </p:nvPicPr>
        <p:blipFill>
          <a:blip r:embed="rId3"/>
          <a:stretch>
            <a:fillRect/>
          </a:stretch>
        </p:blipFill>
        <p:spPr>
          <a:xfrm>
            <a:off x="607399" y="833700"/>
            <a:ext cx="11074986" cy="5052749"/>
          </a:xfrm>
          <a:prstGeom prst="rect">
            <a:avLst/>
          </a:prstGeom>
        </p:spPr>
      </p:pic>
      <p:sp>
        <p:nvSpPr>
          <p:cNvPr id="5" name="文本框 4"/>
          <p:cNvSpPr txBox="1"/>
          <p:nvPr/>
        </p:nvSpPr>
        <p:spPr>
          <a:xfrm>
            <a:off x="10150872" y="2914650"/>
            <a:ext cx="757238" cy="400110"/>
          </a:xfrm>
          <a:prstGeom prst="rect">
            <a:avLst/>
          </a:prstGeom>
          <a:solidFill>
            <a:srgbClr val="002060"/>
          </a:solidFill>
        </p:spPr>
        <p:txBody>
          <a:bodyPr wrap="square" rtlCol="0">
            <a:spAutoFit/>
          </a:bodyPr>
          <a:lstStyle/>
          <a:p>
            <a:r>
              <a:rPr lang="zh-CN" altLang="en-US" sz="2000" b="1" dirty="0" smtClean="0">
                <a:solidFill>
                  <a:schemeClr val="bg1"/>
                </a:solidFill>
              </a:rPr>
              <a:t>作者</a:t>
            </a:r>
            <a:endParaRPr lang="zh-CN" altLang="en-US" sz="2000" b="1" dirty="0">
              <a:solidFill>
                <a:schemeClr val="bg1"/>
              </a:solidFill>
            </a:endParaRPr>
          </a:p>
        </p:txBody>
      </p:sp>
      <p:sp>
        <p:nvSpPr>
          <p:cNvPr id="6" name="文本框 5"/>
          <p:cNvSpPr txBox="1"/>
          <p:nvPr/>
        </p:nvSpPr>
        <p:spPr>
          <a:xfrm>
            <a:off x="10150872" y="3929063"/>
            <a:ext cx="1900237" cy="707886"/>
          </a:xfrm>
          <a:prstGeom prst="rect">
            <a:avLst/>
          </a:prstGeom>
          <a:noFill/>
        </p:spPr>
        <p:txBody>
          <a:bodyPr wrap="square" rtlCol="0">
            <a:spAutoFit/>
          </a:bodyPr>
          <a:lstStyle/>
          <a:p>
            <a:r>
              <a:rPr lang="zh-CN" altLang="en-US" sz="2000" b="1" dirty="0" smtClean="0">
                <a:solidFill>
                  <a:srgbClr val="0070C0"/>
                </a:solidFill>
                <a:latin typeface="楷体" panose="02010609060101010101" pitchFamily="49" charset="-122"/>
                <a:ea typeface="楷体" panose="02010609060101010101" pitchFamily="49" charset="-122"/>
              </a:rPr>
              <a:t>负责提供被评审的工作产品</a:t>
            </a:r>
            <a:endParaRPr lang="zh-CN" altLang="en-US" sz="2000" b="1" dirty="0">
              <a:solidFill>
                <a:srgbClr val="0070C0"/>
              </a:solidFill>
              <a:latin typeface="楷体" panose="02010609060101010101" pitchFamily="49" charset="-122"/>
              <a:ea typeface="楷体" panose="02010609060101010101" pitchFamily="49" charset="-122"/>
            </a:endParaRPr>
          </a:p>
        </p:txBody>
      </p:sp>
      <p:sp>
        <p:nvSpPr>
          <p:cNvPr id="8" name="文本框 7"/>
          <p:cNvSpPr txBox="1"/>
          <p:nvPr/>
        </p:nvSpPr>
        <p:spPr>
          <a:xfrm>
            <a:off x="7393385" y="5114925"/>
            <a:ext cx="985837" cy="400110"/>
          </a:xfrm>
          <a:prstGeom prst="rect">
            <a:avLst/>
          </a:prstGeom>
          <a:solidFill>
            <a:srgbClr val="002060"/>
          </a:solidFill>
        </p:spPr>
        <p:txBody>
          <a:bodyPr wrap="square" rtlCol="0">
            <a:spAutoFit/>
          </a:bodyPr>
          <a:lstStyle/>
          <a:p>
            <a:r>
              <a:rPr lang="zh-CN" altLang="en-US" sz="2000" b="1" dirty="0" smtClean="0">
                <a:solidFill>
                  <a:schemeClr val="bg1"/>
                </a:solidFill>
              </a:rPr>
              <a:t>评审员</a:t>
            </a:r>
            <a:endParaRPr lang="zh-CN" altLang="en-US" sz="2000" b="1" dirty="0">
              <a:solidFill>
                <a:schemeClr val="bg1"/>
              </a:solidFill>
            </a:endParaRPr>
          </a:p>
        </p:txBody>
      </p:sp>
      <p:sp>
        <p:nvSpPr>
          <p:cNvPr id="9" name="文本框 8"/>
          <p:cNvSpPr txBox="1"/>
          <p:nvPr/>
        </p:nvSpPr>
        <p:spPr>
          <a:xfrm>
            <a:off x="5893196" y="6115050"/>
            <a:ext cx="2819401" cy="707886"/>
          </a:xfrm>
          <a:prstGeom prst="rect">
            <a:avLst/>
          </a:prstGeom>
          <a:noFill/>
        </p:spPr>
        <p:txBody>
          <a:bodyPr wrap="square" rtlCol="0">
            <a:spAutoFit/>
          </a:bodyPr>
          <a:lstStyle/>
          <a:p>
            <a:r>
              <a:rPr lang="zh-CN" altLang="en-US" sz="2000" b="1" dirty="0" smtClean="0">
                <a:solidFill>
                  <a:srgbClr val="0070C0"/>
                </a:solidFill>
                <a:latin typeface="楷体" panose="02010609060101010101" pitchFamily="49" charset="-122"/>
                <a:ea typeface="楷体" panose="02010609060101010101" pitchFamily="49" charset="-122"/>
              </a:rPr>
              <a:t>负责评审工作产品，有时也负责设计测试用例</a:t>
            </a:r>
            <a:endParaRPr lang="zh-CN" altLang="en-US" sz="2000" b="1" dirty="0">
              <a:solidFill>
                <a:srgbClr val="0070C0"/>
              </a:solidFill>
              <a:latin typeface="楷体" panose="02010609060101010101" pitchFamily="49" charset="-122"/>
              <a:ea typeface="楷体" panose="02010609060101010101" pitchFamily="49" charset="-122"/>
            </a:endParaRPr>
          </a:p>
        </p:txBody>
      </p:sp>
      <p:sp>
        <p:nvSpPr>
          <p:cNvPr id="10" name="文本框 9"/>
          <p:cNvSpPr txBox="1"/>
          <p:nvPr/>
        </p:nvSpPr>
        <p:spPr>
          <a:xfrm>
            <a:off x="463948" y="2528887"/>
            <a:ext cx="1042987" cy="400110"/>
          </a:xfrm>
          <a:prstGeom prst="rect">
            <a:avLst/>
          </a:prstGeom>
          <a:solidFill>
            <a:srgbClr val="002060"/>
          </a:solidFill>
        </p:spPr>
        <p:txBody>
          <a:bodyPr wrap="square" rtlCol="0">
            <a:spAutoFit/>
          </a:bodyPr>
          <a:lstStyle/>
          <a:p>
            <a:r>
              <a:rPr lang="zh-CN" altLang="en-US" sz="2000" b="1" dirty="0" smtClean="0">
                <a:solidFill>
                  <a:schemeClr val="bg1"/>
                </a:solidFill>
              </a:rPr>
              <a:t>记录员</a:t>
            </a:r>
            <a:endParaRPr lang="zh-CN" altLang="en-US" sz="2000" b="1" dirty="0">
              <a:solidFill>
                <a:schemeClr val="bg1"/>
              </a:solidFill>
            </a:endParaRPr>
          </a:p>
        </p:txBody>
      </p:sp>
      <p:sp>
        <p:nvSpPr>
          <p:cNvPr id="11" name="文本框 10"/>
          <p:cNvSpPr txBox="1"/>
          <p:nvPr/>
        </p:nvSpPr>
        <p:spPr>
          <a:xfrm>
            <a:off x="335360" y="5800725"/>
            <a:ext cx="2214562" cy="707886"/>
          </a:xfrm>
          <a:prstGeom prst="rect">
            <a:avLst/>
          </a:prstGeom>
          <a:noFill/>
        </p:spPr>
        <p:txBody>
          <a:bodyPr wrap="square" rtlCol="0">
            <a:spAutoFit/>
          </a:bodyPr>
          <a:lstStyle/>
          <a:p>
            <a:r>
              <a:rPr lang="zh-CN" altLang="en-US" sz="2000" b="1" dirty="0" smtClean="0">
                <a:solidFill>
                  <a:srgbClr val="0070C0"/>
                </a:solidFill>
                <a:latin typeface="楷体" panose="02010609060101010101" pitchFamily="49" charset="-122"/>
                <a:ea typeface="楷体" panose="02010609060101010101" pitchFamily="49" charset="-122"/>
              </a:rPr>
              <a:t>秘书，负责记录缺陷和决议</a:t>
            </a:r>
            <a:endParaRPr lang="zh-CN" altLang="en-US" sz="2000" b="1" dirty="0">
              <a:solidFill>
                <a:srgbClr val="0070C0"/>
              </a:solidFill>
              <a:latin typeface="楷体" panose="02010609060101010101" pitchFamily="49" charset="-122"/>
              <a:ea typeface="楷体" panose="02010609060101010101" pitchFamily="49" charset="-122"/>
            </a:endParaRPr>
          </a:p>
        </p:txBody>
      </p:sp>
      <p:sp>
        <p:nvSpPr>
          <p:cNvPr id="12" name="文本框 11"/>
          <p:cNvSpPr txBox="1"/>
          <p:nvPr/>
        </p:nvSpPr>
        <p:spPr>
          <a:xfrm>
            <a:off x="2278460" y="900113"/>
            <a:ext cx="1042987" cy="400110"/>
          </a:xfrm>
          <a:prstGeom prst="rect">
            <a:avLst/>
          </a:prstGeom>
          <a:solidFill>
            <a:srgbClr val="002060"/>
          </a:solidFill>
        </p:spPr>
        <p:txBody>
          <a:bodyPr wrap="square" rtlCol="0">
            <a:spAutoFit/>
          </a:bodyPr>
          <a:lstStyle/>
          <a:p>
            <a:r>
              <a:rPr lang="zh-CN" altLang="en-US" sz="2000" b="1" dirty="0" smtClean="0">
                <a:solidFill>
                  <a:schemeClr val="bg1"/>
                </a:solidFill>
              </a:rPr>
              <a:t>讲解员</a:t>
            </a:r>
            <a:endParaRPr lang="zh-CN" altLang="en-US" sz="2000" b="1" dirty="0">
              <a:solidFill>
                <a:schemeClr val="bg1"/>
              </a:solidFill>
            </a:endParaRPr>
          </a:p>
        </p:txBody>
      </p:sp>
      <p:sp>
        <p:nvSpPr>
          <p:cNvPr id="13" name="文本框 12"/>
          <p:cNvSpPr txBox="1"/>
          <p:nvPr/>
        </p:nvSpPr>
        <p:spPr>
          <a:xfrm>
            <a:off x="435372" y="1565154"/>
            <a:ext cx="3371851" cy="400110"/>
          </a:xfrm>
          <a:prstGeom prst="rect">
            <a:avLst/>
          </a:prstGeom>
          <a:noFill/>
        </p:spPr>
        <p:txBody>
          <a:bodyPr wrap="square" rtlCol="0">
            <a:spAutoFit/>
          </a:bodyPr>
          <a:lstStyle/>
          <a:p>
            <a:r>
              <a:rPr lang="zh-CN" altLang="en-US" sz="2000" b="1" dirty="0" smtClean="0">
                <a:solidFill>
                  <a:srgbClr val="0070C0"/>
                </a:solidFill>
                <a:latin typeface="楷体" panose="02010609060101010101" pitchFamily="49" charset="-122"/>
                <a:ea typeface="楷体" panose="02010609060101010101" pitchFamily="49" charset="-122"/>
              </a:rPr>
              <a:t>负责讲解被评审的工作产品</a:t>
            </a:r>
            <a:endParaRPr lang="zh-CN" altLang="en-US" sz="2000" b="1" dirty="0">
              <a:solidFill>
                <a:srgbClr val="0070C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5171404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p:bldP spid="10" grpId="0" animBg="1"/>
      <p:bldP spid="11" grpId="0"/>
      <p:bldP spid="12" grpId="0" animBg="1"/>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84" y="260648"/>
            <a:ext cx="10668000" cy="720080"/>
          </a:xfrm>
        </p:spPr>
        <p:txBody>
          <a:bodyPr/>
          <a:lstStyle/>
          <a:p>
            <a:r>
              <a:rPr lang="zh-CN" altLang="en-US" dirty="0"/>
              <a:t>评审流程</a:t>
            </a:r>
          </a:p>
        </p:txBody>
      </p:sp>
      <p:grpSp>
        <p:nvGrpSpPr>
          <p:cNvPr id="48" name="组合 47"/>
          <p:cNvGrpSpPr/>
          <p:nvPr/>
        </p:nvGrpSpPr>
        <p:grpSpPr>
          <a:xfrm>
            <a:off x="58144" y="692696"/>
            <a:ext cx="12230544" cy="4968552"/>
            <a:chOff x="58144" y="692696"/>
            <a:chExt cx="12230544" cy="4968552"/>
          </a:xfrm>
        </p:grpSpPr>
        <p:sp>
          <p:nvSpPr>
            <p:cNvPr id="4" name="右箭头 3"/>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latin typeface="楷体" panose="02010609060101010101" pitchFamily="49" charset="-122"/>
                  <a:ea typeface="楷体" panose="02010609060101010101" pitchFamily="49" charset="-122"/>
                </a:rPr>
                <a:t>入口标准</a:t>
              </a:r>
              <a:endParaRPr lang="zh-CN" altLang="en-US" sz="2600" b="1" dirty="0">
                <a:latin typeface="楷体" panose="02010609060101010101" pitchFamily="49" charset="-122"/>
                <a:ea typeface="楷体" panose="02010609060101010101" pitchFamily="49" charset="-122"/>
              </a:endParaRPr>
            </a:p>
          </p:txBody>
        </p:sp>
        <p:sp>
          <p:nvSpPr>
            <p:cNvPr id="5" name="圆角矩形 4"/>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1 </a:t>
              </a:r>
              <a:r>
                <a:rPr lang="zh-CN" altLang="en-US" sz="2800" b="1" dirty="0" smtClean="0">
                  <a:latin typeface="楷体" panose="02010609060101010101" pitchFamily="49" charset="-122"/>
                  <a:ea typeface="楷体" panose="02010609060101010101" pitchFamily="49" charset="-122"/>
                </a:rPr>
                <a:t>计划评审会议</a:t>
              </a:r>
              <a:endParaRPr lang="zh-CN" altLang="en-US" sz="2800" b="1" dirty="0">
                <a:latin typeface="楷体" panose="02010609060101010101" pitchFamily="49" charset="-122"/>
                <a:ea typeface="楷体" panose="02010609060101010101" pitchFamily="49" charset="-122"/>
              </a:endParaRPr>
            </a:p>
          </p:txBody>
        </p:sp>
        <p:sp>
          <p:nvSpPr>
            <p:cNvPr id="6" name="菱形 5"/>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是否召开预备会议</a:t>
              </a:r>
              <a:endParaRPr lang="zh-CN" altLang="en-US" sz="28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2</a:t>
              </a:r>
            </a:p>
            <a:p>
              <a:pPr algn="ctr"/>
              <a:r>
                <a:rPr lang="zh-CN" altLang="en-US" sz="2800" b="1" dirty="0" smtClean="0">
                  <a:latin typeface="楷体" panose="02010609060101010101" pitchFamily="49" charset="-122"/>
                  <a:ea typeface="楷体" panose="02010609060101010101" pitchFamily="49" charset="-122"/>
                </a:rPr>
                <a:t>召开评审</a:t>
              </a:r>
              <a:r>
                <a:rPr lang="zh-CN" altLang="en-US" sz="2800" b="1" dirty="0">
                  <a:latin typeface="楷体" panose="02010609060101010101" pitchFamily="49" charset="-122"/>
                  <a:ea typeface="楷体" panose="02010609060101010101" pitchFamily="49" charset="-122"/>
                </a:rPr>
                <a:t>预备</a:t>
              </a:r>
              <a:r>
                <a:rPr lang="zh-CN" altLang="en-US" sz="2800" b="1" dirty="0" smtClean="0">
                  <a:latin typeface="楷体" panose="02010609060101010101" pitchFamily="49" charset="-122"/>
                  <a:ea typeface="楷体" panose="02010609060101010101" pitchFamily="49" charset="-122"/>
                </a:rPr>
                <a:t>会</a:t>
              </a:r>
              <a:endParaRPr lang="zh-CN" altLang="en-US" sz="28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准备评审会议</a:t>
              </a:r>
              <a:endParaRPr lang="zh-CN" altLang="en-US" sz="28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4 </a:t>
              </a:r>
              <a:r>
                <a:rPr lang="zh-CN" altLang="en-US" sz="2800" b="1" dirty="0" smtClean="0">
                  <a:latin typeface="楷体" panose="02010609060101010101" pitchFamily="49" charset="-122"/>
                  <a:ea typeface="楷体" panose="02010609060101010101" pitchFamily="49" charset="-122"/>
                </a:rPr>
                <a:t>召开评审会议</a:t>
              </a:r>
              <a:endParaRPr lang="zh-CN" altLang="en-US" sz="28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是否召开第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5</a:t>
              </a:r>
            </a:p>
            <a:p>
              <a:pPr algn="ctr"/>
              <a:r>
                <a:rPr lang="zh-CN" altLang="en-US" sz="2800" b="1" dirty="0" smtClean="0">
                  <a:latin typeface="楷体" panose="02010609060101010101" pitchFamily="49" charset="-122"/>
                  <a:ea typeface="楷体" panose="02010609060101010101" pitchFamily="49" charset="-122"/>
                </a:rPr>
                <a:t>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6 </a:t>
              </a:r>
              <a:r>
                <a:rPr lang="zh-CN" altLang="en-US" sz="2800" b="1" dirty="0" smtClean="0">
                  <a:latin typeface="楷体" panose="02010609060101010101" pitchFamily="49" charset="-122"/>
                  <a:ea typeface="楷体" panose="02010609060101010101" pitchFamily="49" charset="-122"/>
                </a:rPr>
                <a:t>修复缺陷</a:t>
              </a:r>
              <a:endParaRPr lang="zh-CN" altLang="en-US" sz="28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7</a:t>
              </a:r>
              <a:r>
                <a:rPr lang="zh-CN" altLang="en-US" sz="2800" b="1" dirty="0" smtClean="0">
                  <a:latin typeface="楷体" panose="02010609060101010101" pitchFamily="49" charset="-122"/>
                  <a:ea typeface="楷体" panose="02010609060101010101" pitchFamily="49" charset="-122"/>
                </a:rPr>
                <a:t>确认修复</a:t>
              </a:r>
              <a:endParaRPr lang="zh-CN" altLang="en-US" sz="28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latin typeface="楷体" panose="02010609060101010101" pitchFamily="49" charset="-122"/>
                  <a:ea typeface="楷体" panose="02010609060101010101" pitchFamily="49" charset="-122"/>
                </a:rPr>
                <a:t>出口标准</a:t>
              </a:r>
              <a:endParaRPr lang="zh-CN" altLang="en-US" sz="2600" b="1" dirty="0">
                <a:latin typeface="楷体" panose="02010609060101010101" pitchFamily="49" charset="-122"/>
                <a:ea typeface="楷体" panose="02010609060101010101" pitchFamily="49" charset="-122"/>
              </a:endParaRPr>
            </a:p>
          </p:txBody>
        </p:sp>
        <p:sp>
          <p:nvSpPr>
            <p:cNvPr id="20" name="右箭头 19"/>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672" y="2564904"/>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sp>
          <p:nvSpPr>
            <p:cNvPr id="29" name="文本框 28"/>
            <p:cNvSpPr txBox="1"/>
            <p:nvPr/>
          </p:nvSpPr>
          <p:spPr>
            <a:xfrm>
              <a:off x="7896200" y="2432501"/>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grpSp>
          <p:nvGrpSpPr>
            <p:cNvPr id="40" name="组合 39"/>
            <p:cNvGrpSpPr/>
            <p:nvPr/>
          </p:nvGrpSpPr>
          <p:grpSpPr>
            <a:xfrm>
              <a:off x="2783632" y="3212976"/>
              <a:ext cx="1728192" cy="2304256"/>
              <a:chOff x="2783632" y="3212976"/>
              <a:chExt cx="1728192" cy="2304256"/>
            </a:xfrm>
          </p:grpSpPr>
          <p:cxnSp>
            <p:nvCxnSpPr>
              <p:cNvPr id="34" name="肘形连接符 33"/>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nvGrpSpPr>
            <p:cNvPr id="41" name="组合 40"/>
            <p:cNvGrpSpPr/>
            <p:nvPr/>
          </p:nvGrpSpPr>
          <p:grpSpPr>
            <a:xfrm>
              <a:off x="7525344" y="3068960"/>
              <a:ext cx="1728192" cy="2592288"/>
              <a:chOff x="2783632" y="3212976"/>
              <a:chExt cx="1728192" cy="2304256"/>
            </a:xfrm>
          </p:grpSpPr>
          <p:cxnSp>
            <p:nvCxnSpPr>
              <p:cNvPr id="42" name="肘形连接符 41"/>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spTree>
    <p:extLst>
      <p:ext uri="{BB962C8B-B14F-4D97-AF65-F5344CB8AC3E}">
        <p14:creationId xmlns:p14="http://schemas.microsoft.com/office/powerpoint/2010/main" val="97965150"/>
      </p:ext>
    </p:extLst>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计划评审会议</a:t>
            </a:r>
            <a:endParaRPr lang="zh-CN" altLang="en-US" dirty="0"/>
          </a:p>
        </p:txBody>
      </p:sp>
      <p:sp>
        <p:nvSpPr>
          <p:cNvPr id="2" name="内容占位符 1"/>
          <p:cNvSpPr>
            <a:spLocks noGrp="1"/>
          </p:cNvSpPr>
          <p:nvPr>
            <p:ph idx="1"/>
          </p:nvPr>
        </p:nvSpPr>
        <p:spPr>
          <a:xfrm>
            <a:off x="695400" y="836712"/>
            <a:ext cx="10668000" cy="4267200"/>
          </a:xfrm>
        </p:spPr>
        <p:txBody>
          <a:bodyPr/>
          <a:lstStyle/>
          <a:p>
            <a:r>
              <a:rPr lang="zh-CN" altLang="en-US" dirty="0" smtClean="0"/>
              <a:t>一般地，设计部门应在评审前</a:t>
            </a:r>
            <a:r>
              <a:rPr lang="en-US" altLang="zh-CN" dirty="0" smtClean="0"/>
              <a:t>3</a:t>
            </a:r>
            <a:r>
              <a:rPr lang="zh-CN" altLang="en-US" dirty="0" smtClean="0"/>
              <a:t>天向项目管理部门提交</a:t>
            </a:r>
            <a:r>
              <a:rPr lang="en-US" altLang="zh-CN" dirty="0" smtClean="0"/>
              <a:t>《</a:t>
            </a:r>
            <a:r>
              <a:rPr lang="zh-CN" altLang="en-US" dirty="0" smtClean="0"/>
              <a:t>设计和开发评审表</a:t>
            </a:r>
            <a:r>
              <a:rPr lang="en-US" altLang="zh-CN" dirty="0" smtClean="0"/>
              <a:t>》</a:t>
            </a:r>
            <a:r>
              <a:rPr lang="zh-CN" altLang="en-US" dirty="0" smtClean="0"/>
              <a:t>，经批准后，进入计划评审会议阶段</a:t>
            </a:r>
            <a:endParaRPr lang="en-US" altLang="zh-CN" dirty="0" smtClean="0"/>
          </a:p>
          <a:p>
            <a:endParaRPr lang="zh-CN" altLang="en-US" dirty="0"/>
          </a:p>
        </p:txBody>
      </p:sp>
      <p:grpSp>
        <p:nvGrpSpPr>
          <p:cNvPr id="5" name="组合 4"/>
          <p:cNvGrpSpPr/>
          <p:nvPr/>
        </p:nvGrpSpPr>
        <p:grpSpPr>
          <a:xfrm>
            <a:off x="130152" y="1916832"/>
            <a:ext cx="11870504" cy="4608512"/>
            <a:chOff x="58144" y="692696"/>
            <a:chExt cx="12230544" cy="4968552"/>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latin typeface="楷体" panose="02010609060101010101" pitchFamily="49" charset="-122"/>
                  <a:ea typeface="楷体" panose="02010609060101010101" pitchFamily="49" charset="-122"/>
                </a:rPr>
                <a:t>入口标准</a:t>
              </a:r>
              <a:endParaRPr lang="zh-CN" altLang="en-US" sz="2600" b="1" dirty="0">
                <a:latin typeface="楷体" panose="02010609060101010101" pitchFamily="49" charset="-122"/>
                <a:ea typeface="楷体" panose="02010609060101010101" pitchFamily="49" charset="-122"/>
              </a:endParaRP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1 </a:t>
              </a:r>
              <a:r>
                <a:rPr lang="zh-CN" altLang="en-US" sz="2800" b="1" dirty="0" smtClean="0">
                  <a:latin typeface="楷体" panose="02010609060101010101" pitchFamily="49" charset="-122"/>
                  <a:ea typeface="楷体" panose="02010609060101010101" pitchFamily="49" charset="-122"/>
                </a:rPr>
                <a:t>计划评审会议</a:t>
              </a:r>
              <a:endParaRPr lang="zh-CN" altLang="en-US" sz="2800" b="1" dirty="0">
                <a:latin typeface="楷体" panose="02010609060101010101" pitchFamily="49" charset="-122"/>
                <a:ea typeface="楷体" panose="02010609060101010101" pitchFamily="49" charset="-122"/>
              </a:endParaRP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是否召开预备会议</a:t>
              </a:r>
              <a:endParaRPr lang="zh-CN" altLang="en-US" sz="28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2</a:t>
              </a:r>
            </a:p>
            <a:p>
              <a:pPr algn="ctr"/>
              <a:r>
                <a:rPr lang="zh-CN" altLang="en-US" sz="2800" b="1" dirty="0" smtClean="0">
                  <a:latin typeface="楷体" panose="02010609060101010101" pitchFamily="49" charset="-122"/>
                  <a:ea typeface="楷体" panose="02010609060101010101" pitchFamily="49" charset="-122"/>
                </a:rPr>
                <a:t>召开评审</a:t>
              </a:r>
              <a:r>
                <a:rPr lang="zh-CN" altLang="en-US" sz="2800" b="1" dirty="0">
                  <a:latin typeface="楷体" panose="02010609060101010101" pitchFamily="49" charset="-122"/>
                  <a:ea typeface="楷体" panose="02010609060101010101" pitchFamily="49" charset="-122"/>
                </a:rPr>
                <a:t>预备</a:t>
              </a:r>
              <a:r>
                <a:rPr lang="zh-CN" altLang="en-US" sz="2800" b="1" dirty="0" smtClean="0">
                  <a:latin typeface="楷体" panose="02010609060101010101" pitchFamily="49" charset="-122"/>
                  <a:ea typeface="楷体" panose="02010609060101010101" pitchFamily="49" charset="-122"/>
                </a:rPr>
                <a:t>会</a:t>
              </a:r>
              <a:endParaRPr lang="zh-CN" altLang="en-US" sz="28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准备评审会议</a:t>
              </a:r>
              <a:endParaRPr lang="zh-CN" altLang="en-US" sz="28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4 </a:t>
              </a:r>
              <a:r>
                <a:rPr lang="zh-CN" altLang="en-US" sz="2800" b="1" dirty="0" smtClean="0">
                  <a:latin typeface="楷体" panose="02010609060101010101" pitchFamily="49" charset="-122"/>
                  <a:ea typeface="楷体" panose="02010609060101010101" pitchFamily="49" charset="-122"/>
                </a:rPr>
                <a:t>召开评审会议</a:t>
              </a:r>
              <a:endParaRPr lang="zh-CN" altLang="en-US" sz="28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是否召开第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5</a:t>
              </a:r>
            </a:p>
            <a:p>
              <a:pPr algn="ctr"/>
              <a:r>
                <a:rPr lang="zh-CN" altLang="en-US" sz="2800" b="1" dirty="0" smtClean="0">
                  <a:latin typeface="楷体" panose="02010609060101010101" pitchFamily="49" charset="-122"/>
                  <a:ea typeface="楷体" panose="02010609060101010101" pitchFamily="49" charset="-122"/>
                </a:rPr>
                <a:t>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6 </a:t>
              </a:r>
              <a:r>
                <a:rPr lang="zh-CN" altLang="en-US" sz="2800" b="1" dirty="0" smtClean="0">
                  <a:latin typeface="楷体" panose="02010609060101010101" pitchFamily="49" charset="-122"/>
                  <a:ea typeface="楷体" panose="02010609060101010101" pitchFamily="49" charset="-122"/>
                </a:rPr>
                <a:t>修复缺陷</a:t>
              </a:r>
              <a:endParaRPr lang="zh-CN" altLang="en-US" sz="28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7</a:t>
              </a:r>
              <a:r>
                <a:rPr lang="zh-CN" altLang="en-US" sz="2800" b="1" dirty="0" smtClean="0">
                  <a:latin typeface="楷体" panose="02010609060101010101" pitchFamily="49" charset="-122"/>
                  <a:ea typeface="楷体" panose="02010609060101010101" pitchFamily="49" charset="-122"/>
                </a:rPr>
                <a:t>确认修复</a:t>
              </a:r>
              <a:endParaRPr lang="zh-CN" altLang="en-US" sz="28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latin typeface="楷体" panose="02010609060101010101" pitchFamily="49" charset="-122"/>
                  <a:ea typeface="楷体" panose="02010609060101010101" pitchFamily="49" charset="-122"/>
                </a:rPr>
                <a:t>出口标准</a:t>
              </a:r>
              <a:endParaRPr lang="zh-CN" altLang="en-US" sz="2600" b="1" dirty="0">
                <a:latin typeface="楷体" panose="02010609060101010101" pitchFamily="49" charset="-122"/>
                <a:ea typeface="楷体" panose="02010609060101010101" pitchFamily="49" charset="-122"/>
              </a:endParaRP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143672" y="2564904"/>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sp>
          <p:nvSpPr>
            <p:cNvPr id="26" name="文本框 25"/>
            <p:cNvSpPr txBox="1"/>
            <p:nvPr/>
          </p:nvSpPr>
          <p:spPr>
            <a:xfrm>
              <a:off x="7896200" y="2432501"/>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grpSp>
          <p:nvGrpSpPr>
            <p:cNvPr id="27" name="组合 26"/>
            <p:cNvGrpSpPr/>
            <p:nvPr/>
          </p:nvGrpSpPr>
          <p:grpSpPr>
            <a:xfrm>
              <a:off x="2783632" y="3212976"/>
              <a:ext cx="1728192" cy="2304256"/>
              <a:chOff x="2783632" y="3212976"/>
              <a:chExt cx="1728192" cy="2304256"/>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nvGrpSpPr>
            <p:cNvPr id="28" name="组合 27"/>
            <p:cNvGrpSpPr/>
            <p:nvPr/>
          </p:nvGrpSpPr>
          <p:grpSpPr>
            <a:xfrm>
              <a:off x="7525344" y="3068960"/>
              <a:ext cx="1728192" cy="2592288"/>
              <a:chOff x="2783632" y="3212976"/>
              <a:chExt cx="1728192" cy="2304256"/>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sp>
        <p:nvSpPr>
          <p:cNvPr id="34" name="圆角矩形 33"/>
          <p:cNvSpPr/>
          <p:nvPr/>
        </p:nvSpPr>
        <p:spPr>
          <a:xfrm>
            <a:off x="1199456" y="2420888"/>
            <a:ext cx="936104" cy="3744416"/>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4671775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计划评审会议</a:t>
            </a:r>
            <a:endParaRPr lang="zh-CN" altLang="en-US" dirty="0"/>
          </a:p>
        </p:txBody>
      </p:sp>
      <p:sp>
        <p:nvSpPr>
          <p:cNvPr id="2" name="内容占位符 1"/>
          <p:cNvSpPr>
            <a:spLocks noGrp="1"/>
          </p:cNvSpPr>
          <p:nvPr>
            <p:ph idx="1"/>
          </p:nvPr>
        </p:nvSpPr>
        <p:spPr>
          <a:xfrm>
            <a:off x="623392" y="980728"/>
            <a:ext cx="4032448" cy="4843264"/>
          </a:xfrm>
        </p:spPr>
        <p:txBody>
          <a:bodyPr/>
          <a:lstStyle/>
          <a:p>
            <a:r>
              <a:rPr lang="zh-CN" altLang="en-US" dirty="0" smtClean="0">
                <a:solidFill>
                  <a:srgbClr val="FF0000"/>
                </a:solidFill>
              </a:rPr>
              <a:t>项目经理</a:t>
            </a:r>
            <a:r>
              <a:rPr lang="zh-CN" altLang="en-US" dirty="0" smtClean="0"/>
              <a:t>：根据申请表来指定合适的会议主持人</a:t>
            </a:r>
            <a:endParaRPr lang="en-US" altLang="zh-CN" dirty="0" smtClean="0"/>
          </a:p>
          <a:p>
            <a:r>
              <a:rPr lang="zh-CN" altLang="en-US" dirty="0" smtClean="0">
                <a:solidFill>
                  <a:srgbClr val="FF0000"/>
                </a:solidFill>
              </a:rPr>
              <a:t>作者</a:t>
            </a:r>
            <a:r>
              <a:rPr lang="zh-CN" altLang="en-US" dirty="0" smtClean="0"/>
              <a:t>：提供工作产品作为被评审的对象，并</a:t>
            </a:r>
            <a:r>
              <a:rPr lang="zh-CN" altLang="en-US" dirty="0"/>
              <a:t>在</a:t>
            </a:r>
            <a:r>
              <a:rPr lang="zh-CN" altLang="en-US" dirty="0" smtClean="0"/>
              <a:t>提交前检查是否符合相关标准和规范</a:t>
            </a:r>
            <a:endParaRPr lang="en-US" altLang="zh-CN" dirty="0" smtClean="0"/>
          </a:p>
        </p:txBody>
      </p:sp>
      <p:pic>
        <p:nvPicPr>
          <p:cNvPr id="4" name="图片 3"/>
          <p:cNvPicPr/>
          <p:nvPr/>
        </p:nvPicPr>
        <p:blipFill rotWithShape="1">
          <a:blip r:embed="rId3"/>
          <a:srcRect l="14936" t="35749" r="5064" b="8041"/>
          <a:stretch/>
        </p:blipFill>
        <p:spPr>
          <a:xfrm>
            <a:off x="4583832" y="1196752"/>
            <a:ext cx="6900863" cy="4129087"/>
          </a:xfrm>
          <a:prstGeom prst="rect">
            <a:avLst/>
          </a:prstGeom>
        </p:spPr>
      </p:pic>
    </p:spTree>
    <p:extLst>
      <p:ext uri="{BB962C8B-B14F-4D97-AF65-F5344CB8AC3E}">
        <p14:creationId xmlns:p14="http://schemas.microsoft.com/office/powerpoint/2010/main" val="303728120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主持人工作</a:t>
            </a:r>
            <a:endParaRPr lang="zh-CN" altLang="en-US" dirty="0"/>
          </a:p>
        </p:txBody>
      </p:sp>
      <p:pic>
        <p:nvPicPr>
          <p:cNvPr id="4" name="图片 3"/>
          <p:cNvPicPr>
            <a:picLocks noChangeAspect="1"/>
          </p:cNvPicPr>
          <p:nvPr/>
        </p:nvPicPr>
        <p:blipFill>
          <a:blip r:embed="rId2"/>
          <a:stretch>
            <a:fillRect/>
          </a:stretch>
        </p:blipFill>
        <p:spPr>
          <a:xfrm>
            <a:off x="7176120" y="908720"/>
            <a:ext cx="2909751" cy="5260424"/>
          </a:xfrm>
          <a:prstGeom prst="rect">
            <a:avLst/>
          </a:prstGeom>
        </p:spPr>
      </p:pic>
      <p:sp>
        <p:nvSpPr>
          <p:cNvPr id="6" name="内容占位符 1"/>
          <p:cNvSpPr txBox="1">
            <a:spLocks/>
          </p:cNvSpPr>
          <p:nvPr/>
        </p:nvSpPr>
        <p:spPr bwMode="auto">
          <a:xfrm>
            <a:off x="767409" y="1268760"/>
            <a:ext cx="6192688"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solidFill>
                  <a:srgbClr val="FF0000"/>
                </a:solidFill>
              </a:rPr>
              <a:t>主持人</a:t>
            </a:r>
            <a:r>
              <a:rPr lang="zh-CN" altLang="en-US" dirty="0" smtClean="0"/>
              <a:t>：对本次评审会议进行规划</a:t>
            </a:r>
            <a:r>
              <a:rPr lang="zh-CN" altLang="en-US" dirty="0"/>
              <a:t>，</a:t>
            </a:r>
            <a:r>
              <a:rPr lang="zh-CN" altLang="en-US" dirty="0" smtClean="0"/>
              <a:t>包括：制定评审计划，检查入口标准，准备评审材料包，选择合适的评审员，分发评审材料</a:t>
            </a:r>
          </a:p>
          <a:p>
            <a:endParaRPr lang="zh-CN" altLang="en-US" dirty="0"/>
          </a:p>
        </p:txBody>
      </p:sp>
    </p:spTree>
    <p:extLst>
      <p:ext uri="{BB962C8B-B14F-4D97-AF65-F5344CB8AC3E}">
        <p14:creationId xmlns:p14="http://schemas.microsoft.com/office/powerpoint/2010/main" val="3474792058"/>
      </p:ext>
    </p:extLst>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召开评审预备会</a:t>
            </a:r>
            <a:endParaRPr lang="zh-CN" altLang="en-US" dirty="0"/>
          </a:p>
        </p:txBody>
      </p:sp>
      <p:sp>
        <p:nvSpPr>
          <p:cNvPr id="7" name="内容占位符 6"/>
          <p:cNvSpPr>
            <a:spLocks noGrp="1"/>
          </p:cNvSpPr>
          <p:nvPr>
            <p:ph idx="1"/>
          </p:nvPr>
        </p:nvSpPr>
        <p:spPr/>
        <p:txBody>
          <a:bodyPr/>
          <a:lstStyle/>
          <a:p>
            <a:endParaRPr lang="zh-CN" altLang="en-US" dirty="0"/>
          </a:p>
        </p:txBody>
      </p:sp>
      <p:grpSp>
        <p:nvGrpSpPr>
          <p:cNvPr id="5" name="组合 4"/>
          <p:cNvGrpSpPr/>
          <p:nvPr/>
        </p:nvGrpSpPr>
        <p:grpSpPr>
          <a:xfrm>
            <a:off x="130152" y="1196752"/>
            <a:ext cx="11870504" cy="5034955"/>
            <a:chOff x="58144" y="692696"/>
            <a:chExt cx="12230544" cy="4893125"/>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b="1" dirty="0" smtClean="0">
                  <a:latin typeface="楷体" panose="02010609060101010101" pitchFamily="49" charset="-122"/>
                  <a:ea typeface="楷体" panose="02010609060101010101" pitchFamily="49" charset="-122"/>
                </a:rPr>
                <a:t>入口标准</a:t>
              </a:r>
              <a:endParaRPr lang="zh-CN" altLang="en-US" sz="2600" b="1" dirty="0">
                <a:latin typeface="楷体" panose="02010609060101010101" pitchFamily="49" charset="-122"/>
                <a:ea typeface="楷体" panose="02010609060101010101" pitchFamily="49" charset="-122"/>
              </a:endParaRPr>
            </a:p>
          </p:txBody>
        </p:sp>
        <p:sp>
          <p:nvSpPr>
            <p:cNvPr id="8" name="圆角矩形 7"/>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1 </a:t>
              </a:r>
              <a:r>
                <a:rPr lang="zh-CN" altLang="en-US" sz="2800" b="1" dirty="0" smtClean="0">
                  <a:latin typeface="楷体" panose="02010609060101010101" pitchFamily="49" charset="-122"/>
                  <a:ea typeface="楷体" panose="02010609060101010101" pitchFamily="49" charset="-122"/>
                </a:rPr>
                <a:t>计划评审会议</a:t>
              </a:r>
              <a:endParaRPr lang="zh-CN" altLang="en-US" sz="2800" b="1" dirty="0">
                <a:latin typeface="楷体" panose="02010609060101010101" pitchFamily="49" charset="-122"/>
                <a:ea typeface="楷体" panose="02010609060101010101" pitchFamily="49" charset="-122"/>
              </a:endParaRPr>
            </a:p>
          </p:txBody>
        </p:sp>
        <p:sp>
          <p:nvSpPr>
            <p:cNvPr id="9" name="菱形 8"/>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latin typeface="楷体" panose="02010609060101010101" pitchFamily="49" charset="-122"/>
                  <a:ea typeface="楷体" panose="02010609060101010101" pitchFamily="49" charset="-122"/>
                </a:rPr>
                <a:t>是否召开预备会议</a:t>
              </a:r>
              <a:endParaRPr lang="zh-CN" altLang="en-US" sz="2800" b="1" dirty="0">
                <a:latin typeface="楷体" panose="02010609060101010101" pitchFamily="49" charset="-122"/>
                <a:ea typeface="楷体" panose="02010609060101010101" pitchFamily="49" charset="-122"/>
              </a:endParaRPr>
            </a:p>
          </p:txBody>
        </p:sp>
        <p:sp>
          <p:nvSpPr>
            <p:cNvPr id="10" name="圆角矩形 9"/>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2</a:t>
              </a:r>
            </a:p>
            <a:p>
              <a:r>
                <a:rPr lang="zh-CN" altLang="en-US" sz="2800" b="1" dirty="0" smtClean="0">
                  <a:latin typeface="楷体" panose="02010609060101010101" pitchFamily="49" charset="-122"/>
                  <a:ea typeface="楷体" panose="02010609060101010101" pitchFamily="49" charset="-122"/>
                </a:rPr>
                <a:t>召开评审</a:t>
              </a:r>
              <a:r>
                <a:rPr lang="zh-CN" altLang="en-US" sz="2800" b="1" dirty="0">
                  <a:latin typeface="楷体" panose="02010609060101010101" pitchFamily="49" charset="-122"/>
                  <a:ea typeface="楷体" panose="02010609060101010101" pitchFamily="49" charset="-122"/>
                </a:rPr>
                <a:t>预备</a:t>
              </a:r>
              <a:r>
                <a:rPr lang="zh-CN" altLang="en-US" sz="2800" b="1" dirty="0" smtClean="0">
                  <a:latin typeface="楷体" panose="02010609060101010101" pitchFamily="49" charset="-122"/>
                  <a:ea typeface="楷体" panose="02010609060101010101" pitchFamily="49" charset="-122"/>
                </a:rPr>
                <a:t>会</a:t>
              </a:r>
              <a:endParaRPr lang="zh-CN" altLang="en-US" sz="2800" b="1" dirty="0">
                <a:latin typeface="楷体" panose="02010609060101010101" pitchFamily="49" charset="-122"/>
                <a:ea typeface="楷体" panose="02010609060101010101" pitchFamily="49" charset="-122"/>
              </a:endParaRPr>
            </a:p>
          </p:txBody>
        </p:sp>
        <p:sp>
          <p:nvSpPr>
            <p:cNvPr id="11" name="圆角矩形 10"/>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准备评审会议</a:t>
              </a:r>
              <a:endParaRPr lang="zh-CN" altLang="en-US" sz="2800" b="1" dirty="0">
                <a:latin typeface="楷体" panose="02010609060101010101" pitchFamily="49" charset="-122"/>
                <a:ea typeface="楷体" panose="02010609060101010101" pitchFamily="49" charset="-122"/>
              </a:endParaRPr>
            </a:p>
          </p:txBody>
        </p:sp>
        <p:sp>
          <p:nvSpPr>
            <p:cNvPr id="12" name="圆角矩形 11"/>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4 </a:t>
              </a:r>
              <a:r>
                <a:rPr lang="zh-CN" altLang="en-US" sz="2800" b="1" dirty="0" smtClean="0">
                  <a:latin typeface="楷体" panose="02010609060101010101" pitchFamily="49" charset="-122"/>
                  <a:ea typeface="楷体" panose="02010609060101010101" pitchFamily="49" charset="-122"/>
                </a:rPr>
                <a:t>召开评审会议</a:t>
              </a:r>
              <a:endParaRPr lang="zh-CN" altLang="en-US" sz="2800" b="1" dirty="0">
                <a:latin typeface="楷体" panose="02010609060101010101" pitchFamily="49" charset="-122"/>
                <a:ea typeface="楷体" panose="02010609060101010101" pitchFamily="49" charset="-122"/>
              </a:endParaRPr>
            </a:p>
          </p:txBody>
        </p:sp>
        <p:sp>
          <p:nvSpPr>
            <p:cNvPr id="13" name="菱形 12"/>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latin typeface="楷体" panose="02010609060101010101" pitchFamily="49" charset="-122"/>
                  <a:ea typeface="楷体" panose="02010609060101010101" pitchFamily="49" charset="-122"/>
                </a:rPr>
                <a:t>是否召开第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4" name="圆角矩形 13"/>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5</a:t>
              </a:r>
            </a:p>
            <a:p>
              <a:r>
                <a:rPr lang="zh-CN" altLang="en-US" sz="2800" b="1" dirty="0" smtClean="0">
                  <a:latin typeface="楷体" panose="02010609060101010101" pitchFamily="49" charset="-122"/>
                  <a:ea typeface="楷体" panose="02010609060101010101" pitchFamily="49" charset="-122"/>
                </a:rPr>
                <a:t>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5" name="圆角矩形 14"/>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6 </a:t>
              </a:r>
              <a:r>
                <a:rPr lang="zh-CN" altLang="en-US" sz="2800" b="1" dirty="0" smtClean="0">
                  <a:latin typeface="楷体" panose="02010609060101010101" pitchFamily="49" charset="-122"/>
                  <a:ea typeface="楷体" panose="02010609060101010101" pitchFamily="49" charset="-122"/>
                </a:rPr>
                <a:t>修复缺陷</a:t>
              </a:r>
              <a:endParaRPr lang="zh-CN" altLang="en-US" sz="2800" b="1" dirty="0">
                <a:latin typeface="楷体" panose="02010609060101010101" pitchFamily="49" charset="-122"/>
                <a:ea typeface="楷体" panose="02010609060101010101" pitchFamily="49" charset="-122"/>
              </a:endParaRPr>
            </a:p>
          </p:txBody>
        </p:sp>
        <p:sp>
          <p:nvSpPr>
            <p:cNvPr id="16" name="圆角矩形 15"/>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7</a:t>
              </a:r>
              <a:r>
                <a:rPr lang="zh-CN" altLang="en-US" sz="2800" b="1" dirty="0" smtClean="0">
                  <a:latin typeface="楷体" panose="02010609060101010101" pitchFamily="49" charset="-122"/>
                  <a:ea typeface="楷体" panose="02010609060101010101" pitchFamily="49" charset="-122"/>
                </a:rPr>
                <a:t>确认修复</a:t>
              </a:r>
              <a:endParaRPr lang="zh-CN" altLang="en-US" sz="2800" b="1" dirty="0">
                <a:latin typeface="楷体" panose="02010609060101010101" pitchFamily="49" charset="-122"/>
                <a:ea typeface="楷体" panose="02010609060101010101" pitchFamily="49" charset="-122"/>
              </a:endParaRPr>
            </a:p>
          </p:txBody>
        </p:sp>
        <p:sp>
          <p:nvSpPr>
            <p:cNvPr id="17" name="右箭头 16"/>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b="1" dirty="0" smtClean="0">
                  <a:latin typeface="楷体" panose="02010609060101010101" pitchFamily="49" charset="-122"/>
                  <a:ea typeface="楷体" panose="02010609060101010101" pitchFamily="49" charset="-122"/>
                </a:rPr>
                <a:t>出口标准</a:t>
              </a:r>
              <a:endParaRPr lang="zh-CN" altLang="en-US" sz="2600" b="1" dirty="0">
                <a:latin typeface="楷体" panose="02010609060101010101" pitchFamily="49" charset="-122"/>
                <a:ea typeface="楷体" panose="02010609060101010101" pitchFamily="49" charset="-122"/>
              </a:endParaRPr>
            </a:p>
          </p:txBody>
        </p:sp>
        <p:sp>
          <p:nvSpPr>
            <p:cNvPr id="18" name="右箭头 17"/>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9" name="右箭头 18"/>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0" name="右箭头 19"/>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1" name="右箭头 20"/>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2" name="右箭头 21"/>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3" name="右箭头 22"/>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4" name="右箭头 23"/>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5" name="右箭头 24"/>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6" name="文本框 25"/>
            <p:cNvSpPr txBox="1"/>
            <p:nvPr/>
          </p:nvSpPr>
          <p:spPr>
            <a:xfrm>
              <a:off x="3143672" y="2564904"/>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sp>
          <p:nvSpPr>
            <p:cNvPr id="27" name="文本框 26"/>
            <p:cNvSpPr txBox="1"/>
            <p:nvPr/>
          </p:nvSpPr>
          <p:spPr>
            <a:xfrm>
              <a:off x="7896200" y="2432501"/>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grpSp>
          <p:nvGrpSpPr>
            <p:cNvPr id="28" name="组合 27"/>
            <p:cNvGrpSpPr/>
            <p:nvPr/>
          </p:nvGrpSpPr>
          <p:grpSpPr>
            <a:xfrm>
              <a:off x="2783632" y="3212976"/>
              <a:ext cx="1728192" cy="2304256"/>
              <a:chOff x="2783632" y="3212976"/>
              <a:chExt cx="1728192" cy="2304256"/>
            </a:xfrm>
          </p:grpSpPr>
          <p:cxnSp>
            <p:nvCxnSpPr>
              <p:cNvPr id="32" name="肘形连接符 31"/>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nvGrpSpPr>
            <p:cNvPr id="29" name="组合 28"/>
            <p:cNvGrpSpPr/>
            <p:nvPr/>
          </p:nvGrpSpPr>
          <p:grpSpPr>
            <a:xfrm>
              <a:off x="7525344" y="3068960"/>
              <a:ext cx="1728192" cy="2516861"/>
              <a:chOff x="2783632" y="3212976"/>
              <a:chExt cx="1728192" cy="2237210"/>
            </a:xfrm>
          </p:grpSpPr>
          <p:cxnSp>
            <p:nvCxnSpPr>
              <p:cNvPr id="30" name="肘形连接符 29"/>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143672" y="5024789"/>
                <a:ext cx="360040" cy="425397"/>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sp>
        <p:nvSpPr>
          <p:cNvPr id="34" name="圆角矩形 33"/>
          <p:cNvSpPr/>
          <p:nvPr/>
        </p:nvSpPr>
        <p:spPr>
          <a:xfrm>
            <a:off x="3503712" y="1772816"/>
            <a:ext cx="864096" cy="3994194"/>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1657734"/>
      </p:ext>
    </p:extLst>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召开预备评审会议</a:t>
            </a:r>
            <a:endParaRPr lang="zh-CN" altLang="en-US" dirty="0"/>
          </a:p>
        </p:txBody>
      </p:sp>
      <p:sp>
        <p:nvSpPr>
          <p:cNvPr id="2" name="内容占位符 1"/>
          <p:cNvSpPr>
            <a:spLocks noGrp="1"/>
          </p:cNvSpPr>
          <p:nvPr>
            <p:ph idx="1"/>
          </p:nvPr>
        </p:nvSpPr>
        <p:spPr>
          <a:xfrm>
            <a:off x="623392" y="980728"/>
            <a:ext cx="6120680" cy="4843264"/>
          </a:xfrm>
        </p:spPr>
        <p:txBody>
          <a:bodyPr/>
          <a:lstStyle/>
          <a:p>
            <a:r>
              <a:rPr lang="zh-CN" altLang="en-US" dirty="0" smtClean="0">
                <a:solidFill>
                  <a:srgbClr val="FF0000"/>
                </a:solidFill>
              </a:rPr>
              <a:t>评审员</a:t>
            </a:r>
            <a:r>
              <a:rPr lang="zh-CN" altLang="en-US" dirty="0" smtClean="0"/>
              <a:t>向主持人提出申请，由主持人决定是否需要召开评审预备会</a:t>
            </a:r>
            <a:endParaRPr lang="en-US" altLang="zh-CN" dirty="0" smtClean="0"/>
          </a:p>
          <a:p>
            <a:r>
              <a:rPr lang="zh-CN" altLang="en-US" dirty="0" smtClean="0"/>
              <a:t>时间 </a:t>
            </a:r>
            <a:r>
              <a:rPr lang="en-US" altLang="zh-CN" dirty="0" smtClean="0"/>
              <a:t>&lt; 2</a:t>
            </a:r>
            <a:r>
              <a:rPr lang="zh-CN" altLang="en-US" dirty="0" smtClean="0"/>
              <a:t>小时</a:t>
            </a:r>
            <a:endParaRPr lang="en-US" altLang="zh-CN" dirty="0" smtClean="0"/>
          </a:p>
          <a:p>
            <a:r>
              <a:rPr lang="zh-CN" altLang="en-US" dirty="0" smtClean="0"/>
              <a:t>了解评审流程、目的</a:t>
            </a:r>
            <a:endParaRPr lang="en-US" altLang="zh-CN" dirty="0" smtClean="0"/>
          </a:p>
          <a:p>
            <a:r>
              <a:rPr lang="zh-CN" altLang="en-US" dirty="0" smtClean="0"/>
              <a:t>理解自己的责任</a:t>
            </a:r>
            <a:endParaRPr lang="en-US" altLang="zh-CN" dirty="0" smtClean="0"/>
          </a:p>
          <a:p>
            <a:r>
              <a:rPr lang="zh-CN" altLang="en-US" dirty="0" smtClean="0"/>
              <a:t>评审材料正确无误</a:t>
            </a:r>
            <a:endParaRPr lang="zh-CN" altLang="en-US" dirty="0"/>
          </a:p>
        </p:txBody>
      </p:sp>
      <p:pic>
        <p:nvPicPr>
          <p:cNvPr id="4" name="图片 3"/>
          <p:cNvPicPr>
            <a:picLocks noChangeAspect="1"/>
          </p:cNvPicPr>
          <p:nvPr/>
        </p:nvPicPr>
        <p:blipFill>
          <a:blip r:embed="rId3"/>
          <a:stretch>
            <a:fillRect/>
          </a:stretch>
        </p:blipFill>
        <p:spPr>
          <a:xfrm>
            <a:off x="6744072" y="1124744"/>
            <a:ext cx="4828571" cy="4704762"/>
          </a:xfrm>
          <a:prstGeom prst="rect">
            <a:avLst/>
          </a:prstGeom>
        </p:spPr>
      </p:pic>
    </p:spTree>
    <p:extLst>
      <p:ext uri="{BB962C8B-B14F-4D97-AF65-F5344CB8AC3E}">
        <p14:creationId xmlns:p14="http://schemas.microsoft.com/office/powerpoint/2010/main" val="137313532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召开预备评审会议</a:t>
            </a:r>
            <a:endParaRPr lang="zh-CN" altLang="en-US" dirty="0"/>
          </a:p>
        </p:txBody>
      </p:sp>
      <p:sp>
        <p:nvSpPr>
          <p:cNvPr id="10" name="内容占位符 9"/>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407368" y="1071998"/>
            <a:ext cx="9133995" cy="5093306"/>
          </a:xfrm>
          <a:prstGeom prst="rect">
            <a:avLst/>
          </a:prstGeom>
        </p:spPr>
      </p:pic>
      <p:sp>
        <p:nvSpPr>
          <p:cNvPr id="5" name="文本框 4"/>
          <p:cNvSpPr txBox="1"/>
          <p:nvPr/>
        </p:nvSpPr>
        <p:spPr>
          <a:xfrm>
            <a:off x="9501188" y="2800350"/>
            <a:ext cx="2071687" cy="830997"/>
          </a:xfrm>
          <a:prstGeom prst="rect">
            <a:avLst/>
          </a:prstGeom>
          <a:noFill/>
        </p:spPr>
        <p:txBody>
          <a:bodyPr wrap="square" rtlCol="0">
            <a:spAutoFit/>
          </a:bodyPr>
          <a:lstStyle/>
          <a:p>
            <a:r>
              <a:rPr lang="zh-CN" altLang="en-US" sz="2400" b="1" dirty="0" smtClean="0">
                <a:solidFill>
                  <a:srgbClr val="0070C0"/>
                </a:solidFill>
                <a:latin typeface="楷体" panose="02010609060101010101" pitchFamily="49" charset="-122"/>
                <a:ea typeface="楷体" panose="02010609060101010101" pitchFamily="49" charset="-122"/>
              </a:rPr>
              <a:t>介绍工作产品和相关材料</a:t>
            </a:r>
            <a:endParaRPr lang="zh-CN" altLang="en-US" sz="2400" b="1" dirty="0">
              <a:solidFill>
                <a:srgbClr val="0070C0"/>
              </a:solidFill>
              <a:latin typeface="楷体" panose="02010609060101010101" pitchFamily="49" charset="-122"/>
              <a:ea typeface="楷体" panose="02010609060101010101" pitchFamily="49" charset="-122"/>
            </a:endParaRPr>
          </a:p>
        </p:txBody>
      </p:sp>
      <p:sp>
        <p:nvSpPr>
          <p:cNvPr id="6" name="文本框 5"/>
          <p:cNvSpPr txBox="1"/>
          <p:nvPr/>
        </p:nvSpPr>
        <p:spPr>
          <a:xfrm>
            <a:off x="3357563" y="1843089"/>
            <a:ext cx="3714749" cy="830997"/>
          </a:xfrm>
          <a:prstGeom prst="rect">
            <a:avLst/>
          </a:prstGeom>
          <a:noFill/>
        </p:spPr>
        <p:txBody>
          <a:bodyPr wrap="square" rtlCol="0">
            <a:spAutoFit/>
          </a:bodyPr>
          <a:lstStyle/>
          <a:p>
            <a:r>
              <a:rPr lang="zh-CN" altLang="en-US" sz="2400" b="1" dirty="0" smtClean="0">
                <a:solidFill>
                  <a:srgbClr val="0070C0"/>
                </a:solidFill>
                <a:latin typeface="楷体" panose="02010609060101010101" pitchFamily="49" charset="-122"/>
                <a:ea typeface="楷体" panose="02010609060101010101" pitchFamily="49" charset="-122"/>
              </a:rPr>
              <a:t>向评审员说明评审流程及相关要求，确定评审重点</a:t>
            </a:r>
            <a:endParaRPr lang="zh-CN" altLang="en-US" sz="2400" b="1" dirty="0">
              <a:solidFill>
                <a:srgbClr val="0070C0"/>
              </a:solidFill>
              <a:latin typeface="楷体" panose="02010609060101010101" pitchFamily="49" charset="-122"/>
              <a:ea typeface="楷体" panose="02010609060101010101" pitchFamily="49" charset="-122"/>
            </a:endParaRPr>
          </a:p>
        </p:txBody>
      </p:sp>
      <p:sp>
        <p:nvSpPr>
          <p:cNvPr id="7" name="文本框 6"/>
          <p:cNvSpPr txBox="1"/>
          <p:nvPr/>
        </p:nvSpPr>
        <p:spPr>
          <a:xfrm>
            <a:off x="4986337" y="4943475"/>
            <a:ext cx="3714750" cy="1200329"/>
          </a:xfrm>
          <a:prstGeom prst="rect">
            <a:avLst/>
          </a:prstGeom>
          <a:noFill/>
        </p:spPr>
        <p:txBody>
          <a:bodyPr wrap="square" rtlCol="0">
            <a:spAutoFit/>
          </a:bodyPr>
          <a:lstStyle/>
          <a:p>
            <a:r>
              <a:rPr lang="zh-CN" altLang="en-US" sz="2400" b="1" dirty="0" smtClean="0">
                <a:solidFill>
                  <a:srgbClr val="0070C0"/>
                </a:solidFill>
                <a:latin typeface="楷体" panose="02010609060101010101" pitchFamily="49" charset="-122"/>
                <a:ea typeface="楷体" panose="02010609060101010101" pitchFamily="49" charset="-122"/>
              </a:rPr>
              <a:t>听取作者和主持人的介绍，查看所有得到的工作产品正确无误</a:t>
            </a:r>
            <a:endParaRPr lang="zh-CN" altLang="en-US" sz="2400" b="1" dirty="0">
              <a:solidFill>
                <a:srgbClr val="0070C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977715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准备评审会议</a:t>
            </a:r>
            <a:endParaRPr lang="zh-CN" altLang="en-US" dirty="0"/>
          </a:p>
        </p:txBody>
      </p:sp>
      <p:sp>
        <p:nvSpPr>
          <p:cNvPr id="2" name="内容占位符 1"/>
          <p:cNvSpPr>
            <a:spLocks noGrp="1"/>
          </p:cNvSpPr>
          <p:nvPr>
            <p:ph idx="1"/>
          </p:nvPr>
        </p:nvSpPr>
        <p:spPr>
          <a:xfrm>
            <a:off x="695400" y="908720"/>
            <a:ext cx="10668000" cy="4267200"/>
          </a:xfrm>
        </p:spPr>
        <p:txBody>
          <a:bodyPr/>
          <a:lstStyle/>
          <a:p>
            <a:r>
              <a:rPr lang="zh-CN" altLang="en-US" dirty="0" smtClean="0">
                <a:solidFill>
                  <a:srgbClr val="FF0000"/>
                </a:solidFill>
              </a:rPr>
              <a:t>评审员</a:t>
            </a:r>
            <a:r>
              <a:rPr lang="zh-CN" altLang="en-US" dirty="0" smtClean="0"/>
              <a:t>：检查工作产品，记录发现缺陷，反馈给主持人。提前准备测试用例</a:t>
            </a:r>
            <a:endParaRPr lang="en-US" altLang="zh-CN" dirty="0" smtClean="0"/>
          </a:p>
          <a:p>
            <a:r>
              <a:rPr lang="zh-CN" altLang="en-US" dirty="0" smtClean="0">
                <a:solidFill>
                  <a:srgbClr val="FF0000"/>
                </a:solidFill>
              </a:rPr>
              <a:t>主持人</a:t>
            </a:r>
            <a:r>
              <a:rPr lang="zh-CN" altLang="en-US" dirty="0" smtClean="0"/>
              <a:t>：汇总收集的审阅情况记录表，并判断是否需要增加评审的投入</a:t>
            </a:r>
            <a:endParaRPr lang="zh-CN" altLang="en-US" dirty="0"/>
          </a:p>
        </p:txBody>
      </p:sp>
      <p:grpSp>
        <p:nvGrpSpPr>
          <p:cNvPr id="5" name="组合 4"/>
          <p:cNvGrpSpPr/>
          <p:nvPr/>
        </p:nvGrpSpPr>
        <p:grpSpPr>
          <a:xfrm>
            <a:off x="1282280" y="2564904"/>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出口标准</a:t>
              </a:r>
              <a:endParaRPr lang="zh-CN" altLang="en-US" sz="2200" b="1" dirty="0">
                <a:latin typeface="楷体" panose="02010609060101010101" pitchFamily="49" charset="-122"/>
                <a:ea typeface="楷体" panose="02010609060101010101" pitchFamily="49" charset="-122"/>
              </a:endParaRP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文本框 24"/>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6" name="文本框 25"/>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7" name="组合 26"/>
            <p:cNvGrpSpPr/>
            <p:nvPr/>
          </p:nvGrpSpPr>
          <p:grpSpPr>
            <a:xfrm>
              <a:off x="2783632" y="3212976"/>
              <a:ext cx="1728192" cy="2230562"/>
              <a:chOff x="2783632" y="3212976"/>
              <a:chExt cx="1728192" cy="2230562"/>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28" name="组合 27"/>
            <p:cNvGrpSpPr/>
            <p:nvPr/>
          </p:nvGrpSpPr>
          <p:grpSpPr>
            <a:xfrm>
              <a:off x="7525344" y="3068960"/>
              <a:ext cx="1728192" cy="2457039"/>
              <a:chOff x="2783632" y="3212976"/>
              <a:chExt cx="1728192" cy="2184035"/>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3" name="圆角矩形 32"/>
          <p:cNvSpPr/>
          <p:nvPr/>
        </p:nvSpPr>
        <p:spPr>
          <a:xfrm>
            <a:off x="5375920" y="3068960"/>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69392617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召开评审会议</a:t>
            </a:r>
            <a:endParaRPr lang="zh-CN" altLang="en-US" dirty="0"/>
          </a:p>
        </p:txBody>
      </p:sp>
      <p:sp>
        <p:nvSpPr>
          <p:cNvPr id="2" name="内容占位符 1"/>
          <p:cNvSpPr>
            <a:spLocks noGrp="1"/>
          </p:cNvSpPr>
          <p:nvPr>
            <p:ph idx="1"/>
          </p:nvPr>
        </p:nvSpPr>
        <p:spPr>
          <a:xfrm>
            <a:off x="623392" y="1052736"/>
            <a:ext cx="10668000" cy="4267200"/>
          </a:xfrm>
        </p:spPr>
        <p:txBody>
          <a:bodyPr/>
          <a:lstStyle/>
          <a:p>
            <a:r>
              <a:rPr lang="zh-CN" altLang="en-US" dirty="0" smtClean="0"/>
              <a:t>参会人员职责：</a:t>
            </a:r>
            <a:endParaRPr lang="en-US" altLang="zh-CN" dirty="0" smtClean="0"/>
          </a:p>
          <a:p>
            <a:r>
              <a:rPr lang="zh-CN" altLang="en-US" dirty="0" smtClean="0">
                <a:solidFill>
                  <a:srgbClr val="FF0000"/>
                </a:solidFill>
              </a:rPr>
              <a:t>主持人</a:t>
            </a:r>
            <a:r>
              <a:rPr lang="zh-CN" altLang="en-US" dirty="0" smtClean="0"/>
              <a:t>：召开并主持会议，控制会议进度，维持会议程序，决定</a:t>
            </a:r>
            <a:r>
              <a:rPr lang="zh-CN" altLang="en-US" dirty="0" smtClean="0">
                <a:solidFill>
                  <a:srgbClr val="FF0000"/>
                </a:solidFill>
              </a:rPr>
              <a:t>是否要召开第</a:t>
            </a:r>
            <a:r>
              <a:rPr lang="en-US" altLang="zh-CN" dirty="0" smtClean="0">
                <a:solidFill>
                  <a:srgbClr val="FF0000"/>
                </a:solidFill>
              </a:rPr>
              <a:t>3</a:t>
            </a:r>
            <a:r>
              <a:rPr lang="zh-CN" altLang="en-US" dirty="0" smtClean="0">
                <a:solidFill>
                  <a:srgbClr val="FF0000"/>
                </a:solidFill>
              </a:rPr>
              <a:t>小时会议</a:t>
            </a:r>
            <a:r>
              <a:rPr lang="zh-CN" altLang="en-US" dirty="0" smtClean="0"/>
              <a:t>，会后提交评审报告，给出评审结论</a:t>
            </a:r>
            <a:endParaRPr lang="en-US" altLang="zh-CN" dirty="0" smtClean="0"/>
          </a:p>
        </p:txBody>
      </p:sp>
      <p:grpSp>
        <p:nvGrpSpPr>
          <p:cNvPr id="5" name="组合 4"/>
          <p:cNvGrpSpPr/>
          <p:nvPr/>
        </p:nvGrpSpPr>
        <p:grpSpPr>
          <a:xfrm>
            <a:off x="479376" y="2581034"/>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8575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出口标准</a:t>
              </a:r>
              <a:endParaRPr lang="zh-CN" altLang="en-US" sz="2200" b="1" dirty="0">
                <a:latin typeface="楷体" panose="02010609060101010101" pitchFamily="49" charset="-122"/>
                <a:ea typeface="楷体" panose="02010609060101010101" pitchFamily="49" charset="-122"/>
              </a:endParaRP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文本框 24"/>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6" name="文本框 25"/>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7" name="组合 26"/>
            <p:cNvGrpSpPr/>
            <p:nvPr/>
          </p:nvGrpSpPr>
          <p:grpSpPr>
            <a:xfrm>
              <a:off x="2783632" y="3212976"/>
              <a:ext cx="1728192" cy="2230562"/>
              <a:chOff x="2783632" y="3212976"/>
              <a:chExt cx="1728192" cy="2230562"/>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28" name="组合 27"/>
            <p:cNvGrpSpPr/>
            <p:nvPr/>
          </p:nvGrpSpPr>
          <p:grpSpPr>
            <a:xfrm>
              <a:off x="7525344" y="3068960"/>
              <a:ext cx="1728192" cy="2457039"/>
              <a:chOff x="2783632" y="3212976"/>
              <a:chExt cx="1728192" cy="2184035"/>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3" name="圆角矩形 32"/>
          <p:cNvSpPr/>
          <p:nvPr/>
        </p:nvSpPr>
        <p:spPr>
          <a:xfrm>
            <a:off x="5653136" y="3013082"/>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42280198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55640" y="1268760"/>
            <a:ext cx="10221383" cy="4641850"/>
          </a:xfrm>
        </p:spPr>
        <p:txBody>
          <a:bodyPr/>
          <a:lstStyle/>
          <a:p>
            <a:pPr>
              <a:lnSpc>
                <a:spcPct val="150000"/>
              </a:lnSpc>
            </a:pPr>
            <a:r>
              <a:rPr lang="zh-CN" altLang="en-US" dirty="0" smtClean="0"/>
              <a:t>静态白盒测试背景知识</a:t>
            </a:r>
            <a:endParaRPr lang="en-US" altLang="zh-CN" dirty="0" smtClean="0"/>
          </a:p>
          <a:p>
            <a:pPr>
              <a:lnSpc>
                <a:spcPct val="150000"/>
              </a:lnSpc>
            </a:pPr>
            <a:r>
              <a:rPr lang="zh-CN" altLang="en-US" dirty="0" smtClean="0"/>
              <a:t>静态白盒测试怎样做</a:t>
            </a:r>
            <a:endParaRPr lang="en-US" altLang="zh-CN" dirty="0" smtClean="0"/>
          </a:p>
          <a:p>
            <a:pPr>
              <a:lnSpc>
                <a:spcPct val="150000"/>
              </a:lnSpc>
            </a:pPr>
            <a:r>
              <a:rPr lang="zh-CN" altLang="en-US" dirty="0"/>
              <a:t>对静态白盒测试的总结</a:t>
            </a:r>
            <a:endParaRPr lang="en-US" altLang="zh-CN" dirty="0" smtClean="0"/>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64304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750" fill="hold"/>
                                        <p:tgtEl>
                                          <p:spTgt spid="2">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召开评审会议</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讲解员</a:t>
            </a:r>
            <a:r>
              <a:rPr lang="zh-CN" altLang="en-US" dirty="0" smtClean="0"/>
              <a:t>：讲解工作产品，引导评审员浏览工作产品</a:t>
            </a:r>
          </a:p>
          <a:p>
            <a:r>
              <a:rPr lang="zh-CN" altLang="en-US" dirty="0" smtClean="0">
                <a:solidFill>
                  <a:srgbClr val="FF0000"/>
                </a:solidFill>
              </a:rPr>
              <a:t>评审员</a:t>
            </a:r>
            <a:r>
              <a:rPr lang="zh-CN" altLang="en-US" dirty="0" smtClean="0"/>
              <a:t>：听取讲解，发表意见，指出问题，与作者确定问题，定义问题的严重程度</a:t>
            </a:r>
            <a:endParaRPr lang="en-US" altLang="zh-CN" dirty="0" smtClean="0"/>
          </a:p>
          <a:p>
            <a:r>
              <a:rPr lang="zh-CN" altLang="en-US" dirty="0" smtClean="0">
                <a:solidFill>
                  <a:srgbClr val="FF0000"/>
                </a:solidFill>
              </a:rPr>
              <a:t>作者</a:t>
            </a:r>
            <a:r>
              <a:rPr lang="zh-CN" altLang="en-US" dirty="0" smtClean="0"/>
              <a:t>：倾听讲解和评审员的意见，回答提问</a:t>
            </a:r>
            <a:endParaRPr lang="en-US" altLang="zh-CN" dirty="0" smtClean="0"/>
          </a:p>
          <a:p>
            <a:r>
              <a:rPr lang="zh-CN" altLang="en-US" dirty="0" smtClean="0">
                <a:solidFill>
                  <a:srgbClr val="FF0000"/>
                </a:solidFill>
              </a:rPr>
              <a:t>记录员</a:t>
            </a:r>
            <a:r>
              <a:rPr lang="zh-CN" altLang="en-US" dirty="0" smtClean="0"/>
              <a:t>：记录每个达成共识的缺陷，确保评审员同意对问题的记录，并记录未达成共识的缺陷，标记为</a:t>
            </a:r>
            <a:r>
              <a:rPr lang="en-US" altLang="zh-CN" dirty="0" smtClean="0"/>
              <a:t>TBD,</a:t>
            </a:r>
            <a:r>
              <a:rPr lang="zh-CN" altLang="en-US" dirty="0" smtClean="0"/>
              <a:t>作为第</a:t>
            </a:r>
            <a:r>
              <a:rPr lang="en-US" altLang="zh-CN" dirty="0" smtClean="0"/>
              <a:t>3</a:t>
            </a:r>
            <a:r>
              <a:rPr lang="zh-CN" altLang="en-US" dirty="0" smtClean="0"/>
              <a:t>小时会议评审的对象。更新审阅情况记录表</a:t>
            </a:r>
            <a:endParaRPr lang="zh-CN" altLang="en-US" dirty="0"/>
          </a:p>
        </p:txBody>
      </p:sp>
    </p:spTree>
    <p:extLst>
      <p:ext uri="{BB962C8B-B14F-4D97-AF65-F5344CB8AC3E}">
        <p14:creationId xmlns:p14="http://schemas.microsoft.com/office/powerpoint/2010/main" val="342103519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召开第</a:t>
            </a:r>
            <a:r>
              <a:rPr lang="en-US" altLang="zh-CN" smtClean="0"/>
              <a:t>3</a:t>
            </a:r>
            <a:r>
              <a:rPr lang="zh-CN" altLang="en-US" smtClean="0"/>
              <a:t>小时会议</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主持人</a:t>
            </a:r>
            <a:r>
              <a:rPr lang="zh-CN" altLang="en-US" dirty="0" smtClean="0"/>
              <a:t>：主持并维持会议程序，控制会议进度。会议结束后一天内负责更新审阅情况记录表，撰写评审报告，并给出评审结论</a:t>
            </a:r>
            <a:endParaRPr lang="en-US" altLang="zh-CN" dirty="0" smtClean="0"/>
          </a:p>
        </p:txBody>
      </p:sp>
      <p:grpSp>
        <p:nvGrpSpPr>
          <p:cNvPr id="5" name="组合 4"/>
          <p:cNvGrpSpPr/>
          <p:nvPr/>
        </p:nvGrpSpPr>
        <p:grpSpPr>
          <a:xfrm>
            <a:off x="983432" y="2437018"/>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出</a:t>
              </a:r>
              <a:r>
                <a:rPr lang="zh-CN" altLang="en-US" sz="2200" b="1" dirty="0" smtClean="0">
                  <a:latin typeface="楷体" panose="02010609060101010101" pitchFamily="49" charset="-122"/>
                  <a:ea typeface="楷体" panose="02010609060101010101" pitchFamily="49" charset="-122"/>
                </a:rPr>
                <a:t>口标准</a:t>
              </a:r>
              <a:endParaRPr lang="zh-CN" altLang="en-US" sz="2200" b="1" dirty="0">
                <a:latin typeface="楷体" panose="02010609060101010101" pitchFamily="49" charset="-122"/>
                <a:ea typeface="楷体" panose="02010609060101010101" pitchFamily="49" charset="-122"/>
              </a:endParaRP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文本框 24"/>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6" name="文本框 25"/>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7" name="组合 26"/>
            <p:cNvGrpSpPr/>
            <p:nvPr/>
          </p:nvGrpSpPr>
          <p:grpSpPr>
            <a:xfrm>
              <a:off x="2783632" y="3212976"/>
              <a:ext cx="1728192" cy="2230562"/>
              <a:chOff x="2783632" y="3212976"/>
              <a:chExt cx="1728192" cy="2230562"/>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28" name="组合 27"/>
            <p:cNvGrpSpPr/>
            <p:nvPr/>
          </p:nvGrpSpPr>
          <p:grpSpPr>
            <a:xfrm>
              <a:off x="7525344" y="3068960"/>
              <a:ext cx="1728192" cy="2457039"/>
              <a:chOff x="2783632" y="3212976"/>
              <a:chExt cx="1728192" cy="2184035"/>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3" name="圆角矩形 32"/>
          <p:cNvSpPr/>
          <p:nvPr/>
        </p:nvSpPr>
        <p:spPr>
          <a:xfrm>
            <a:off x="8245424" y="2797058"/>
            <a:ext cx="790712" cy="3024336"/>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1417162269"/>
      </p:ext>
    </p:extLst>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召开第</a:t>
            </a:r>
            <a:r>
              <a:rPr lang="en-US" altLang="zh-CN" smtClean="0"/>
              <a:t>3</a:t>
            </a:r>
            <a:r>
              <a:rPr lang="zh-CN" altLang="en-US" smtClean="0"/>
              <a:t>小时会议</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评审员</a:t>
            </a:r>
            <a:r>
              <a:rPr lang="zh-CN" altLang="en-US" dirty="0" smtClean="0"/>
              <a:t>：对标记为</a:t>
            </a:r>
            <a:r>
              <a:rPr lang="en-US" altLang="zh-CN" dirty="0" smtClean="0"/>
              <a:t>TBD</a:t>
            </a:r>
            <a:r>
              <a:rPr lang="zh-CN" altLang="en-US" dirty="0" smtClean="0"/>
              <a:t>的问题进行讨论，给出确定意见，并针对达成共识的缺陷修复方案提出自己的意见</a:t>
            </a:r>
          </a:p>
          <a:p>
            <a:r>
              <a:rPr lang="zh-CN" altLang="en-US" dirty="0" smtClean="0">
                <a:solidFill>
                  <a:srgbClr val="FF0000"/>
                </a:solidFill>
              </a:rPr>
              <a:t>作者</a:t>
            </a:r>
            <a:r>
              <a:rPr lang="zh-CN" altLang="en-US" dirty="0" smtClean="0"/>
              <a:t>：倾听评审员的意见，提出自己的看法</a:t>
            </a:r>
            <a:endParaRPr lang="en-US" altLang="zh-CN" dirty="0" smtClean="0"/>
          </a:p>
          <a:p>
            <a:r>
              <a:rPr lang="zh-CN" altLang="en-US" dirty="0" smtClean="0">
                <a:solidFill>
                  <a:srgbClr val="FF0000"/>
                </a:solidFill>
              </a:rPr>
              <a:t>记录员</a:t>
            </a:r>
            <a:r>
              <a:rPr lang="zh-CN" altLang="en-US" dirty="0" smtClean="0"/>
              <a:t>：记录每个达成共识的缺陷及其对应的解决方案</a:t>
            </a:r>
            <a:endParaRPr lang="zh-CN" altLang="en-US" dirty="0"/>
          </a:p>
        </p:txBody>
      </p:sp>
    </p:spTree>
    <p:extLst>
      <p:ext uri="{BB962C8B-B14F-4D97-AF65-F5344CB8AC3E}">
        <p14:creationId xmlns:p14="http://schemas.microsoft.com/office/powerpoint/2010/main" val="375375383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修复缺陷</a:t>
            </a:r>
            <a:endParaRPr lang="zh-CN" altLang="en-US" dirty="0"/>
          </a:p>
        </p:txBody>
      </p:sp>
      <p:sp>
        <p:nvSpPr>
          <p:cNvPr id="7" name="内容占位符 6"/>
          <p:cNvSpPr>
            <a:spLocks noGrp="1"/>
          </p:cNvSpPr>
          <p:nvPr>
            <p:ph idx="1"/>
          </p:nvPr>
        </p:nvSpPr>
        <p:spPr/>
        <p:txBody>
          <a:bodyPr/>
          <a:lstStyle/>
          <a:p>
            <a:endParaRPr lang="zh-CN" altLang="en-US" dirty="0"/>
          </a:p>
        </p:txBody>
      </p:sp>
      <p:grpSp>
        <p:nvGrpSpPr>
          <p:cNvPr id="5" name="组合 4"/>
          <p:cNvGrpSpPr/>
          <p:nvPr/>
        </p:nvGrpSpPr>
        <p:grpSpPr>
          <a:xfrm>
            <a:off x="839416" y="1556792"/>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8" name="圆角矩形 7"/>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9" name="菱形 8"/>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10" name="圆角矩形 9"/>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2" name="圆角矩形 11"/>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3" name="菱形 12"/>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4" name="圆角矩形 13"/>
            <p:cNvSpPr/>
            <p:nvPr/>
          </p:nvSpPr>
          <p:spPr>
            <a:xfrm>
              <a:off x="8339064" y="1340768"/>
              <a:ext cx="648072" cy="416164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6" name="圆角矩形 15"/>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7" name="右箭头 16"/>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出口标准</a:t>
              </a:r>
              <a:endParaRPr lang="zh-CN" altLang="en-US" sz="2200" b="1" dirty="0">
                <a:latin typeface="楷体" panose="02010609060101010101" pitchFamily="49" charset="-122"/>
                <a:ea typeface="楷体" panose="02010609060101010101" pitchFamily="49" charset="-122"/>
              </a:endParaRPr>
            </a:p>
          </p:txBody>
        </p:sp>
        <p:sp>
          <p:nvSpPr>
            <p:cNvPr id="18" name="右箭头 17"/>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右箭头 24"/>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6" name="文本框 25"/>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7" name="文本框 26"/>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8" name="组合 27"/>
            <p:cNvGrpSpPr/>
            <p:nvPr/>
          </p:nvGrpSpPr>
          <p:grpSpPr>
            <a:xfrm>
              <a:off x="2783632" y="3212976"/>
              <a:ext cx="1728192" cy="2230562"/>
              <a:chOff x="2783632" y="3212976"/>
              <a:chExt cx="1728192" cy="2230562"/>
            </a:xfrm>
          </p:grpSpPr>
          <p:cxnSp>
            <p:nvCxnSpPr>
              <p:cNvPr id="32" name="肘形连接符 31"/>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29" name="组合 28"/>
            <p:cNvGrpSpPr/>
            <p:nvPr/>
          </p:nvGrpSpPr>
          <p:grpSpPr>
            <a:xfrm>
              <a:off x="7525344" y="3068960"/>
              <a:ext cx="1728192" cy="2457039"/>
              <a:chOff x="2783632" y="3212976"/>
              <a:chExt cx="1728192" cy="2184035"/>
            </a:xfrm>
          </p:grpSpPr>
          <p:cxnSp>
            <p:nvCxnSpPr>
              <p:cNvPr id="30" name="肘形连接符 29"/>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4" name="圆角矩形 33"/>
          <p:cNvSpPr/>
          <p:nvPr/>
        </p:nvSpPr>
        <p:spPr>
          <a:xfrm>
            <a:off x="9048328" y="1988840"/>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63111399"/>
      </p:ext>
    </p:extLst>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修复缺陷</a:t>
            </a:r>
            <a:endParaRPr lang="zh-CN" altLang="en-US" dirty="0"/>
          </a:p>
        </p:txBody>
      </p:sp>
      <p:sp>
        <p:nvSpPr>
          <p:cNvPr id="2" name="内容占位符 1"/>
          <p:cNvSpPr>
            <a:spLocks noGrp="1"/>
          </p:cNvSpPr>
          <p:nvPr>
            <p:ph idx="1"/>
          </p:nvPr>
        </p:nvSpPr>
        <p:spPr/>
        <p:txBody>
          <a:bodyPr/>
          <a:lstStyle/>
          <a:p>
            <a:r>
              <a:rPr lang="zh-CN" altLang="en-US" dirty="0" smtClean="0"/>
              <a:t>定位、调试和修复工作产品</a:t>
            </a:r>
            <a:endParaRPr lang="en-US" altLang="zh-CN" dirty="0" smtClean="0"/>
          </a:p>
          <a:p>
            <a:r>
              <a:rPr lang="zh-CN" altLang="en-US" dirty="0" smtClean="0"/>
              <a:t>提交工作产品</a:t>
            </a:r>
            <a:endParaRPr lang="en-US" altLang="zh-CN" dirty="0" smtClean="0"/>
          </a:p>
          <a:p>
            <a:r>
              <a:rPr lang="zh-CN" altLang="en-US" dirty="0" smtClean="0"/>
              <a:t>更新审阅情况记录表</a:t>
            </a:r>
            <a:endParaRPr lang="en-US" altLang="zh-CN" dirty="0" smtClean="0"/>
          </a:p>
          <a:p>
            <a:r>
              <a:rPr lang="zh-CN" altLang="en-US" dirty="0" smtClean="0"/>
              <a:t>分析整理缺陷清单</a:t>
            </a:r>
            <a:endParaRPr lang="en-US" altLang="zh-CN" dirty="0" smtClean="0"/>
          </a:p>
          <a:p>
            <a:r>
              <a:rPr lang="zh-CN" altLang="en-US" dirty="0" smtClean="0"/>
              <a:t>提供给评审员</a:t>
            </a:r>
            <a:endParaRPr lang="zh-CN" altLang="en-US" dirty="0"/>
          </a:p>
        </p:txBody>
      </p:sp>
      <p:pic>
        <p:nvPicPr>
          <p:cNvPr id="4" name="图片 3"/>
          <p:cNvPicPr>
            <a:picLocks noChangeAspect="1"/>
          </p:cNvPicPr>
          <p:nvPr/>
        </p:nvPicPr>
        <p:blipFill>
          <a:blip r:embed="rId2"/>
          <a:stretch>
            <a:fillRect/>
          </a:stretch>
        </p:blipFill>
        <p:spPr>
          <a:xfrm>
            <a:off x="6096000" y="1124744"/>
            <a:ext cx="2804993" cy="4661032"/>
          </a:xfrm>
          <a:prstGeom prst="rect">
            <a:avLst/>
          </a:prstGeom>
        </p:spPr>
      </p:pic>
    </p:spTree>
    <p:extLst>
      <p:ext uri="{BB962C8B-B14F-4D97-AF65-F5344CB8AC3E}">
        <p14:creationId xmlns:p14="http://schemas.microsoft.com/office/powerpoint/2010/main" val="258619464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确认修复</a:t>
            </a:r>
            <a:endParaRPr lang="zh-CN" altLang="en-US" dirty="0"/>
          </a:p>
        </p:txBody>
      </p:sp>
      <p:sp>
        <p:nvSpPr>
          <p:cNvPr id="7" name="内容占位符 6"/>
          <p:cNvSpPr>
            <a:spLocks noGrp="1"/>
          </p:cNvSpPr>
          <p:nvPr>
            <p:ph idx="1"/>
          </p:nvPr>
        </p:nvSpPr>
        <p:spPr/>
        <p:txBody>
          <a:bodyPr/>
          <a:lstStyle/>
          <a:p>
            <a:endParaRPr lang="zh-CN" altLang="en-US"/>
          </a:p>
        </p:txBody>
      </p:sp>
      <p:grpSp>
        <p:nvGrpSpPr>
          <p:cNvPr id="6" name="组合 5"/>
          <p:cNvGrpSpPr/>
          <p:nvPr/>
        </p:nvGrpSpPr>
        <p:grpSpPr>
          <a:xfrm>
            <a:off x="839416" y="1556792"/>
            <a:ext cx="10862392" cy="3728286"/>
            <a:chOff x="58144" y="692696"/>
            <a:chExt cx="12230544" cy="4882896"/>
          </a:xfrm>
        </p:grpSpPr>
        <p:sp>
          <p:nvSpPr>
            <p:cNvPr id="8" name="右箭头 7"/>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9" name="圆角矩形 8"/>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10" name="菱形 9"/>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2" name="圆角矩形 11"/>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3" name="圆角矩形 12"/>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4" name="菱形 13"/>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8339064" y="1340768"/>
              <a:ext cx="648072" cy="416164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6" name="圆角矩形 15"/>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7" name="圆角矩形 16"/>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8" name="右箭头 17"/>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出口标准</a:t>
              </a:r>
              <a:endParaRPr lang="zh-CN" altLang="en-US" sz="2200" b="1" dirty="0">
                <a:latin typeface="楷体" panose="02010609060101010101" pitchFamily="49" charset="-122"/>
                <a:ea typeface="楷体" panose="02010609060101010101" pitchFamily="49" charset="-122"/>
              </a:endParaRPr>
            </a:p>
          </p:txBody>
        </p:sp>
        <p:sp>
          <p:nvSpPr>
            <p:cNvPr id="19" name="右箭头 18"/>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右箭头 24"/>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6" name="右箭头 25"/>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7" name="文本框 26"/>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8" name="文本框 27"/>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9" name="组合 28"/>
            <p:cNvGrpSpPr/>
            <p:nvPr/>
          </p:nvGrpSpPr>
          <p:grpSpPr>
            <a:xfrm>
              <a:off x="2783632" y="3212976"/>
              <a:ext cx="1728192" cy="2230562"/>
              <a:chOff x="2783632" y="3212976"/>
              <a:chExt cx="1728192" cy="2230562"/>
            </a:xfrm>
          </p:grpSpPr>
          <p:cxnSp>
            <p:nvCxnSpPr>
              <p:cNvPr id="33" name="肘形连接符 32"/>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30" name="组合 29"/>
            <p:cNvGrpSpPr/>
            <p:nvPr/>
          </p:nvGrpSpPr>
          <p:grpSpPr>
            <a:xfrm>
              <a:off x="7525344" y="3068960"/>
              <a:ext cx="1728192" cy="2457039"/>
              <a:chOff x="2783632" y="3212976"/>
              <a:chExt cx="1728192" cy="2184035"/>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5" name="圆角矩形 34"/>
          <p:cNvSpPr/>
          <p:nvPr/>
        </p:nvSpPr>
        <p:spPr>
          <a:xfrm>
            <a:off x="9985808" y="1988840"/>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val="3507179493"/>
      </p:ext>
    </p:extLst>
  </p:cSld>
  <p:clrMapOvr>
    <a:masterClrMapping/>
  </p:clrMapOvr>
  <p:transition>
    <p:blinds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确认修复</a:t>
            </a:r>
            <a:endParaRPr lang="zh-CN" altLang="en-US" dirty="0"/>
          </a:p>
        </p:txBody>
      </p:sp>
      <p:sp>
        <p:nvSpPr>
          <p:cNvPr id="9" name="内容占位符 8"/>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67408" y="1142780"/>
            <a:ext cx="10523809" cy="4590476"/>
          </a:xfrm>
          <a:prstGeom prst="rect">
            <a:avLst/>
          </a:prstGeom>
        </p:spPr>
      </p:pic>
      <p:sp>
        <p:nvSpPr>
          <p:cNvPr id="5" name="文本框 4"/>
          <p:cNvSpPr txBox="1"/>
          <p:nvPr/>
        </p:nvSpPr>
        <p:spPr>
          <a:xfrm>
            <a:off x="8758238" y="1071563"/>
            <a:ext cx="3143250" cy="1107996"/>
          </a:xfrm>
          <a:prstGeom prst="rect">
            <a:avLst/>
          </a:prstGeom>
          <a:noFill/>
        </p:spPr>
        <p:txBody>
          <a:bodyPr wrap="square" rtlCol="0">
            <a:spAutoFit/>
          </a:bodyPr>
          <a:lstStyle/>
          <a:p>
            <a:r>
              <a:rPr lang="zh-CN" altLang="en-US" sz="2200" b="1" dirty="0" smtClean="0">
                <a:solidFill>
                  <a:srgbClr val="0070C0"/>
                </a:solidFill>
                <a:latin typeface="楷体" panose="02010609060101010101" pitchFamily="49" charset="-122"/>
                <a:ea typeface="楷体" panose="02010609060101010101" pitchFamily="49" charset="-122"/>
              </a:rPr>
              <a:t>确认工作产品，查看记录表，判断是否符合退出标准</a:t>
            </a:r>
            <a:endParaRPr lang="zh-CN" altLang="en-US" sz="2200" b="1" dirty="0">
              <a:solidFill>
                <a:srgbClr val="0070C0"/>
              </a:solidFill>
              <a:latin typeface="楷体" panose="02010609060101010101" pitchFamily="49" charset="-122"/>
              <a:ea typeface="楷体" panose="02010609060101010101" pitchFamily="49" charset="-122"/>
            </a:endParaRPr>
          </a:p>
        </p:txBody>
      </p:sp>
      <p:sp>
        <p:nvSpPr>
          <p:cNvPr id="6" name="文本框 5"/>
          <p:cNvSpPr txBox="1"/>
          <p:nvPr/>
        </p:nvSpPr>
        <p:spPr>
          <a:xfrm>
            <a:off x="7204006" y="4068003"/>
            <a:ext cx="3410985" cy="1446550"/>
          </a:xfrm>
          <a:prstGeom prst="rect">
            <a:avLst/>
          </a:prstGeom>
          <a:noFill/>
        </p:spPr>
        <p:txBody>
          <a:bodyPr wrap="square" rtlCol="0">
            <a:spAutoFit/>
          </a:bodyPr>
          <a:lstStyle/>
          <a:p>
            <a:r>
              <a:rPr lang="zh-CN" altLang="en-US" sz="2200" b="1" dirty="0" smtClean="0">
                <a:solidFill>
                  <a:srgbClr val="0070C0"/>
                </a:solidFill>
                <a:latin typeface="楷体" panose="02010609060101010101" pitchFamily="49" charset="-122"/>
                <a:ea typeface="楷体" panose="02010609060101010101" pitchFamily="49" charset="-122"/>
              </a:rPr>
              <a:t>检查工作产品</a:t>
            </a:r>
            <a:endParaRPr lang="en-US" altLang="zh-CN" sz="2200" b="1" dirty="0" smtClean="0">
              <a:solidFill>
                <a:srgbClr val="0070C0"/>
              </a:solidFill>
              <a:latin typeface="楷体" panose="02010609060101010101" pitchFamily="49" charset="-122"/>
              <a:ea typeface="楷体" panose="02010609060101010101" pitchFamily="49" charset="-122"/>
            </a:endParaRPr>
          </a:p>
          <a:p>
            <a:r>
              <a:rPr lang="zh-CN" altLang="en-US" sz="2200" b="1" dirty="0" smtClean="0">
                <a:solidFill>
                  <a:srgbClr val="0070C0"/>
                </a:solidFill>
                <a:latin typeface="楷体" panose="02010609060101010101" pitchFamily="49" charset="-122"/>
                <a:ea typeface="楷体" panose="02010609060101010101" pitchFamily="49" charset="-122"/>
              </a:rPr>
              <a:t>判断缺陷是否修复</a:t>
            </a:r>
            <a:endParaRPr lang="en-US" altLang="zh-CN" sz="2200" b="1" dirty="0" smtClean="0">
              <a:solidFill>
                <a:srgbClr val="0070C0"/>
              </a:solidFill>
              <a:latin typeface="楷体" panose="02010609060101010101" pitchFamily="49" charset="-122"/>
              <a:ea typeface="楷体" panose="02010609060101010101" pitchFamily="49" charset="-122"/>
            </a:endParaRPr>
          </a:p>
          <a:p>
            <a:r>
              <a:rPr lang="zh-CN" altLang="en-US" sz="2200" b="1" dirty="0" smtClean="0">
                <a:solidFill>
                  <a:srgbClr val="0070C0"/>
                </a:solidFill>
                <a:latin typeface="楷体" panose="02010609060101010101" pitchFamily="49" charset="-122"/>
                <a:ea typeface="楷体" panose="02010609060101010101" pitchFamily="49" charset="-122"/>
              </a:rPr>
              <a:t>更新记录表</a:t>
            </a:r>
            <a:endParaRPr lang="en-US" altLang="zh-CN" sz="2200" b="1" dirty="0" smtClean="0">
              <a:solidFill>
                <a:srgbClr val="0070C0"/>
              </a:solidFill>
              <a:latin typeface="楷体" panose="02010609060101010101" pitchFamily="49" charset="-122"/>
              <a:ea typeface="楷体" panose="02010609060101010101" pitchFamily="49" charset="-122"/>
            </a:endParaRPr>
          </a:p>
          <a:p>
            <a:r>
              <a:rPr lang="zh-CN" altLang="en-US" sz="2200" b="1" dirty="0" smtClean="0">
                <a:solidFill>
                  <a:srgbClr val="0070C0"/>
                </a:solidFill>
                <a:latin typeface="楷体" panose="02010609060101010101" pitchFamily="49" charset="-122"/>
                <a:ea typeface="楷体" panose="02010609060101010101" pitchFamily="49" charset="-122"/>
              </a:rPr>
              <a:t>提交给主持人</a:t>
            </a:r>
            <a:endParaRPr lang="zh-CN" altLang="en-US" sz="2200" b="1" dirty="0">
              <a:solidFill>
                <a:srgbClr val="0070C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656478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评审结果</a:t>
            </a:r>
            <a:endParaRPr lang="zh-CN" altLang="en-US" dirty="0"/>
          </a:p>
        </p:txBody>
      </p:sp>
      <p:sp>
        <p:nvSpPr>
          <p:cNvPr id="2" name="内容占位符 1"/>
          <p:cNvSpPr>
            <a:spLocks noGrp="1"/>
          </p:cNvSpPr>
          <p:nvPr>
            <p:ph idx="1"/>
          </p:nvPr>
        </p:nvSpPr>
        <p:spPr>
          <a:xfrm>
            <a:off x="695400" y="1196752"/>
            <a:ext cx="10945216" cy="4267200"/>
          </a:xfrm>
        </p:spPr>
        <p:txBody>
          <a:bodyPr/>
          <a:lstStyle/>
          <a:p>
            <a:r>
              <a:rPr lang="zh-CN" altLang="en-US" dirty="0" smtClean="0">
                <a:solidFill>
                  <a:srgbClr val="FF0000"/>
                </a:solidFill>
              </a:rPr>
              <a:t>正常</a:t>
            </a:r>
            <a:r>
              <a:rPr lang="zh-CN" altLang="en-US" dirty="0" smtClean="0"/>
              <a:t>：评审专家做好了评审准备，评审会议顺利进行，达到了预期目的，达成明确的评审结论，不需要再次评审</a:t>
            </a:r>
            <a:endParaRPr lang="en-US" altLang="zh-CN" dirty="0" smtClean="0"/>
          </a:p>
          <a:p>
            <a:r>
              <a:rPr lang="zh-CN" altLang="en-US" dirty="0" smtClean="0">
                <a:solidFill>
                  <a:srgbClr val="FF0000"/>
                </a:solidFill>
              </a:rPr>
              <a:t>延期</a:t>
            </a:r>
            <a:r>
              <a:rPr lang="zh-CN" altLang="en-US" dirty="0" smtClean="0"/>
              <a:t>：</a:t>
            </a:r>
            <a:r>
              <a:rPr lang="en-US" altLang="zh-CN" dirty="0" smtClean="0"/>
              <a:t>30%</a:t>
            </a:r>
            <a:r>
              <a:rPr lang="zh-CN" altLang="en-US" dirty="0" smtClean="0"/>
              <a:t>以上的评审专家未做好评审准备，会议无法正常进行，需要重新安排评审日程</a:t>
            </a:r>
            <a:endParaRPr lang="en-US" altLang="zh-CN" dirty="0" smtClean="0"/>
          </a:p>
          <a:p>
            <a:r>
              <a:rPr lang="zh-CN" altLang="en-US" dirty="0" smtClean="0">
                <a:solidFill>
                  <a:srgbClr val="FF0000"/>
                </a:solidFill>
              </a:rPr>
              <a:t>取消</a:t>
            </a:r>
            <a:r>
              <a:rPr lang="zh-CN" altLang="en-US" dirty="0" smtClean="0"/>
              <a:t>：初审阶段就发现工作产品中存在太多的问题，需要作者进行修复，然后再进行第二次同行评审</a:t>
            </a:r>
            <a:endParaRPr lang="zh-CN" altLang="en-US" dirty="0"/>
          </a:p>
        </p:txBody>
      </p:sp>
    </p:spTree>
    <p:extLst>
      <p:ext uri="{BB962C8B-B14F-4D97-AF65-F5344CB8AC3E}">
        <p14:creationId xmlns:p14="http://schemas.microsoft.com/office/powerpoint/2010/main" val="33151612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静态白盒测试怎样做</a:t>
            </a:r>
            <a:endParaRPr lang="zh-CN" altLang="en-US" dirty="0"/>
          </a:p>
        </p:txBody>
      </p:sp>
      <p:sp>
        <p:nvSpPr>
          <p:cNvPr id="2" name="内容占位符 1"/>
          <p:cNvSpPr>
            <a:spLocks noGrp="1"/>
          </p:cNvSpPr>
          <p:nvPr>
            <p:ph idx="1"/>
          </p:nvPr>
        </p:nvSpPr>
        <p:spPr/>
        <p:txBody>
          <a:bodyPr/>
          <a:lstStyle/>
          <a:p>
            <a:r>
              <a:rPr lang="zh-CN" altLang="en-US" dirty="0" smtClean="0"/>
              <a:t>代码检查</a:t>
            </a:r>
            <a:endParaRPr lang="en-US" altLang="zh-CN" dirty="0" smtClean="0"/>
          </a:p>
          <a:p>
            <a:r>
              <a:rPr lang="zh-CN" altLang="en-US" dirty="0" smtClean="0">
                <a:solidFill>
                  <a:srgbClr val="FF0000"/>
                </a:solidFill>
              </a:rPr>
              <a:t>静态结构分析</a:t>
            </a:r>
            <a:endParaRPr lang="en-US" altLang="zh-CN" dirty="0" smtClean="0">
              <a:solidFill>
                <a:srgbClr val="FF0000"/>
              </a:solidFill>
            </a:endParaRPr>
          </a:p>
          <a:p>
            <a:r>
              <a:rPr lang="zh-CN" altLang="en-US" dirty="0" smtClean="0"/>
              <a:t>代码质量度量                                                                                                                                                                                                                              </a:t>
            </a:r>
            <a:r>
              <a:rPr lang="en-US" altLang="zh-CN" dirty="0" smtClean="0"/>
              <a:t>                                                                                                                                                                                                                                                                                                                                                                                                                                                                                                                                                                                                                                                                                                                                                                                                                                                                                                                                                                                                                                                                                                                                                                                                                                                                                                                                                                                                                                                                           </a:t>
            </a:r>
            <a:endParaRPr lang="zh-CN" altLang="en-US" dirty="0"/>
          </a:p>
        </p:txBody>
      </p:sp>
    </p:spTree>
    <p:extLst>
      <p:ext uri="{BB962C8B-B14F-4D97-AF65-F5344CB8AC3E}">
        <p14:creationId xmlns:p14="http://schemas.microsoft.com/office/powerpoint/2010/main" val="3163161403"/>
      </p:ext>
    </p:extLst>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a:t>
            </a:r>
            <a:endParaRPr lang="zh-CN" altLang="en-US" dirty="0"/>
          </a:p>
        </p:txBody>
      </p:sp>
      <p:sp>
        <p:nvSpPr>
          <p:cNvPr id="2" name="内容占位符 1"/>
          <p:cNvSpPr>
            <a:spLocks noGrp="1"/>
          </p:cNvSpPr>
          <p:nvPr>
            <p:ph idx="1"/>
          </p:nvPr>
        </p:nvSpPr>
        <p:spPr>
          <a:xfrm>
            <a:off x="551384" y="980728"/>
            <a:ext cx="11507416" cy="4267200"/>
          </a:xfrm>
        </p:spPr>
        <p:txBody>
          <a:bodyPr/>
          <a:lstStyle/>
          <a:p>
            <a:r>
              <a:rPr lang="zh-CN" altLang="en-US" dirty="0" smtClean="0">
                <a:solidFill>
                  <a:srgbClr val="FF0000"/>
                </a:solidFill>
              </a:rPr>
              <a:t>为什么</a:t>
            </a:r>
            <a:r>
              <a:rPr lang="zh-CN" altLang="en-US" dirty="0" smtClean="0"/>
              <a:t>进行静态结构分析</a:t>
            </a:r>
            <a:endParaRPr lang="en-US" altLang="zh-CN" dirty="0" smtClean="0"/>
          </a:p>
          <a:p>
            <a:pPr lvl="1"/>
            <a:r>
              <a:rPr lang="zh-CN" altLang="en-US" dirty="0" smtClean="0"/>
              <a:t>研究表明，程序员</a:t>
            </a:r>
            <a:r>
              <a:rPr lang="en-US" altLang="zh-CN" dirty="0" smtClean="0"/>
              <a:t>38%</a:t>
            </a:r>
            <a:r>
              <a:rPr lang="zh-CN" altLang="en-US" dirty="0" smtClean="0"/>
              <a:t>的时间都花费在对软件系统的理解上</a:t>
            </a:r>
            <a:endParaRPr lang="en-US" altLang="zh-CN" dirty="0" smtClean="0"/>
          </a:p>
          <a:p>
            <a:pPr lvl="1"/>
            <a:r>
              <a:rPr lang="zh-CN" altLang="en-US" dirty="0" smtClean="0"/>
              <a:t>静态结构分析：通过引入不同形式的图表，帮助我们快速了解程序设计和结构，更好地理解源代码，有利于找到程序设计的缺陷和代码优化的方向</a:t>
            </a:r>
            <a:endParaRPr lang="en-US" altLang="zh-CN" dirty="0" smtClean="0"/>
          </a:p>
          <a:p>
            <a:r>
              <a:rPr lang="zh-CN" altLang="en-US" dirty="0" smtClean="0">
                <a:solidFill>
                  <a:srgbClr val="FF0000"/>
                </a:solidFill>
              </a:rPr>
              <a:t>怎样</a:t>
            </a:r>
            <a:r>
              <a:rPr lang="zh-CN" altLang="en-US" dirty="0" smtClean="0"/>
              <a:t>进行静态结构分析</a:t>
            </a:r>
            <a:endParaRPr lang="en-US" altLang="zh-CN" dirty="0" smtClean="0"/>
          </a:p>
          <a:p>
            <a:pPr lvl="1"/>
            <a:r>
              <a:rPr lang="zh-CN" altLang="en-US" dirty="0" smtClean="0"/>
              <a:t>函数调用关系图：通过树形方式展示被测系统中各函数之间的调用关系</a:t>
            </a:r>
            <a:endParaRPr lang="en-US" altLang="zh-CN" dirty="0" smtClean="0"/>
          </a:p>
          <a:p>
            <a:endParaRPr lang="zh-CN" altLang="en-US" dirty="0"/>
          </a:p>
        </p:txBody>
      </p:sp>
    </p:spTree>
    <p:extLst>
      <p:ext uri="{BB962C8B-B14F-4D97-AF65-F5344CB8AC3E}">
        <p14:creationId xmlns:p14="http://schemas.microsoft.com/office/powerpoint/2010/main" val="405020326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p:txBody>
          <a:bodyPr>
            <a:normAutofit/>
          </a:bodyPr>
          <a:lstStyle/>
          <a:p>
            <a:r>
              <a:rPr lang="zh-CN" altLang="en-US" dirty="0" smtClean="0"/>
              <a:t>白盒测试概述</a:t>
            </a:r>
            <a:endParaRPr lang="zh-CN" altLang="en-US" dirty="0"/>
          </a:p>
        </p:txBody>
      </p:sp>
      <p:sp>
        <p:nvSpPr>
          <p:cNvPr id="5" name="AutoShape 2" descr="https://ss2.bdstatic.com/70cFvnSh_Q1YnxGkpoWK1HF6hhy/it/u=4190679850,4228530686&amp;fm=23&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ss2.bdstatic.com/70cFvnSh_Q1YnxGkpoWK1HF6hhy/it/u=4190679850,4228530686&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https://ss2.bdstatic.com/70cFvnSh_Q1YnxGkpoWK1HF6hhy/it/u=4190679850,4228530686&amp;fm=23&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12" descr="https://ss2.bdstatic.com/70cFvnSh_Q1YnxGkpoWK1HF6hhy/it/u=4190679850,4228530686&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14" descr="https://ss2.bdstatic.com/70cFvnSh_Q1YnxGkpoWK1HF6hhy/it/u=4190679850,4228530686&amp;fm=23&amp;gp=0.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9" name="内容占位符 18"/>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rot="10800000">
            <a:off x="5149460" y="4487037"/>
            <a:ext cx="942657" cy="995028"/>
          </a:xfrm>
          <a:prstGeom prst="rect">
            <a:avLst/>
          </a:prstGeom>
        </p:spPr>
      </p:pic>
      <p:pic>
        <p:nvPicPr>
          <p:cNvPr id="18" name="图片 17"/>
          <p:cNvPicPr>
            <a:picLocks noChangeAspect="1"/>
          </p:cNvPicPr>
          <p:nvPr/>
        </p:nvPicPr>
        <p:blipFill>
          <a:blip r:embed="rId3">
            <a:clrChange>
              <a:clrFrom>
                <a:srgbClr val="FFFFFF"/>
              </a:clrFrom>
              <a:clrTo>
                <a:srgbClr val="FFFFFF">
                  <a:alpha val="0"/>
                </a:srgbClr>
              </a:clrTo>
            </a:clrChange>
          </a:blip>
          <a:stretch>
            <a:fillRect/>
          </a:stretch>
        </p:blipFill>
        <p:spPr>
          <a:xfrm>
            <a:off x="4290565" y="2708920"/>
            <a:ext cx="3095238" cy="3161905"/>
          </a:xfrm>
          <a:prstGeom prst="rect">
            <a:avLst/>
          </a:prstGeom>
        </p:spPr>
      </p:pic>
      <p:sp>
        <p:nvSpPr>
          <p:cNvPr id="20" name="内容占位符 1"/>
          <p:cNvSpPr txBox="1">
            <a:spLocks/>
          </p:cNvSpPr>
          <p:nvPr/>
        </p:nvSpPr>
        <p:spPr bwMode="auto">
          <a:xfrm>
            <a:off x="699153" y="1091406"/>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黑盒测试基本原理：</a:t>
            </a:r>
            <a:endParaRPr lang="zh-CN" altLang="en-US" dirty="0"/>
          </a:p>
        </p:txBody>
      </p:sp>
    </p:spTree>
    <p:extLst>
      <p:ext uri="{BB962C8B-B14F-4D97-AF65-F5344CB8AC3E}">
        <p14:creationId xmlns:p14="http://schemas.microsoft.com/office/powerpoint/2010/main" val="284853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3.54167E-6 -3.7037E-7 L 0.00078 -0.43287 " pathEditMode="relative" rAng="0" ptsTypes="AA">
                                      <p:cBhvr>
                                        <p:cTn id="6" dur="2000" fill="hold"/>
                                        <p:tgtEl>
                                          <p:spTgt spid="19"/>
                                        </p:tgtEl>
                                        <p:attrNameLst>
                                          <p:attrName>ppt_x</p:attrName>
                                          <p:attrName>ppt_y</p:attrName>
                                        </p:attrNameLst>
                                      </p:cBhvr>
                                      <p:rCtr x="39" y="-2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a:t>
            </a:r>
            <a:endParaRPr lang="zh-CN" altLang="en-US" dirty="0"/>
          </a:p>
        </p:txBody>
      </p:sp>
      <p:sp>
        <p:nvSpPr>
          <p:cNvPr id="2" name="内容占位符 1"/>
          <p:cNvSpPr>
            <a:spLocks noGrp="1"/>
          </p:cNvSpPr>
          <p:nvPr>
            <p:ph idx="1"/>
          </p:nvPr>
        </p:nvSpPr>
        <p:spPr/>
        <p:txBody>
          <a:bodyPr/>
          <a:lstStyle/>
          <a:p>
            <a:pPr lvl="1"/>
            <a:r>
              <a:rPr lang="zh-CN" altLang="en-US" dirty="0" smtClean="0"/>
              <a:t>函数之间的</a:t>
            </a:r>
            <a:r>
              <a:rPr lang="zh-CN" altLang="en-US" dirty="0" smtClean="0">
                <a:solidFill>
                  <a:srgbClr val="FF0000"/>
                </a:solidFill>
              </a:rPr>
              <a:t>调用关系</a:t>
            </a:r>
            <a:r>
              <a:rPr lang="zh-CN" altLang="en-US" dirty="0" smtClean="0"/>
              <a:t>是否符合要求</a:t>
            </a:r>
            <a:endParaRPr lang="en-US" altLang="zh-CN" dirty="0" smtClean="0"/>
          </a:p>
          <a:p>
            <a:pPr lvl="1"/>
            <a:r>
              <a:rPr lang="zh-CN" altLang="en-US" dirty="0" smtClean="0"/>
              <a:t>是否存在</a:t>
            </a:r>
            <a:r>
              <a:rPr lang="zh-CN" altLang="en-US" dirty="0" smtClean="0">
                <a:solidFill>
                  <a:srgbClr val="FF0000"/>
                </a:solidFill>
              </a:rPr>
              <a:t>递归调用</a:t>
            </a:r>
            <a:r>
              <a:rPr lang="zh-CN" altLang="en-US" dirty="0" smtClean="0"/>
              <a:t>（对内存消耗大，长时间运行容易导致崩溃）</a:t>
            </a:r>
            <a:endParaRPr lang="en-US" altLang="zh-CN" dirty="0" smtClean="0"/>
          </a:p>
          <a:p>
            <a:pPr lvl="1"/>
            <a:r>
              <a:rPr lang="zh-CN" altLang="en-US" dirty="0" smtClean="0"/>
              <a:t>函数</a:t>
            </a:r>
            <a:r>
              <a:rPr lang="zh-CN" altLang="en-US" dirty="0" smtClean="0">
                <a:solidFill>
                  <a:srgbClr val="FF0000"/>
                </a:solidFill>
              </a:rPr>
              <a:t>调用层次</a:t>
            </a:r>
            <a:r>
              <a:rPr lang="zh-CN" altLang="en-US" dirty="0" smtClean="0"/>
              <a:t>是否太深，过深的调用层次容易导致数据和信息传递错误和遗漏，并增大测试的负担</a:t>
            </a:r>
            <a:endParaRPr lang="en-US" altLang="zh-CN" dirty="0" smtClean="0"/>
          </a:p>
          <a:p>
            <a:pPr lvl="1"/>
            <a:r>
              <a:rPr lang="zh-CN" altLang="en-US" dirty="0" smtClean="0"/>
              <a:t>是否存在</a:t>
            </a:r>
            <a:r>
              <a:rPr lang="zh-CN" altLang="en-US" dirty="0" smtClean="0">
                <a:solidFill>
                  <a:srgbClr val="FF0000"/>
                </a:solidFill>
              </a:rPr>
              <a:t>孤立函数</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val="74794062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a:t>
            </a:r>
            <a:endParaRPr lang="zh-CN" altLang="en-US" dirty="0"/>
          </a:p>
        </p:txBody>
      </p:sp>
      <p:sp>
        <p:nvSpPr>
          <p:cNvPr id="2" name="内容占位符 1"/>
          <p:cNvSpPr>
            <a:spLocks noGrp="1"/>
          </p:cNvSpPr>
          <p:nvPr>
            <p:ph idx="1"/>
          </p:nvPr>
        </p:nvSpPr>
        <p:spPr>
          <a:xfrm>
            <a:off x="623392" y="980728"/>
            <a:ext cx="11017224" cy="4843264"/>
          </a:xfrm>
        </p:spPr>
        <p:txBody>
          <a:bodyPr/>
          <a:lstStyle/>
          <a:p>
            <a:r>
              <a:rPr lang="zh-CN" altLang="en-US" dirty="0" smtClean="0"/>
              <a:t>查看函数调用图不仅发现明确的缺陷，还有利于确定测试重点：</a:t>
            </a:r>
            <a:endParaRPr lang="en-US" altLang="zh-CN" dirty="0" smtClean="0"/>
          </a:p>
          <a:p>
            <a:pPr lvl="1"/>
            <a:r>
              <a:rPr lang="zh-CN" altLang="en-US" dirty="0" smtClean="0">
                <a:solidFill>
                  <a:srgbClr val="FF0000"/>
                </a:solidFill>
              </a:rPr>
              <a:t>根节点</a:t>
            </a:r>
            <a:r>
              <a:rPr lang="zh-CN" altLang="en-US" dirty="0" smtClean="0"/>
              <a:t>需要优先测试</a:t>
            </a:r>
            <a:endParaRPr lang="en-US" altLang="zh-CN" dirty="0" smtClean="0"/>
          </a:p>
          <a:p>
            <a:pPr lvl="1"/>
            <a:r>
              <a:rPr lang="zh-CN" altLang="en-US" dirty="0" smtClean="0">
                <a:solidFill>
                  <a:srgbClr val="FF0000"/>
                </a:solidFill>
              </a:rPr>
              <a:t>叶子节点</a:t>
            </a:r>
            <a:r>
              <a:rPr lang="zh-CN" altLang="en-US" dirty="0" smtClean="0"/>
              <a:t>需要优先测试</a:t>
            </a:r>
            <a:endParaRPr lang="en-US" altLang="zh-CN" dirty="0" smtClean="0"/>
          </a:p>
          <a:p>
            <a:pPr lvl="1"/>
            <a:r>
              <a:rPr lang="zh-CN" altLang="en-US" dirty="0" smtClean="0">
                <a:solidFill>
                  <a:srgbClr val="FF0000"/>
                </a:solidFill>
              </a:rPr>
              <a:t>接口数量多</a:t>
            </a:r>
            <a:r>
              <a:rPr lang="zh-CN" altLang="en-US" dirty="0" smtClean="0"/>
              <a:t>的节点需要优先测试</a:t>
            </a:r>
            <a:endParaRPr lang="zh-CN" altLang="en-US" dirty="0"/>
          </a:p>
        </p:txBody>
      </p:sp>
    </p:spTree>
    <p:extLst>
      <p:ext uri="{BB962C8B-B14F-4D97-AF65-F5344CB8AC3E}">
        <p14:creationId xmlns:p14="http://schemas.microsoft.com/office/powerpoint/2010/main" val="40338517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0"/>
            <a:ext cx="10812016" cy="864097"/>
          </a:xfrm>
        </p:spPr>
        <p:txBody>
          <a:bodyPr/>
          <a:lstStyle/>
          <a:p>
            <a:r>
              <a:rPr lang="zh-CN" altLang="en-US" dirty="0" smtClean="0"/>
              <a:t>静态结构分析</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127448" y="1200629"/>
            <a:ext cx="9533333" cy="4028571"/>
          </a:xfrm>
          <a:prstGeom prst="rect">
            <a:avLst/>
          </a:prstGeom>
        </p:spPr>
      </p:pic>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rot="10800000">
            <a:off x="5136911" y="3281627"/>
            <a:ext cx="571429" cy="580952"/>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rot="10800000">
            <a:off x="4360623" y="2533914"/>
            <a:ext cx="571429" cy="580952"/>
          </a:xfrm>
          <a:prstGeom prst="rect">
            <a:avLst/>
          </a:prstGeom>
        </p:spPr>
      </p:pic>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rot="10800000">
            <a:off x="4617799" y="1276615"/>
            <a:ext cx="571429" cy="580952"/>
          </a:xfrm>
          <a:prstGeom prst="rect">
            <a:avLst/>
          </a:prstGeom>
        </p:spPr>
      </p:pic>
    </p:spTree>
    <p:extLst>
      <p:ext uri="{BB962C8B-B14F-4D97-AF65-F5344CB8AC3E}">
        <p14:creationId xmlns:p14="http://schemas.microsoft.com/office/powerpoint/2010/main" val="340282040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a:t>
            </a:r>
            <a:endParaRPr lang="zh-CN" altLang="en-US" dirty="0"/>
          </a:p>
        </p:txBody>
      </p:sp>
      <p:sp>
        <p:nvSpPr>
          <p:cNvPr id="2" name="内容占位符 1"/>
          <p:cNvSpPr>
            <a:spLocks noGrp="1"/>
          </p:cNvSpPr>
          <p:nvPr>
            <p:ph idx="1"/>
          </p:nvPr>
        </p:nvSpPr>
        <p:spPr/>
        <p:txBody>
          <a:bodyPr/>
          <a:lstStyle/>
          <a:p>
            <a:r>
              <a:rPr lang="zh-CN" altLang="en-US" dirty="0" smtClean="0"/>
              <a:t>对函数控制流图进行分析</a:t>
            </a:r>
            <a:endParaRPr lang="en-US" altLang="zh-CN" dirty="0" smtClean="0"/>
          </a:p>
          <a:p>
            <a:pPr lvl="1"/>
            <a:r>
              <a:rPr lang="zh-CN" altLang="en-US" dirty="0" smtClean="0"/>
              <a:t>是否存在</a:t>
            </a:r>
            <a:r>
              <a:rPr lang="zh-CN" altLang="en-US" dirty="0" smtClean="0">
                <a:solidFill>
                  <a:srgbClr val="FF0000"/>
                </a:solidFill>
              </a:rPr>
              <a:t>多出口</a:t>
            </a:r>
            <a:r>
              <a:rPr lang="zh-CN" altLang="en-US" dirty="0" smtClean="0"/>
              <a:t>情况，多出口容易导致空指针，内存未释放这类缺陷</a:t>
            </a:r>
            <a:endParaRPr lang="en-US" altLang="zh-CN" dirty="0" smtClean="0"/>
          </a:p>
          <a:p>
            <a:pPr lvl="1"/>
            <a:r>
              <a:rPr lang="zh-CN" altLang="en-US" dirty="0" smtClean="0"/>
              <a:t>是否存在</a:t>
            </a:r>
            <a:r>
              <a:rPr lang="zh-CN" altLang="en-US" dirty="0" smtClean="0">
                <a:solidFill>
                  <a:srgbClr val="FF0000"/>
                </a:solidFill>
              </a:rPr>
              <a:t>孤立语句</a:t>
            </a:r>
            <a:endParaRPr lang="en-US" altLang="zh-CN" dirty="0" smtClean="0">
              <a:solidFill>
                <a:srgbClr val="FF0000"/>
              </a:solidFill>
            </a:endParaRPr>
          </a:p>
          <a:p>
            <a:pPr lvl="1"/>
            <a:r>
              <a:rPr lang="zh-CN" altLang="en-US" dirty="0" smtClean="0">
                <a:solidFill>
                  <a:srgbClr val="FF0000"/>
                </a:solidFill>
              </a:rPr>
              <a:t>环复杂度</a:t>
            </a:r>
            <a:r>
              <a:rPr lang="zh-CN" altLang="en-US" dirty="0" smtClean="0"/>
              <a:t>是否太大</a:t>
            </a:r>
            <a:endParaRPr lang="en-US" altLang="zh-CN" dirty="0" smtClean="0"/>
          </a:p>
          <a:p>
            <a:pPr lvl="1"/>
            <a:r>
              <a:rPr lang="zh-CN" altLang="en-US" dirty="0" smtClean="0"/>
              <a:t>是否存在</a:t>
            </a:r>
            <a:r>
              <a:rPr lang="zh-CN" altLang="en-US" dirty="0" smtClean="0">
                <a:solidFill>
                  <a:srgbClr val="FF0000"/>
                </a:solidFill>
              </a:rPr>
              <a:t>非结构化设计</a:t>
            </a:r>
            <a:endParaRPr lang="en-US" altLang="zh-CN" dirty="0" smtClean="0">
              <a:solidFill>
                <a:srgbClr val="FF0000"/>
              </a:solidFill>
            </a:endParaRPr>
          </a:p>
        </p:txBody>
      </p:sp>
    </p:spTree>
    <p:extLst>
      <p:ext uri="{BB962C8B-B14F-4D97-AF65-F5344CB8AC3E}">
        <p14:creationId xmlns:p14="http://schemas.microsoft.com/office/powerpoint/2010/main" val="250070946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r>
              <a:rPr lang="en-US" altLang="zh-CN" dirty="0" smtClean="0"/>
              <a:t>——</a:t>
            </a:r>
            <a:r>
              <a:rPr lang="zh-CN" altLang="en-US" dirty="0" smtClean="0"/>
              <a:t>画程序图</a:t>
            </a:r>
            <a:endParaRPr lang="zh-CN" altLang="en-US" dirty="0"/>
          </a:p>
        </p:txBody>
      </p:sp>
      <p:sp>
        <p:nvSpPr>
          <p:cNvPr id="3" name="内容占位符 2"/>
          <p:cNvSpPr>
            <a:spLocks noGrp="1"/>
          </p:cNvSpPr>
          <p:nvPr>
            <p:ph idx="1"/>
          </p:nvPr>
        </p:nvSpPr>
        <p:spPr>
          <a:xfrm>
            <a:off x="695400" y="1196752"/>
            <a:ext cx="10801200" cy="4267200"/>
          </a:xfrm>
        </p:spPr>
        <p:txBody>
          <a:bodyPr/>
          <a:lstStyle/>
          <a:p>
            <a:r>
              <a:rPr lang="zh-CN" altLang="en-US" dirty="0" smtClean="0">
                <a:solidFill>
                  <a:srgbClr val="FF0000"/>
                </a:solidFill>
              </a:rPr>
              <a:t>程序图</a:t>
            </a:r>
            <a:r>
              <a:rPr lang="zh-CN" altLang="en-US" dirty="0" smtClean="0"/>
              <a:t>：压缩后的程序流程图，也是一种特殊形式的有向图</a:t>
            </a:r>
            <a:endParaRPr lang="en-US" altLang="zh-CN" dirty="0" smtClean="0"/>
          </a:p>
          <a:p>
            <a:r>
              <a:rPr lang="zh-CN" altLang="en-US" dirty="0" smtClean="0"/>
              <a:t>画程序图的压缩原则：</a:t>
            </a:r>
            <a:endParaRPr lang="en-US" altLang="zh-CN" dirty="0" smtClean="0"/>
          </a:p>
          <a:p>
            <a:pPr lvl="1"/>
            <a:r>
              <a:rPr lang="zh-CN" altLang="en-US" dirty="0" smtClean="0"/>
              <a:t>剔除注释语句</a:t>
            </a:r>
            <a:endParaRPr lang="en-US" altLang="zh-CN" dirty="0" smtClean="0"/>
          </a:p>
          <a:p>
            <a:pPr lvl="1"/>
            <a:r>
              <a:rPr lang="zh-CN" altLang="en-US" dirty="0" smtClean="0"/>
              <a:t>剔除所有数据变量声明语句</a:t>
            </a:r>
            <a:endParaRPr lang="en-US" altLang="zh-CN" dirty="0" smtClean="0"/>
          </a:p>
          <a:p>
            <a:pPr lvl="1"/>
            <a:r>
              <a:rPr lang="zh-CN" altLang="en-US" dirty="0" smtClean="0"/>
              <a:t>所有连续的</a:t>
            </a:r>
            <a:r>
              <a:rPr lang="zh-CN" altLang="en-US" dirty="0" smtClean="0">
                <a:solidFill>
                  <a:srgbClr val="FF0000"/>
                </a:solidFill>
              </a:rPr>
              <a:t>串行语句</a:t>
            </a:r>
            <a:r>
              <a:rPr lang="zh-CN" altLang="en-US" dirty="0" smtClean="0"/>
              <a:t>压缩为一个节点</a:t>
            </a:r>
            <a:endParaRPr lang="en-US" altLang="zh-CN" dirty="0" smtClean="0"/>
          </a:p>
          <a:p>
            <a:pPr lvl="1"/>
            <a:r>
              <a:rPr lang="zh-CN" altLang="en-US" dirty="0" smtClean="0"/>
              <a:t>所有循环次数压缩为一次循环：无论某个循环结构将循环多少次，仅考虑执行循环体和不执行循环体这两种情况</a:t>
            </a:r>
            <a:endParaRPr lang="zh-CN" altLang="en-US" dirty="0"/>
          </a:p>
        </p:txBody>
      </p:sp>
      <p:pic>
        <p:nvPicPr>
          <p:cNvPr id="4" name="图片 3"/>
          <p:cNvPicPr>
            <a:picLocks noChangeAspect="1"/>
          </p:cNvPicPr>
          <p:nvPr/>
        </p:nvPicPr>
        <p:blipFill>
          <a:blip r:embed="rId3">
            <a:clrChange>
              <a:clrFrom>
                <a:srgbClr val="EFEFEF"/>
              </a:clrFrom>
              <a:clrTo>
                <a:srgbClr val="EFEFEF">
                  <a:alpha val="0"/>
                </a:srgbClr>
              </a:clrTo>
            </a:clrChange>
          </a:blip>
          <a:stretch>
            <a:fillRect/>
          </a:stretch>
        </p:blipFill>
        <p:spPr>
          <a:xfrm>
            <a:off x="7968208" y="1844824"/>
            <a:ext cx="2838095" cy="2771429"/>
          </a:xfrm>
          <a:prstGeom prst="rect">
            <a:avLst/>
          </a:prstGeom>
        </p:spPr>
      </p:pic>
    </p:spTree>
    <p:extLst>
      <p:ext uri="{BB962C8B-B14F-4D97-AF65-F5344CB8AC3E}">
        <p14:creationId xmlns:p14="http://schemas.microsoft.com/office/powerpoint/2010/main" val="156763029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3" name="内容占位符 2"/>
          <p:cNvSpPr>
            <a:spLocks noGrp="1"/>
          </p:cNvSpPr>
          <p:nvPr>
            <p:ph idx="1"/>
          </p:nvPr>
        </p:nvSpPr>
        <p:spPr/>
        <p:txBody>
          <a:bodyPr/>
          <a:lstStyle/>
          <a:p>
            <a:r>
              <a:rPr lang="zh-CN" altLang="en-US" dirty="0" smtClean="0"/>
              <a:t>直观观察法</a:t>
            </a:r>
            <a:endParaRPr lang="en-US" altLang="zh-CN" dirty="0" smtClean="0"/>
          </a:p>
          <a:p>
            <a:r>
              <a:rPr lang="zh-CN" altLang="en-US" dirty="0" smtClean="0"/>
              <a:t>公式计算法</a:t>
            </a:r>
            <a:endParaRPr lang="en-US" altLang="zh-CN" dirty="0" smtClean="0"/>
          </a:p>
          <a:p>
            <a:r>
              <a:rPr lang="zh-CN" altLang="en-US" dirty="0" smtClean="0"/>
              <a:t>判定节点法</a:t>
            </a:r>
            <a:endParaRPr lang="en-US" altLang="zh-CN" dirty="0" smtClean="0"/>
          </a:p>
          <a:p>
            <a:pPr lvl="1"/>
            <a:endParaRPr lang="zh-CN" altLang="en-US" dirty="0"/>
          </a:p>
        </p:txBody>
      </p:sp>
    </p:spTree>
    <p:extLst>
      <p:ext uri="{BB962C8B-B14F-4D97-AF65-F5344CB8AC3E}">
        <p14:creationId xmlns:p14="http://schemas.microsoft.com/office/powerpoint/2010/main" val="1578205867"/>
      </p:ext>
    </p:extLst>
  </p:cSld>
  <p:clrMapOvr>
    <a:masterClrMapping/>
  </p:clrMapOvr>
  <p:transition>
    <p:blinds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计算环复杂度（</a:t>
            </a:r>
            <a:r>
              <a:rPr lang="en-US" altLang="zh-CN" dirty="0" smtClean="0"/>
              <a:t>1</a:t>
            </a:r>
            <a:r>
              <a:rPr lang="zh-CN" altLang="en-US" dirty="0" smtClean="0"/>
              <a:t>）直观观察法：</a:t>
            </a:r>
            <a:endParaRPr lang="en-US" altLang="zh-CN" dirty="0" smtClean="0"/>
          </a:p>
          <a:p>
            <a:pPr lvl="1">
              <a:lnSpc>
                <a:spcPct val="120000"/>
              </a:lnSpc>
            </a:pPr>
            <a:r>
              <a:rPr lang="zh-CN" altLang="en-US" dirty="0" smtClean="0"/>
              <a:t>如右图，观察程序图中将二维平面分割为封闭区域</a:t>
            </a:r>
            <a:endParaRPr lang="en-US" altLang="zh-CN" dirty="0" smtClean="0"/>
          </a:p>
          <a:p>
            <a:pPr marL="471487" lvl="1" indent="0">
              <a:lnSpc>
                <a:spcPct val="120000"/>
              </a:lnSpc>
              <a:buNone/>
            </a:pPr>
            <a:r>
              <a:rPr lang="zh-CN" altLang="en-US" dirty="0" smtClean="0"/>
              <a:t>和开放区域的个数</a:t>
            </a:r>
            <a:endParaRPr lang="en-US" altLang="zh-CN" dirty="0" smtClean="0"/>
          </a:p>
          <a:p>
            <a:pPr lvl="1">
              <a:lnSpc>
                <a:spcPct val="120000"/>
              </a:lnSpc>
            </a:pPr>
            <a:r>
              <a:rPr lang="zh-CN" altLang="en-US" dirty="0" smtClean="0"/>
              <a:t>区域</a:t>
            </a:r>
            <a:r>
              <a:rPr lang="en-US" altLang="zh-CN" dirty="0" smtClean="0"/>
              <a:t>1</a:t>
            </a:r>
            <a:r>
              <a:rPr lang="zh-CN" altLang="en-US" dirty="0" smtClean="0"/>
              <a:t>：节点</a:t>
            </a:r>
            <a:r>
              <a:rPr lang="en-US" altLang="zh-CN" dirty="0" smtClean="0"/>
              <a:t>A</a:t>
            </a:r>
            <a:r>
              <a:rPr lang="zh-CN" altLang="en-US" dirty="0" smtClean="0"/>
              <a:t>、</a:t>
            </a:r>
            <a:r>
              <a:rPr lang="en-US" altLang="zh-CN" dirty="0" smtClean="0"/>
              <a:t>B</a:t>
            </a:r>
            <a:r>
              <a:rPr lang="zh-CN" altLang="en-US" dirty="0" smtClean="0"/>
              <a:t>、</a:t>
            </a:r>
            <a:r>
              <a:rPr lang="en-US" altLang="zh-CN" dirty="0" smtClean="0"/>
              <a:t>E</a:t>
            </a:r>
            <a:r>
              <a:rPr lang="zh-CN" altLang="en-US" dirty="0" smtClean="0"/>
              <a:t>、</a:t>
            </a:r>
            <a:r>
              <a:rPr lang="en-US" altLang="zh-CN" dirty="0" smtClean="0"/>
              <a:t>D</a:t>
            </a:r>
            <a:r>
              <a:rPr lang="zh-CN" altLang="en-US" dirty="0" smtClean="0"/>
              <a:t>所围成</a:t>
            </a:r>
            <a:endParaRPr lang="en-US" altLang="zh-CN" dirty="0" smtClean="0"/>
          </a:p>
          <a:p>
            <a:pPr lvl="1">
              <a:lnSpc>
                <a:spcPct val="120000"/>
              </a:lnSpc>
            </a:pPr>
            <a:r>
              <a:rPr lang="zh-CN" altLang="en-US" dirty="0" smtClean="0"/>
              <a:t>区域</a:t>
            </a:r>
            <a:r>
              <a:rPr lang="en-US" altLang="zh-CN" dirty="0" smtClean="0"/>
              <a:t>2</a:t>
            </a:r>
            <a:r>
              <a:rPr lang="zh-CN" altLang="en-US" dirty="0" smtClean="0"/>
              <a:t>：节点</a:t>
            </a:r>
            <a:r>
              <a:rPr lang="en-US" altLang="zh-CN" dirty="0" smtClean="0"/>
              <a:t>B</a:t>
            </a:r>
            <a:r>
              <a:rPr lang="zh-CN" altLang="en-US" dirty="0" smtClean="0"/>
              <a:t>、</a:t>
            </a:r>
            <a:r>
              <a:rPr lang="en-US" altLang="zh-CN" dirty="0" smtClean="0"/>
              <a:t>C</a:t>
            </a:r>
            <a:r>
              <a:rPr lang="zh-CN" altLang="en-US" dirty="0" smtClean="0"/>
              <a:t>所围成</a:t>
            </a:r>
            <a:endParaRPr lang="en-US" altLang="zh-CN" dirty="0" smtClean="0"/>
          </a:p>
          <a:p>
            <a:pPr lvl="1">
              <a:lnSpc>
                <a:spcPct val="120000"/>
              </a:lnSpc>
            </a:pPr>
            <a:r>
              <a:rPr lang="zh-CN" altLang="en-US" dirty="0" smtClean="0"/>
              <a:t>区域</a:t>
            </a:r>
            <a:r>
              <a:rPr lang="en-US" altLang="zh-CN" dirty="0" smtClean="0"/>
              <a:t>3</a:t>
            </a:r>
            <a:r>
              <a:rPr lang="zh-CN" altLang="en-US" dirty="0" smtClean="0"/>
              <a:t>：节点</a:t>
            </a:r>
            <a:r>
              <a:rPr lang="en-US" altLang="zh-CN" dirty="0" smtClean="0"/>
              <a:t>B</a:t>
            </a:r>
            <a:r>
              <a:rPr lang="zh-CN" altLang="en-US" dirty="0" smtClean="0"/>
              <a:t>、</a:t>
            </a:r>
            <a:r>
              <a:rPr lang="en-US" altLang="zh-CN" dirty="0" smtClean="0"/>
              <a:t>C</a:t>
            </a:r>
            <a:r>
              <a:rPr lang="zh-CN" altLang="en-US" dirty="0" smtClean="0"/>
              <a:t>、</a:t>
            </a:r>
            <a:r>
              <a:rPr lang="en-US" altLang="zh-CN" dirty="0" smtClean="0"/>
              <a:t> G </a:t>
            </a:r>
            <a:r>
              <a:rPr lang="zh-CN" altLang="en-US" dirty="0" smtClean="0"/>
              <a:t>、</a:t>
            </a:r>
            <a:r>
              <a:rPr lang="en-US" altLang="zh-CN" dirty="0" smtClean="0"/>
              <a:t>F </a:t>
            </a:r>
            <a:r>
              <a:rPr lang="zh-CN" altLang="en-US" dirty="0" smtClean="0"/>
              <a:t>、</a:t>
            </a:r>
            <a:r>
              <a:rPr lang="en-US" altLang="zh-CN" dirty="0" smtClean="0"/>
              <a:t>E</a:t>
            </a:r>
            <a:r>
              <a:rPr lang="zh-CN" altLang="en-US" dirty="0" smtClean="0"/>
              <a:t>所围成</a:t>
            </a:r>
            <a:endParaRPr lang="en-US" altLang="zh-CN" dirty="0" smtClean="0"/>
          </a:p>
          <a:p>
            <a:pPr lvl="1">
              <a:lnSpc>
                <a:spcPct val="120000"/>
              </a:lnSpc>
            </a:pPr>
            <a:r>
              <a:rPr lang="zh-CN" altLang="en-US" dirty="0" smtClean="0"/>
              <a:t>区域</a:t>
            </a:r>
            <a:r>
              <a:rPr lang="en-US" altLang="zh-CN" dirty="0" smtClean="0"/>
              <a:t>4</a:t>
            </a:r>
            <a:r>
              <a:rPr lang="zh-CN" altLang="en-US" dirty="0" smtClean="0"/>
              <a:t>：节点</a:t>
            </a:r>
            <a:r>
              <a:rPr lang="en-US" altLang="zh-CN" dirty="0" smtClean="0"/>
              <a:t>B</a:t>
            </a:r>
            <a:r>
              <a:rPr lang="zh-CN" altLang="en-US" dirty="0" smtClean="0"/>
              <a:t>、</a:t>
            </a:r>
            <a:r>
              <a:rPr lang="en-US" altLang="zh-CN" dirty="0" smtClean="0"/>
              <a:t>E</a:t>
            </a:r>
            <a:r>
              <a:rPr lang="zh-CN" altLang="en-US" dirty="0" smtClean="0"/>
              <a:t>、</a:t>
            </a:r>
            <a:r>
              <a:rPr lang="en-US" altLang="zh-CN" dirty="0" smtClean="0"/>
              <a:t>F</a:t>
            </a:r>
            <a:r>
              <a:rPr lang="zh-CN" altLang="en-US" dirty="0" smtClean="0"/>
              <a:t>所围成</a:t>
            </a:r>
            <a:endParaRPr lang="en-US" altLang="zh-CN" dirty="0" smtClean="0"/>
          </a:p>
          <a:p>
            <a:pPr lvl="1">
              <a:lnSpc>
                <a:spcPct val="120000"/>
              </a:lnSpc>
            </a:pPr>
            <a:r>
              <a:rPr lang="zh-CN" altLang="en-US" dirty="0" smtClean="0"/>
              <a:t>另有一个外部的开放区域，得到程序图的环复杂度为</a:t>
            </a:r>
            <a:r>
              <a:rPr lang="en-US" altLang="zh-CN" dirty="0" smtClean="0"/>
              <a:t>5</a:t>
            </a:r>
          </a:p>
          <a:p>
            <a:pPr>
              <a:lnSpc>
                <a:spcPct val="120000"/>
              </a:lnSpc>
            </a:pPr>
            <a:endParaRPr lang="zh-CN" altLang="en-US" dirty="0"/>
          </a:p>
        </p:txBody>
      </p:sp>
      <p:pic>
        <p:nvPicPr>
          <p:cNvPr id="4" name="图片 3"/>
          <p:cNvPicPr>
            <a:picLocks noChangeAspect="1"/>
          </p:cNvPicPr>
          <p:nvPr/>
        </p:nvPicPr>
        <p:blipFill>
          <a:blip r:embed="rId2">
            <a:clrChange>
              <a:clrFrom>
                <a:srgbClr val="EFEFEF"/>
              </a:clrFrom>
              <a:clrTo>
                <a:srgbClr val="EFEFEF">
                  <a:alpha val="0"/>
                </a:srgbClr>
              </a:clrTo>
            </a:clrChange>
          </a:blip>
          <a:stretch>
            <a:fillRect/>
          </a:stretch>
        </p:blipFill>
        <p:spPr>
          <a:xfrm>
            <a:off x="7536160" y="1412776"/>
            <a:ext cx="4130066" cy="4033051"/>
          </a:xfrm>
          <a:prstGeom prst="rect">
            <a:avLst/>
          </a:prstGeom>
        </p:spPr>
      </p:pic>
    </p:spTree>
    <p:extLst>
      <p:ext uri="{BB962C8B-B14F-4D97-AF65-F5344CB8AC3E}">
        <p14:creationId xmlns:p14="http://schemas.microsoft.com/office/powerpoint/2010/main" val="237817241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3" name="内容占位符 2"/>
          <p:cNvSpPr>
            <a:spLocks noGrp="1"/>
          </p:cNvSpPr>
          <p:nvPr>
            <p:ph idx="1"/>
          </p:nvPr>
        </p:nvSpPr>
        <p:spPr>
          <a:xfrm>
            <a:off x="623392" y="836712"/>
            <a:ext cx="10873208" cy="4843264"/>
          </a:xfrm>
        </p:spPr>
        <p:txBody>
          <a:bodyPr/>
          <a:lstStyle/>
          <a:p>
            <a:r>
              <a:rPr lang="zh-CN" altLang="en-US" dirty="0" smtClean="0"/>
              <a:t>计算环复杂度（</a:t>
            </a:r>
            <a:r>
              <a:rPr lang="en-US" altLang="zh-CN" dirty="0" smtClean="0"/>
              <a:t>2</a:t>
            </a:r>
            <a:r>
              <a:rPr lang="zh-CN" altLang="en-US" dirty="0" smtClean="0"/>
              <a:t>）公式法：</a:t>
            </a:r>
            <a:endParaRPr lang="en-US" altLang="zh-CN" dirty="0" smtClean="0"/>
          </a:p>
          <a:p>
            <a:pPr lvl="1"/>
            <a:r>
              <a:rPr lang="en-US" altLang="zh-CN" dirty="0" smtClean="0"/>
              <a:t>V(G</a:t>
            </a:r>
            <a:r>
              <a:rPr lang="en-US" altLang="zh-CN" dirty="0" smtClean="0"/>
              <a:t>) = e–n+2</a:t>
            </a:r>
            <a:r>
              <a:rPr lang="zh-CN" altLang="en-US" dirty="0" smtClean="0"/>
              <a:t>（</a:t>
            </a:r>
            <a:r>
              <a:rPr lang="zh-CN" altLang="en-US" dirty="0" smtClean="0">
                <a:solidFill>
                  <a:srgbClr val="FF0000"/>
                </a:solidFill>
              </a:rPr>
              <a:t>前提：单入口和单出口</a:t>
            </a:r>
            <a:r>
              <a:rPr lang="zh-CN" altLang="en-US" dirty="0" smtClean="0"/>
              <a:t>）</a:t>
            </a:r>
            <a:endParaRPr lang="en-US" altLang="zh-CN" dirty="0" smtClean="0"/>
          </a:p>
        </p:txBody>
      </p:sp>
    </p:spTree>
    <p:extLst>
      <p:ext uri="{BB962C8B-B14F-4D97-AF65-F5344CB8AC3E}">
        <p14:creationId xmlns:p14="http://schemas.microsoft.com/office/powerpoint/2010/main" val="22396617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3" name="内容占位符 2"/>
          <p:cNvSpPr>
            <a:spLocks noGrp="1"/>
          </p:cNvSpPr>
          <p:nvPr>
            <p:ph idx="1"/>
          </p:nvPr>
        </p:nvSpPr>
        <p:spPr>
          <a:xfrm>
            <a:off x="335360" y="980728"/>
            <a:ext cx="10873208" cy="4843264"/>
          </a:xfrm>
        </p:spPr>
        <p:txBody>
          <a:bodyPr/>
          <a:lstStyle/>
          <a:p>
            <a:r>
              <a:rPr lang="en-US" altLang="zh-CN" dirty="0" smtClean="0"/>
              <a:t> </a:t>
            </a:r>
            <a:r>
              <a:rPr lang="zh-CN" altLang="en-US" dirty="0" smtClean="0"/>
              <a:t>计算环复杂度（</a:t>
            </a:r>
            <a:r>
              <a:rPr lang="en-US" altLang="zh-CN" dirty="0" smtClean="0"/>
              <a:t>3</a:t>
            </a:r>
            <a:r>
              <a:rPr lang="zh-CN" altLang="en-US" dirty="0" smtClean="0"/>
              <a:t>）判定节点法：</a:t>
            </a:r>
            <a:endParaRPr lang="en-US" altLang="zh-CN" dirty="0" smtClean="0"/>
          </a:p>
          <a:p>
            <a:pPr lvl="1"/>
            <a:r>
              <a:rPr lang="zh-CN" altLang="en-US" dirty="0" smtClean="0"/>
              <a:t>利用代码中判定节点的数目来计算环复杂度 </a:t>
            </a:r>
            <a:endParaRPr lang="en-US" altLang="zh-CN" dirty="0" smtClean="0"/>
          </a:p>
          <a:p>
            <a:pPr lvl="1"/>
            <a:r>
              <a:rPr lang="en-US" altLang="zh-CN" dirty="0" smtClean="0"/>
              <a:t>V(G)=P+ 1</a:t>
            </a:r>
            <a:r>
              <a:rPr lang="zh-CN" altLang="en-US" dirty="0" smtClean="0"/>
              <a:t>（</a:t>
            </a:r>
            <a:r>
              <a:rPr lang="en-US" altLang="zh-CN" dirty="0" smtClean="0"/>
              <a:t>p</a:t>
            </a:r>
            <a:r>
              <a:rPr lang="zh-CN" altLang="en-US" dirty="0" smtClean="0"/>
              <a:t>代表判定节点的数目）</a:t>
            </a:r>
            <a:endParaRPr lang="en-US" altLang="zh-CN" dirty="0" smtClean="0"/>
          </a:p>
          <a:p>
            <a:pPr lvl="1"/>
            <a:r>
              <a:rPr lang="zh-CN" altLang="en-US" dirty="0" smtClean="0"/>
              <a:t>通常情况判定节点非常容易识别</a:t>
            </a:r>
            <a:endParaRPr lang="en-US" altLang="zh-CN" dirty="0" smtClean="0"/>
          </a:p>
          <a:p>
            <a:pPr lvl="1"/>
            <a:r>
              <a:rPr lang="zh-CN" altLang="en-US" dirty="0" smtClean="0"/>
              <a:t>遇到</a:t>
            </a:r>
            <a:r>
              <a:rPr lang="en-US" altLang="zh-CN" dirty="0" smtClean="0"/>
              <a:t>switch</a:t>
            </a:r>
            <a:r>
              <a:rPr lang="zh-CN" altLang="en-US" dirty="0" smtClean="0"/>
              <a:t>语句怎么做？</a:t>
            </a:r>
            <a:endParaRPr lang="en-US" altLang="zh-CN" dirty="0" smtClean="0"/>
          </a:p>
          <a:p>
            <a:pPr lvl="1"/>
            <a:endParaRPr lang="en-US" altLang="zh-CN" dirty="0" smtClean="0"/>
          </a:p>
          <a:p>
            <a:pPr marL="471487" lvl="1" indent="0">
              <a:buNone/>
            </a:pPr>
            <a:r>
              <a:rPr lang="en-US" altLang="zh-CN" dirty="0" smtClean="0"/>
              <a:t>                                                                                                                                                                                                                                                                                                                                                                                             </a:t>
            </a:r>
            <a:endParaRPr lang="zh-CN" altLang="en-US" dirty="0"/>
          </a:p>
        </p:txBody>
      </p:sp>
      <p:pic>
        <p:nvPicPr>
          <p:cNvPr id="4" name="图片 3"/>
          <p:cNvPicPr>
            <a:picLocks noChangeAspect="1"/>
          </p:cNvPicPr>
          <p:nvPr/>
        </p:nvPicPr>
        <p:blipFill>
          <a:blip r:embed="rId3">
            <a:clrChange>
              <a:clrFrom>
                <a:srgbClr val="F0F0F0"/>
              </a:clrFrom>
              <a:clrTo>
                <a:srgbClr val="F0F0F0">
                  <a:alpha val="0"/>
                </a:srgbClr>
              </a:clrTo>
            </a:clrChange>
          </a:blip>
          <a:stretch>
            <a:fillRect/>
          </a:stretch>
        </p:blipFill>
        <p:spPr>
          <a:xfrm>
            <a:off x="5231904" y="2708920"/>
            <a:ext cx="3447619" cy="3238095"/>
          </a:xfrm>
          <a:prstGeom prst="rect">
            <a:avLst/>
          </a:prstGeom>
        </p:spPr>
      </p:pic>
      <p:pic>
        <p:nvPicPr>
          <p:cNvPr id="5" name="图片 4"/>
          <p:cNvPicPr>
            <a:picLocks noChangeAspect="1"/>
          </p:cNvPicPr>
          <p:nvPr/>
        </p:nvPicPr>
        <p:blipFill>
          <a:blip r:embed="rId4">
            <a:clrChange>
              <a:clrFrom>
                <a:srgbClr val="EFEFEF"/>
              </a:clrFrom>
              <a:clrTo>
                <a:srgbClr val="EFEFEF">
                  <a:alpha val="0"/>
                </a:srgbClr>
              </a:clrTo>
            </a:clrChange>
          </a:blip>
          <a:stretch>
            <a:fillRect/>
          </a:stretch>
        </p:blipFill>
        <p:spPr>
          <a:xfrm>
            <a:off x="7968208" y="908720"/>
            <a:ext cx="4130066" cy="4033051"/>
          </a:xfrm>
          <a:prstGeom prst="rect">
            <a:avLst/>
          </a:prstGeom>
        </p:spPr>
      </p:pic>
    </p:spTree>
    <p:extLst>
      <p:ext uri="{BB962C8B-B14F-4D97-AF65-F5344CB8AC3E}">
        <p14:creationId xmlns:p14="http://schemas.microsoft.com/office/powerpoint/2010/main" val="169591653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8" name="内容占位符 7"/>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487488" y="1556792"/>
            <a:ext cx="3009524" cy="2876190"/>
          </a:xfrm>
          <a:prstGeom prst="rect">
            <a:avLst/>
          </a:prstGeom>
        </p:spPr>
      </p:pic>
      <p:pic>
        <p:nvPicPr>
          <p:cNvPr id="5" name="图片 4"/>
          <p:cNvPicPr>
            <a:picLocks noChangeAspect="1"/>
          </p:cNvPicPr>
          <p:nvPr/>
        </p:nvPicPr>
        <p:blipFill>
          <a:blip r:embed="rId3"/>
          <a:stretch>
            <a:fillRect/>
          </a:stretch>
        </p:blipFill>
        <p:spPr>
          <a:xfrm>
            <a:off x="5375920" y="1052736"/>
            <a:ext cx="3676190" cy="4961905"/>
          </a:xfrm>
          <a:prstGeom prst="rect">
            <a:avLst/>
          </a:prstGeom>
        </p:spPr>
      </p:pic>
    </p:spTree>
    <p:extLst>
      <p:ext uri="{BB962C8B-B14F-4D97-AF65-F5344CB8AC3E}">
        <p14:creationId xmlns:p14="http://schemas.microsoft.com/office/powerpoint/2010/main" val="758564451"/>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18936" y="1091406"/>
            <a:ext cx="10221383" cy="4641850"/>
          </a:xfrm>
        </p:spPr>
        <p:txBody>
          <a:bodyPr/>
          <a:lstStyle/>
          <a:p>
            <a:r>
              <a:rPr lang="zh-CN" altLang="en-US" dirty="0" smtClean="0"/>
              <a:t>白盒测试基本原理：</a:t>
            </a:r>
            <a:endParaRPr lang="zh-CN" altLang="en-US" dirty="0"/>
          </a:p>
        </p:txBody>
      </p:sp>
      <p:sp>
        <p:nvSpPr>
          <p:cNvPr id="3" name="标题 2"/>
          <p:cNvSpPr>
            <a:spLocks noGrp="1"/>
          </p:cNvSpPr>
          <p:nvPr>
            <p:ph type="title" idx="4294967295"/>
          </p:nvPr>
        </p:nvSpPr>
        <p:spPr/>
        <p:txBody>
          <a:bodyPr>
            <a:normAutofit/>
          </a:bodyPr>
          <a:lstStyle/>
          <a:p>
            <a:r>
              <a:rPr lang="zh-CN" altLang="en-US" dirty="0" smtClean="0"/>
              <a:t>白盒测试概述</a:t>
            </a:r>
            <a:endParaRPr lang="zh-CN" altLang="en-US" dirty="0"/>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776577" y="1766253"/>
            <a:ext cx="10155035" cy="4546710"/>
          </a:xfrm>
          <a:prstGeom prst="rect">
            <a:avLst/>
          </a:prstGeom>
        </p:spPr>
      </p:pic>
    </p:spTree>
    <p:extLst>
      <p:ext uri="{BB962C8B-B14F-4D97-AF65-F5344CB8AC3E}">
        <p14:creationId xmlns:p14="http://schemas.microsoft.com/office/powerpoint/2010/main" val="39714029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静态结构分析练习（</a:t>
            </a:r>
            <a:r>
              <a:rPr lang="en-US" altLang="zh-CN" dirty="0" err="1" smtClean="0"/>
              <a:t>Logiscope</a:t>
            </a:r>
            <a:r>
              <a:rPr lang="zh-CN" altLang="en-US" dirty="0" smtClean="0"/>
              <a:t>规定）</a:t>
            </a:r>
            <a:endParaRPr lang="zh-CN" altLang="en-US" dirty="0"/>
          </a:p>
        </p:txBody>
      </p:sp>
      <p:sp>
        <p:nvSpPr>
          <p:cNvPr id="2" name="内容占位符 1"/>
          <p:cNvSpPr>
            <a:spLocks noGrp="1"/>
          </p:cNvSpPr>
          <p:nvPr>
            <p:ph idx="1"/>
          </p:nvPr>
        </p:nvSpPr>
        <p:spPr>
          <a:xfrm>
            <a:off x="623392" y="1300901"/>
            <a:ext cx="10873208" cy="4843264"/>
          </a:xfrm>
        </p:spPr>
        <p:txBody>
          <a:bodyPr/>
          <a:lstStyle/>
          <a:p>
            <a:endParaRPr lang="en-US" altLang="zh-CN" smtClean="0"/>
          </a:p>
          <a:p>
            <a:r>
              <a:rPr lang="zh-CN" altLang="en-US" smtClean="0"/>
              <a:t>分析此程序控制流图，找找程序设计不合理的地方</a:t>
            </a:r>
            <a:endParaRPr lang="zh-CN" altLang="en-US" dirty="0"/>
          </a:p>
        </p:txBody>
      </p:sp>
      <p:pic>
        <p:nvPicPr>
          <p:cNvPr id="4" name="图片 3"/>
          <p:cNvPicPr>
            <a:picLocks noChangeAspect="1"/>
          </p:cNvPicPr>
          <p:nvPr/>
        </p:nvPicPr>
        <p:blipFill rotWithShape="1">
          <a:blip r:embed="rId3"/>
          <a:srcRect t="5062"/>
          <a:stretch/>
        </p:blipFill>
        <p:spPr>
          <a:xfrm>
            <a:off x="695400" y="1124744"/>
            <a:ext cx="10605090" cy="3798279"/>
          </a:xfrm>
          <a:prstGeom prst="rect">
            <a:avLst/>
          </a:prstGeom>
        </p:spPr>
      </p:pic>
      <p:sp>
        <p:nvSpPr>
          <p:cNvPr id="5" name="矩形 4"/>
          <p:cNvSpPr/>
          <p:nvPr/>
        </p:nvSpPr>
        <p:spPr>
          <a:xfrm>
            <a:off x="984738" y="4948446"/>
            <a:ext cx="787791" cy="43609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560320" y="4990649"/>
            <a:ext cx="815926" cy="447822"/>
            <a:chOff x="2321169" y="4825218"/>
            <a:chExt cx="815926" cy="447822"/>
          </a:xfrm>
        </p:grpSpPr>
        <p:sp>
          <p:nvSpPr>
            <p:cNvPr id="6" name="矩形 5"/>
            <p:cNvSpPr/>
            <p:nvPr/>
          </p:nvSpPr>
          <p:spPr>
            <a:xfrm>
              <a:off x="2346959" y="4836941"/>
              <a:ext cx="787791" cy="43609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321169" y="4825218"/>
              <a:ext cx="815926" cy="4079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2349306" y="4853354"/>
              <a:ext cx="773725" cy="393895"/>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5" name="流程图: 决策 14"/>
          <p:cNvSpPr/>
          <p:nvPr/>
        </p:nvSpPr>
        <p:spPr>
          <a:xfrm>
            <a:off x="4375051" y="5018785"/>
            <a:ext cx="998806" cy="450166"/>
          </a:xfrm>
          <a:prstGeom prst="flowChartDecision">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摘录 15"/>
          <p:cNvSpPr/>
          <p:nvPr/>
        </p:nvSpPr>
        <p:spPr>
          <a:xfrm>
            <a:off x="6386732" y="4934378"/>
            <a:ext cx="548640" cy="450165"/>
          </a:xfrm>
          <a:prstGeom prst="flowChartExtra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8161526" y="5042230"/>
            <a:ext cx="846405" cy="436099"/>
            <a:chOff x="6581337" y="4989341"/>
            <a:chExt cx="846405" cy="436099"/>
          </a:xfrm>
        </p:grpSpPr>
        <p:sp>
          <p:nvSpPr>
            <p:cNvPr id="18" name="矩形 17"/>
            <p:cNvSpPr/>
            <p:nvPr/>
          </p:nvSpPr>
          <p:spPr>
            <a:xfrm>
              <a:off x="6621193" y="4989341"/>
              <a:ext cx="787791" cy="43609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flipH="1">
              <a:off x="6581337" y="5050302"/>
              <a:ext cx="846405" cy="349347"/>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1" name="流程图: 合并 20"/>
          <p:cNvSpPr/>
          <p:nvPr/>
        </p:nvSpPr>
        <p:spPr>
          <a:xfrm>
            <a:off x="10259953" y="5103190"/>
            <a:ext cx="661183" cy="464234"/>
          </a:xfrm>
          <a:prstGeom prst="flowChartMerg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endCxn id="21" idx="0"/>
          </p:cNvCxnSpPr>
          <p:nvPr/>
        </p:nvCxnSpPr>
        <p:spPr>
          <a:xfrm flipH="1">
            <a:off x="10590545" y="4793701"/>
            <a:ext cx="7034" cy="30948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内容占位符 1"/>
          <p:cNvSpPr txBox="1">
            <a:spLocks/>
          </p:cNvSpPr>
          <p:nvPr/>
        </p:nvSpPr>
        <p:spPr bwMode="auto">
          <a:xfrm>
            <a:off x="609448" y="5362833"/>
            <a:ext cx="1753926" cy="61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smtClean="0"/>
              <a:t>串行语句</a:t>
            </a:r>
            <a:endParaRPr lang="zh-CN" altLang="en-US" dirty="0"/>
          </a:p>
        </p:txBody>
      </p:sp>
      <p:sp>
        <p:nvSpPr>
          <p:cNvPr id="29" name="内容占位符 1"/>
          <p:cNvSpPr txBox="1">
            <a:spLocks/>
          </p:cNvSpPr>
          <p:nvPr/>
        </p:nvSpPr>
        <p:spPr bwMode="auto">
          <a:xfrm>
            <a:off x="2224888" y="5416760"/>
            <a:ext cx="1753926" cy="61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85000"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smtClean="0"/>
              <a:t>函数入</a:t>
            </a:r>
            <a:r>
              <a:rPr lang="en-US" altLang="zh-CN" dirty="0" smtClean="0"/>
              <a:t>\</a:t>
            </a:r>
            <a:r>
              <a:rPr lang="zh-CN" altLang="en-US" dirty="0" smtClean="0"/>
              <a:t>出口</a:t>
            </a:r>
            <a:endParaRPr lang="zh-CN" altLang="en-US" dirty="0"/>
          </a:p>
        </p:txBody>
      </p:sp>
      <p:sp>
        <p:nvSpPr>
          <p:cNvPr id="30" name="内容占位符 1"/>
          <p:cNvSpPr txBox="1">
            <a:spLocks/>
          </p:cNvSpPr>
          <p:nvPr/>
        </p:nvSpPr>
        <p:spPr bwMode="auto">
          <a:xfrm>
            <a:off x="4007768" y="5445224"/>
            <a:ext cx="1960250" cy="61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t>逻辑判断（开始）</a:t>
            </a:r>
            <a:endParaRPr lang="zh-CN" altLang="en-US" sz="2000" dirty="0"/>
          </a:p>
        </p:txBody>
      </p:sp>
      <p:sp>
        <p:nvSpPr>
          <p:cNvPr id="33" name="内容占位符 1"/>
          <p:cNvSpPr txBox="1">
            <a:spLocks/>
          </p:cNvSpPr>
          <p:nvPr/>
        </p:nvSpPr>
        <p:spPr bwMode="auto">
          <a:xfrm>
            <a:off x="6060678" y="5482411"/>
            <a:ext cx="1907529" cy="61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smtClean="0"/>
              <a:t>逻辑判断（结束）</a:t>
            </a:r>
            <a:endParaRPr lang="zh-CN" altLang="en-US" sz="2000" dirty="0"/>
          </a:p>
        </p:txBody>
      </p:sp>
      <p:sp>
        <p:nvSpPr>
          <p:cNvPr id="34" name="内容占位符 1"/>
          <p:cNvSpPr txBox="1">
            <a:spLocks/>
          </p:cNvSpPr>
          <p:nvPr/>
        </p:nvSpPr>
        <p:spPr bwMode="auto">
          <a:xfrm>
            <a:off x="8119170" y="5383937"/>
            <a:ext cx="1753926" cy="61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925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b</a:t>
            </a:r>
            <a:r>
              <a:rPr lang="en-US" altLang="zh-CN" dirty="0" smtClean="0"/>
              <a:t>reak</a:t>
            </a:r>
            <a:r>
              <a:rPr lang="zh-CN" altLang="en-US" dirty="0" smtClean="0"/>
              <a:t>语句</a:t>
            </a:r>
            <a:endParaRPr lang="zh-CN" altLang="en-US" dirty="0"/>
          </a:p>
        </p:txBody>
      </p:sp>
      <p:sp>
        <p:nvSpPr>
          <p:cNvPr id="35" name="内容占位符 1"/>
          <p:cNvSpPr txBox="1">
            <a:spLocks/>
          </p:cNvSpPr>
          <p:nvPr/>
        </p:nvSpPr>
        <p:spPr bwMode="auto">
          <a:xfrm>
            <a:off x="10102714" y="5552749"/>
            <a:ext cx="1753926" cy="61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fontScale="77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smtClean="0"/>
              <a:t>包含函数调用</a:t>
            </a:r>
            <a:endParaRPr lang="en-US" altLang="zh-CN" dirty="0" smtClean="0"/>
          </a:p>
          <a:p>
            <a:pPr marL="0" indent="0">
              <a:buFont typeface="Arial" panose="020B0604020202020204" pitchFamily="34" charset="0"/>
              <a:buNone/>
            </a:pPr>
            <a:endParaRPr lang="zh-CN" altLang="en-US" dirty="0"/>
          </a:p>
        </p:txBody>
      </p:sp>
    </p:spTree>
    <p:extLst>
      <p:ext uri="{BB962C8B-B14F-4D97-AF65-F5344CB8AC3E}">
        <p14:creationId xmlns:p14="http://schemas.microsoft.com/office/powerpoint/2010/main" val="3022622519"/>
      </p:ext>
    </p:extLst>
  </p:cSld>
  <p:clrMapOvr>
    <a:masterClrMapping/>
  </p:clrMapOvr>
  <p:transition>
    <p:blinds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静态结构分析练习</a:t>
            </a:r>
            <a:endParaRPr lang="zh-CN" altLang="en-US" dirty="0"/>
          </a:p>
        </p:txBody>
      </p:sp>
      <p:sp>
        <p:nvSpPr>
          <p:cNvPr id="7" name="内容占位符 6"/>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265707" y="1038060"/>
            <a:ext cx="11593445" cy="5682053"/>
          </a:xfrm>
          <a:prstGeom prst="rect">
            <a:avLst/>
          </a:prstGeom>
        </p:spPr>
      </p:pic>
    </p:spTree>
    <p:extLst>
      <p:ext uri="{BB962C8B-B14F-4D97-AF65-F5344CB8AC3E}">
        <p14:creationId xmlns:p14="http://schemas.microsoft.com/office/powerpoint/2010/main" val="4099385602"/>
      </p:ext>
    </p:extLst>
  </p:cSld>
  <p:clrMapOvr>
    <a:masterClrMapping/>
  </p:clrMapOvr>
  <p:transition>
    <p:blinds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静态结构分析练习</a:t>
            </a:r>
            <a:endParaRPr lang="zh-CN" altLang="en-US" dirty="0"/>
          </a:p>
        </p:txBody>
      </p:sp>
      <p:sp>
        <p:nvSpPr>
          <p:cNvPr id="2" name="内容占位符 1"/>
          <p:cNvSpPr>
            <a:spLocks noGrp="1"/>
          </p:cNvSpPr>
          <p:nvPr>
            <p:ph idx="1"/>
          </p:nvPr>
        </p:nvSpPr>
        <p:spPr>
          <a:xfrm>
            <a:off x="473968" y="980728"/>
            <a:ext cx="11089232" cy="4843264"/>
          </a:xfrm>
        </p:spPr>
        <p:txBody>
          <a:bodyPr/>
          <a:lstStyle/>
          <a:p>
            <a:r>
              <a:rPr lang="zh-CN" altLang="en-US" sz="2600" dirty="0" smtClean="0"/>
              <a:t>多出口 （</a:t>
            </a:r>
            <a:r>
              <a:rPr lang="en-US" altLang="zh-CN" sz="2600" dirty="0" smtClean="0"/>
              <a:t>2</a:t>
            </a:r>
            <a:r>
              <a:rPr lang="zh-CN" altLang="en-US" sz="2600" dirty="0" smtClean="0"/>
              <a:t>出口）</a:t>
            </a:r>
            <a:endParaRPr lang="en-US" altLang="zh-CN" sz="2600" dirty="0" smtClean="0"/>
          </a:p>
          <a:p>
            <a:r>
              <a:rPr lang="zh-CN" altLang="en-US" sz="2600" dirty="0" smtClean="0"/>
              <a:t>环复杂度高（</a:t>
            </a:r>
            <a:r>
              <a:rPr lang="en-US" altLang="zh-CN" sz="2600" dirty="0" smtClean="0"/>
              <a:t>14</a:t>
            </a:r>
            <a:r>
              <a:rPr lang="zh-CN" altLang="en-US" sz="2600" dirty="0" smtClean="0"/>
              <a:t>个条件判定节点，</a:t>
            </a:r>
            <a:r>
              <a:rPr lang="en-US" altLang="zh-CN" sz="2600" dirty="0" smtClean="0"/>
              <a:t>2</a:t>
            </a:r>
            <a:r>
              <a:rPr lang="zh-CN" altLang="en-US" sz="2600" dirty="0" smtClean="0"/>
              <a:t>个循环结构），最终的环复杂度是</a:t>
            </a:r>
            <a:r>
              <a:rPr lang="en-US" altLang="zh-CN" sz="2600" dirty="0" smtClean="0"/>
              <a:t>19</a:t>
            </a:r>
          </a:p>
          <a:p>
            <a:r>
              <a:rPr lang="zh-CN" altLang="en-US" sz="2600" dirty="0" smtClean="0"/>
              <a:t>存在非结构化设计</a:t>
            </a:r>
            <a:endParaRPr lang="en-US" altLang="zh-CN" sz="2600" dirty="0" smtClean="0"/>
          </a:p>
          <a:p>
            <a:pPr lvl="1"/>
            <a:r>
              <a:rPr lang="zh-CN" altLang="en-US" dirty="0" smtClean="0">
                <a:solidFill>
                  <a:srgbClr val="FF0000"/>
                </a:solidFill>
              </a:rPr>
              <a:t>结构化</a:t>
            </a:r>
            <a:r>
              <a:rPr lang="zh-CN" altLang="en-US" dirty="0" smtClean="0"/>
              <a:t>：从该结构的逻辑判断开始节点出发的所有路径（包含嵌套结构的子路径）均是以该结构的同一行内的逻辑判断结束节点终止</a:t>
            </a:r>
            <a:endParaRPr lang="en-US" altLang="zh-CN" dirty="0" smtClean="0"/>
          </a:p>
          <a:p>
            <a:pPr lvl="1"/>
            <a:r>
              <a:rPr lang="zh-CN" altLang="en-US" dirty="0" smtClean="0"/>
              <a:t>条件判定</a:t>
            </a:r>
            <a:r>
              <a:rPr lang="en-US" altLang="zh-CN" dirty="0" smtClean="0"/>
              <a:t>1</a:t>
            </a:r>
            <a:r>
              <a:rPr lang="zh-CN" altLang="en-US" dirty="0" smtClean="0"/>
              <a:t>和</a:t>
            </a:r>
            <a:r>
              <a:rPr lang="en-US" altLang="zh-CN" dirty="0" smtClean="0"/>
              <a:t>2</a:t>
            </a:r>
            <a:r>
              <a:rPr lang="zh-CN" altLang="en-US" dirty="0" smtClean="0"/>
              <a:t>包含的虚线路径都是从循环结构</a:t>
            </a:r>
            <a:r>
              <a:rPr lang="en-US" altLang="zh-CN" dirty="0" smtClean="0"/>
              <a:t>1</a:t>
            </a:r>
            <a:r>
              <a:rPr lang="zh-CN" altLang="en-US" dirty="0" smtClean="0"/>
              <a:t>的结束节点退出的</a:t>
            </a:r>
            <a:endParaRPr lang="en-US" altLang="zh-CN" dirty="0" smtClean="0"/>
          </a:p>
          <a:p>
            <a:pPr lvl="1"/>
            <a:r>
              <a:rPr lang="zh-CN" altLang="en-US" dirty="0" smtClean="0"/>
              <a:t>条件判定</a:t>
            </a:r>
            <a:r>
              <a:rPr lang="en-US" altLang="zh-CN" dirty="0" smtClean="0"/>
              <a:t>3</a:t>
            </a:r>
            <a:r>
              <a:rPr lang="zh-CN" altLang="en-US" dirty="0" smtClean="0"/>
              <a:t>和</a:t>
            </a:r>
            <a:r>
              <a:rPr lang="en-US" altLang="zh-CN" dirty="0" smtClean="0"/>
              <a:t>4</a:t>
            </a:r>
            <a:r>
              <a:rPr lang="zh-CN" altLang="en-US" dirty="0" smtClean="0"/>
              <a:t>包含点划线的路径则是从循环结构</a:t>
            </a:r>
            <a:r>
              <a:rPr lang="en-US" altLang="zh-CN" dirty="0" smtClean="0"/>
              <a:t>2</a:t>
            </a:r>
            <a:r>
              <a:rPr lang="zh-CN" altLang="en-US" dirty="0" smtClean="0"/>
              <a:t>的结束节点退出的</a:t>
            </a:r>
            <a:endParaRPr lang="en-US" altLang="zh-CN" dirty="0" smtClean="0"/>
          </a:p>
          <a:p>
            <a:endParaRPr lang="zh-CN" altLang="en-US" sz="2600" dirty="0"/>
          </a:p>
        </p:txBody>
      </p:sp>
    </p:spTree>
    <p:extLst>
      <p:ext uri="{BB962C8B-B14F-4D97-AF65-F5344CB8AC3E}">
        <p14:creationId xmlns:p14="http://schemas.microsoft.com/office/powerpoint/2010/main" val="117255577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针对不合理的函数改进策略</a:t>
            </a:r>
            <a:endParaRPr lang="zh-CN" altLang="en-US" dirty="0"/>
          </a:p>
        </p:txBody>
      </p:sp>
      <p:sp>
        <p:nvSpPr>
          <p:cNvPr id="2" name="内容占位符 1"/>
          <p:cNvSpPr>
            <a:spLocks noGrp="1"/>
          </p:cNvSpPr>
          <p:nvPr>
            <p:ph idx="1"/>
          </p:nvPr>
        </p:nvSpPr>
        <p:spPr/>
        <p:txBody>
          <a:bodyPr/>
          <a:lstStyle/>
          <a:p>
            <a:r>
              <a:rPr lang="zh-CN" altLang="en-US" dirty="0" smtClean="0"/>
              <a:t>多出口往往是因多条</a:t>
            </a:r>
            <a:r>
              <a:rPr lang="en-US" altLang="zh-CN" dirty="0" smtClean="0"/>
              <a:t>return</a:t>
            </a:r>
            <a:r>
              <a:rPr lang="zh-CN" altLang="en-US" dirty="0" smtClean="0"/>
              <a:t>语句造成，尽量避免</a:t>
            </a:r>
            <a:r>
              <a:rPr lang="zh-CN" altLang="en-US" dirty="0" smtClean="0">
                <a:solidFill>
                  <a:srgbClr val="FF0000"/>
                </a:solidFill>
              </a:rPr>
              <a:t>同一函数</a:t>
            </a:r>
            <a:r>
              <a:rPr lang="zh-CN" altLang="en-US" dirty="0" smtClean="0"/>
              <a:t>使用多个</a:t>
            </a:r>
            <a:r>
              <a:rPr lang="en-US" altLang="zh-CN" dirty="0" smtClean="0"/>
              <a:t>return</a:t>
            </a:r>
            <a:r>
              <a:rPr lang="zh-CN" altLang="en-US" dirty="0" smtClean="0"/>
              <a:t>语句</a:t>
            </a:r>
            <a:endParaRPr lang="en-US" altLang="zh-CN" dirty="0" smtClean="0"/>
          </a:p>
          <a:p>
            <a:r>
              <a:rPr lang="zh-CN" altLang="en-US" dirty="0" smtClean="0"/>
              <a:t>尽量不使用强制跳转或强制结束语句，如</a:t>
            </a:r>
            <a:r>
              <a:rPr lang="en-US" altLang="zh-CN" dirty="0" smtClean="0"/>
              <a:t>:</a:t>
            </a:r>
            <a:r>
              <a:rPr lang="en-US" altLang="zh-CN" dirty="0" err="1" smtClean="0"/>
              <a:t>goto</a:t>
            </a:r>
            <a:r>
              <a:rPr lang="zh-CN" altLang="en-US" dirty="0" smtClean="0"/>
              <a:t>，</a:t>
            </a:r>
            <a:r>
              <a:rPr lang="en-US" altLang="zh-CN" dirty="0" smtClean="0"/>
              <a:t>break</a:t>
            </a:r>
            <a:r>
              <a:rPr lang="zh-CN" altLang="en-US" dirty="0" smtClean="0"/>
              <a:t>等语句</a:t>
            </a:r>
            <a:endParaRPr lang="en-US" altLang="zh-CN" dirty="0" smtClean="0"/>
          </a:p>
          <a:p>
            <a:r>
              <a:rPr lang="zh-CN" altLang="en-US" dirty="0" smtClean="0"/>
              <a:t>将完成单一功能的语句块改为函数调用的方式，降低单个函数的环复杂度</a:t>
            </a:r>
            <a:endParaRPr lang="zh-CN" altLang="en-US" dirty="0"/>
          </a:p>
        </p:txBody>
      </p:sp>
    </p:spTree>
    <p:extLst>
      <p:ext uri="{BB962C8B-B14F-4D97-AF65-F5344CB8AC3E}">
        <p14:creationId xmlns:p14="http://schemas.microsoft.com/office/powerpoint/2010/main" val="61113855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静态结构分析局限性</a:t>
            </a:r>
            <a:endParaRPr lang="zh-CN" altLang="en-US" dirty="0"/>
          </a:p>
        </p:txBody>
      </p:sp>
      <p:sp>
        <p:nvSpPr>
          <p:cNvPr id="2" name="内容占位符 1"/>
          <p:cNvSpPr>
            <a:spLocks noGrp="1"/>
          </p:cNvSpPr>
          <p:nvPr>
            <p:ph idx="1"/>
          </p:nvPr>
        </p:nvSpPr>
        <p:spPr>
          <a:xfrm>
            <a:off x="623392" y="980728"/>
            <a:ext cx="11161240" cy="4843264"/>
          </a:xfrm>
        </p:spPr>
        <p:txBody>
          <a:bodyPr/>
          <a:lstStyle/>
          <a:p>
            <a:r>
              <a:rPr lang="zh-CN" altLang="en-US" dirty="0" smtClean="0"/>
              <a:t>无论是函数调用图还是控制流图，都是从图的角度，脱离代码分析</a:t>
            </a:r>
            <a:endParaRPr lang="en-US" altLang="zh-CN" dirty="0" smtClean="0"/>
          </a:p>
          <a:p>
            <a:pPr lvl="1"/>
            <a:r>
              <a:rPr lang="zh-CN" altLang="en-US" dirty="0" smtClean="0"/>
              <a:t>无法看出函数调用接口的复杂性，如</a:t>
            </a:r>
            <a:r>
              <a:rPr lang="zh-CN" altLang="en-US" dirty="0" smtClean="0">
                <a:solidFill>
                  <a:srgbClr val="FF0000"/>
                </a:solidFill>
              </a:rPr>
              <a:t>包含多少个参数</a:t>
            </a:r>
            <a:r>
              <a:rPr lang="zh-CN" altLang="en-US" dirty="0" smtClean="0"/>
              <a:t>，</a:t>
            </a:r>
            <a:r>
              <a:rPr lang="zh-CN" altLang="en-US" dirty="0" smtClean="0">
                <a:solidFill>
                  <a:srgbClr val="FF0000"/>
                </a:solidFill>
              </a:rPr>
              <a:t>参数类型</a:t>
            </a:r>
            <a:r>
              <a:rPr lang="zh-CN" altLang="en-US" dirty="0" smtClean="0"/>
              <a:t>是否复杂等</a:t>
            </a:r>
            <a:endParaRPr lang="en-US" altLang="zh-CN" dirty="0" smtClean="0"/>
          </a:p>
          <a:p>
            <a:pPr lvl="1"/>
            <a:r>
              <a:rPr lang="zh-CN" altLang="en-US" dirty="0" smtClean="0">
                <a:solidFill>
                  <a:srgbClr val="FF0000"/>
                </a:solidFill>
              </a:rPr>
              <a:t>判定节点</a:t>
            </a:r>
            <a:r>
              <a:rPr lang="zh-CN" altLang="en-US" dirty="0" smtClean="0"/>
              <a:t>的复杂度和循环结构的复杂度</a:t>
            </a:r>
            <a:endParaRPr lang="en-US" altLang="zh-CN" dirty="0" smtClean="0"/>
          </a:p>
          <a:p>
            <a:pPr lvl="2"/>
            <a:r>
              <a:rPr lang="zh-CN" altLang="en-US" dirty="0" smtClean="0"/>
              <a:t>如判定表达式包含多少个简单的判定条件，循环次数如何控制</a:t>
            </a:r>
            <a:endParaRPr lang="en-US" altLang="zh-CN" dirty="0" smtClean="0"/>
          </a:p>
          <a:p>
            <a:pPr lvl="2"/>
            <a:r>
              <a:rPr lang="zh-CN" altLang="en-US" dirty="0" smtClean="0"/>
              <a:t>判定节点间是否存在相互关联等</a:t>
            </a:r>
            <a:endParaRPr lang="en-US" altLang="zh-CN" dirty="0" smtClean="0"/>
          </a:p>
          <a:p>
            <a:r>
              <a:rPr lang="zh-CN" altLang="en-US" dirty="0" smtClean="0"/>
              <a:t>局限性解决办法：通过</a:t>
            </a:r>
            <a:r>
              <a:rPr lang="zh-CN" altLang="en-US" dirty="0" smtClean="0">
                <a:solidFill>
                  <a:srgbClr val="FF0000"/>
                </a:solidFill>
              </a:rPr>
              <a:t>代码评审</a:t>
            </a:r>
            <a:r>
              <a:rPr lang="zh-CN" altLang="en-US" dirty="0" smtClean="0"/>
              <a:t>和</a:t>
            </a:r>
            <a:r>
              <a:rPr lang="zh-CN" altLang="en-US" dirty="0" smtClean="0">
                <a:solidFill>
                  <a:srgbClr val="FF0000"/>
                </a:solidFill>
              </a:rPr>
              <a:t>动态白盒测试</a:t>
            </a:r>
            <a:r>
              <a:rPr lang="zh-CN" altLang="en-US" dirty="0" smtClean="0"/>
              <a:t>来对代码进一步测试</a:t>
            </a:r>
            <a:endParaRPr lang="en-US" altLang="zh-CN" dirty="0" smtClean="0"/>
          </a:p>
          <a:p>
            <a:pPr marL="909637" lvl="2" indent="0">
              <a:buNone/>
            </a:pPr>
            <a:r>
              <a:rPr lang="en-US" altLang="zh-CN" dirty="0" smtClean="0"/>
              <a:t>	</a:t>
            </a:r>
          </a:p>
          <a:p>
            <a:pPr lvl="1"/>
            <a:endParaRPr lang="zh-CN" altLang="en-US" dirty="0"/>
          </a:p>
        </p:txBody>
      </p:sp>
    </p:spTree>
    <p:extLst>
      <p:ext uri="{BB962C8B-B14F-4D97-AF65-F5344CB8AC3E}">
        <p14:creationId xmlns:p14="http://schemas.microsoft.com/office/powerpoint/2010/main" val="181856483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静态白盒测试怎样做</a:t>
            </a:r>
            <a:endParaRPr lang="zh-CN" altLang="en-US" dirty="0"/>
          </a:p>
        </p:txBody>
      </p:sp>
      <p:sp>
        <p:nvSpPr>
          <p:cNvPr id="2" name="内容占位符 1"/>
          <p:cNvSpPr>
            <a:spLocks noGrp="1"/>
          </p:cNvSpPr>
          <p:nvPr>
            <p:ph idx="1"/>
          </p:nvPr>
        </p:nvSpPr>
        <p:spPr/>
        <p:txBody>
          <a:bodyPr/>
          <a:lstStyle/>
          <a:p>
            <a:r>
              <a:rPr lang="zh-CN" altLang="en-US" dirty="0" smtClean="0"/>
              <a:t>代码检查</a:t>
            </a:r>
            <a:endParaRPr lang="en-US" altLang="zh-CN" dirty="0" smtClean="0"/>
          </a:p>
          <a:p>
            <a:r>
              <a:rPr lang="zh-CN" altLang="en-US" dirty="0" smtClean="0"/>
              <a:t>静态结构分析</a:t>
            </a:r>
            <a:endParaRPr lang="en-US" altLang="zh-CN" dirty="0" smtClean="0"/>
          </a:p>
          <a:p>
            <a:r>
              <a:rPr lang="zh-CN" altLang="en-US" dirty="0" smtClean="0">
                <a:solidFill>
                  <a:srgbClr val="FF0000"/>
                </a:solidFill>
              </a:rPr>
              <a:t>代码质量度量</a:t>
            </a:r>
            <a:r>
              <a:rPr lang="zh-CN" altLang="en-US" dirty="0" smtClean="0"/>
              <a:t>                                                                                                                                                                                                                              </a:t>
            </a:r>
            <a:r>
              <a:rPr lang="en-US" altLang="zh-CN" dirty="0" smtClean="0"/>
              <a:t>                                                                                                                                                                                                                                                                                                                                                                                                                                                                                                                                                                                                                                                                                                                                                                                                                                                                                                                                                                                                                                                                                                                                                                                                                                                                                                                                                                                                                                                                           </a:t>
            </a:r>
            <a:endParaRPr lang="zh-CN" altLang="en-US" dirty="0"/>
          </a:p>
        </p:txBody>
      </p:sp>
    </p:spTree>
    <p:extLst>
      <p:ext uri="{BB962C8B-B14F-4D97-AF65-F5344CB8AC3E}">
        <p14:creationId xmlns:p14="http://schemas.microsoft.com/office/powerpoint/2010/main" val="2259866234"/>
      </p:ext>
    </p:extLst>
  </p:cSld>
  <p:clrMapOvr>
    <a:masterClrMapping/>
  </p:clrMapOvr>
  <p:transition>
    <p:blinds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代码质量度量</a:t>
            </a:r>
            <a:endParaRPr lang="zh-CN" altLang="en-US" dirty="0"/>
          </a:p>
        </p:txBody>
      </p:sp>
      <p:sp>
        <p:nvSpPr>
          <p:cNvPr id="2" name="内容占位符 1"/>
          <p:cNvSpPr>
            <a:spLocks noGrp="1"/>
          </p:cNvSpPr>
          <p:nvPr>
            <p:ph idx="1"/>
          </p:nvPr>
        </p:nvSpPr>
        <p:spPr>
          <a:xfrm>
            <a:off x="119336" y="1196752"/>
            <a:ext cx="1944216" cy="4968552"/>
          </a:xfrm>
        </p:spPr>
        <p:txBody>
          <a:bodyPr/>
          <a:lstStyle/>
          <a:p>
            <a:pPr marL="0" indent="0">
              <a:buNone/>
            </a:pPr>
            <a:r>
              <a:rPr lang="en-US" altLang="zh-CN" dirty="0" smtClean="0">
                <a:solidFill>
                  <a:srgbClr val="FF0000"/>
                </a:solidFill>
              </a:rPr>
              <a:t>ISO9126</a:t>
            </a:r>
            <a:r>
              <a:rPr lang="zh-CN" altLang="en-US" dirty="0" smtClean="0">
                <a:solidFill>
                  <a:srgbClr val="FF0000"/>
                </a:solidFill>
              </a:rPr>
              <a:t>软件质量模型</a:t>
            </a:r>
            <a:endParaRPr lang="en-US" altLang="zh-CN" dirty="0" smtClean="0">
              <a:solidFill>
                <a:srgbClr val="FF0000"/>
              </a:solidFill>
            </a:endParaRPr>
          </a:p>
          <a:p>
            <a:endParaRPr lang="zh-CN" altLang="en-US" dirty="0">
              <a:solidFill>
                <a:srgbClr val="FF0000"/>
              </a:solidFill>
            </a:endParaRPr>
          </a:p>
        </p:txBody>
      </p:sp>
      <p:sp>
        <p:nvSpPr>
          <p:cNvPr id="4" name="AutoShape 2" descr="https://wkbos.bdimg.com/v1/docconvert2928/wk/3c5a3a87dd22c487de8e2c06e4db678c/0.png?responseCacheControl=max-age%3D3888000&amp;responseExpires=Sat%2C%2015%20Jul%202017%2011%3A33%3A10%20%2B0800&amp;authorization=bce-auth-v1%2Ffa1126e91489401fa7cc85045ce7179e%2F2017-05-31T03%3A33%3A10Z%2F3600%2Fhost%2Fa3c82891ab144cfc35641136f2ceeed3b811d0871c0dadf732d7166d8aa060e7&amp;x-bce-range=0-57935&amp;token=3f879e2e5627310b150e037cf2b33d73245e0e842da6ea1e9374c4e42173ca9b&amp;expire=2017-05-31T04:33:10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wkbos.bdimg.com/v1/docconvert2928/wk/3c5a3a87dd22c487de8e2c06e4db678c/0.png?responseCacheControl=max-age%3D3888000&amp;responseExpires=Sat%2C%2015%20Jul%202017%2011%3A33%3A10%20%2B0800&amp;authorization=bce-auth-v1%2Ffa1126e91489401fa7cc85045ce7179e%2F2017-05-31T03%3A33%3A10Z%2F3600%2Fhost%2Fa3c82891ab144cfc35641136f2ceeed3b811d0871c0dadf732d7166d8aa060e7&amp;x-bce-range=0-57935&amp;token=3f879e2e5627310b150e037cf2b33d73245e0e842da6ea1e9374c4e42173ca9b&amp;expire=2017-05-31T04:33:10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wkbos.bdimg.com/v1/docconvert2928/wk/3c5a3a87dd22c487de8e2c06e4db678c/0.png?responseCacheControl=max-age%3D3888000&amp;responseExpires=Sat%2C%2015%20Jul%202017%2011%3A33%3A10%20%2B0800&amp;authorization=bce-auth-v1%2Ffa1126e91489401fa7cc85045ce7179e%2F2017-05-31T03%3A33%3A10Z%2F3600%2Fhost%2Fa3c82891ab144cfc35641136f2ceeed3b811d0871c0dadf732d7166d8aa060e7&amp;x-bce-range=0-57935&amp;token=3f879e2e5627310b150e037cf2b33d73245e0e842da6ea1e9374c4e42173ca9b&amp;expire=2017-05-31T04:33:10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1991544" y="692696"/>
            <a:ext cx="10071746" cy="5670114"/>
          </a:xfrm>
          <a:prstGeom prst="rect">
            <a:avLst/>
          </a:prstGeom>
        </p:spPr>
      </p:pic>
    </p:spTree>
    <p:extLst>
      <p:ext uri="{BB962C8B-B14F-4D97-AF65-F5344CB8AC3E}">
        <p14:creationId xmlns:p14="http://schemas.microsoft.com/office/powerpoint/2010/main" val="419649379"/>
      </p:ext>
    </p:extLst>
  </p:cSld>
  <p:clrMapOvr>
    <a:masterClrMapping/>
  </p:clrMapOvr>
  <p:transition>
    <p:blinds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代码质量度量</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质量因素</a:t>
            </a:r>
            <a:r>
              <a:rPr lang="zh-CN" altLang="en-US" dirty="0" smtClean="0"/>
              <a:t>（</a:t>
            </a:r>
            <a:r>
              <a:rPr lang="en-US" altLang="zh-CN" dirty="0" smtClean="0"/>
              <a:t>Factors</a:t>
            </a:r>
            <a:r>
              <a:rPr lang="zh-CN" altLang="en-US" dirty="0" smtClean="0"/>
              <a:t>）</a:t>
            </a:r>
            <a:r>
              <a:rPr lang="en-US" altLang="zh-CN" dirty="0" smtClean="0"/>
              <a:t>:</a:t>
            </a:r>
            <a:r>
              <a:rPr lang="zh-CN" altLang="en-US" dirty="0" smtClean="0"/>
              <a:t>对应</a:t>
            </a:r>
            <a:r>
              <a:rPr lang="en-US" altLang="zh-CN" dirty="0" smtClean="0"/>
              <a:t>ISO9126</a:t>
            </a:r>
            <a:r>
              <a:rPr lang="zh-CN" altLang="en-US" dirty="0" smtClean="0"/>
              <a:t>质量模型的质量特性</a:t>
            </a:r>
            <a:endParaRPr lang="en-US" altLang="zh-CN" dirty="0" smtClean="0"/>
          </a:p>
          <a:p>
            <a:r>
              <a:rPr lang="zh-CN" altLang="en-US" dirty="0" smtClean="0">
                <a:solidFill>
                  <a:srgbClr val="FF0000"/>
                </a:solidFill>
              </a:rPr>
              <a:t>质量标准</a:t>
            </a:r>
            <a:r>
              <a:rPr lang="zh-CN" altLang="en-US" dirty="0" smtClean="0"/>
              <a:t>（</a:t>
            </a:r>
            <a:r>
              <a:rPr lang="en-US" altLang="zh-CN" dirty="0" smtClean="0"/>
              <a:t>Criteria</a:t>
            </a:r>
            <a:r>
              <a:rPr lang="zh-CN" altLang="en-US" dirty="0" smtClean="0"/>
              <a:t>）</a:t>
            </a:r>
            <a:r>
              <a:rPr lang="en-US" altLang="zh-CN" dirty="0" smtClean="0"/>
              <a:t>:</a:t>
            </a:r>
            <a:r>
              <a:rPr lang="zh-CN" altLang="en-US" dirty="0" smtClean="0"/>
              <a:t>对应</a:t>
            </a:r>
            <a:r>
              <a:rPr lang="en-US" altLang="zh-CN" dirty="0" smtClean="0"/>
              <a:t>ISO9126</a:t>
            </a:r>
            <a:r>
              <a:rPr lang="zh-CN" altLang="en-US" dirty="0" smtClean="0"/>
              <a:t>质量模型的子特性</a:t>
            </a:r>
            <a:endParaRPr lang="en-US" altLang="zh-CN" dirty="0" smtClean="0"/>
          </a:p>
          <a:p>
            <a:r>
              <a:rPr lang="zh-CN" altLang="en-US" dirty="0" smtClean="0"/>
              <a:t>质量度量元（</a:t>
            </a:r>
            <a:r>
              <a:rPr lang="en-US" altLang="zh-CN" dirty="0" smtClean="0"/>
              <a:t>Metrics</a:t>
            </a:r>
            <a:r>
              <a:rPr lang="zh-CN" altLang="en-US" dirty="0" smtClean="0"/>
              <a:t>）：规范软件的行为属性。每个质量标准由多个质量度量元组成</a:t>
            </a:r>
            <a:endParaRPr lang="en-US" altLang="zh-CN" dirty="0" smtClean="0"/>
          </a:p>
          <a:p>
            <a:endParaRPr lang="zh-CN" altLang="en-US" dirty="0"/>
          </a:p>
        </p:txBody>
      </p:sp>
    </p:spTree>
    <p:extLst>
      <p:ext uri="{BB962C8B-B14F-4D97-AF65-F5344CB8AC3E}">
        <p14:creationId xmlns:p14="http://schemas.microsoft.com/office/powerpoint/2010/main" val="3943367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代码质量度量</a:t>
            </a:r>
            <a:endParaRPr lang="zh-CN" altLang="en-US" dirty="0"/>
          </a:p>
        </p:txBody>
      </p:sp>
      <p:sp>
        <p:nvSpPr>
          <p:cNvPr id="2" name="内容占位符 1"/>
          <p:cNvSpPr>
            <a:spLocks noGrp="1"/>
          </p:cNvSpPr>
          <p:nvPr>
            <p:ph idx="1"/>
          </p:nvPr>
        </p:nvSpPr>
        <p:spPr>
          <a:xfrm>
            <a:off x="715780" y="980728"/>
            <a:ext cx="10668000" cy="4267200"/>
          </a:xfrm>
        </p:spPr>
        <p:txBody>
          <a:bodyPr/>
          <a:lstStyle/>
          <a:p>
            <a:r>
              <a:rPr lang="zh-CN" altLang="en-US" dirty="0" smtClean="0"/>
              <a:t>质量度量元定义和计算</a:t>
            </a:r>
            <a:endParaRPr lang="en-US" altLang="zh-CN" dirty="0" smtClean="0"/>
          </a:p>
          <a:p>
            <a:pPr lvl="1"/>
            <a:r>
              <a:rPr lang="zh-CN" altLang="en-US" dirty="0" smtClean="0"/>
              <a:t>通过对每个度量元规定上、下限，并将其转化为数字，当被测代码关于该度量元的实际取值落在规定的上下限范围内时，就认为被测代码关于该项度量元是合格的，并赋值为“</a:t>
            </a:r>
            <a:r>
              <a:rPr lang="en-US" altLang="zh-CN" dirty="0" smtClean="0"/>
              <a:t>1</a:t>
            </a:r>
            <a:r>
              <a:rPr lang="zh-CN" altLang="en-US" dirty="0" smtClean="0"/>
              <a:t>”，否则赋值为“</a:t>
            </a:r>
            <a:r>
              <a:rPr lang="en-US" altLang="zh-CN" dirty="0" smtClean="0"/>
              <a:t>0</a:t>
            </a:r>
            <a:r>
              <a:rPr lang="zh-CN" altLang="en-US" dirty="0" smtClean="0"/>
              <a:t>”</a:t>
            </a:r>
            <a:endParaRPr lang="en-US" altLang="zh-CN" dirty="0" smtClean="0"/>
          </a:p>
          <a:p>
            <a:pPr lvl="1"/>
            <a:r>
              <a:rPr lang="zh-CN" altLang="en-US" dirty="0" smtClean="0"/>
              <a:t>例如</a:t>
            </a:r>
            <a:r>
              <a:rPr lang="en-US" altLang="zh-CN" dirty="0" smtClean="0"/>
              <a:t>V(G),</a:t>
            </a:r>
            <a:r>
              <a:rPr lang="zh-CN" altLang="en-US" dirty="0" smtClean="0"/>
              <a:t>上下限分别为</a:t>
            </a:r>
            <a:r>
              <a:rPr lang="en-US" altLang="zh-CN" dirty="0" smtClean="0"/>
              <a:t>10</a:t>
            </a:r>
            <a:r>
              <a:rPr lang="zh-CN" altLang="en-US" dirty="0" smtClean="0"/>
              <a:t>和</a:t>
            </a:r>
            <a:r>
              <a:rPr lang="en-US" altLang="zh-CN" dirty="0" smtClean="0"/>
              <a:t>1</a:t>
            </a:r>
            <a:r>
              <a:rPr lang="zh-CN" altLang="en-US" dirty="0" smtClean="0"/>
              <a:t>，若某段代码</a:t>
            </a:r>
            <a:r>
              <a:rPr lang="en-US" altLang="zh-CN" dirty="0" smtClean="0"/>
              <a:t>V(G)=11,</a:t>
            </a:r>
            <a:r>
              <a:rPr lang="zh-CN" altLang="en-US" dirty="0" smtClean="0"/>
              <a:t>则被测代码关于环复杂度不合格</a:t>
            </a:r>
            <a:endParaRPr lang="en-US" altLang="zh-CN" dirty="0" smtClean="0"/>
          </a:p>
          <a:p>
            <a:pPr lvl="1"/>
            <a:r>
              <a:rPr lang="zh-CN" altLang="en-US" dirty="0" smtClean="0"/>
              <a:t>通常质量度量元由各单位自行规定</a:t>
            </a:r>
            <a:endParaRPr lang="en-US" altLang="zh-CN" dirty="0" smtClean="0"/>
          </a:p>
          <a:p>
            <a:pPr lvl="1"/>
            <a:endParaRPr lang="zh-CN" altLang="en-US" dirty="0"/>
          </a:p>
        </p:txBody>
      </p:sp>
    </p:spTree>
    <p:extLst>
      <p:ext uri="{BB962C8B-B14F-4D97-AF65-F5344CB8AC3E}">
        <p14:creationId xmlns:p14="http://schemas.microsoft.com/office/powerpoint/2010/main" val="174671260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代码质量度量</a:t>
            </a:r>
            <a:endParaRPr lang="zh-CN" altLang="en-US" dirty="0"/>
          </a:p>
        </p:txBody>
      </p:sp>
      <p:sp>
        <p:nvSpPr>
          <p:cNvPr id="2" name="内容占位符 1"/>
          <p:cNvSpPr>
            <a:spLocks noGrp="1"/>
          </p:cNvSpPr>
          <p:nvPr>
            <p:ph idx="1"/>
          </p:nvPr>
        </p:nvSpPr>
        <p:spPr/>
        <p:txBody>
          <a:bodyPr/>
          <a:lstStyle/>
          <a:p>
            <a:r>
              <a:rPr lang="zh-CN" altLang="en-US" dirty="0" smtClean="0"/>
              <a:t>质量标准的计算</a:t>
            </a:r>
            <a:endParaRPr lang="en-US" altLang="zh-CN" dirty="0" smtClean="0"/>
          </a:p>
          <a:p>
            <a:pPr lvl="1"/>
            <a:r>
              <a:rPr lang="zh-CN" altLang="en-US" dirty="0" smtClean="0"/>
              <a:t>质量标准由若干质量度量元综合进行评价，必须建立度量元与质量标准的计算公式</a:t>
            </a:r>
            <a:endParaRPr lang="en-US" altLang="zh-CN" dirty="0" smtClean="0"/>
          </a:p>
          <a:p>
            <a:pPr lvl="1"/>
            <a:r>
              <a:rPr lang="zh-CN" altLang="en-US" dirty="0" smtClean="0"/>
              <a:t>例如：软件可分析性质量化标准的度量元为</a:t>
            </a:r>
            <a:r>
              <a:rPr lang="en-US" altLang="zh-CN" dirty="0" smtClean="0"/>
              <a:t>AVGS(Average size of statements)</a:t>
            </a:r>
            <a:r>
              <a:rPr lang="zh-CN" altLang="en-US" dirty="0" smtClean="0"/>
              <a:t>、</a:t>
            </a:r>
            <a:r>
              <a:rPr lang="en-US" altLang="zh-CN" dirty="0" smtClean="0"/>
              <a:t>COMF(Comments </a:t>
            </a:r>
            <a:r>
              <a:rPr lang="en-US" altLang="zh-CN" dirty="0" err="1" smtClean="0"/>
              <a:t>frenquency</a:t>
            </a:r>
            <a:r>
              <a:rPr lang="en-US" altLang="zh-CN" dirty="0" smtClean="0"/>
              <a:t>)</a:t>
            </a:r>
            <a:r>
              <a:rPr lang="zh-CN" altLang="en-US" dirty="0" smtClean="0"/>
              <a:t>、</a:t>
            </a:r>
            <a:r>
              <a:rPr lang="en-US" altLang="zh-CN" dirty="0" smtClean="0"/>
              <a:t>STMT(Number of statements)</a:t>
            </a:r>
            <a:r>
              <a:rPr lang="zh-CN" altLang="en-US" dirty="0" smtClean="0"/>
              <a:t>、</a:t>
            </a:r>
            <a:r>
              <a:rPr lang="en-US" altLang="zh-CN" dirty="0" smtClean="0"/>
              <a:t>VG(</a:t>
            </a:r>
            <a:r>
              <a:rPr lang="en-US" altLang="zh-CN" dirty="0" err="1" smtClean="0"/>
              <a:t>Cyclomatic</a:t>
            </a:r>
            <a:r>
              <a:rPr lang="en-US" altLang="zh-CN" dirty="0" smtClean="0"/>
              <a:t> </a:t>
            </a:r>
            <a:r>
              <a:rPr lang="en-US" altLang="zh-CN" dirty="0" err="1" smtClean="0"/>
              <a:t>numbe</a:t>
            </a:r>
            <a:r>
              <a:rPr lang="en-US" altLang="zh-CN" dirty="0" smtClean="0"/>
              <a:t>)</a:t>
            </a:r>
          </a:p>
        </p:txBody>
      </p:sp>
    </p:spTree>
    <p:extLst>
      <p:ext uri="{BB962C8B-B14F-4D97-AF65-F5344CB8AC3E}">
        <p14:creationId xmlns:p14="http://schemas.microsoft.com/office/powerpoint/2010/main" val="32411829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静态白盒测试背景知识</a:t>
            </a:r>
            <a:endParaRPr lang="zh-CN" altLang="en-US" dirty="0"/>
          </a:p>
        </p:txBody>
      </p:sp>
      <p:sp>
        <p:nvSpPr>
          <p:cNvPr id="2" name="内容占位符 1"/>
          <p:cNvSpPr>
            <a:spLocks noGrp="1"/>
          </p:cNvSpPr>
          <p:nvPr>
            <p:ph idx="1"/>
          </p:nvPr>
        </p:nvSpPr>
        <p:spPr>
          <a:xfrm>
            <a:off x="720584" y="990125"/>
            <a:ext cx="11136055" cy="4267200"/>
          </a:xfrm>
        </p:spPr>
        <p:txBody>
          <a:bodyPr/>
          <a:lstStyle/>
          <a:p>
            <a:r>
              <a:rPr lang="zh-CN" altLang="en-US" dirty="0" smtClean="0"/>
              <a:t>什么是静态白盒测试？</a:t>
            </a:r>
            <a:endParaRPr lang="en-US" altLang="zh-CN" dirty="0" smtClean="0"/>
          </a:p>
          <a:p>
            <a:pPr lvl="1"/>
            <a:r>
              <a:rPr lang="zh-CN" altLang="en-US" dirty="0" smtClean="0"/>
              <a:t>对系统</a:t>
            </a:r>
            <a:r>
              <a:rPr lang="zh-CN" altLang="en-US" dirty="0" smtClean="0">
                <a:solidFill>
                  <a:srgbClr val="FF0000"/>
                </a:solidFill>
              </a:rPr>
              <a:t>静态检查</a:t>
            </a:r>
            <a:r>
              <a:rPr lang="zh-CN" altLang="en-US" dirty="0" smtClean="0"/>
              <a:t>，这种检查通常</a:t>
            </a:r>
            <a:r>
              <a:rPr lang="zh-CN" altLang="en-US" dirty="0" smtClean="0">
                <a:solidFill>
                  <a:srgbClr val="FF0000"/>
                </a:solidFill>
              </a:rPr>
              <a:t>不</a:t>
            </a:r>
            <a:r>
              <a:rPr lang="zh-CN" altLang="en-US" dirty="0" smtClean="0"/>
              <a:t>需要</a:t>
            </a:r>
            <a:r>
              <a:rPr lang="zh-CN" altLang="en-US" dirty="0" smtClean="0">
                <a:solidFill>
                  <a:srgbClr val="FF0000"/>
                </a:solidFill>
              </a:rPr>
              <a:t>运行被测软件</a:t>
            </a:r>
            <a:r>
              <a:rPr lang="zh-CN" altLang="en-US" dirty="0" smtClean="0"/>
              <a:t>，而是直接对软件</a:t>
            </a:r>
            <a:r>
              <a:rPr lang="zh-CN" altLang="en-US" dirty="0" smtClean="0">
                <a:solidFill>
                  <a:srgbClr val="FF0000"/>
                </a:solidFill>
              </a:rPr>
              <a:t>形式</a:t>
            </a:r>
            <a:r>
              <a:rPr lang="zh-CN" altLang="en-US" dirty="0" smtClean="0"/>
              <a:t>和</a:t>
            </a:r>
            <a:r>
              <a:rPr lang="zh-CN" altLang="en-US" dirty="0" smtClean="0">
                <a:solidFill>
                  <a:srgbClr val="FF0000"/>
                </a:solidFill>
              </a:rPr>
              <a:t>结构</a:t>
            </a:r>
            <a:r>
              <a:rPr lang="zh-CN" altLang="en-US" dirty="0" smtClean="0"/>
              <a:t>进行</a:t>
            </a:r>
            <a:r>
              <a:rPr lang="zh-CN" altLang="en-US" dirty="0" smtClean="0">
                <a:solidFill>
                  <a:srgbClr val="FF0000"/>
                </a:solidFill>
              </a:rPr>
              <a:t>分析</a:t>
            </a:r>
            <a:endParaRPr lang="en-US" altLang="zh-CN" dirty="0" smtClean="0">
              <a:solidFill>
                <a:srgbClr val="FF0000"/>
              </a:solidFill>
            </a:endParaRPr>
          </a:p>
          <a:p>
            <a:r>
              <a:rPr lang="zh-CN" altLang="en-US" dirty="0" smtClean="0"/>
              <a:t>为什么进行静态白盒测试</a:t>
            </a:r>
            <a:endParaRPr lang="en-US" altLang="zh-CN" dirty="0" smtClean="0"/>
          </a:p>
          <a:p>
            <a:pPr lvl="1"/>
            <a:r>
              <a:rPr lang="zh-CN" altLang="en-US" dirty="0" smtClean="0"/>
              <a:t>贝尔实验室在其开发中引入审查后，生成率提高</a:t>
            </a:r>
            <a:r>
              <a:rPr lang="en-US" altLang="zh-CN" dirty="0" smtClean="0">
                <a:solidFill>
                  <a:srgbClr val="FF0000"/>
                </a:solidFill>
              </a:rPr>
              <a:t>14%</a:t>
            </a:r>
            <a:r>
              <a:rPr lang="zh-CN" altLang="en-US" dirty="0" smtClean="0"/>
              <a:t>，质量提高</a:t>
            </a:r>
            <a:r>
              <a:rPr lang="en-US" altLang="zh-CN" dirty="0" smtClean="0">
                <a:solidFill>
                  <a:srgbClr val="FF0000"/>
                </a:solidFill>
              </a:rPr>
              <a:t>10</a:t>
            </a:r>
            <a:r>
              <a:rPr lang="zh-CN" altLang="en-US" dirty="0" smtClean="0">
                <a:solidFill>
                  <a:srgbClr val="FF0000"/>
                </a:solidFill>
              </a:rPr>
              <a:t>倍</a:t>
            </a:r>
            <a:endParaRPr lang="en-US" altLang="zh-CN" dirty="0" smtClean="0">
              <a:solidFill>
                <a:srgbClr val="FF0000"/>
              </a:solidFill>
            </a:endParaRPr>
          </a:p>
          <a:p>
            <a:pPr lvl="1"/>
            <a:r>
              <a:rPr lang="zh-CN" altLang="en-US" dirty="0" smtClean="0"/>
              <a:t>某大型电力交换系统，通过使用审查，发现错误的</a:t>
            </a:r>
            <a:r>
              <a:rPr lang="zh-CN" altLang="en-US" dirty="0" smtClean="0">
                <a:solidFill>
                  <a:srgbClr val="FF0000"/>
                </a:solidFill>
              </a:rPr>
              <a:t>成本降低</a:t>
            </a:r>
            <a:r>
              <a:rPr lang="en-US" altLang="zh-CN" dirty="0" smtClean="0">
                <a:solidFill>
                  <a:srgbClr val="FF0000"/>
                </a:solidFill>
              </a:rPr>
              <a:t>10</a:t>
            </a:r>
            <a:r>
              <a:rPr lang="zh-CN" altLang="en-US" dirty="0" smtClean="0">
                <a:solidFill>
                  <a:srgbClr val="FF0000"/>
                </a:solidFill>
              </a:rPr>
              <a:t>倍</a:t>
            </a:r>
            <a:r>
              <a:rPr lang="zh-CN" altLang="en-US" dirty="0" smtClean="0"/>
              <a:t>，成效是</a:t>
            </a:r>
            <a:r>
              <a:rPr lang="zh-CN" altLang="en-US" dirty="0" smtClean="0">
                <a:solidFill>
                  <a:srgbClr val="FF0000"/>
                </a:solidFill>
              </a:rPr>
              <a:t>测试的</a:t>
            </a:r>
            <a:r>
              <a:rPr lang="en-US" altLang="zh-CN" dirty="0" smtClean="0">
                <a:solidFill>
                  <a:srgbClr val="FF0000"/>
                </a:solidFill>
              </a:rPr>
              <a:t>20</a:t>
            </a:r>
            <a:r>
              <a:rPr lang="zh-CN" altLang="en-US" dirty="0" smtClean="0">
                <a:solidFill>
                  <a:srgbClr val="FF0000"/>
                </a:solidFill>
              </a:rPr>
              <a:t>倍</a:t>
            </a:r>
            <a:endParaRPr lang="en-US" altLang="zh-CN" dirty="0" smtClean="0">
              <a:solidFill>
                <a:srgbClr val="FF0000"/>
              </a:solidFill>
            </a:endParaRPr>
          </a:p>
        </p:txBody>
      </p:sp>
    </p:spTree>
    <p:extLst>
      <p:ext uri="{BB962C8B-B14F-4D97-AF65-F5344CB8AC3E}">
        <p14:creationId xmlns:p14="http://schemas.microsoft.com/office/powerpoint/2010/main" val="15766626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r>
              <a:rPr lang="zh-CN" altLang="en-US" dirty="0" smtClean="0"/>
              <a:t>质量度量（续）</a:t>
            </a:r>
            <a:endParaRPr lang="zh-CN" altLang="en-US" dirty="0"/>
          </a:p>
        </p:txBody>
      </p:sp>
      <p:sp>
        <p:nvSpPr>
          <p:cNvPr id="3" name="内容占位符 2"/>
          <p:cNvSpPr>
            <a:spLocks noGrp="1"/>
          </p:cNvSpPr>
          <p:nvPr>
            <p:ph idx="1"/>
          </p:nvPr>
        </p:nvSpPr>
        <p:spPr/>
        <p:txBody>
          <a:bodyPr/>
          <a:lstStyle/>
          <a:p>
            <a:pPr lvl="1"/>
            <a:r>
              <a:rPr lang="en-US" altLang="zh-CN" dirty="0"/>
              <a:t>Analyzability = 1*AVGS+1*COMF+1*STMT+1*VG</a:t>
            </a:r>
          </a:p>
          <a:p>
            <a:pPr lvl="1"/>
            <a:r>
              <a:rPr lang="zh-CN" altLang="en-US" dirty="0"/>
              <a:t>计算的等级前三个等表示可以接受</a:t>
            </a:r>
            <a:r>
              <a:rPr lang="zh-CN" altLang="en-US" dirty="0" smtClean="0"/>
              <a:t>，最后</a:t>
            </a:r>
            <a:r>
              <a:rPr lang="zh-CN" altLang="en-US" dirty="0"/>
              <a:t>一个等级表示不可以接受</a:t>
            </a:r>
            <a:endParaRPr lang="en-US" altLang="zh-CN" dirty="0"/>
          </a:p>
          <a:p>
            <a:pPr lvl="1"/>
            <a:r>
              <a:rPr lang="zh-CN" altLang="en-US" dirty="0"/>
              <a:t>质量因素的计算也同理</a:t>
            </a:r>
            <a:endParaRPr lang="en-US" altLang="zh-CN" dirty="0"/>
          </a:p>
          <a:p>
            <a:endParaRPr lang="zh-CN" altLang="en-US" dirty="0"/>
          </a:p>
        </p:txBody>
      </p:sp>
    </p:spTree>
    <p:extLst>
      <p:ext uri="{BB962C8B-B14F-4D97-AF65-F5344CB8AC3E}">
        <p14:creationId xmlns:p14="http://schemas.microsoft.com/office/powerpoint/2010/main" val="2969252984"/>
      </p:ext>
    </p:extLst>
  </p:cSld>
  <p:clrMapOvr>
    <a:masterClrMapping/>
  </p:clrMapOvr>
  <p:transition>
    <p:blinds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静态白盒测试背景知识</a:t>
            </a:r>
            <a:endParaRPr lang="en-US" altLang="zh-CN" dirty="0" smtClean="0"/>
          </a:p>
          <a:p>
            <a:pPr>
              <a:lnSpc>
                <a:spcPct val="150000"/>
              </a:lnSpc>
            </a:pPr>
            <a:r>
              <a:rPr lang="zh-CN" altLang="en-US" dirty="0" smtClean="0"/>
              <a:t>静态白盒测试怎样做</a:t>
            </a:r>
            <a:endParaRPr lang="en-US" altLang="zh-CN" dirty="0" smtClean="0"/>
          </a:p>
          <a:p>
            <a:pPr>
              <a:lnSpc>
                <a:spcPct val="150000"/>
              </a:lnSpc>
            </a:pPr>
            <a:r>
              <a:rPr lang="zh-CN" altLang="en-US" dirty="0">
                <a:solidFill>
                  <a:srgbClr val="FF0000"/>
                </a:solidFill>
              </a:rPr>
              <a:t>对静态白盒测试的总结</a:t>
            </a:r>
            <a:endParaRPr lang="en-US" altLang="zh-CN" dirty="0" smtClean="0">
              <a:solidFill>
                <a:srgbClr val="FF0000"/>
              </a:solidFill>
            </a:endParaRPr>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a:xfrm>
            <a:off x="858583" y="145142"/>
            <a:ext cx="8301567" cy="407988"/>
          </a:xfrm>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72449806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静态白盒测试总结</a:t>
            </a:r>
            <a:endParaRPr lang="zh-CN" altLang="en-US" dirty="0"/>
          </a:p>
        </p:txBody>
      </p:sp>
      <p:sp>
        <p:nvSpPr>
          <p:cNvPr id="2" name="内容占位符 1"/>
          <p:cNvSpPr>
            <a:spLocks noGrp="1"/>
          </p:cNvSpPr>
          <p:nvPr>
            <p:ph idx="1"/>
          </p:nvPr>
        </p:nvSpPr>
        <p:spPr/>
        <p:txBody>
          <a:bodyPr/>
          <a:lstStyle/>
          <a:p>
            <a:r>
              <a:rPr lang="zh-CN" altLang="en-US" dirty="0" smtClean="0"/>
              <a:t>静态白盒测试</a:t>
            </a:r>
            <a:r>
              <a:rPr lang="zh-CN" altLang="en-US" dirty="0" smtClean="0">
                <a:solidFill>
                  <a:srgbClr val="FF0000"/>
                </a:solidFill>
              </a:rPr>
              <a:t>通过对比标准和规范</a:t>
            </a:r>
            <a:r>
              <a:rPr lang="zh-CN" altLang="en-US" dirty="0" smtClean="0"/>
              <a:t>，检查程序逻辑，直接定位缺陷，从而加快测试进度，降低测试工作量</a:t>
            </a:r>
            <a:endParaRPr lang="en-US" altLang="zh-CN" dirty="0" smtClean="0"/>
          </a:p>
          <a:p>
            <a:r>
              <a:rPr lang="zh-CN" altLang="en-US" dirty="0" smtClean="0"/>
              <a:t>静态白盒测试</a:t>
            </a:r>
            <a:r>
              <a:rPr lang="zh-CN" altLang="en-US" dirty="0" smtClean="0">
                <a:solidFill>
                  <a:srgbClr val="FF0000"/>
                </a:solidFill>
              </a:rPr>
              <a:t>还基于缺陷预防的思想</a:t>
            </a:r>
            <a:r>
              <a:rPr lang="zh-CN" altLang="en-US" dirty="0" smtClean="0"/>
              <a:t>，通过检查程序的各种图表定位哪些具有高风险的程序代码，并承担部分代码质量度量的工作</a:t>
            </a:r>
            <a:endParaRPr lang="en-US" altLang="zh-CN" dirty="0" smtClean="0"/>
          </a:p>
          <a:p>
            <a:r>
              <a:rPr lang="zh-CN" altLang="en-US" dirty="0" smtClean="0"/>
              <a:t>注意：</a:t>
            </a:r>
            <a:r>
              <a:rPr lang="zh-CN" altLang="en-US" dirty="0" smtClean="0">
                <a:solidFill>
                  <a:srgbClr val="FF0000"/>
                </a:solidFill>
              </a:rPr>
              <a:t>评审并非仅针对源代码</a:t>
            </a:r>
            <a:r>
              <a:rPr lang="zh-CN" altLang="en-US" dirty="0" smtClean="0"/>
              <a:t>，这种静态检查适用于从需求阶段到验收测试阶段的所有阶段工作产品</a:t>
            </a:r>
            <a:endParaRPr lang="zh-CN" altLang="en-US" dirty="0"/>
          </a:p>
        </p:txBody>
      </p:sp>
    </p:spTree>
    <p:extLst>
      <p:ext uri="{BB962C8B-B14F-4D97-AF65-F5344CB8AC3E}">
        <p14:creationId xmlns:p14="http://schemas.microsoft.com/office/powerpoint/2010/main" val="241609083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内容总结</a:t>
            </a:r>
            <a:endParaRPr lang="zh-CN" altLang="en-US" dirty="0"/>
          </a:p>
        </p:txBody>
      </p:sp>
      <p:sp>
        <p:nvSpPr>
          <p:cNvPr id="2" name="内容占位符 1"/>
          <p:cNvSpPr>
            <a:spLocks noGrp="1"/>
          </p:cNvSpPr>
          <p:nvPr>
            <p:ph idx="1"/>
          </p:nvPr>
        </p:nvSpPr>
        <p:spPr/>
        <p:txBody>
          <a:bodyPr/>
          <a:lstStyle/>
          <a:p>
            <a:r>
              <a:rPr lang="zh-CN" altLang="en-US" dirty="0" smtClean="0"/>
              <a:t>静态白盒测试</a:t>
            </a:r>
            <a:endParaRPr lang="en-US" altLang="zh-CN" dirty="0" smtClean="0"/>
          </a:p>
          <a:p>
            <a:r>
              <a:rPr lang="zh-CN" altLang="en-US" dirty="0" smtClean="0"/>
              <a:t>评审流程及各个环节中人员的职责</a:t>
            </a:r>
            <a:endParaRPr lang="en-US" altLang="zh-CN" dirty="0" smtClean="0"/>
          </a:p>
          <a:p>
            <a:r>
              <a:rPr lang="zh-CN" altLang="en-US" dirty="0" smtClean="0"/>
              <a:t>代码结构分析</a:t>
            </a:r>
            <a:endParaRPr lang="en-US" altLang="zh-CN" dirty="0" smtClean="0"/>
          </a:p>
          <a:p>
            <a:r>
              <a:rPr lang="zh-CN" altLang="en-US" dirty="0" smtClean="0"/>
              <a:t>代码质量度量</a:t>
            </a:r>
            <a:endParaRPr lang="zh-CN" altLang="en-US" dirty="0"/>
          </a:p>
        </p:txBody>
      </p:sp>
    </p:spTree>
    <p:extLst>
      <p:ext uri="{BB962C8B-B14F-4D97-AF65-F5344CB8AC3E}">
        <p14:creationId xmlns:p14="http://schemas.microsoft.com/office/powerpoint/2010/main" val="154858553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10462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静态白盒测试背景</a:t>
            </a:r>
            <a:r>
              <a:rPr lang="zh-CN" altLang="en-US" dirty="0" smtClean="0"/>
              <a:t>知识（续）</a:t>
            </a:r>
            <a:endParaRPr lang="zh-CN" altLang="en-US" dirty="0"/>
          </a:p>
        </p:txBody>
      </p:sp>
      <p:sp>
        <p:nvSpPr>
          <p:cNvPr id="3" name="内容占位符 2"/>
          <p:cNvSpPr>
            <a:spLocks noGrp="1"/>
          </p:cNvSpPr>
          <p:nvPr>
            <p:ph idx="1"/>
          </p:nvPr>
        </p:nvSpPr>
        <p:spPr/>
        <p:txBody>
          <a:bodyPr/>
          <a:lstStyle/>
          <a:p>
            <a:r>
              <a:rPr lang="zh-CN" altLang="en-US" dirty="0" smtClean="0"/>
              <a:t>为什么进行静态白盒测试</a:t>
            </a:r>
            <a:endParaRPr lang="en-US" altLang="zh-CN" dirty="0" smtClean="0"/>
          </a:p>
          <a:p>
            <a:pPr lvl="1"/>
            <a:r>
              <a:rPr lang="zh-CN" altLang="en-US" dirty="0" smtClean="0"/>
              <a:t>美国天合汽车集团</a:t>
            </a:r>
            <a:r>
              <a:rPr lang="zh-CN" altLang="en-US" dirty="0"/>
              <a:t>对大型软件系统的研究发现，</a:t>
            </a:r>
            <a:r>
              <a:rPr lang="en-US" altLang="zh-CN" dirty="0"/>
              <a:t>2019</a:t>
            </a:r>
            <a:r>
              <a:rPr lang="zh-CN" altLang="en-US" dirty="0"/>
              <a:t>个由用户发现的错误导致代码变更</a:t>
            </a:r>
            <a:endParaRPr lang="en-US" altLang="zh-CN" dirty="0"/>
          </a:p>
          <a:p>
            <a:pPr lvl="1"/>
            <a:r>
              <a:rPr lang="zh-CN" altLang="en-US" dirty="0"/>
              <a:t>代码审查可发现</a:t>
            </a:r>
            <a:r>
              <a:rPr lang="en-US" altLang="zh-CN" dirty="0">
                <a:solidFill>
                  <a:srgbClr val="FF0000"/>
                </a:solidFill>
              </a:rPr>
              <a:t>62.7%</a:t>
            </a:r>
            <a:r>
              <a:rPr lang="zh-CN" altLang="en-US" dirty="0"/>
              <a:t>的错误，设计审查可发现</a:t>
            </a:r>
            <a:r>
              <a:rPr lang="en-US" altLang="zh-CN" dirty="0">
                <a:solidFill>
                  <a:srgbClr val="FF0000"/>
                </a:solidFill>
              </a:rPr>
              <a:t>57.7%</a:t>
            </a:r>
            <a:r>
              <a:rPr lang="zh-CN" altLang="en-US" dirty="0"/>
              <a:t>的错误</a:t>
            </a:r>
            <a:endParaRPr lang="en-US" altLang="zh-CN" dirty="0"/>
          </a:p>
          <a:p>
            <a:endParaRPr lang="zh-CN" altLang="en-US" dirty="0"/>
          </a:p>
        </p:txBody>
      </p:sp>
    </p:spTree>
    <p:extLst>
      <p:ext uri="{BB962C8B-B14F-4D97-AF65-F5344CB8AC3E}">
        <p14:creationId xmlns:p14="http://schemas.microsoft.com/office/powerpoint/2010/main" val="19484171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endParaRPr lang="zh-CN" altLang="en-US" dirty="0"/>
          </a:p>
        </p:txBody>
      </p:sp>
      <p:sp>
        <p:nvSpPr>
          <p:cNvPr id="2" name="内容占位符 1"/>
          <p:cNvSpPr>
            <a:spLocks noGrp="1"/>
          </p:cNvSpPr>
          <p:nvPr>
            <p:ph idx="1"/>
          </p:nvPr>
        </p:nvSpPr>
        <p:spPr>
          <a:xfrm>
            <a:off x="623392" y="980728"/>
            <a:ext cx="11017224" cy="4843264"/>
          </a:xfrm>
        </p:spPr>
        <p:txBody>
          <a:bodyPr/>
          <a:lstStyle/>
          <a:p>
            <a:r>
              <a:rPr lang="zh-CN" altLang="en-US" dirty="0" smtClean="0"/>
              <a:t>白盒测试关注的对象：</a:t>
            </a:r>
            <a:endParaRPr lang="en-US" altLang="zh-CN" dirty="0" smtClean="0"/>
          </a:p>
          <a:p>
            <a:pPr lvl="1"/>
            <a:r>
              <a:rPr lang="zh-CN" altLang="en-US" dirty="0" smtClean="0">
                <a:solidFill>
                  <a:srgbClr val="FF0000"/>
                </a:solidFill>
              </a:rPr>
              <a:t>源代码</a:t>
            </a:r>
            <a:r>
              <a:rPr lang="zh-CN" altLang="en-US" dirty="0" smtClean="0"/>
              <a:t>：</a:t>
            </a:r>
            <a:endParaRPr lang="en-US" altLang="zh-CN" dirty="0" smtClean="0"/>
          </a:p>
          <a:p>
            <a:pPr lvl="2"/>
            <a:r>
              <a:rPr lang="zh-CN" altLang="en-US" dirty="0" smtClean="0"/>
              <a:t>阅读源代码，检查代码规范性，并对照函数功能查找代码的逻辑缺陷、内存管理缺陷、数据定义和使用缺陷等</a:t>
            </a:r>
            <a:endParaRPr lang="en-US" altLang="zh-CN" dirty="0" smtClean="0"/>
          </a:p>
          <a:p>
            <a:pPr lvl="1"/>
            <a:r>
              <a:rPr lang="zh-CN" altLang="en-US" dirty="0" smtClean="0">
                <a:solidFill>
                  <a:srgbClr val="FF0000"/>
                </a:solidFill>
              </a:rPr>
              <a:t>程序结构：</a:t>
            </a:r>
            <a:endParaRPr lang="en-US" altLang="zh-CN" dirty="0" smtClean="0">
              <a:solidFill>
                <a:srgbClr val="FF0000"/>
              </a:solidFill>
            </a:endParaRPr>
          </a:p>
          <a:p>
            <a:pPr lvl="2"/>
            <a:r>
              <a:rPr lang="zh-CN" altLang="en-US" dirty="0" smtClean="0"/>
              <a:t>使用与程序设计相关的图表，找到程序设计的缺陷，或评价程序的执行效率</a:t>
            </a:r>
            <a:endParaRPr lang="zh-CN" altLang="en-US" dirty="0"/>
          </a:p>
        </p:txBody>
      </p:sp>
    </p:spTree>
    <p:extLst>
      <p:ext uri="{BB962C8B-B14F-4D97-AF65-F5344CB8AC3E}">
        <p14:creationId xmlns:p14="http://schemas.microsoft.com/office/powerpoint/2010/main" val="330808548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22777</TotalTime>
  <Words>4677</Words>
  <Application>Microsoft Office PowerPoint</Application>
  <PresentationFormat>宽屏</PresentationFormat>
  <Paragraphs>974</Paragraphs>
  <Slides>74</Slides>
  <Notes>29</Notes>
  <HiddenSlides>4</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74</vt:i4>
      </vt:variant>
    </vt:vector>
  </HeadingPairs>
  <TitlesOfParts>
    <vt:vector size="87" baseType="lpstr">
      <vt:lpstr>黑体</vt:lpstr>
      <vt:lpstr>华文楷体</vt:lpstr>
      <vt:lpstr>华文隶书</vt:lpstr>
      <vt:lpstr>华文新魏</vt:lpstr>
      <vt:lpstr>楷体</vt:lpstr>
      <vt:lpstr>宋体</vt:lpstr>
      <vt:lpstr>Arial</vt:lpstr>
      <vt:lpstr>Calibri</vt:lpstr>
      <vt:lpstr>Lucida Console</vt:lpstr>
      <vt:lpstr>Times New Roman</vt:lpstr>
      <vt:lpstr>Verdana</vt:lpstr>
      <vt:lpstr>Wingdings</vt:lpstr>
      <vt:lpstr>Profile</vt:lpstr>
      <vt:lpstr>软件测试实用教程 ——方法与实践</vt:lpstr>
      <vt:lpstr>内容回顾</vt:lpstr>
      <vt:lpstr>本节教学目标</vt:lpstr>
      <vt:lpstr>目   录</vt:lpstr>
      <vt:lpstr>白盒测试概述</vt:lpstr>
      <vt:lpstr>白盒测试概述</vt:lpstr>
      <vt:lpstr>静态白盒测试背景知识</vt:lpstr>
      <vt:lpstr>静态白盒测试背景知识（续）</vt:lpstr>
      <vt:lpstr>白盒测试概述</vt:lpstr>
      <vt:lpstr>白盒测试概述</vt:lpstr>
      <vt:lpstr>白盒测试概述</vt:lpstr>
      <vt:lpstr>白盒测试概述  </vt:lpstr>
      <vt:lpstr>白盒测试概述</vt:lpstr>
      <vt:lpstr>程序缺陷的客观原因</vt:lpstr>
      <vt:lpstr>白盒测试概述</vt:lpstr>
      <vt:lpstr>目   录</vt:lpstr>
      <vt:lpstr>静态白盒测试怎样做</vt:lpstr>
      <vt:lpstr>代码检查</vt:lpstr>
      <vt:lpstr>客户真正需要什么？</vt:lpstr>
      <vt:lpstr>为什么需要评审</vt:lpstr>
      <vt:lpstr>为什么需要评审</vt:lpstr>
      <vt:lpstr>为什么需要评审（续）</vt:lpstr>
      <vt:lpstr>同行评审的方法</vt:lpstr>
      <vt:lpstr>同行评审方法的比较</vt:lpstr>
      <vt:lpstr>同行评审方法的比较</vt:lpstr>
      <vt:lpstr>同行评审方法的比较</vt:lpstr>
      <vt:lpstr>同行评审方法的比较</vt:lpstr>
      <vt:lpstr>同行评审方法的比较</vt:lpstr>
      <vt:lpstr>同行评审方法的比较</vt:lpstr>
      <vt:lpstr>同行评审的5种角色</vt:lpstr>
      <vt:lpstr>评审流程</vt:lpstr>
      <vt:lpstr>计划评审会议</vt:lpstr>
      <vt:lpstr>计划评审会议</vt:lpstr>
      <vt:lpstr>主持人工作</vt:lpstr>
      <vt:lpstr>召开评审预备会</vt:lpstr>
      <vt:lpstr>召开预备评审会议</vt:lpstr>
      <vt:lpstr>召开预备评审会议</vt:lpstr>
      <vt:lpstr>准备评审会议</vt:lpstr>
      <vt:lpstr>召开评审会议</vt:lpstr>
      <vt:lpstr>召开评审会议</vt:lpstr>
      <vt:lpstr>召开第3小时会议</vt:lpstr>
      <vt:lpstr>召开第3小时会议</vt:lpstr>
      <vt:lpstr>修复缺陷</vt:lpstr>
      <vt:lpstr>修复缺陷</vt:lpstr>
      <vt:lpstr>确认修复</vt:lpstr>
      <vt:lpstr>确认修复</vt:lpstr>
      <vt:lpstr>评审结果</vt:lpstr>
      <vt:lpstr>静态白盒测试怎样做</vt:lpstr>
      <vt:lpstr>静态结构分析</vt:lpstr>
      <vt:lpstr>静态结构分析</vt:lpstr>
      <vt:lpstr>静态结构分析</vt:lpstr>
      <vt:lpstr>静态结构分析</vt:lpstr>
      <vt:lpstr>静态结构分析</vt:lpstr>
      <vt:lpstr>计算环复杂度——画程序图</vt:lpstr>
      <vt:lpstr>计算环复杂度</vt:lpstr>
      <vt:lpstr>计算环复杂度</vt:lpstr>
      <vt:lpstr>计算环复杂度</vt:lpstr>
      <vt:lpstr>计算环复杂度</vt:lpstr>
      <vt:lpstr>计算环复杂度</vt:lpstr>
      <vt:lpstr>静态结构分析练习（Logiscope规定）</vt:lpstr>
      <vt:lpstr>静态结构分析练习</vt:lpstr>
      <vt:lpstr>静态结构分析练习</vt:lpstr>
      <vt:lpstr>针对不合理的函数改进策略</vt:lpstr>
      <vt:lpstr>静态结构分析局限性</vt:lpstr>
      <vt:lpstr>静态白盒测试怎样做</vt:lpstr>
      <vt:lpstr>代码质量度量</vt:lpstr>
      <vt:lpstr>代码质量度量</vt:lpstr>
      <vt:lpstr>代码质量度量</vt:lpstr>
      <vt:lpstr>代码质量度量</vt:lpstr>
      <vt:lpstr>代码质量度量（续）</vt:lpstr>
      <vt:lpstr>目   录</vt:lpstr>
      <vt:lpstr>静态白盒测试总结</vt:lpstr>
      <vt:lpstr>内容总结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刘兴梅</cp:lastModifiedBy>
  <cp:revision>337</cp:revision>
  <dcterms:created xsi:type="dcterms:W3CDTF">2008-07-27T05:17:11Z</dcterms:created>
  <dcterms:modified xsi:type="dcterms:W3CDTF">2019-08-27T09:12:34Z</dcterms:modified>
</cp:coreProperties>
</file>