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2"/>
  </p:notesMasterIdLst>
  <p:handoutMasterIdLst>
    <p:handoutMasterId r:id="rId23"/>
  </p:handoutMasterIdLst>
  <p:sldIdLst>
    <p:sldId id="552" r:id="rId2"/>
    <p:sldId id="553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66" r:id="rId16"/>
    <p:sldId id="567" r:id="rId17"/>
    <p:sldId id="568" r:id="rId18"/>
    <p:sldId id="569" r:id="rId19"/>
    <p:sldId id="570" r:id="rId20"/>
    <p:sldId id="571" r:id="rId2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1" autoAdjust="0"/>
    <p:restoredTop sz="93468" autoAdjust="0"/>
  </p:normalViewPr>
  <p:slideViewPr>
    <p:cSldViewPr>
      <p:cViewPr varScale="1">
        <p:scale>
          <a:sx n="79" d="100"/>
          <a:sy n="79" d="100"/>
        </p:scale>
        <p:origin x="12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657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144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是指程序中己动态分配的堆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内存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由于某种原因程序未释放或无法释放，造成系统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内存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的浪费，导致程序运行速度减慢甚至系统崩溃等严重后果。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8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02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思考，为什么没有循环</a:t>
            </a:r>
            <a:r>
              <a:rPr lang="en-US" altLang="zh-CN" dirty="0" smtClean="0"/>
              <a:t>n+1 </a:t>
            </a:r>
            <a:r>
              <a:rPr lang="zh-CN" altLang="en-US" dirty="0" smtClean="0"/>
              <a:t>次呢？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2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11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range(1,10) 1,2,3,4,5,6,7,8,9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0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479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  <p:sldLayoutId id="2147483924" r:id="rId8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628800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>
                <a:latin typeface="华文隶书" pitchFamily="2" charset="-122"/>
                <a:ea typeface="华文隶书" pitchFamily="2" charset="-122"/>
              </a:rPr>
              <a:t>PartII</a:t>
            </a:r>
            <a:r>
              <a:rPr lang="en-US" altLang="zh-CN" sz="4400" b="1" dirty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en-US" altLang="zh-CN" sz="4400" b="1" dirty="0" smtClean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zh-CN" altLang="en-US" sz="4400" b="1" dirty="0" smtClean="0">
                <a:latin typeface="华文隶书" pitchFamily="2" charset="-122"/>
                <a:ea typeface="华文隶书" pitchFamily="2" charset="-122"/>
              </a:rPr>
              <a:t>软件测试</a:t>
            </a:r>
            <a:r>
              <a:rPr lang="zh-CN" altLang="en-US" sz="4400" b="1" dirty="0">
                <a:latin typeface="华文隶书" pitchFamily="2" charset="-122"/>
                <a:ea typeface="华文隶书" pitchFamily="2" charset="-122"/>
              </a:rPr>
              <a:t>技术</a:t>
            </a:r>
            <a:r>
              <a:rPr lang="en-US" altLang="zh-CN" sz="4400" b="1" dirty="0" smtClean="0">
                <a:latin typeface="华文隶书" pitchFamily="2" charset="-122"/>
                <a:ea typeface="华文隶书" pitchFamily="2" charset="-122"/>
              </a:rPr>
              <a:t>---</a:t>
            </a:r>
            <a:r>
              <a:rPr lang="zh-CN" altLang="en-US" sz="4400" dirty="0">
                <a:latin typeface="华文隶书" pitchFamily="2" charset="-122"/>
                <a:ea typeface="华文隶书" pitchFamily="2" charset="-122"/>
              </a:rPr>
              <a:t>白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盒测试对于</a:t>
            </a:r>
            <a:r>
              <a:rPr lang="zh-CN" altLang="en-US" sz="4400" b="1" dirty="0" smtClean="0">
                <a:latin typeface="华文隶书" pitchFamily="2" charset="-122"/>
                <a:ea typeface="华文隶书" pitchFamily="2" charset="-122"/>
              </a:rPr>
              <a:t>循环的测试</a:t>
            </a:r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172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单个循环节点测试分析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5" y="866868"/>
            <a:ext cx="10153128" cy="2008022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109"/>
              </p:ext>
            </p:extLst>
          </p:nvPr>
        </p:nvGraphicFramePr>
        <p:xfrm>
          <a:off x="1487488" y="2636912"/>
          <a:ext cx="10009111" cy="3840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37873"/>
                <a:gridCol w="2661146"/>
                <a:gridCol w="5110092"/>
              </a:tblGrid>
              <a:tr h="371538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测试项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输入条件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预期输出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38">
                <a:tc rowSpan="2"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循环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Iteration = 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不进入循环体，</a:t>
                      </a:r>
                      <a:r>
                        <a:rPr lang="en-US" altLang="zh-CN" sz="22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值不变，屏幕无显示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38">
                <a:tc vMerge="1"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Iteration</a:t>
                      </a:r>
                      <a:r>
                        <a:rPr lang="en-US" altLang="zh-CN" sz="2200" b="1" baseline="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= 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不进入循环体，</a:t>
                      </a:r>
                      <a:r>
                        <a:rPr lang="en-US" altLang="zh-CN" sz="22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值不变，屏幕无显示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38"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Iteration</a:t>
                      </a:r>
                      <a:r>
                        <a:rPr lang="en-US" altLang="zh-CN" sz="2200" b="1" baseline="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= 10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38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循环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 = 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38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循环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= 2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38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循环正常次数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= 5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38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循环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 - 1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= 8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38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循环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= 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9370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单个循环节点测试总结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循环的</a:t>
            </a:r>
            <a:r>
              <a:rPr lang="zh-CN" altLang="en-US" dirty="0" smtClean="0">
                <a:solidFill>
                  <a:srgbClr val="FF0000"/>
                </a:solidFill>
              </a:rPr>
              <a:t>初始化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控制循环过程的变量称为循环变量，对于</a:t>
            </a:r>
            <a:r>
              <a:rPr lang="zh-CN" altLang="en-US" dirty="0" smtClean="0">
                <a:solidFill>
                  <a:srgbClr val="FF0000"/>
                </a:solidFill>
              </a:rPr>
              <a:t>初值设置是否正确</a:t>
            </a:r>
            <a:r>
              <a:rPr lang="zh-CN" altLang="en-US" dirty="0" smtClean="0"/>
              <a:t>，初值设置错误，则循环总次数必然受到影响</a:t>
            </a:r>
            <a:endParaRPr lang="en-US" altLang="zh-CN" dirty="0" smtClean="0"/>
          </a:p>
          <a:p>
            <a:r>
              <a:rPr lang="zh-CN" altLang="en-US" dirty="0" smtClean="0"/>
              <a:t>循环的</a:t>
            </a:r>
            <a:r>
              <a:rPr lang="zh-CN" altLang="en-US" dirty="0" smtClean="0">
                <a:solidFill>
                  <a:srgbClr val="FF0000"/>
                </a:solidFill>
              </a:rPr>
              <a:t>迭代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测试循环体内包含的</a:t>
            </a:r>
            <a:r>
              <a:rPr lang="zh-CN" altLang="en-US" dirty="0" smtClean="0">
                <a:solidFill>
                  <a:srgbClr val="FF0000"/>
                </a:solidFill>
              </a:rPr>
              <a:t>语句执行过程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测试</a:t>
            </a:r>
            <a:r>
              <a:rPr lang="zh-CN" altLang="en-US" dirty="0" smtClean="0">
                <a:solidFill>
                  <a:srgbClr val="FF0000"/>
                </a:solidFill>
              </a:rPr>
              <a:t>增量的变化</a:t>
            </a:r>
            <a:r>
              <a:rPr lang="zh-CN" altLang="en-US" dirty="0" smtClean="0"/>
              <a:t>是否正确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每次循环</a:t>
            </a:r>
            <a:r>
              <a:rPr lang="zh-CN" altLang="en-US" dirty="0" smtClean="0">
                <a:solidFill>
                  <a:srgbClr val="FF0000"/>
                </a:solidFill>
              </a:rPr>
              <a:t>涉及到的变量的取值</a:t>
            </a:r>
            <a:r>
              <a:rPr lang="zh-CN" altLang="en-US" dirty="0" smtClean="0"/>
              <a:t>是否按预期规律发生变化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重复多次循环是否导致</a:t>
            </a:r>
            <a:r>
              <a:rPr lang="zh-CN" altLang="en-US" dirty="0" smtClean="0">
                <a:solidFill>
                  <a:srgbClr val="FF0000"/>
                </a:solidFill>
              </a:rPr>
              <a:t>误差累积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4466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单个循环节点测试总结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zh-CN" altLang="en-US" dirty="0"/>
              <a:t>多次循环是否对</a:t>
            </a:r>
            <a:r>
              <a:rPr lang="zh-CN" altLang="en-US" dirty="0">
                <a:solidFill>
                  <a:srgbClr val="FF0000"/>
                </a:solidFill>
              </a:rPr>
              <a:t>内存造成压力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是否存在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zh-CN" altLang="en-US" dirty="0"/>
              <a:t>语句，导致某些</a:t>
            </a:r>
            <a:r>
              <a:rPr lang="zh-CN" altLang="en-US" dirty="0">
                <a:solidFill>
                  <a:srgbClr val="FF0000"/>
                </a:solidFill>
              </a:rPr>
              <a:t>循环过程中强制跳过部分语句不执行</a:t>
            </a:r>
            <a:r>
              <a:rPr lang="zh-CN" altLang="en-US" dirty="0"/>
              <a:t>，从而注入代码质量风险</a:t>
            </a:r>
          </a:p>
          <a:p>
            <a:r>
              <a:rPr lang="zh-CN" altLang="en-US" dirty="0" smtClean="0"/>
              <a:t>循环的终止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循环的终止条件</a:t>
            </a:r>
            <a:r>
              <a:rPr lang="zh-CN" altLang="en-US" dirty="0" smtClean="0"/>
              <a:t>是否存在边界错误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退出循环的条件</a:t>
            </a:r>
            <a:r>
              <a:rPr lang="zh-CN" altLang="en-US" dirty="0" smtClean="0"/>
              <a:t>是否正确</a:t>
            </a:r>
            <a:endParaRPr lang="en-US" altLang="zh-CN" dirty="0" smtClean="0"/>
          </a:p>
          <a:p>
            <a:r>
              <a:rPr lang="zh-CN" altLang="en-US" dirty="0" smtClean="0"/>
              <a:t>如上例中需要测试的数据变量为循环变量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，增量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，最大值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zh-CN" altLang="en-US" dirty="0" smtClean="0"/>
              <a:t>和退出条件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5634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串联</a:t>
            </a:r>
            <a:r>
              <a:rPr lang="zh-CN" altLang="en-US" dirty="0"/>
              <a:t>循环节点</a:t>
            </a:r>
            <a:r>
              <a:rPr lang="zh-CN" altLang="en-US" dirty="0" smtClean="0"/>
              <a:t>的测试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当各循环节点串联，若各个</a:t>
            </a:r>
            <a:r>
              <a:rPr lang="zh-CN" altLang="en-US" dirty="0" smtClean="0">
                <a:solidFill>
                  <a:srgbClr val="FF0000"/>
                </a:solidFill>
              </a:rPr>
              <a:t>判定节点相互独立</a:t>
            </a:r>
            <a:r>
              <a:rPr lang="zh-CN" altLang="en-US" dirty="0" smtClean="0"/>
              <a:t>，则仅需根据单个循环体的测试原则进行测试即可</a:t>
            </a:r>
            <a:endParaRPr lang="en-US" altLang="zh-CN" dirty="0" smtClean="0"/>
          </a:p>
          <a:p>
            <a:r>
              <a:rPr lang="zh-CN" altLang="en-US" dirty="0" smtClean="0"/>
              <a:t>对于串联循环节点存在相互关联，则不能孤立的测试每个循环节点，应结合测试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62010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95400" y="332655"/>
            <a:ext cx="10812016" cy="86409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循环节点嵌套测试分析</a:t>
            </a:r>
            <a:r>
              <a:rPr lang="en-US" altLang="zh-CN" dirty="0"/>
              <a:t>	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5400" y="980728"/>
            <a:ext cx="10873208" cy="484326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600" dirty="0" smtClean="0"/>
              <a:t>当循环节点为嵌套形式，且判定节点相互独立时：</a:t>
            </a:r>
            <a:endParaRPr lang="en-US" altLang="zh-CN" sz="3600" dirty="0" smtClean="0"/>
          </a:p>
          <a:p>
            <a:endParaRPr lang="en-US" altLang="zh-CN" sz="3600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先测试最</a:t>
            </a:r>
            <a:r>
              <a:rPr lang="zh-CN" altLang="en-US" dirty="0" smtClean="0">
                <a:solidFill>
                  <a:srgbClr val="FF0000"/>
                </a:solidFill>
              </a:rPr>
              <a:t>内层循环体</a:t>
            </a:r>
            <a:r>
              <a:rPr lang="zh-CN" altLang="en-US" dirty="0" smtClean="0"/>
              <a:t>，然后</a:t>
            </a:r>
            <a:r>
              <a:rPr lang="zh-CN" altLang="en-US" dirty="0" smtClean="0">
                <a:solidFill>
                  <a:srgbClr val="FF0000"/>
                </a:solidFill>
              </a:rPr>
              <a:t>逐步外推</a:t>
            </a:r>
            <a:r>
              <a:rPr lang="zh-CN" altLang="en-US" dirty="0" smtClean="0"/>
              <a:t>，直至测试到最外层的循环体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sz="3700" dirty="0" smtClean="0"/>
              <a:t>测试每层循环体时，仍根据单个循环体的测试原则进行测试（按从内向外的次序）</a:t>
            </a:r>
            <a:endParaRPr lang="en-US" altLang="zh-CN" sz="3700" dirty="0" smtClean="0"/>
          </a:p>
          <a:p>
            <a:pPr lvl="1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700808"/>
            <a:ext cx="9819048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7119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循环节点嵌套测试分析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种特殊组合：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）内层</a:t>
            </a:r>
            <a:r>
              <a:rPr lang="zh-CN" altLang="en-US" dirty="0" smtClean="0">
                <a:solidFill>
                  <a:srgbClr val="FF0000"/>
                </a:solidFill>
              </a:rPr>
              <a:t>最小</a:t>
            </a:r>
            <a:r>
              <a:rPr lang="zh-CN" altLang="en-US" dirty="0" smtClean="0"/>
              <a:t>循环次数，外层</a:t>
            </a:r>
            <a:r>
              <a:rPr lang="zh-CN" altLang="en-US" dirty="0" smtClean="0">
                <a:solidFill>
                  <a:srgbClr val="FF0000"/>
                </a:solidFill>
              </a:rPr>
              <a:t>最小</a:t>
            </a:r>
            <a:r>
              <a:rPr lang="zh-CN" altLang="en-US" dirty="0" smtClean="0"/>
              <a:t>循环次数组合，计算结果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）内层</a:t>
            </a:r>
            <a:r>
              <a:rPr lang="zh-CN" altLang="en-US" dirty="0" smtClean="0">
                <a:solidFill>
                  <a:srgbClr val="FF0000"/>
                </a:solidFill>
              </a:rPr>
              <a:t>最小</a:t>
            </a:r>
            <a:r>
              <a:rPr lang="zh-CN" altLang="en-US" dirty="0" smtClean="0"/>
              <a:t>循环次数，外层</a:t>
            </a:r>
            <a:r>
              <a:rPr lang="zh-CN" altLang="en-US" dirty="0" smtClean="0">
                <a:solidFill>
                  <a:srgbClr val="FF0000"/>
                </a:solidFill>
              </a:rPr>
              <a:t>最大</a:t>
            </a:r>
            <a:r>
              <a:rPr lang="zh-CN" altLang="en-US" dirty="0" smtClean="0"/>
              <a:t>循环次数，计算结果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）内层</a:t>
            </a:r>
            <a:r>
              <a:rPr lang="zh-CN" altLang="en-US" dirty="0" smtClean="0">
                <a:solidFill>
                  <a:srgbClr val="FF0000"/>
                </a:solidFill>
              </a:rPr>
              <a:t>最大</a:t>
            </a:r>
            <a:r>
              <a:rPr lang="zh-CN" altLang="en-US" dirty="0" smtClean="0"/>
              <a:t>循环次数，外层</a:t>
            </a:r>
            <a:r>
              <a:rPr lang="zh-CN" altLang="en-US" dirty="0" smtClean="0">
                <a:solidFill>
                  <a:srgbClr val="FF0000"/>
                </a:solidFill>
              </a:rPr>
              <a:t>最小</a:t>
            </a:r>
            <a:r>
              <a:rPr lang="zh-CN" altLang="en-US" dirty="0" smtClean="0"/>
              <a:t>循环次数，计算结果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）内层</a:t>
            </a:r>
            <a:r>
              <a:rPr lang="zh-CN" altLang="en-US" dirty="0" smtClean="0">
                <a:solidFill>
                  <a:srgbClr val="FF0000"/>
                </a:solidFill>
              </a:rPr>
              <a:t>最大</a:t>
            </a:r>
            <a:r>
              <a:rPr lang="zh-CN" altLang="en-US" dirty="0" smtClean="0"/>
              <a:t>循环次数，外层</a:t>
            </a:r>
            <a:r>
              <a:rPr lang="zh-CN" altLang="en-US" dirty="0" smtClean="0">
                <a:solidFill>
                  <a:srgbClr val="FF0000"/>
                </a:solidFill>
              </a:rPr>
              <a:t>最大</a:t>
            </a:r>
            <a:r>
              <a:rPr lang="zh-CN" altLang="en-US" dirty="0" smtClean="0"/>
              <a:t>循环次数，计算结果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9890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非结构化循环结构测试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首先：建议修改代码</a:t>
            </a:r>
            <a:endParaRPr lang="en-US" altLang="zh-CN" dirty="0" smtClean="0"/>
          </a:p>
          <a:p>
            <a:r>
              <a:rPr lang="zh-CN" altLang="en-US" dirty="0" smtClean="0"/>
              <a:t>其次：如果不能修改代码，则先对单次循环体进行测试；兼顾嵌套循环条件下对循环次数的多种特殊组合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59319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循环测试实例练习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根据如下代码，设计测试用例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25" y="1962300"/>
            <a:ext cx="9800000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4046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对循环测试的背景知识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主要循环结构的测试分析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循环结构测试总结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19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循环测试总结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循环结构是程序中重要结构，必须重点测试</a:t>
            </a:r>
            <a:endParaRPr lang="en-US" altLang="zh-CN" dirty="0" smtClean="0"/>
          </a:p>
          <a:p>
            <a:r>
              <a:rPr lang="zh-CN" altLang="en-US" dirty="0" smtClean="0"/>
              <a:t>单个循环节点测试：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边界，初始条件，最大条件，中间循环值，循环执行过程，变量变化，涉及变量的变化</a:t>
            </a:r>
            <a:endParaRPr lang="en-US" altLang="zh-CN" dirty="0" smtClean="0"/>
          </a:p>
          <a:p>
            <a:r>
              <a:rPr lang="zh-CN" altLang="en-US" dirty="0" smtClean="0"/>
              <a:t>串联循环结构：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非关联循环节点：按单个循环节点依次测试；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关联循环节点：结合测试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5292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独立路径测试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画出程序图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计算环复杂度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写出独立路径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分析有无不可行路径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如果有，进行修改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分析有没有遗漏，如果有，则进行补充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187551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9190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对循环测试的背景知识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主要循环结构的测试分析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循环结构测试总结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1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循环的测试背景知识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为什么进行循环测试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循环结构是程序设计时一类重要结构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重复多次循环可能导致</a:t>
            </a:r>
            <a:r>
              <a:rPr lang="zh-CN" altLang="en-US" dirty="0" smtClean="0">
                <a:solidFill>
                  <a:srgbClr val="FF0000"/>
                </a:solidFill>
              </a:rPr>
              <a:t>内存泄漏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循环到边界位置可能出现错误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63006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循环结构分类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127448" y="4869160"/>
            <a:ext cx="2232248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循环的串联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484784"/>
            <a:ext cx="3116686" cy="27485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2" y="1268760"/>
            <a:ext cx="2601329" cy="33866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269" y="1556792"/>
            <a:ext cx="3325283" cy="2736304"/>
          </a:xfrm>
          <a:prstGeom prst="rect">
            <a:avLst/>
          </a:prstGeom>
        </p:spPr>
      </p:pic>
      <p:sp>
        <p:nvSpPr>
          <p:cNvPr id="15" name="内容占位符 8"/>
          <p:cNvSpPr txBox="1">
            <a:spLocks/>
          </p:cNvSpPr>
          <p:nvPr/>
        </p:nvSpPr>
        <p:spPr bwMode="auto">
          <a:xfrm>
            <a:off x="4439816" y="4869160"/>
            <a:ext cx="223224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kern="0" dirty="0" smtClean="0"/>
              <a:t>循环的嵌套</a:t>
            </a:r>
            <a:endParaRPr lang="zh-CN" altLang="en-US" kern="0" dirty="0"/>
          </a:p>
        </p:txBody>
      </p:sp>
      <p:sp>
        <p:nvSpPr>
          <p:cNvPr id="16" name="内容占位符 8"/>
          <p:cNvSpPr txBox="1">
            <a:spLocks/>
          </p:cNvSpPr>
          <p:nvPr/>
        </p:nvSpPr>
        <p:spPr bwMode="auto">
          <a:xfrm>
            <a:off x="8328248" y="4797152"/>
            <a:ext cx="273630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kern="0" dirty="0" smtClean="0"/>
              <a:t>非结构化设计</a:t>
            </a:r>
            <a:endParaRPr lang="zh-CN" altLang="en-US" kern="0" dirty="0"/>
          </a:p>
        </p:txBody>
      </p:sp>
      <p:sp>
        <p:nvSpPr>
          <p:cNvPr id="10" name="内容占位符 8"/>
          <p:cNvSpPr txBox="1">
            <a:spLocks/>
          </p:cNvSpPr>
          <p:nvPr/>
        </p:nvSpPr>
        <p:spPr bwMode="auto">
          <a:xfrm>
            <a:off x="4799856" y="5373216"/>
            <a:ext cx="5976664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 baseline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i="1" kern="0" dirty="0" smtClean="0">
                <a:solidFill>
                  <a:srgbClr val="FF0000"/>
                </a:solidFill>
              </a:rPr>
              <a:t>例子：非结构化 </a:t>
            </a:r>
            <a:r>
              <a:rPr lang="en-US" altLang="zh-CN" i="1" kern="0" dirty="0" err="1" smtClean="0">
                <a:solidFill>
                  <a:srgbClr val="FF0000"/>
                </a:solidFill>
              </a:rPr>
              <a:t>goto</a:t>
            </a:r>
            <a:r>
              <a:rPr lang="en-US" altLang="zh-CN" i="1" kern="0" dirty="0" smtClean="0">
                <a:solidFill>
                  <a:srgbClr val="FF0000"/>
                </a:solidFill>
              </a:rPr>
              <a:t>  break</a:t>
            </a:r>
            <a:endParaRPr lang="zh-CN" altLang="en-US" i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3606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5" grpId="0"/>
      <p:bldP spid="1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循环的测试背景知识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对循环结构进行测试的</a:t>
            </a:r>
            <a:r>
              <a:rPr lang="zh-CN" altLang="en-US" dirty="0" smtClean="0"/>
              <a:t>重</a:t>
            </a:r>
            <a:r>
              <a:rPr lang="zh-CN" altLang="en-US" dirty="0"/>
              <a:t>要</a:t>
            </a:r>
            <a:r>
              <a:rPr lang="zh-CN" altLang="en-US" dirty="0" smtClean="0"/>
              <a:t>关注</a:t>
            </a:r>
            <a:r>
              <a:rPr lang="zh-CN" altLang="en-US" dirty="0"/>
              <a:t>点：</a:t>
            </a:r>
            <a:endParaRPr lang="en-US" altLang="zh-CN" dirty="0"/>
          </a:p>
          <a:p>
            <a:pPr lvl="1"/>
            <a:r>
              <a:rPr lang="zh-CN" altLang="en-US" dirty="0"/>
              <a:t>循环过程的正确性</a:t>
            </a:r>
            <a:endParaRPr lang="en-US" altLang="zh-CN" dirty="0"/>
          </a:p>
          <a:p>
            <a:pPr lvl="1"/>
            <a:r>
              <a:rPr lang="zh-CN" altLang="en-US" dirty="0"/>
              <a:t>循环的</a:t>
            </a:r>
            <a:r>
              <a:rPr lang="zh-CN" altLang="en-US" dirty="0">
                <a:solidFill>
                  <a:srgbClr val="FF0000"/>
                </a:solidFill>
              </a:rPr>
              <a:t>边界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界限内对循环体</a:t>
            </a:r>
            <a:r>
              <a:rPr lang="zh-CN" altLang="en-US" dirty="0"/>
              <a:t>的执行过程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796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循环结构测试</a:t>
            </a:r>
            <a:r>
              <a:rPr lang="zh-CN" altLang="en-US" dirty="0"/>
              <a:t>难点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针对不同类型的循环结构，测试难点如下：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单个循环节点，如何结合测试循环的</a:t>
            </a:r>
            <a:r>
              <a:rPr lang="zh-CN" altLang="en-US" dirty="0" smtClean="0">
                <a:solidFill>
                  <a:srgbClr val="FF0000"/>
                </a:solidFill>
              </a:rPr>
              <a:t>边界</a:t>
            </a:r>
            <a:r>
              <a:rPr lang="zh-CN" altLang="en-US" dirty="0" smtClean="0"/>
              <a:t>进行测试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单个循环节点，如何设计测试用例来保证循环的</a:t>
            </a:r>
            <a:r>
              <a:rPr lang="zh-CN" altLang="en-US" dirty="0" smtClean="0">
                <a:solidFill>
                  <a:srgbClr val="FF0000"/>
                </a:solidFill>
              </a:rPr>
              <a:t>完整性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串联的循环节点，如何保证测试的</a:t>
            </a:r>
            <a:r>
              <a:rPr lang="zh-CN" altLang="en-US" dirty="0" smtClean="0">
                <a:solidFill>
                  <a:srgbClr val="FF0000"/>
                </a:solidFill>
              </a:rPr>
              <a:t>全面性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对于</a:t>
            </a:r>
            <a:r>
              <a:rPr lang="zh-CN" altLang="en-US" dirty="0" smtClean="0">
                <a:solidFill>
                  <a:srgbClr val="FF0000"/>
                </a:solidFill>
              </a:rPr>
              <a:t>非结构化</a:t>
            </a:r>
            <a:r>
              <a:rPr lang="zh-CN" altLang="en-US" dirty="0" smtClean="0"/>
              <a:t>的循环，如何进行测试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7025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对循环测试的背景知识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主要循环结构的测试分析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循环结构测试总结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2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单个循环节点测试分析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79376" y="1124744"/>
            <a:ext cx="10668000" cy="42672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针对单个循环节点循环次数的测试（假设循环</a:t>
            </a:r>
            <a:r>
              <a:rPr lang="en-US" altLang="zh-CN" dirty="0" smtClean="0"/>
              <a:t>N</a:t>
            </a:r>
            <a:r>
              <a:rPr lang="zh-CN" altLang="en-US" dirty="0"/>
              <a:t>次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测试点如下：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次（即不执行循环）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循环正常次数（通常为最大次数的一半）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96" y="1513546"/>
            <a:ext cx="6264696" cy="236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241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16297</TotalTime>
  <Words>856</Words>
  <Application>Microsoft Office PowerPoint</Application>
  <PresentationFormat>宽屏</PresentationFormat>
  <Paragraphs>125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黑体</vt:lpstr>
      <vt:lpstr>华文楷体</vt:lpstr>
      <vt:lpstr>华文隶书</vt:lpstr>
      <vt:lpstr>华文新魏</vt:lpstr>
      <vt:lpstr>楷体</vt:lpstr>
      <vt:lpstr>宋体</vt:lpstr>
      <vt:lpstr>Arial</vt:lpstr>
      <vt:lpstr>Consolas</vt:lpstr>
      <vt:lpstr>Lucida Console</vt:lpstr>
      <vt:lpstr>Times New Roman</vt:lpstr>
      <vt:lpstr>Verdana</vt:lpstr>
      <vt:lpstr>Wingdings</vt:lpstr>
      <vt:lpstr>Profile</vt:lpstr>
      <vt:lpstr>软件测试实用教程 ——方法与实践</vt:lpstr>
      <vt:lpstr>内容回顾</vt:lpstr>
      <vt:lpstr>目   录</vt:lpstr>
      <vt:lpstr>循环的测试背景知识</vt:lpstr>
      <vt:lpstr>循环结构分类</vt:lpstr>
      <vt:lpstr>循环的测试背景知识</vt:lpstr>
      <vt:lpstr>循环结构测试难点分析</vt:lpstr>
      <vt:lpstr>目   录</vt:lpstr>
      <vt:lpstr>单个循环节点测试分析</vt:lpstr>
      <vt:lpstr>单个循环节点测试分析</vt:lpstr>
      <vt:lpstr>单个循环节点测试总结</vt:lpstr>
      <vt:lpstr>单个循环节点测试总结</vt:lpstr>
      <vt:lpstr>串联循环节点的测试</vt:lpstr>
      <vt:lpstr> 循环节点嵌套测试分析  </vt:lpstr>
      <vt:lpstr>循环节点嵌套测试分析</vt:lpstr>
      <vt:lpstr>非结构化循环结构测试</vt:lpstr>
      <vt:lpstr>循环测试实例练习</vt:lpstr>
      <vt:lpstr>目   录</vt:lpstr>
      <vt:lpstr>循环测试总结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刘兴梅</cp:lastModifiedBy>
  <cp:revision>306</cp:revision>
  <dcterms:created xsi:type="dcterms:W3CDTF">2008-07-27T05:17:11Z</dcterms:created>
  <dcterms:modified xsi:type="dcterms:W3CDTF">2018-11-26T03:14:43Z</dcterms:modified>
</cp:coreProperties>
</file>