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9"/>
  </p:notesMasterIdLst>
  <p:sldIdLst>
    <p:sldId id="256" r:id="rId2"/>
    <p:sldId id="257" r:id="rId3"/>
    <p:sldId id="285" r:id="rId4"/>
    <p:sldId id="258" r:id="rId5"/>
    <p:sldId id="317" r:id="rId6"/>
    <p:sldId id="336" r:id="rId7"/>
    <p:sldId id="329" r:id="rId8"/>
    <p:sldId id="338" r:id="rId9"/>
    <p:sldId id="339" r:id="rId10"/>
    <p:sldId id="359" r:id="rId11"/>
    <p:sldId id="358" r:id="rId12"/>
    <p:sldId id="340" r:id="rId13"/>
    <p:sldId id="337" r:id="rId14"/>
    <p:sldId id="341" r:id="rId15"/>
    <p:sldId id="342" r:id="rId16"/>
    <p:sldId id="343" r:id="rId17"/>
    <p:sldId id="335" r:id="rId18"/>
    <p:sldId id="259" r:id="rId19"/>
    <p:sldId id="344" r:id="rId20"/>
    <p:sldId id="260" r:id="rId21"/>
    <p:sldId id="263" r:id="rId22"/>
    <p:sldId id="347" r:id="rId23"/>
    <p:sldId id="348" r:id="rId24"/>
    <p:sldId id="346" r:id="rId25"/>
    <p:sldId id="345" r:id="rId26"/>
    <p:sldId id="291" r:id="rId27"/>
    <p:sldId id="36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84" y="-72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BC733C7-619E-4B5E-BF21-77C82CDA7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5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5586" y="2636912"/>
            <a:ext cx="7772400" cy="1128192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65937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438" y="260648"/>
            <a:ext cx="8001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1550" y="1196752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21551" y="98072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521550" y="594928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1" fontAlgn="base" hangingPunct="1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360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sz="6000" b="1" smtClean="0">
                <a:ea typeface="华文隶书" pitchFamily="2" charset="-122"/>
              </a:rPr>
              <a:t>软件测试实用教程</a:t>
            </a:r>
            <a:r>
              <a:rPr lang="en-US" sz="6000" b="1" smtClean="0">
                <a:ea typeface="华文隶书" pitchFamily="2" charset="-122"/>
              </a:rPr>
              <a:t/>
            </a:r>
            <a:br>
              <a:rPr lang="en-US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3860800"/>
            <a:ext cx="7010400" cy="16002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68760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Path1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 6, 8, 10,12,14,15,end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Path2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Path3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4a,4b,5,end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Path4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7,end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Path5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4a,4b,6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8,9,end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Path6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4a,4b,6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8,10,11,end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Path7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3, 4a,4b,6,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8,10,12,13,end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50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88274"/>
              </p:ext>
            </p:extLst>
          </p:nvPr>
        </p:nvGraphicFramePr>
        <p:xfrm>
          <a:off x="611560" y="1700808"/>
          <a:ext cx="77768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656184"/>
                <a:gridCol w="2376264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测试用例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age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输出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执行路径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15, 7, 250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0, 0, 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Path2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0, 0, 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Path3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28, 11, 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18, 9, 100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Path5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10, 7, 150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Path6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{ 8, 5, 200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Path7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2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808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对变量的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</a:t>
            </a:r>
          </a:p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主要的变量只有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age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，而该变量在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calcSetting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()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方法中作为参数传进来之后，仅作为逻辑判断使用，体现在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号语句中</a:t>
            </a:r>
            <a:endParaRPr lang="en-US" sz="28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不存在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age</a:t>
            </a:r>
            <a:r>
              <a:rPr 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变量的定义使用路径</a:t>
            </a:r>
            <a:endParaRPr lang="zh-CN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5456" y="-171400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calcInsurance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()</a:t>
            </a: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方法的测试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代码走读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endParaRPr lang="zh-CN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24744"/>
            <a:ext cx="8001000" cy="4267200"/>
          </a:xfrm>
        </p:spPr>
        <p:txBody>
          <a:bodyPr/>
          <a:lstStyle/>
          <a:p>
            <a:pPr marL="469900" lvl="1" indent="-469900" algn="just" eaLnBrk="1" hangingPunct="1">
              <a:buFont typeface="Wingdings" panose="05000000000000000000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对判定的测试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14625"/>
            <a:ext cx="8680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0768"/>
            <a:ext cx="8001000" cy="4267200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路径的</a:t>
            </a:r>
            <a:r>
              <a:rPr lang="zh-CN" sz="28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Path1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22-24, 25, 26, 27, 28, 29,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Path2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Path3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18, 19, 20, 21, 29, 30, 31</a:t>
            </a:r>
          </a:p>
          <a:p>
            <a:pPr lvl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Path4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18, 19, 20, 21, 22-24, 25, 27, 28, 29, 30, 31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390" name="Picture 2" descr="6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4" y="285752"/>
            <a:ext cx="295592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001000" cy="936104"/>
          </a:xfrm>
        </p:spPr>
        <p:txBody>
          <a:bodyPr/>
          <a:lstStyle/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  <a:endParaRPr 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endParaRPr lang="zh-CN" altLang="zh-CN" sz="3100" b="1" dirty="0" smtClean="0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7"/>
            <a:ext cx="800258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43408"/>
            <a:ext cx="8001000" cy="1216025"/>
          </a:xfrm>
        </p:spPr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6.1 </a:t>
            </a:r>
            <a:r>
              <a:rPr lang="zh-CN" dirty="0"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8001000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测试小结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函数层面的案例，且函数代码较为简单，此时可选择条件覆盖指标或路径覆盖指标进行测试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必要时选择关键变量寻找高风险路径进行补充测试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39654EF-CCE0-4398-BDE5-579DCBED39E8}" type="slidenum">
              <a:rPr lang="en-US" altLang="zh-CN" sz="1200"/>
              <a:pPr algn="r" eaLnBrk="1" hangingPunct="1"/>
              <a:t>18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6.2 </a:t>
            </a:r>
            <a:r>
              <a:rPr lang="zh-CN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问题描述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某保险公司的人寿保险的保费计算方式为：投保额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保险费率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保险费率依点数不同而有区别，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点及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点以上保险费率为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0.6%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点以下保险费率为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0.1%</a:t>
            </a: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点数由投保人的年龄、性别、婚姻状况和抚养人数来共同决定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</a:t>
            </a:r>
            <a:r>
              <a:rPr lang="zh-CN" dirty="0">
                <a:ea typeface="楷体" panose="02010609060101010101" pitchFamily="49" charset="-122"/>
              </a:rPr>
              <a:t>金案例实践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900" y="1340768"/>
            <a:ext cx="8001000" cy="3384376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点数的规则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endParaRPr lang="en-US" sz="3400" b="1" dirty="0" smtClean="0"/>
          </a:p>
          <a:p>
            <a:pPr algn="just" eaLnBrk="1" hangingPunct="1"/>
            <a:endParaRPr lang="en-US" sz="3400" b="1" dirty="0" smtClean="0"/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人的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年龄达到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岁或抚养人数达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人时，不接受投保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7" y="2564904"/>
            <a:ext cx="87899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200" dirty="0">
                <a:ea typeface="楷体" panose="02010609060101010101" pitchFamily="49" charset="-122"/>
              </a:rPr>
              <a:t>第</a:t>
            </a:r>
            <a:r>
              <a:rPr lang="en-US" altLang="zh-CN" sz="3200" dirty="0">
                <a:ea typeface="楷体" panose="02010609060101010101" pitchFamily="49" charset="-122"/>
              </a:rPr>
              <a:t>6</a:t>
            </a:r>
            <a:r>
              <a:rPr lang="zh-CN" sz="3200" dirty="0">
                <a:ea typeface="楷体" panose="02010609060101010101" pitchFamily="49" charset="-122"/>
              </a:rPr>
              <a:t>章  白盒测试案例实践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196752"/>
            <a:ext cx="8001000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围绕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案例展开白盒测试实践，保险金案例和人寿保险金案例是两个相似的函数级别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案例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代码规模和代码设计的质量对测试的难度和工作量造成的影响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本章暂不涉及测试的实施，即如何将测试用例转化为可执行的测试脚本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20ABF88-DE42-4451-87C8-9C2606A749A6}" type="slidenum">
              <a:rPr lang="en-US" altLang="zh-CN" sz="1200"/>
              <a:pPr algn="r" eaLnBrk="1" hangingPunct="1"/>
              <a:t>20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27384"/>
            <a:ext cx="8001000" cy="1045344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84" y="1556792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测试分析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基于判定节点间的约束关系，并选择较为复杂的判定节点，选用适当的覆盖指标进行测试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43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条语句，程序环复杂度为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，包含的总路径数目为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4×2×2×5×3=240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10" name="Picture 6" descr="6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03" y="69974"/>
            <a:ext cx="371475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2A5EB7B-E86F-471D-972D-909742E72E11}" type="slidenum">
              <a:rPr lang="en-US" altLang="zh-CN" sz="1200"/>
              <a:pPr algn="r" eaLnBrk="1" hangingPunct="1"/>
              <a:t>21</a:t>
            </a:fld>
            <a:endParaRPr lang="en-US" altLang="zh-CN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-24340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052736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对路径的测试（第一次尝试）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428875"/>
            <a:ext cx="897255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001000" cy="95632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对路径的测试（第二次尝试）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988840"/>
            <a:ext cx="8910637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7424" y="1052736"/>
            <a:ext cx="8001000" cy="792088"/>
          </a:xfrm>
        </p:spPr>
        <p:txBody>
          <a:bodyPr/>
          <a:lstStyle/>
          <a:p>
            <a:pPr algn="just" eaLnBrk="1" hangingPunct="1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对路径的测试（第三次尝试）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78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756576" cy="4267200"/>
          </a:xfrm>
        </p:spPr>
        <p:txBody>
          <a:bodyPr/>
          <a:lstStyle/>
          <a:p>
            <a:pPr algn="just" eaLnBrk="1" hangingPunct="1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的表达式均由多个简单判定条件构成，特别是判定节点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最为复杂，该表达式共含有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个基本的逻辑判断条件，并由“与”、“或”关系连接而成，应采用条件覆盖指标进行测试；</a:t>
            </a:r>
          </a:p>
          <a:p>
            <a:pPr lvl="1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的表达式均为简单判定表达式，采用判定覆盖指标测试即可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-24340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84784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对白盒测试的思考</a:t>
            </a:r>
            <a:endParaRPr 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选择一种覆盖指标即可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考虑有意义的输入数据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不能发现所有的缺陷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必须进行代码优化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ea typeface="楷体" panose="02010609060101010101" pitchFamily="49" charset="-122"/>
              </a:rPr>
              <a:t>6.2 </a:t>
            </a:r>
            <a:r>
              <a:rPr lang="zh-CN" sz="3200" dirty="0">
                <a:ea typeface="楷体" panose="02010609060101010101" pitchFamily="49" charset="-122"/>
              </a:rPr>
              <a:t>人寿保险金案例实践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12776"/>
            <a:ext cx="8496944" cy="4267200"/>
          </a:xfrm>
        </p:spPr>
        <p:txBody>
          <a:bodyPr/>
          <a:lstStyle/>
          <a:p>
            <a:pPr eaLnBrk="1" hangingPunct="1"/>
            <a:r>
              <a:rPr 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测试小结</a:t>
            </a:r>
            <a:endParaRPr 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相比保险金问题，本例输入条件更多，对输入条件的取值要求更为严格，输出结果与输入条件的关联更为紧密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函数代码设计不合理，会对测试工作造成巨大的障碍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程序员应带着测试的思想来编写代码，提高代码的质量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（测试驱动开发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TDD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ATDD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493658" y="2595776"/>
            <a:ext cx="600075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6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-171400"/>
            <a:ext cx="8001000" cy="1216025"/>
          </a:xfrm>
        </p:spPr>
        <p:txBody>
          <a:bodyPr/>
          <a:lstStyle/>
          <a:p>
            <a:pPr algn="ctr" eaLnBrk="0" hangingPunct="0"/>
            <a:r>
              <a:rPr lang="zh-CN" altLang="en-US" sz="3200" dirty="0">
                <a:ea typeface="楷体" panose="02010609060101010101" pitchFamily="49" charset="-122"/>
              </a:rPr>
              <a:t>目    录</a:t>
            </a:r>
            <a:endParaRPr lang="zh-CN" sz="3200" dirty="0">
              <a:ea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700808"/>
            <a:ext cx="8001000" cy="4267200"/>
          </a:xfrm>
        </p:spPr>
        <p:txBody>
          <a:bodyPr/>
          <a:lstStyle/>
          <a:p>
            <a:pPr marL="469900" lvl="1" indent="-469900" eaLnBrk="1" hangingPunct="1">
              <a:buFont typeface="Wingdings" pitchFamily="2" charset="2"/>
              <a:buChar char="Ø"/>
            </a:pPr>
            <a:r>
              <a:rPr lang="zh-CN" sz="2800" dirty="0" smtClean="0">
                <a:latin typeface="Lucida Console" panose="020B0609040504020204" pitchFamily="49" charset="0"/>
                <a:cs typeface="+mn-cs"/>
              </a:rPr>
              <a:t>保险金</a:t>
            </a:r>
            <a:r>
              <a:rPr lang="zh-CN" sz="2800" dirty="0">
                <a:latin typeface="Lucida Console" panose="020B0609040504020204" pitchFamily="49" charset="0"/>
                <a:cs typeface="+mn-cs"/>
              </a:rPr>
              <a:t>案例实践</a:t>
            </a:r>
            <a:endParaRPr lang="en-US" sz="2800" dirty="0">
              <a:latin typeface="Lucida Console" panose="020B0609040504020204" pitchFamily="49" charset="0"/>
              <a:cs typeface="+mn-cs"/>
            </a:endParaRPr>
          </a:p>
          <a:p>
            <a:pPr marL="469900" lvl="1" indent="-469900">
              <a:buFont typeface="Wingdings" pitchFamily="2" charset="2"/>
              <a:buChar char="Ø"/>
            </a:pPr>
            <a:r>
              <a:rPr lang="zh-CN" altLang="zh-CN" sz="2800" dirty="0">
                <a:latin typeface="Lucida Console" panose="020B0609040504020204" pitchFamily="49" charset="0"/>
                <a:cs typeface="+mn-cs"/>
              </a:rPr>
              <a:t>人寿保险金案例</a:t>
            </a:r>
            <a:r>
              <a:rPr lang="zh-CN" sz="2800" dirty="0">
                <a:latin typeface="Lucida Console" panose="020B0609040504020204" pitchFamily="49" charset="0"/>
                <a:cs typeface="+mn-cs"/>
              </a:rPr>
              <a:t>案例实践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1714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84784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被测代码说明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语言开发</a:t>
            </a:r>
            <a:endParaRPr 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创建了一个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InsuranceCalculator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类，主要包含两个已知取值的属性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BASIC_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PREMIUM_RATE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SETTINGS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，以及两个方法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，重点在于方法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即函数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9432" y="-307975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12875"/>
            <a:ext cx="8001000" cy="4267200"/>
          </a:xfrm>
        </p:spPr>
        <p:txBody>
          <a:bodyPr/>
          <a:lstStyle/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测试分析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代码的实质是面向过程的设计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仍从白盒测试的角度来测试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1268760"/>
            <a:ext cx="8964488" cy="4267200"/>
          </a:xfrm>
        </p:spPr>
        <p:txBody>
          <a:bodyPr/>
          <a:lstStyle/>
          <a:p>
            <a:pPr algn="just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测试工作包括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静态测试。阅读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calcSetting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calcInsurance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方法的源代码，检查是否存在明显缺陷，以及结构是否存在修改或优化的必要</a:t>
            </a: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采用适当的覆盖指标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如判定覆盖、路径覆盖等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，设计测试用例，执行动态白盒测试</a:t>
            </a:r>
          </a:p>
          <a:p>
            <a:pPr lvl="1"/>
            <a:r>
              <a:rPr 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选择重要的变量进行静态数据流的检查，补充必要的测试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-243408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56792"/>
            <a:ext cx="8001000" cy="4267200"/>
          </a:xfrm>
        </p:spPr>
        <p:txBody>
          <a:bodyPr/>
          <a:lstStyle/>
          <a:p>
            <a:pPr marL="469900" lvl="1" indent="-469900" algn="just" eaLnBrk="1" hangingPunct="1">
              <a:buFont typeface="Wingdings" panose="05000000000000000000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calcSetting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()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代码走读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对判定的测试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对路径的测试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-171400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039" y="1340768"/>
            <a:ext cx="8001000" cy="648072"/>
          </a:xfrm>
        </p:spPr>
        <p:txBody>
          <a:bodyPr/>
          <a:lstStyle/>
          <a:p>
            <a:pPr marL="469900" lvl="1" indent="-469900" algn="just">
              <a:buFont typeface="Wingdings" pitchFamily="2" charset="2"/>
              <a:buChar char="Ø"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满足条件覆盖的测试用例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71752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6866" y="-315416"/>
            <a:ext cx="8001000" cy="1216025"/>
          </a:xfrm>
        </p:spPr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保险金案例实践</a:t>
            </a:r>
          </a:p>
        </p:txBody>
      </p:sp>
      <p:sp>
        <p:nvSpPr>
          <p:cNvPr id="2" name="椭圆 1"/>
          <p:cNvSpPr/>
          <p:nvPr/>
        </p:nvSpPr>
        <p:spPr>
          <a:xfrm>
            <a:off x="1259632" y="1268760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3769" y="1556792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58352" y="1628800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77812" y="2071898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500076" y="2663669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470544" y="332406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6117" y="2570795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endCxn id="16" idx="0"/>
          </p:cNvCxnSpPr>
          <p:nvPr/>
        </p:nvCxnSpPr>
        <p:spPr>
          <a:xfrm flipH="1">
            <a:off x="1474169" y="2092982"/>
            <a:ext cx="253516" cy="477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6" idx="6"/>
          </p:cNvCxnSpPr>
          <p:nvPr/>
        </p:nvCxnSpPr>
        <p:spPr>
          <a:xfrm flipH="1">
            <a:off x="1942220" y="2390950"/>
            <a:ext cx="757572" cy="601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58647" y="1969556"/>
            <a:ext cx="42512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>
            <a:off x="3419873" y="1969558"/>
            <a:ext cx="338479" cy="806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5"/>
            <a:endCxn id="13" idx="2"/>
          </p:cNvCxnSpPr>
          <p:nvPr/>
        </p:nvCxnSpPr>
        <p:spPr>
          <a:xfrm>
            <a:off x="4557366" y="2348163"/>
            <a:ext cx="620446" cy="145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78359" y="2676095"/>
            <a:ext cx="461985" cy="268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326529" y="3350635"/>
            <a:ext cx="288032" cy="1558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483769" y="332406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991201" y="3553658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31136" y="4133943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254908" y="5044387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17700" y="4616003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12" idx="3"/>
            <a:endCxn id="38" idx="7"/>
          </p:cNvCxnSpPr>
          <p:nvPr/>
        </p:nvCxnSpPr>
        <p:spPr>
          <a:xfrm flipH="1">
            <a:off x="3282784" y="2348163"/>
            <a:ext cx="612657" cy="10993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694456" y="2812663"/>
            <a:ext cx="747004" cy="932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4" idx="3"/>
            <a:endCxn id="40" idx="7"/>
          </p:cNvCxnSpPr>
          <p:nvPr/>
        </p:nvCxnSpPr>
        <p:spPr>
          <a:xfrm flipH="1">
            <a:off x="6030150" y="3383034"/>
            <a:ext cx="607014" cy="8743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" idx="3"/>
            <a:endCxn id="41" idx="7"/>
          </p:cNvCxnSpPr>
          <p:nvPr/>
        </p:nvCxnSpPr>
        <p:spPr>
          <a:xfrm flipH="1">
            <a:off x="7053923" y="4043434"/>
            <a:ext cx="553710" cy="1124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2" idx="0"/>
          </p:cNvCxnSpPr>
          <p:nvPr/>
        </p:nvCxnSpPr>
        <p:spPr>
          <a:xfrm flipH="1">
            <a:off x="1385752" y="3379518"/>
            <a:ext cx="88416" cy="1236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675286" y="3899568"/>
            <a:ext cx="880491" cy="787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3"/>
            <a:endCxn id="42" idx="6"/>
          </p:cNvCxnSpPr>
          <p:nvPr/>
        </p:nvCxnSpPr>
        <p:spPr>
          <a:xfrm flipH="1">
            <a:off x="1853804" y="4273023"/>
            <a:ext cx="2274486" cy="7643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0" idx="3"/>
          </p:cNvCxnSpPr>
          <p:nvPr/>
        </p:nvCxnSpPr>
        <p:spPr>
          <a:xfrm flipH="1">
            <a:off x="1853804" y="4853308"/>
            <a:ext cx="3514420" cy="357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1572305" y="5320126"/>
            <a:ext cx="4737047" cy="2343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956376" y="4711732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092280" y="5682555"/>
            <a:ext cx="936104" cy="842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endCxn id="65" idx="0"/>
          </p:cNvCxnSpPr>
          <p:nvPr/>
        </p:nvCxnSpPr>
        <p:spPr>
          <a:xfrm>
            <a:off x="8100392" y="4081163"/>
            <a:ext cx="324036" cy="6305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7890008" y="5458792"/>
            <a:ext cx="183250" cy="3681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1280378" y="5529680"/>
            <a:ext cx="5810615" cy="595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Pages>0</Pages>
  <Words>1021</Words>
  <Characters>0</Characters>
  <Application>Microsoft Office PowerPoint</Application>
  <DocSecurity>0</DocSecurity>
  <PresentationFormat>全屏显示(4:3)</PresentationFormat>
  <Lines>0</Lines>
  <Paragraphs>151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Profile</vt:lpstr>
      <vt:lpstr>软件测试实用教程 ——方法与实践</vt:lpstr>
      <vt:lpstr>第6章  白盒测试案例实践</vt:lpstr>
      <vt:lpstr>目    录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6.1 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6.2 人寿保险金案例实践</vt:lpstr>
      <vt:lpstr>PowerPoint 演示文稿</vt:lpstr>
    </vt:vector>
  </TitlesOfParts>
  <Company>福建163软件园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160</cp:revision>
  <cp:lastPrinted>1899-12-30T00:00:00Z</cp:lastPrinted>
  <dcterms:created xsi:type="dcterms:W3CDTF">2008-07-27T05:17:11Z</dcterms:created>
  <dcterms:modified xsi:type="dcterms:W3CDTF">2019-08-26T08:42:38Z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