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73" r:id="rId11"/>
    <p:sldId id="574" r:id="rId12"/>
    <p:sldId id="562" r:id="rId13"/>
    <p:sldId id="572" r:id="rId14"/>
    <p:sldId id="571" r:id="rId15"/>
    <p:sldId id="563" r:id="rId16"/>
    <p:sldId id="564" r:id="rId17"/>
    <p:sldId id="565" r:id="rId18"/>
    <p:sldId id="363" r:id="rId19"/>
    <p:sldId id="566" r:id="rId20"/>
    <p:sldId id="567" r:id="rId21"/>
    <p:sldId id="568" r:id="rId22"/>
    <p:sldId id="569" r:id="rId23"/>
    <p:sldId id="57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87092" autoAdjust="0"/>
  </p:normalViewPr>
  <p:slideViewPr>
    <p:cSldViewPr>
      <p:cViewPr varScale="1">
        <p:scale>
          <a:sx n="74" d="100"/>
          <a:sy n="74" d="100"/>
        </p:scale>
        <p:origin x="710" y="72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基本流</a:t>
            </a:r>
            <a:r>
              <a:rPr lang="en-US" altLang="zh-CN" dirty="0"/>
              <a:t>(</a:t>
            </a:r>
            <a:r>
              <a:rPr lang="zh-CN" altLang="en-US" dirty="0"/>
              <a:t>有效流</a:t>
            </a:r>
            <a:r>
              <a:rPr lang="en-US" altLang="zh-CN" dirty="0"/>
              <a:t>)</a:t>
            </a:r>
            <a:r>
              <a:rPr lang="zh-CN" altLang="en-US" dirty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备选流</a:t>
            </a:r>
            <a:r>
              <a:rPr lang="en-US" altLang="zh-CN" dirty="0"/>
              <a:t>(</a:t>
            </a:r>
            <a:r>
              <a:rPr lang="zh-CN" altLang="en-US" dirty="0"/>
              <a:t>无效流、错误流</a:t>
            </a:r>
            <a:r>
              <a:rPr lang="en-US" altLang="zh-CN" dirty="0"/>
              <a:t>)</a:t>
            </a:r>
            <a:r>
              <a:rPr lang="zh-CN" altLang="en-US" dirty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购物流程：</a:t>
            </a:r>
            <a:r>
              <a:rPr lang="en-US" altLang="zh-CN" dirty="0"/>
              <a:t>1</a:t>
            </a:r>
            <a:r>
              <a:rPr lang="zh-CN" altLang="en-US" dirty="0"/>
              <a:t>、备选流  登陆密码错误、选择商品失败、收货地址无效、支付密码错误、余额不足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查询结果没有</a:t>
            </a:r>
            <a:r>
              <a:rPr lang="en-US" altLang="zh-CN" dirty="0"/>
              <a:t>/</a:t>
            </a:r>
            <a:r>
              <a:rPr lang="zh-CN" altLang="en-US" dirty="0"/>
              <a:t>没有可借数量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0" dirty="0"/>
              <a:t> </a:t>
            </a:r>
            <a:r>
              <a:rPr lang="zh-CN" altLang="en-US" baseline="0" dirty="0"/>
              <a:t>借书时，卡错误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借书时，密码错误</a:t>
            </a:r>
            <a:endParaRPr lang="en-US" altLang="zh-CN" dirty="0"/>
          </a:p>
          <a:p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230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3440" y="2852936"/>
            <a:ext cx="9347200" cy="1600200"/>
          </a:xfrm>
        </p:spPr>
        <p:txBody>
          <a:bodyPr/>
          <a:lstStyle/>
          <a:p>
            <a:pPr algn="ctr" eaLnBrk="1" hangingPunct="1"/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场景法设计测试用例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场景法使用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756769" y="1103089"/>
            <a:ext cx="10668000" cy="42672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60160ECA-9DB3-426B-A42B-27350C54D49E}"/>
              </a:ext>
            </a:extLst>
          </p:cNvPr>
          <p:cNvGrpSpPr>
            <a:grpSpLocks/>
          </p:cNvGrpSpPr>
          <p:nvPr/>
        </p:nvGrpSpPr>
        <p:grpSpPr bwMode="auto">
          <a:xfrm>
            <a:off x="6150769" y="287337"/>
            <a:ext cx="906463" cy="455613"/>
            <a:chOff x="1373" y="240"/>
            <a:chExt cx="720" cy="288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949F3C84-1DBC-4C95-9678-E22E93DB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D7028BE-22C6-479A-89C1-0686F14DA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4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开始</a:t>
              </a: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811B4F18-9720-442F-B735-34B50E476562}"/>
              </a:ext>
            </a:extLst>
          </p:cNvPr>
          <p:cNvGrpSpPr>
            <a:grpSpLocks/>
          </p:cNvGrpSpPr>
          <p:nvPr/>
        </p:nvGrpSpPr>
        <p:grpSpPr bwMode="auto">
          <a:xfrm>
            <a:off x="5909469" y="1049337"/>
            <a:ext cx="1411288" cy="455613"/>
            <a:chOff x="1229" y="816"/>
            <a:chExt cx="1121" cy="288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99C83BD7-237F-45F7-9328-413110C6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4844B243-C904-40F4-A97E-32107336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825"/>
              <a:ext cx="102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插入银行卡</a:t>
              </a: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2F24F99E-C4C7-4883-BBB6-786CF0FEB0D3}"/>
              </a:ext>
            </a:extLst>
          </p:cNvPr>
          <p:cNvGrpSpPr>
            <a:grpSpLocks/>
          </p:cNvGrpSpPr>
          <p:nvPr/>
        </p:nvGrpSpPr>
        <p:grpSpPr bwMode="auto">
          <a:xfrm>
            <a:off x="5787232" y="1809750"/>
            <a:ext cx="1631950" cy="762000"/>
            <a:chOff x="1085" y="2352"/>
            <a:chExt cx="1296" cy="480"/>
          </a:xfrm>
        </p:grpSpPr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A090EC67-87A4-49FC-8AEB-A8994F46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2D4F0EB1-09A1-4525-81F6-09BB8E0E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验证银行卡</a:t>
              </a:r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D6A65F50-6342-4772-88BA-26B3491A5A9A}"/>
              </a:ext>
            </a:extLst>
          </p:cNvPr>
          <p:cNvGrpSpPr>
            <a:grpSpLocks/>
          </p:cNvGrpSpPr>
          <p:nvPr/>
        </p:nvGrpSpPr>
        <p:grpSpPr bwMode="auto">
          <a:xfrm>
            <a:off x="4639469" y="2497137"/>
            <a:ext cx="1390650" cy="455613"/>
            <a:chOff x="4013" y="2160"/>
            <a:chExt cx="1104" cy="288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0F95CC1-F150-494B-8B72-A1A2E947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160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8864500E-41DC-4CB1-9FB9-0ABAE8BA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208"/>
              <a:ext cx="9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输入密码</a:t>
              </a: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F32953CB-A28B-430E-A4EC-9CD71C29946C}"/>
              </a:ext>
            </a:extLst>
          </p:cNvPr>
          <p:cNvGrpSpPr>
            <a:grpSpLocks/>
          </p:cNvGrpSpPr>
          <p:nvPr/>
        </p:nvGrpSpPr>
        <p:grpSpPr bwMode="auto">
          <a:xfrm>
            <a:off x="2763044" y="3943350"/>
            <a:ext cx="1431925" cy="457200"/>
            <a:chOff x="5645" y="3072"/>
            <a:chExt cx="1136" cy="288"/>
          </a:xfrm>
        </p:grpSpPr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65648C7D-C573-4DBA-9BE4-63F6D7E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" y="3072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457D03DB-C1F9-4555-A583-83B75BCFB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" y="3120"/>
              <a:ext cx="10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进入主界面</a:t>
              </a:r>
            </a:p>
          </p:txBody>
        </p:sp>
      </p:grpSp>
      <p:grpSp>
        <p:nvGrpSpPr>
          <p:cNvPr id="24" name="Group 56">
            <a:extLst>
              <a:ext uri="{FF2B5EF4-FFF2-40B4-BE49-F238E27FC236}">
                <a16:creationId xmlns:a16="http://schemas.microsoft.com/office/drawing/2014/main" id="{B6ADA4C0-028A-4BCA-9747-B72ABF568388}"/>
              </a:ext>
            </a:extLst>
          </p:cNvPr>
          <p:cNvGrpSpPr>
            <a:grpSpLocks/>
          </p:cNvGrpSpPr>
          <p:nvPr/>
        </p:nvGrpSpPr>
        <p:grpSpPr bwMode="auto">
          <a:xfrm>
            <a:off x="2636044" y="4703762"/>
            <a:ext cx="1633538" cy="458788"/>
            <a:chOff x="4392" y="528"/>
            <a:chExt cx="1296" cy="288"/>
          </a:xfrm>
        </p:grpSpPr>
        <p:sp>
          <p:nvSpPr>
            <p:cNvPr id="25" name="AutoShape 16">
              <a:extLst>
                <a:ext uri="{FF2B5EF4-FFF2-40B4-BE49-F238E27FC236}">
                  <a16:creationId xmlns:a16="http://schemas.microsoft.com/office/drawing/2014/main" id="{FCB0F647-1C84-43DA-860D-137BF7F67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528"/>
              <a:ext cx="120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1188B0A0-0FE8-4496-A74F-06235B94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576"/>
              <a:ext cx="1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选择“取款”和金额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7AD57B97-94CA-478C-9DD2-EC261EE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7429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DBB250DF-CE45-4ECB-B15E-D29BB01DC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15049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9" name="Group 88">
            <a:extLst>
              <a:ext uri="{FF2B5EF4-FFF2-40B4-BE49-F238E27FC236}">
                <a16:creationId xmlns:a16="http://schemas.microsoft.com/office/drawing/2014/main" id="{BF504108-24A8-4782-87BE-7C71D23A544C}"/>
              </a:ext>
            </a:extLst>
          </p:cNvPr>
          <p:cNvGrpSpPr>
            <a:grpSpLocks/>
          </p:cNvGrpSpPr>
          <p:nvPr/>
        </p:nvGrpSpPr>
        <p:grpSpPr bwMode="auto">
          <a:xfrm>
            <a:off x="8447882" y="2497137"/>
            <a:ext cx="1814512" cy="455613"/>
            <a:chOff x="5261" y="1632"/>
            <a:chExt cx="1440" cy="288"/>
          </a:xfrm>
        </p:grpSpPr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3B0A906A-FD5B-4F13-BA9F-2E9B6703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1632"/>
              <a:ext cx="144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C7BEAE46-F314-42F1-A7F3-2909D84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1680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提示错误、退卡</a:t>
              </a:r>
            </a:p>
          </p:txBody>
        </p:sp>
      </p:grpSp>
      <p:grpSp>
        <p:nvGrpSpPr>
          <p:cNvPr id="32" name="Group 39">
            <a:extLst>
              <a:ext uri="{FF2B5EF4-FFF2-40B4-BE49-F238E27FC236}">
                <a16:creationId xmlns:a16="http://schemas.microsoft.com/office/drawing/2014/main" id="{496B4E85-694E-4C78-B5EF-D9B2981A1E5E}"/>
              </a:ext>
            </a:extLst>
          </p:cNvPr>
          <p:cNvGrpSpPr>
            <a:grpSpLocks/>
          </p:cNvGrpSpPr>
          <p:nvPr/>
        </p:nvGrpSpPr>
        <p:grpSpPr bwMode="auto">
          <a:xfrm>
            <a:off x="4517232" y="3257550"/>
            <a:ext cx="1633537" cy="762000"/>
            <a:chOff x="1085" y="2352"/>
            <a:chExt cx="1296" cy="480"/>
          </a:xfrm>
        </p:grpSpPr>
        <p:sp>
          <p:nvSpPr>
            <p:cNvPr id="33" name="AutoShape 40">
              <a:extLst>
                <a:ext uri="{FF2B5EF4-FFF2-40B4-BE49-F238E27FC236}">
                  <a16:creationId xmlns:a16="http://schemas.microsoft.com/office/drawing/2014/main" id="{BBBBD16B-4481-4F2D-9069-004FA57A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AF6D2436-2C07-4037-B76C-C6F0C510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验证密码</a:t>
              </a:r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:a16="http://schemas.microsoft.com/office/drawing/2014/main" id="{58A77325-7816-4522-8060-CE86C70B2C00}"/>
              </a:ext>
            </a:extLst>
          </p:cNvPr>
          <p:cNvGrpSpPr>
            <a:grpSpLocks/>
          </p:cNvGrpSpPr>
          <p:nvPr/>
        </p:nvGrpSpPr>
        <p:grpSpPr bwMode="auto">
          <a:xfrm>
            <a:off x="5969794" y="3943350"/>
            <a:ext cx="1328738" cy="457200"/>
            <a:chOff x="2189" y="3216"/>
            <a:chExt cx="1056" cy="288"/>
          </a:xfrm>
        </p:grpSpPr>
        <p:sp>
          <p:nvSpPr>
            <p:cNvPr id="36" name="AutoShape 43">
              <a:extLst>
                <a:ext uri="{FF2B5EF4-FFF2-40B4-BE49-F238E27FC236}">
                  <a16:creationId xmlns:a16="http://schemas.microsoft.com/office/drawing/2014/main" id="{321E1222-1FFE-4426-90F3-355827CE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2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E015B9C2-F2D1-4E74-AC9C-40857E012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3264"/>
              <a:ext cx="8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提示错误</a:t>
              </a:r>
            </a:p>
          </p:txBody>
        </p:sp>
      </p:grpSp>
      <p:sp>
        <p:nvSpPr>
          <p:cNvPr id="38" name="Line 45">
            <a:extLst>
              <a:ext uri="{FF2B5EF4-FFF2-40B4-BE49-F238E27FC236}">
                <a16:creationId xmlns:a16="http://schemas.microsoft.com/office/drawing/2014/main" id="{2E633DCB-FA8E-4676-9A15-CC6FC5A8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5806839F-A7AF-4289-B175-1B35CEC0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59A4981B-6DC4-4791-B76F-1C65E9A6C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182" y="2190750"/>
            <a:ext cx="19367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EA805F55-A695-46F4-A53C-5246FBFD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190750"/>
            <a:ext cx="0" cy="3063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38E18E2C-8912-4FEB-B452-7A1945622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95275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B0AAB41C-4B4C-4052-A5BD-63BC968B0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952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23480D62-78FB-4E93-AA46-20C59CB33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1087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CA40F8FB-1404-41F2-8608-3A671BEB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F6DFB10-2260-4865-9B96-3C6CC2C90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0769" y="3638550"/>
            <a:ext cx="4841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175DF3AC-AED7-4572-8488-6DD945C9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36385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7">
            <a:extLst>
              <a:ext uri="{FF2B5EF4-FFF2-40B4-BE49-F238E27FC236}">
                <a16:creationId xmlns:a16="http://schemas.microsoft.com/office/drawing/2014/main" id="{6E3F9E2B-E663-4EDA-BC71-5EC7B3D0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4400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49" name="Group 58">
            <a:extLst>
              <a:ext uri="{FF2B5EF4-FFF2-40B4-BE49-F238E27FC236}">
                <a16:creationId xmlns:a16="http://schemas.microsoft.com/office/drawing/2014/main" id="{BC4421C6-E6AD-4257-9713-3CE6C71AA8A4}"/>
              </a:ext>
            </a:extLst>
          </p:cNvPr>
          <p:cNvGrpSpPr>
            <a:grpSpLocks/>
          </p:cNvGrpSpPr>
          <p:nvPr/>
        </p:nvGrpSpPr>
        <p:grpSpPr bwMode="auto">
          <a:xfrm>
            <a:off x="5849144" y="4703762"/>
            <a:ext cx="1631950" cy="762000"/>
            <a:chOff x="1085" y="2352"/>
            <a:chExt cx="1296" cy="480"/>
          </a:xfrm>
        </p:grpSpPr>
        <p:sp>
          <p:nvSpPr>
            <p:cNvPr id="50" name="AutoShape 59">
              <a:extLst>
                <a:ext uri="{FF2B5EF4-FFF2-40B4-BE49-F238E27FC236}">
                  <a16:creationId xmlns:a16="http://schemas.microsoft.com/office/drawing/2014/main" id="{E057F4E3-8622-4459-BBF3-56FC90A9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FD831A5F-FD6A-44D9-BB68-A3A44D44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9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判断到</a:t>
              </a:r>
              <a:r>
                <a:rPr lang="en-US" altLang="zh-CN" sz="1600"/>
                <a:t>3</a:t>
              </a:r>
              <a:r>
                <a:rPr lang="zh-CN" altLang="en-US" sz="1600"/>
                <a:t>次</a:t>
              </a:r>
            </a:p>
          </p:txBody>
        </p:sp>
      </p:grpSp>
      <p:sp>
        <p:nvSpPr>
          <p:cNvPr id="52" name="Line 61">
            <a:extLst>
              <a:ext uri="{FF2B5EF4-FFF2-40B4-BE49-F238E27FC236}">
                <a16:creationId xmlns:a16="http://schemas.microsoft.com/office/drawing/2014/main" id="{BA2BD87B-9605-4B44-A15C-B4C3E3CBA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4400550"/>
            <a:ext cx="0" cy="3032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3" name="Line 62">
            <a:extLst>
              <a:ext uri="{FF2B5EF4-FFF2-40B4-BE49-F238E27FC236}">
                <a16:creationId xmlns:a16="http://schemas.microsoft.com/office/drawing/2014/main" id="{4F4E51D3-0CA3-4F9F-A6C5-58459A598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5162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4" name="Text Box 63">
            <a:extLst>
              <a:ext uri="{FF2B5EF4-FFF2-40B4-BE49-F238E27FC236}">
                <a16:creationId xmlns:a16="http://schemas.microsoft.com/office/drawing/2014/main" id="{DE131B67-8E80-4B1E-B57F-E328B25A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232" y="5313362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sp>
        <p:nvSpPr>
          <p:cNvPr id="55" name="Line 66">
            <a:extLst>
              <a:ext uri="{FF2B5EF4-FFF2-40B4-BE49-F238E27FC236}">
                <a16:creationId xmlns:a16="http://schemas.microsoft.com/office/drawing/2014/main" id="{36F0CBA0-7859-472A-B6A3-0C74AE34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094" y="5084762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6" name="Line 67">
            <a:extLst>
              <a:ext uri="{FF2B5EF4-FFF2-40B4-BE49-F238E27FC236}">
                <a16:creationId xmlns:a16="http://schemas.microsoft.com/office/drawing/2014/main" id="{D896BAB5-4E56-49DC-85CA-E8BFD6C75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3369" y="2724150"/>
            <a:ext cx="0" cy="236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7" name="Line 68">
            <a:extLst>
              <a:ext uri="{FF2B5EF4-FFF2-40B4-BE49-F238E27FC236}">
                <a16:creationId xmlns:a16="http://schemas.microsoft.com/office/drawing/2014/main" id="{57BB2DBB-7C26-43FB-A504-4E3FC2817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794" y="2724150"/>
            <a:ext cx="193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8" name="Line 69">
            <a:extLst>
              <a:ext uri="{FF2B5EF4-FFF2-40B4-BE49-F238E27FC236}">
                <a16:creationId xmlns:a16="http://schemas.microsoft.com/office/drawing/2014/main" id="{270A8426-466A-4B7F-98CB-17D51E3F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9" name="Line 70">
            <a:extLst>
              <a:ext uri="{FF2B5EF4-FFF2-40B4-BE49-F238E27FC236}">
                <a16:creationId xmlns:a16="http://schemas.microsoft.com/office/drawing/2014/main" id="{6BE8F16B-D08A-4ED5-89F3-73023873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0" cy="306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60" name="Group 71">
            <a:extLst>
              <a:ext uri="{FF2B5EF4-FFF2-40B4-BE49-F238E27FC236}">
                <a16:creationId xmlns:a16="http://schemas.microsoft.com/office/drawing/2014/main" id="{1F002655-AA4C-4DFD-9315-E49EB0CA6309}"/>
              </a:ext>
            </a:extLst>
          </p:cNvPr>
          <p:cNvGrpSpPr>
            <a:grpSpLocks/>
          </p:cNvGrpSpPr>
          <p:nvPr/>
        </p:nvGrpSpPr>
        <p:grpSpPr bwMode="auto">
          <a:xfrm>
            <a:off x="4699794" y="5391150"/>
            <a:ext cx="1330325" cy="455612"/>
            <a:chOff x="3629" y="1824"/>
            <a:chExt cx="1056" cy="288"/>
          </a:xfrm>
        </p:grpSpPr>
        <p:sp>
          <p:nvSpPr>
            <p:cNvPr id="61" name="AutoShape 72">
              <a:extLst>
                <a:ext uri="{FF2B5EF4-FFF2-40B4-BE49-F238E27FC236}">
                  <a16:creationId xmlns:a16="http://schemas.microsoft.com/office/drawing/2014/main" id="{F345FAB5-1A81-43CA-A64C-51AFB236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24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ED2B1D74-FD15-40F1-BCD9-99BB3E69A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872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吞卡</a:t>
              </a:r>
            </a:p>
          </p:txBody>
        </p:sp>
      </p:grpSp>
      <p:sp>
        <p:nvSpPr>
          <p:cNvPr id="63" name="Text Box 75">
            <a:extLst>
              <a:ext uri="{FF2B5EF4-FFF2-40B4-BE49-F238E27FC236}">
                <a16:creationId xmlns:a16="http://schemas.microsoft.com/office/drawing/2014/main" id="{A52AC948-72E2-4167-B6AA-E6F4FFB1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07" y="1824037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:a16="http://schemas.microsoft.com/office/drawing/2014/main" id="{8D324721-E479-4368-8D88-483893C4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744" y="1809750"/>
            <a:ext cx="906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不成功</a:t>
            </a:r>
          </a:p>
        </p:txBody>
      </p:sp>
      <p:grpSp>
        <p:nvGrpSpPr>
          <p:cNvPr id="65" name="Group 77">
            <a:extLst>
              <a:ext uri="{FF2B5EF4-FFF2-40B4-BE49-F238E27FC236}">
                <a16:creationId xmlns:a16="http://schemas.microsoft.com/office/drawing/2014/main" id="{8AEB6444-40A3-4A85-990A-E6ED9E7E00F5}"/>
              </a:ext>
            </a:extLst>
          </p:cNvPr>
          <p:cNvGrpSpPr>
            <a:grpSpLocks/>
          </p:cNvGrpSpPr>
          <p:nvPr/>
        </p:nvGrpSpPr>
        <p:grpSpPr bwMode="auto">
          <a:xfrm>
            <a:off x="8932069" y="3409950"/>
            <a:ext cx="906463" cy="457200"/>
            <a:chOff x="1373" y="240"/>
            <a:chExt cx="720" cy="288"/>
          </a:xfrm>
        </p:grpSpPr>
        <p:sp>
          <p:nvSpPr>
            <p:cNvPr id="66" name="AutoShape 78">
              <a:extLst>
                <a:ext uri="{FF2B5EF4-FFF2-40B4-BE49-F238E27FC236}">
                  <a16:creationId xmlns:a16="http://schemas.microsoft.com/office/drawing/2014/main" id="{DC758D94-7DCD-4F69-A510-C70E102D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79">
              <a:extLst>
                <a:ext uri="{FF2B5EF4-FFF2-40B4-BE49-F238E27FC236}">
                  <a16:creationId xmlns:a16="http://schemas.microsoft.com/office/drawing/2014/main" id="{FF4A1A54-FBFB-472E-BD39-6CC7F405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结束</a:t>
              </a:r>
            </a:p>
          </p:txBody>
        </p:sp>
      </p:grpSp>
      <p:sp>
        <p:nvSpPr>
          <p:cNvPr id="68" name="Text Box 80">
            <a:extLst>
              <a:ext uri="{FF2B5EF4-FFF2-40B4-BE49-F238E27FC236}">
                <a16:creationId xmlns:a16="http://schemas.microsoft.com/office/drawing/2014/main" id="{6937ACDE-6864-4F07-B016-1FB5D050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3257550"/>
            <a:ext cx="665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正确</a:t>
            </a:r>
          </a:p>
        </p:txBody>
      </p:sp>
      <p:sp>
        <p:nvSpPr>
          <p:cNvPr id="69" name="Text Box 81">
            <a:extLst>
              <a:ext uri="{FF2B5EF4-FFF2-40B4-BE49-F238E27FC236}">
                <a16:creationId xmlns:a16="http://schemas.microsoft.com/office/drawing/2014/main" id="{C70065F0-7689-417E-B0B5-59DA3EE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19" y="3271837"/>
            <a:ext cx="9858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不正确</a:t>
            </a:r>
          </a:p>
        </p:txBody>
      </p:sp>
      <p:sp>
        <p:nvSpPr>
          <p:cNvPr id="70" name="Text Box 82">
            <a:extLst>
              <a:ext uri="{FF2B5EF4-FFF2-40B4-BE49-F238E27FC236}">
                <a16:creationId xmlns:a16="http://schemas.microsoft.com/office/drawing/2014/main" id="{BAF817DA-E939-495E-9392-DEE9A169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57" y="4629150"/>
            <a:ext cx="7223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1" name="Text Box 83">
            <a:extLst>
              <a:ext uri="{FF2B5EF4-FFF2-40B4-BE49-F238E27FC236}">
                <a16:creationId xmlns:a16="http://schemas.microsoft.com/office/drawing/2014/main" id="{CF21AAB7-C34F-4C8C-BA9F-9AD57B06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882" y="4629150"/>
            <a:ext cx="1131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未到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2" name="Line 84">
            <a:extLst>
              <a:ext uri="{FF2B5EF4-FFF2-40B4-BE49-F238E27FC236}">
                <a16:creationId xmlns:a16="http://schemas.microsoft.com/office/drawing/2014/main" id="{A9178DD3-FA33-4B7A-BFE3-C3DBBB79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84676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73" name="Group 85">
            <a:extLst>
              <a:ext uri="{FF2B5EF4-FFF2-40B4-BE49-F238E27FC236}">
                <a16:creationId xmlns:a16="http://schemas.microsoft.com/office/drawing/2014/main" id="{E977C534-23CF-4E2E-8571-0F3F9C95757C}"/>
              </a:ext>
            </a:extLst>
          </p:cNvPr>
          <p:cNvGrpSpPr>
            <a:grpSpLocks/>
          </p:cNvGrpSpPr>
          <p:nvPr/>
        </p:nvGrpSpPr>
        <p:grpSpPr bwMode="auto">
          <a:xfrm>
            <a:off x="4941094" y="6151562"/>
            <a:ext cx="931863" cy="457200"/>
            <a:chOff x="1373" y="240"/>
            <a:chExt cx="739" cy="288"/>
          </a:xfrm>
        </p:grpSpPr>
        <p:sp>
          <p:nvSpPr>
            <p:cNvPr id="74" name="AutoShape 86">
              <a:extLst>
                <a:ext uri="{FF2B5EF4-FFF2-40B4-BE49-F238E27FC236}">
                  <a16:creationId xmlns:a16="http://schemas.microsoft.com/office/drawing/2014/main" id="{A2A2AD87-4BA6-4423-8DB1-382900D3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87">
              <a:extLst>
                <a:ext uri="{FF2B5EF4-FFF2-40B4-BE49-F238E27FC236}">
                  <a16:creationId xmlns:a16="http://schemas.microsoft.com/office/drawing/2014/main" id="{6579B5CA-094D-4117-8CE7-25244EC0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76" name="Text Box 89">
            <a:extLst>
              <a:ext uri="{FF2B5EF4-FFF2-40B4-BE49-F238E27FC236}">
                <a16:creationId xmlns:a16="http://schemas.microsoft.com/office/drawing/2014/main" id="{EC3B57A5-7015-46C1-97C7-C5A35D0C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08" y="1283940"/>
            <a:ext cx="2054225" cy="51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楷体" panose="02010609060101010101" pitchFamily="49" charset="-122"/>
              </a:rPr>
              <a:t>画流程图</a:t>
            </a:r>
            <a:r>
              <a:rPr lang="zh-CN" altLang="en-US" sz="25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4476477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6DBA284-6479-4FC1-B305-97176706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577503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06F371FF-8A7F-451D-81BB-A1538EC0DC56}"/>
              </a:ext>
            </a:extLst>
          </p:cNvPr>
          <p:cNvGrpSpPr>
            <a:grpSpLocks/>
          </p:cNvGrpSpPr>
          <p:nvPr/>
        </p:nvGrpSpPr>
        <p:grpSpPr bwMode="auto">
          <a:xfrm>
            <a:off x="6629697" y="1215680"/>
            <a:ext cx="2176463" cy="830263"/>
            <a:chOff x="3245" y="1794"/>
            <a:chExt cx="1728" cy="523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AA08071-5B40-4E8B-ABBB-FBCF410A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824"/>
              <a:ext cx="1728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0950BE0-3AD3-4378-B1E9-CA9A7BDF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794"/>
              <a:ext cx="11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验证取款额度是否小于当天额度</a:t>
              </a: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C24BB398-B467-4618-B74F-3A89DCB3C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135" y="9585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389AF9A-EA00-4DD7-8316-77C092ECF689}"/>
              </a:ext>
            </a:extLst>
          </p:cNvPr>
          <p:cNvGrpSpPr>
            <a:grpSpLocks/>
          </p:cNvGrpSpPr>
          <p:nvPr/>
        </p:nvGrpSpPr>
        <p:grpSpPr bwMode="auto">
          <a:xfrm>
            <a:off x="1149647" y="3395316"/>
            <a:ext cx="2287588" cy="457200"/>
            <a:chOff x="1152" y="1968"/>
            <a:chExt cx="1815" cy="288"/>
          </a:xfrm>
        </p:grpSpPr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D2A86FF1-8D84-40D4-90F2-91D08718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1968"/>
              <a:ext cx="168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0119FAA-8CA5-471F-9C46-F558F7D4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81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更新账户余额、出钞</a:t>
              </a:r>
            </a:p>
          </p:txBody>
        </p:sp>
      </p:grpSp>
      <p:sp>
        <p:nvSpPr>
          <p:cNvPr id="15" name="Line 13">
            <a:extLst>
              <a:ext uri="{FF2B5EF4-FFF2-40B4-BE49-F238E27FC236}">
                <a16:creationId xmlns:a16="http://schemas.microsoft.com/office/drawing/2014/main" id="{5CA63C91-C33B-4F13-88B1-C6F6AFE1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E2AE94C-8C27-493A-94D4-94C61D4B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2724BA-FC93-4F8E-ABE9-F8D362B5AD52}"/>
              </a:ext>
            </a:extLst>
          </p:cNvPr>
          <p:cNvGrpSpPr>
            <a:grpSpLocks/>
          </p:cNvGrpSpPr>
          <p:nvPr/>
        </p:nvGrpSpPr>
        <p:grpSpPr bwMode="auto">
          <a:xfrm>
            <a:off x="1489372" y="4538316"/>
            <a:ext cx="1412875" cy="455612"/>
            <a:chOff x="1229" y="816"/>
            <a:chExt cx="1122" cy="288"/>
          </a:xfrm>
        </p:grpSpPr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8CBBE10B-16A2-409F-9DCA-388962A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AF4A7AF-600C-45F5-B6FE-8367CDBE1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825"/>
              <a:ext cx="108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返回主界面</a:t>
              </a:r>
            </a:p>
          </p:txBody>
        </p:sp>
      </p:grpSp>
      <p:sp>
        <p:nvSpPr>
          <p:cNvPr id="20" name="Line 19">
            <a:extLst>
              <a:ext uri="{FF2B5EF4-FFF2-40B4-BE49-F238E27FC236}">
                <a16:creationId xmlns:a16="http://schemas.microsoft.com/office/drawing/2014/main" id="{57D01A18-69BF-43DB-9D82-240318E3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860" y="2253903"/>
            <a:ext cx="19954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E048E711-1D2C-4FE7-B645-F08F2B446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0347" y="1566516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0085C79-F232-42E4-99C6-24601E2E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160" y="1566516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3" name="Group 28">
            <a:extLst>
              <a:ext uri="{FF2B5EF4-FFF2-40B4-BE49-F238E27FC236}">
                <a16:creationId xmlns:a16="http://schemas.microsoft.com/office/drawing/2014/main" id="{66AE975F-8274-4CCF-9A12-9F9219E0E719}"/>
              </a:ext>
            </a:extLst>
          </p:cNvPr>
          <p:cNvGrpSpPr>
            <a:grpSpLocks/>
          </p:cNvGrpSpPr>
          <p:nvPr/>
        </p:nvGrpSpPr>
        <p:grpSpPr bwMode="auto">
          <a:xfrm>
            <a:off x="8383885" y="3623916"/>
            <a:ext cx="1754187" cy="455612"/>
            <a:chOff x="4589" y="1488"/>
            <a:chExt cx="1392" cy="288"/>
          </a:xfrm>
        </p:grpSpPr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B7101704-CF5E-43DA-AECB-40C84BC1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488"/>
              <a:ext cx="1392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A8B63AAB-1D1E-47AE-BC44-CA1B78BAF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1536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hlink"/>
                  </a:solidFill>
                </a:rPr>
                <a:t>提示错误、退卡</a:t>
              </a: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BDDD6D23-6D49-46ED-B140-65476F50D62F}"/>
              </a:ext>
            </a:extLst>
          </p:cNvPr>
          <p:cNvGrpSpPr>
            <a:grpSpLocks/>
          </p:cNvGrpSpPr>
          <p:nvPr/>
        </p:nvGrpSpPr>
        <p:grpSpPr bwMode="auto">
          <a:xfrm>
            <a:off x="5359697" y="6060728"/>
            <a:ext cx="971550" cy="457200"/>
            <a:chOff x="1373" y="240"/>
            <a:chExt cx="772" cy="288"/>
          </a:xfrm>
        </p:grpSpPr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E550E15E-93EE-45B4-AC76-118B67A8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9CA225AF-0E91-41D6-82D9-239BF9767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6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29" name="Line 32">
            <a:extLst>
              <a:ext uri="{FF2B5EF4-FFF2-40B4-BE49-F238E27FC236}">
                <a16:creationId xmlns:a16="http://schemas.microsoft.com/office/drawing/2014/main" id="{A0B0FA2E-9D94-4467-ADDA-B471C74E8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85251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18635264-B646-40C6-AF82-BF2053C8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85" y="1201391"/>
            <a:ext cx="665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518EF37B-1E49-4AC7-9E3E-843131CD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160" y="1225203"/>
            <a:ext cx="847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不满足</a:t>
            </a: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BC91F03C-70A7-4FEA-9C56-8110AECB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0347" y="407952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CEE42EE7-C97C-4287-B10B-5FAFEEDB0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5374928"/>
            <a:ext cx="7135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FA5EA0FB-3A09-4C22-9478-53692AC2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972" y="537492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35" name="Group 41">
            <a:extLst>
              <a:ext uri="{FF2B5EF4-FFF2-40B4-BE49-F238E27FC236}">
                <a16:creationId xmlns:a16="http://schemas.microsoft.com/office/drawing/2014/main" id="{5760C19F-4B76-4035-95DB-84D767D1C247}"/>
              </a:ext>
            </a:extLst>
          </p:cNvPr>
          <p:cNvGrpSpPr>
            <a:grpSpLocks/>
          </p:cNvGrpSpPr>
          <p:nvPr/>
        </p:nvGrpSpPr>
        <p:grpSpPr bwMode="auto">
          <a:xfrm>
            <a:off x="2819697" y="2633316"/>
            <a:ext cx="2903538" cy="762000"/>
            <a:chOff x="1613" y="624"/>
            <a:chExt cx="2304" cy="480"/>
          </a:xfrm>
        </p:grpSpPr>
        <p:sp>
          <p:nvSpPr>
            <p:cNvPr id="36" name="AutoShape 42">
              <a:extLst>
                <a:ext uri="{FF2B5EF4-FFF2-40B4-BE49-F238E27FC236}">
                  <a16:creationId xmlns:a16="http://schemas.microsoft.com/office/drawing/2014/main" id="{C4019473-F78B-4204-84C0-3E5BF807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624"/>
              <a:ext cx="2304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3">
              <a:extLst>
                <a:ext uri="{FF2B5EF4-FFF2-40B4-BE49-F238E27FC236}">
                  <a16:creationId xmlns:a16="http://schemas.microsoft.com/office/drawing/2014/main" id="{61552C68-E046-4D62-99C2-C9E6C1623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768"/>
              <a:ext cx="17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ATM</a:t>
              </a:r>
              <a:r>
                <a:rPr lang="zh-CN" altLang="en-US"/>
                <a:t>机余额是否够用</a:t>
              </a:r>
            </a:p>
          </p:txBody>
        </p:sp>
      </p:grpSp>
      <p:sp>
        <p:nvSpPr>
          <p:cNvPr id="38" name="Line 44">
            <a:extLst>
              <a:ext uri="{FF2B5EF4-FFF2-40B4-BE49-F238E27FC236}">
                <a16:creationId xmlns:a16="http://schemas.microsoft.com/office/drawing/2014/main" id="{C97F1BF5-F916-474D-B35A-69ED78CBD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630D34A5-B918-4EF5-9FD8-130DA9B02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665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BF09A269-114F-49DB-A3C8-92FD7701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510" y="2647603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够用</a:t>
            </a: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DD61CAAB-B5E4-45C7-963F-5C5903727673}"/>
              </a:ext>
            </a:extLst>
          </p:cNvPr>
          <p:cNvGrpSpPr>
            <a:grpSpLocks/>
          </p:cNvGrpSpPr>
          <p:nvPr/>
        </p:nvGrpSpPr>
        <p:grpSpPr bwMode="auto">
          <a:xfrm>
            <a:off x="4937422" y="1947518"/>
            <a:ext cx="2357438" cy="969963"/>
            <a:chOff x="4493" y="3120"/>
            <a:chExt cx="1872" cy="611"/>
          </a:xfrm>
        </p:grpSpPr>
        <p:sp>
          <p:nvSpPr>
            <p:cNvPr id="42" name="AutoShape 51">
              <a:extLst>
                <a:ext uri="{FF2B5EF4-FFF2-40B4-BE49-F238E27FC236}">
                  <a16:creationId xmlns:a16="http://schemas.microsoft.com/office/drawing/2014/main" id="{DCB6E432-3CE1-4260-9FCB-FBD9F75D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3120"/>
              <a:ext cx="1872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52">
              <a:extLst>
                <a:ext uri="{FF2B5EF4-FFF2-40B4-BE49-F238E27FC236}">
                  <a16:creationId xmlns:a16="http://schemas.microsoft.com/office/drawing/2014/main" id="{7DB225EC-EEF8-4E3B-B4CD-BA61625C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3130"/>
              <a:ext cx="132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验证卡余额是      否够用</a:t>
              </a:r>
              <a:endParaRPr lang="en-US" altLang="zh-CN" sz="1600" dirty="0"/>
            </a:p>
            <a:p>
              <a:pPr eaLnBrk="1" hangingPunct="1">
                <a:spcBef>
                  <a:spcPct val="50000"/>
                </a:spcBef>
              </a:pPr>
              <a:endParaRPr lang="zh-CN" altLang="en-US" sz="1600" dirty="0"/>
            </a:p>
          </p:txBody>
        </p:sp>
      </p:grpSp>
      <p:sp>
        <p:nvSpPr>
          <p:cNvPr id="44" name="Line 55">
            <a:extLst>
              <a:ext uri="{FF2B5EF4-FFF2-40B4-BE49-F238E27FC236}">
                <a16:creationId xmlns:a16="http://schemas.microsoft.com/office/drawing/2014/main" id="{7A29B2B1-413C-40D0-B624-D9EFEFE74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6">
            <a:extLst>
              <a:ext uri="{FF2B5EF4-FFF2-40B4-BE49-F238E27FC236}">
                <a16:creationId xmlns:a16="http://schemas.microsoft.com/office/drawing/2014/main" id="{D295A922-83E5-404D-BB93-5F802BB6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666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0A94E398-936C-40F9-91C6-67ACBBB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45" y="1885603"/>
            <a:ext cx="857677" cy="3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不够用</a:t>
            </a:r>
          </a:p>
        </p:txBody>
      </p:sp>
      <p:sp>
        <p:nvSpPr>
          <p:cNvPr id="47" name="Line 58">
            <a:extLst>
              <a:ext uri="{FF2B5EF4-FFF2-40B4-BE49-F238E27FC236}">
                <a16:creationId xmlns:a16="http://schemas.microsoft.com/office/drawing/2014/main" id="{F674235A-838E-48E6-B54B-AF2B5180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235" y="3014316"/>
            <a:ext cx="35671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9">
            <a:extLst>
              <a:ext uri="{FF2B5EF4-FFF2-40B4-BE49-F238E27FC236}">
                <a16:creationId xmlns:a16="http://schemas.microsoft.com/office/drawing/2014/main" id="{2C09601C-5ACC-4728-BF00-85D88D90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49939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9" name="Text Box 60">
            <a:extLst>
              <a:ext uri="{FF2B5EF4-FFF2-40B4-BE49-F238E27FC236}">
                <a16:creationId xmlns:a16="http://schemas.microsoft.com/office/drawing/2014/main" id="{7021D9A3-2243-4D91-ABD1-8DA08C94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535" y="1872903"/>
            <a:ext cx="8461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不够用</a:t>
            </a:r>
          </a:p>
        </p:txBody>
      </p:sp>
      <p:sp>
        <p:nvSpPr>
          <p:cNvPr id="50" name="Text Box 61">
            <a:extLst>
              <a:ext uri="{FF2B5EF4-FFF2-40B4-BE49-F238E27FC236}">
                <a16:creationId xmlns:a16="http://schemas.microsoft.com/office/drawing/2014/main" id="{ACFE48CE-B59B-4C83-A4B0-CEC9D155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85" y="2633316"/>
            <a:ext cx="882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不够用</a:t>
            </a:r>
          </a:p>
        </p:txBody>
      </p:sp>
    </p:spTree>
    <p:extLst>
      <p:ext uri="{BB962C8B-B14F-4D97-AF65-F5344CB8AC3E}">
        <p14:creationId xmlns:p14="http://schemas.microsoft.com/office/powerpoint/2010/main" val="2078121276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88640"/>
            <a:ext cx="5574734" cy="6487182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基本流：</a:t>
            </a:r>
            <a:endParaRPr lang="en-US" altLang="zh-CN" dirty="0"/>
          </a:p>
          <a:p>
            <a:pPr lvl="1"/>
            <a:r>
              <a:rPr lang="zh-CN" altLang="en-US" dirty="0"/>
              <a:t>插卡，正确的卡，正确的密码，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：卡错误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：密码错误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：密码输入错误次数大于三次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45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：取款大于当天的取款额度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：卡余额小于取款数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 ATM</a:t>
            </a:r>
            <a:r>
              <a:rPr lang="zh-CN" altLang="en-US" dirty="0"/>
              <a:t>机余额不足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78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（基本流）：正确的卡，正确的密码，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）：卡错误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）：卡正确，密码错误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2+</a:t>
            </a:r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）：卡正确，密码错误，输入错误次数大于三次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）：卡正确，密码正确，取款金额大于当天允许额度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）：卡正确，密码正确，取款额度符合，卡余额小于取款数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7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）：卡正确，密码正确，当天额度正确，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63121"/>
              </p:ext>
            </p:extLst>
          </p:nvPr>
        </p:nvGraphicFramePr>
        <p:xfrm>
          <a:off x="1343472" y="1114048"/>
          <a:ext cx="10668752" cy="501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卡正确，密码正确，取款额度大于当天允许额度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卡正确，密码正确，当天额度符合，卡余额小于取款数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卡正确，密码正确，当天额度符合，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063552" y="1844825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dirty="0"/>
              <a:t>场景设计的基本原则</a:t>
            </a:r>
            <a:endParaRPr lang="en-US" altLang="zh-CN" sz="3400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</a:p>
        </p:txBody>
      </p:sp>
    </p:spTree>
    <p:extLst>
      <p:ext uri="{BB962C8B-B14F-4D97-AF65-F5344CB8AC3E}">
        <p14:creationId xmlns:p14="http://schemas.microsoft.com/office/powerpoint/2010/main" val="267584647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最少的场景数等于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dirty="0">
                <a:latin typeface="+mn-ea"/>
              </a:rPr>
              <a:t>，基本流与备选流的总数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有且唯一有一个场景仅包含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对应某个备选流，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至少应有一个场景覆盖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什么是条件桩、动作桩、条件项、动作项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决策表法设计测试用例适用场景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决策表法设计测试用例步骤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使用要求：</a:t>
            </a:r>
          </a:p>
          <a:p>
            <a:pPr lvl="1"/>
            <a:r>
              <a:rPr lang="zh-CN" altLang="en-US" dirty="0"/>
              <a:t>要对所测试的软件的业务逻辑、主要功能非常精通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场景法定义</a:t>
            </a:r>
            <a:endParaRPr lang="en-US" altLang="zh-CN" dirty="0"/>
          </a:p>
          <a:p>
            <a:r>
              <a:rPr lang="zh-CN" altLang="en-US" dirty="0"/>
              <a:t>基本流和备选流定义</a:t>
            </a:r>
            <a:endParaRPr lang="en-US" altLang="zh-CN" dirty="0"/>
          </a:p>
          <a:p>
            <a:r>
              <a:rPr lang="zh-CN" altLang="en-US" dirty="0"/>
              <a:t>场景法使用步骤</a:t>
            </a:r>
            <a:endParaRPr lang="en-US" altLang="zh-CN" dirty="0"/>
          </a:p>
          <a:p>
            <a:r>
              <a:rPr lang="zh-CN" altLang="en-US" dirty="0"/>
              <a:t>场景法适用场合</a:t>
            </a:r>
            <a:endParaRPr lang="en-US" altLang="zh-CN" dirty="0"/>
          </a:p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针对：购物流程：登录，选择商品，填写收货地址，支付，使用场景法设计测试用例</a:t>
            </a:r>
            <a:endParaRPr lang="en-US" altLang="zh-CN" dirty="0"/>
          </a:p>
          <a:p>
            <a:r>
              <a:rPr lang="zh-CN" altLang="en-US" dirty="0"/>
              <a:t>针对图书馆借书流程使用场景法设计测试用例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因果图法适用的场景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729192" cy="4267200"/>
          </a:xfrm>
        </p:spPr>
        <p:txBody>
          <a:bodyPr/>
          <a:lstStyle/>
          <a:p>
            <a:r>
              <a:rPr lang="zh-CN" altLang="en-US" dirty="0"/>
              <a:t>围绕</a:t>
            </a:r>
            <a:r>
              <a:rPr lang="en-US" altLang="zh-CN" dirty="0"/>
              <a:t>ATM</a:t>
            </a:r>
            <a:r>
              <a:rPr lang="zh-CN" altLang="en-US" dirty="0"/>
              <a:t>机取款功能设计测试用例</a:t>
            </a:r>
            <a:endParaRPr lang="en-US" altLang="zh-CN" dirty="0"/>
          </a:p>
          <a:p>
            <a:pPr lvl="1"/>
            <a:r>
              <a:rPr lang="zh-CN" altLang="en-US" dirty="0"/>
              <a:t>过程描述：插入卡，校验成功后，输入密码，确定；密码校验通过后，输入取款金额，通过校验金额数，取钱成功；如果不通过，则不成功</a:t>
            </a:r>
            <a:endParaRPr lang="en-US" altLang="zh-CN" dirty="0"/>
          </a:p>
          <a:p>
            <a:pPr lvl="1"/>
            <a:r>
              <a:rPr lang="zh-CN" altLang="en-US" dirty="0"/>
              <a:t>尝试使用之前的方法设计测试用例</a:t>
            </a:r>
            <a:endParaRPr lang="en-US" altLang="zh-CN" dirty="0"/>
          </a:p>
          <a:p>
            <a:r>
              <a:rPr lang="zh-CN" altLang="en-US" dirty="0"/>
              <a:t>场景法设计测试用例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79850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10130977" cy="4675088"/>
          </a:xfrm>
        </p:spPr>
        <p:txBody>
          <a:bodyPr/>
          <a:lstStyle/>
          <a:p>
            <a:r>
              <a:rPr lang="zh-CN" altLang="en-US" dirty="0"/>
              <a:t>场景法概述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场景法：通过分析不同事件的</a:t>
            </a:r>
            <a:r>
              <a:rPr lang="zh-CN" altLang="en-US" dirty="0">
                <a:solidFill>
                  <a:srgbClr val="FF0000"/>
                </a:solidFill>
              </a:rPr>
              <a:t>触发顺序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处理结果</a:t>
            </a:r>
            <a:r>
              <a:rPr lang="zh-CN" altLang="en-US" dirty="0"/>
              <a:t>，构建各个</a:t>
            </a:r>
            <a:r>
              <a:rPr lang="zh-CN" altLang="en-US" dirty="0">
                <a:solidFill>
                  <a:srgbClr val="FF0000"/>
                </a:solidFill>
              </a:rPr>
              <a:t>事件流</a:t>
            </a:r>
            <a:r>
              <a:rPr lang="zh-CN" altLang="en-US" dirty="0"/>
              <a:t>，并基于这些事件的</a:t>
            </a:r>
            <a:r>
              <a:rPr lang="zh-CN" altLang="en-US" dirty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/>
              <a:t>，形成多个</a:t>
            </a:r>
            <a:r>
              <a:rPr lang="zh-CN" altLang="en-US" dirty="0">
                <a:solidFill>
                  <a:srgbClr val="FF0000"/>
                </a:solidFill>
              </a:rPr>
              <a:t>不同场景</a:t>
            </a:r>
            <a:r>
              <a:rPr lang="zh-CN" altLang="en-US" dirty="0"/>
              <a:t>，最终基于场景设计</a:t>
            </a:r>
            <a:r>
              <a:rPr lang="zh-CN" altLang="en-US" dirty="0">
                <a:solidFill>
                  <a:srgbClr val="FF0000"/>
                </a:solidFill>
              </a:rPr>
              <a:t>测试用例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备选流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场景的确定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：基本流</a:t>
            </a:r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</a:p>
          <a:p>
            <a:pPr lvl="1"/>
            <a:r>
              <a:rPr lang="zh-CN" altLang="en-US" dirty="0">
                <a:sym typeface="+mn-ea"/>
              </a:rPr>
              <a:t>场景</a:t>
            </a:r>
            <a:r>
              <a:rPr lang="en-US" altLang="en-US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：基本流</a:t>
            </a:r>
            <a:r>
              <a:rPr lang="en-US" altLang="en-US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备选流</a:t>
            </a:r>
            <a:r>
              <a:rPr lang="en-US" altLang="en-US" dirty="0">
                <a:sym typeface="+mn-ea"/>
              </a:rPr>
              <a:t>5</a:t>
            </a:r>
            <a:endParaRPr lang="zh-CN" altLang="en-US" dirty="0"/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总结场景法使用步骤</a:t>
            </a:r>
            <a:endParaRPr lang="en-US" altLang="zh-CN" dirty="0"/>
          </a:p>
          <a:p>
            <a:pPr lvl="1"/>
            <a:r>
              <a:rPr lang="zh-CN" altLang="en-US" dirty="0"/>
              <a:t>分析需求（流程图）</a:t>
            </a:r>
            <a:endParaRPr lang="en-US" altLang="zh-CN" dirty="0"/>
          </a:p>
          <a:p>
            <a:pPr lvl="1"/>
            <a:r>
              <a:rPr lang="zh-CN" altLang="en-US" dirty="0"/>
              <a:t>分析基本流和备选流</a:t>
            </a:r>
            <a:endParaRPr lang="en-US" altLang="zh-CN" dirty="0"/>
          </a:p>
          <a:p>
            <a:pPr lvl="1"/>
            <a:r>
              <a:rPr lang="zh-CN" altLang="en-US" dirty="0"/>
              <a:t>根据基本流和备选流，构建场景</a:t>
            </a:r>
            <a:endParaRPr lang="en-US" altLang="zh-CN" dirty="0"/>
          </a:p>
          <a:p>
            <a:pPr lvl="1"/>
            <a:r>
              <a:rPr lang="zh-CN" altLang="en-US" dirty="0"/>
              <a:t>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场景法使用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054" y="250608"/>
            <a:ext cx="5524410" cy="6378791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2423593" y="2793208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88</TotalTime>
  <Words>1151</Words>
  <Application>Microsoft Office PowerPoint</Application>
  <PresentationFormat>宽屏</PresentationFormat>
  <Paragraphs>163</Paragraphs>
  <Slides>23</Slides>
  <Notes>5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PowerPoint 演示文稿</vt:lpstr>
      <vt:lpstr>内容回顾</vt:lpstr>
      <vt:lpstr>内容回顾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场景法使用</vt:lpstr>
      <vt:lpstr>PowerPoint 演示文稿</vt:lpstr>
      <vt:lpstr>PowerPoint 演示文稿</vt:lpstr>
      <vt:lpstr>场景法使用—写出基本流和备选流</vt:lpstr>
      <vt:lpstr>场景法使用—写出基本流和备选流</vt:lpstr>
      <vt:lpstr>场景法使用—构建场景</vt:lpstr>
      <vt:lpstr>场景法使用—构建场景</vt:lpstr>
      <vt:lpstr>PowerPoint 演示文稿</vt:lpstr>
      <vt:lpstr>PowerPoint 演示文稿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a45581478@qq.com</cp:lastModifiedBy>
  <cp:revision>332</cp:revision>
  <dcterms:created xsi:type="dcterms:W3CDTF">2008-07-27T05:17:00Z</dcterms:created>
  <dcterms:modified xsi:type="dcterms:W3CDTF">2019-10-14T03:29:18Z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