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88" r:id="rId2"/>
    <p:sldId id="589" r:id="rId3"/>
    <p:sldId id="590" r:id="rId4"/>
    <p:sldId id="591" r:id="rId5"/>
    <p:sldId id="592" r:id="rId6"/>
    <p:sldId id="593" r:id="rId7"/>
    <p:sldId id="594" r:id="rId8"/>
    <p:sldId id="59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5" r:id="rId29"/>
    <p:sldId id="616" r:id="rId30"/>
    <p:sldId id="617" r:id="rId31"/>
    <p:sldId id="618" r:id="rId32"/>
    <p:sldId id="619" r:id="rId33"/>
    <p:sldId id="620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1" autoAdjust="0"/>
    <p:restoredTop sz="90047" autoAdjust="0"/>
  </p:normalViewPr>
  <p:slideViewPr>
    <p:cSldViewPr>
      <p:cViewPr varScale="1">
        <p:scale>
          <a:sx n="77" d="100"/>
          <a:sy n="77" d="100"/>
        </p:scale>
        <p:origin x="581" y="58"/>
      </p:cViewPr>
      <p:guideLst>
        <p:guide orient="horz" pos="2160"/>
        <p:guide pos="381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17552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05397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2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4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3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强边界点，是覆盖所有输入条件的所有边界组合  </a:t>
            </a:r>
          </a:p>
          <a:p>
            <a:r>
              <a:rPr lang="zh-CN" altLang="en-US"/>
              <a:t>弱边界法，仅覆盖输入条件的某个边界点</a:t>
            </a:r>
            <a:r>
              <a:rPr lang="en-US" altLang="zh-CN"/>
              <a:t>qing</a:t>
            </a:r>
          </a:p>
        </p:txBody>
      </p:sp>
    </p:spTree>
    <p:extLst>
      <p:ext uri="{BB962C8B-B14F-4D97-AF65-F5344CB8AC3E}">
        <p14:creationId xmlns:p14="http://schemas.microsoft.com/office/powerpoint/2010/main" val="11034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12*18 = 216</a:t>
            </a:r>
          </a:p>
          <a:p>
            <a:r>
              <a:rPr lang="zh-CN" altLang="en-US" dirty="0"/>
              <a:t>可以看到这样补充的话，用例就会很多，而且也会有冗余，如何选择呢，看这节课的正交法，就会有很好的解决方案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147778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这种情况是要考虑各种条件的各种值的组合情况，那么用等价类和边界值都不太适用。那怎么设计呢？</a:t>
            </a:r>
          </a:p>
        </p:txBody>
      </p:sp>
    </p:spTree>
    <p:extLst>
      <p:ext uri="{BB962C8B-B14F-4D97-AF65-F5344CB8AC3E}">
        <p14:creationId xmlns:p14="http://schemas.microsoft.com/office/powerpoint/2010/main" val="109244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先看下这个实验，来了解下正交实验设计的思想</a:t>
            </a:r>
          </a:p>
        </p:txBody>
      </p:sp>
    </p:spTree>
    <p:extLst>
      <p:ext uri="{BB962C8B-B14F-4D97-AF65-F5344CB8AC3E}">
        <p14:creationId xmlns:p14="http://schemas.microsoft.com/office/powerpoint/2010/main" val="291551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3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正交试验设计法，就是使用已经造好了的表格--正交表--来安排试验并进行数据分析的一种方法</a:t>
            </a:r>
          </a:p>
        </p:txBody>
      </p:sp>
    </p:spTree>
    <p:extLst>
      <p:ext uri="{BB962C8B-B14F-4D97-AF65-F5344CB8AC3E}">
        <p14:creationId xmlns:p14="http://schemas.microsoft.com/office/powerpoint/2010/main" val="371058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常用的正交表有</a:t>
            </a:r>
            <a:r>
              <a:rPr lang="en-US" altLang="zh-CN"/>
              <a:t>L8 27 L9 34  L16 45  </a:t>
            </a:r>
            <a:r>
              <a:rPr lang="zh-CN" altLang="en-US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98336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正交表是这个日本统计学家已经统计好的表格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6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356" y="2348880"/>
            <a:ext cx="11593288" cy="1600200"/>
          </a:xfrm>
        </p:spPr>
        <p:txBody>
          <a:bodyPr/>
          <a:lstStyle/>
          <a:p>
            <a:pPr algn="ctr" eaLnBrk="1" hangingPunct="1"/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正交表法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/>
              <a:t>全面实验，即取三因子所有水平之间的组合，即</a:t>
            </a:r>
            <a:r>
              <a:rPr lang="en-US" altLang="zh-CN" dirty="0"/>
              <a:t>A1B1C1,A1B1C2……A3B3C3</a:t>
            </a:r>
            <a:r>
              <a:rPr lang="zh-CN" altLang="en-US" dirty="0"/>
              <a:t>，共有</a:t>
            </a:r>
            <a:r>
              <a:rPr lang="en-US" altLang="zh-CN" dirty="0"/>
              <a:t>3*3*3 = 27</a:t>
            </a:r>
            <a:r>
              <a:rPr lang="zh-CN" altLang="en-US" dirty="0"/>
              <a:t>次实验，用下图表示立方体的</a:t>
            </a:r>
            <a:r>
              <a:rPr lang="en-US" altLang="zh-CN" dirty="0"/>
              <a:t>27</a:t>
            </a:r>
            <a:r>
              <a:rPr lang="zh-CN" altLang="en-US" dirty="0"/>
              <a:t>个节点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简单对比法：</a:t>
            </a:r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B,C</a:t>
            </a:r>
            <a:r>
              <a:rPr lang="zh-CN" altLang="en-US" dirty="0"/>
              <a:t>使</a:t>
            </a:r>
            <a:r>
              <a:rPr lang="en-US" altLang="zh-CN" dirty="0"/>
              <a:t>A</a:t>
            </a:r>
            <a:r>
              <a:rPr lang="zh-CN" altLang="en-US" dirty="0"/>
              <a:t>发生变化，找出</a:t>
            </a:r>
            <a:r>
              <a:rPr lang="en-US" altLang="zh-CN" dirty="0"/>
              <a:t>A3</a:t>
            </a:r>
            <a:r>
              <a:rPr lang="zh-CN" altLang="en-US" dirty="0"/>
              <a:t>为最好的结果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A3</a:t>
            </a:r>
            <a:r>
              <a:rPr lang="zh-CN" altLang="en-US" dirty="0"/>
              <a:t>，</a:t>
            </a:r>
            <a:r>
              <a:rPr lang="en-US" altLang="zh-CN" dirty="0"/>
              <a:t>C1</a:t>
            </a:r>
            <a:r>
              <a:rPr lang="zh-CN" altLang="en-US" dirty="0"/>
              <a:t>使</a:t>
            </a:r>
            <a:r>
              <a:rPr lang="en-US" altLang="zh-CN" dirty="0"/>
              <a:t>B</a:t>
            </a:r>
            <a:r>
              <a:rPr lang="zh-CN" altLang="en-US" dirty="0"/>
              <a:t>发生变化，得到</a:t>
            </a:r>
            <a:r>
              <a:rPr lang="en-US" altLang="zh-CN" dirty="0"/>
              <a:t>B2</a:t>
            </a:r>
            <a:r>
              <a:rPr lang="zh-CN" altLang="en-US" dirty="0"/>
              <a:t>是好的结果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固定</a:t>
            </a:r>
            <a:r>
              <a:rPr lang="en-US" altLang="zh-CN" dirty="0"/>
              <a:t>A3  B2,</a:t>
            </a:r>
            <a:r>
              <a:rPr lang="zh-CN" altLang="en-US" dirty="0"/>
              <a:t>使</a:t>
            </a:r>
            <a:r>
              <a:rPr lang="en-US" altLang="zh-CN" dirty="0"/>
              <a:t>C</a:t>
            </a:r>
            <a:r>
              <a:rPr lang="zh-CN" altLang="en-US" dirty="0"/>
              <a:t>发生变化，得到</a:t>
            </a:r>
            <a:r>
              <a:rPr lang="en-US" altLang="zh-CN" dirty="0"/>
              <a:t>C2</a:t>
            </a:r>
            <a:r>
              <a:rPr lang="zh-CN" altLang="en-US" dirty="0"/>
              <a:t>是最好的结果</a:t>
            </a:r>
            <a:endParaRPr lang="en-US" altLang="zh-CN" dirty="0"/>
          </a:p>
          <a:p>
            <a:pPr lvl="1"/>
            <a:r>
              <a:rPr lang="zh-CN" altLang="en-US" dirty="0"/>
              <a:t>最终得到</a:t>
            </a:r>
            <a:r>
              <a:rPr lang="en-US" altLang="zh-CN" dirty="0"/>
              <a:t>A3B2C2</a:t>
            </a:r>
            <a:r>
              <a:rPr lang="zh-CN" altLang="en-US" dirty="0"/>
              <a:t>是最好的结果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/>
              <a:t>简单对比法图示：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前两种方法总结：</a:t>
            </a:r>
            <a:endParaRPr lang="en-US" altLang="zh-CN" dirty="0"/>
          </a:p>
          <a:p>
            <a:pPr lvl="1"/>
            <a:r>
              <a:rPr lang="zh-CN" altLang="en-US" dirty="0"/>
              <a:t>全面实验法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关系剖析的比较清楚</a:t>
            </a:r>
            <a:endParaRPr lang="en-US" altLang="zh-CN" dirty="0"/>
          </a:p>
          <a:p>
            <a:pPr lvl="2"/>
            <a:r>
              <a:rPr lang="zh-CN" altLang="en-US" dirty="0"/>
              <a:t>实验量非常大</a:t>
            </a:r>
            <a:endParaRPr lang="en-US" altLang="zh-CN" dirty="0"/>
          </a:p>
          <a:p>
            <a:pPr lvl="1"/>
            <a:r>
              <a:rPr lang="zh-CN" altLang="en-US" dirty="0"/>
              <a:t>简单对比法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实验量少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正交实验法图示：</a:t>
            </a:r>
            <a:endParaRPr lang="en-US" altLang="zh-CN" dirty="0"/>
          </a:p>
          <a:p>
            <a:pPr lvl="1"/>
            <a:r>
              <a:rPr lang="en-US" altLang="zh-CN" dirty="0"/>
              <a:t>A1B1C1   A2B2C1    A3B1C3</a:t>
            </a:r>
          </a:p>
          <a:p>
            <a:pPr lvl="1"/>
            <a:r>
              <a:rPr lang="en-US" altLang="zh-CN" dirty="0"/>
              <a:t>A3B2C1   A1B2C2     A2B2C3</a:t>
            </a:r>
          </a:p>
          <a:p>
            <a:pPr lvl="1"/>
            <a:r>
              <a:rPr lang="en-US" altLang="zh-CN" dirty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均衡分散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729192" cy="4267200"/>
          </a:xfrm>
        </p:spPr>
        <p:txBody>
          <a:bodyPr/>
          <a:lstStyle/>
          <a:p>
            <a:r>
              <a:rPr lang="zh-CN" altLang="en-US" dirty="0"/>
              <a:t>什么是正交实验法？</a:t>
            </a:r>
            <a:endParaRPr lang="en-US" altLang="zh-CN" dirty="0"/>
          </a:p>
          <a:p>
            <a:pPr lvl="1"/>
            <a:r>
              <a:rPr lang="zh-CN" altLang="en-US" dirty="0"/>
              <a:t>根据正交性原理，从全面试验中挑选部分</a:t>
            </a:r>
            <a:r>
              <a:rPr lang="zh-CN" altLang="en-US" dirty="0">
                <a:solidFill>
                  <a:srgbClr val="FF0000"/>
                </a:solidFill>
              </a:rPr>
              <a:t>有代表性</a:t>
            </a:r>
            <a:r>
              <a:rPr lang="zh-CN" altLang="en-US" dirty="0"/>
              <a:t>的试验点，并能求出最佳</a:t>
            </a:r>
            <a:r>
              <a:rPr lang="zh-CN" altLang="en-US" dirty="0">
                <a:solidFill>
                  <a:srgbClr val="FF0000"/>
                </a:solidFill>
              </a:rPr>
              <a:t>工艺参数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工艺条件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/>
              <a:t>正交表：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</a:t>
            </a:r>
            <a:r>
              <a:rPr lang="en-US" altLang="zh-CN" dirty="0" err="1"/>
              <a:t>q</a:t>
            </a:r>
            <a:r>
              <a:rPr lang="en-US" altLang="zh-CN" baseline="30000" dirty="0" err="1"/>
              <a:t>s</a:t>
            </a:r>
            <a:r>
              <a:rPr lang="en-US" altLang="zh-CN" dirty="0"/>
              <a:t>)  </a:t>
            </a:r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645" y="1196752"/>
            <a:ext cx="10873208" cy="4267200"/>
          </a:xfrm>
        </p:spPr>
        <p:txBody>
          <a:bodyPr/>
          <a:lstStyle/>
          <a:p>
            <a:r>
              <a:rPr lang="zh-CN" altLang="en-US" dirty="0"/>
              <a:t>正交表的来历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r>
              <a:rPr lang="zh-CN" altLang="en-US" dirty="0"/>
              <a:t>正交表查</a:t>
            </a:r>
            <a:r>
              <a:rPr lang="en-US" altLang="zh-CN" dirty="0"/>
              <a:t>https://www.york.ac.uk/depts/maths/tables/orthogonal.htm</a:t>
            </a:r>
          </a:p>
          <a:p>
            <a:r>
              <a:rPr lang="zh-CN" altLang="en-US" dirty="0"/>
              <a:t>正交表的性质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每一列中每个输入条件的各个测试数据出现的次数相同</a:t>
            </a:r>
          </a:p>
          <a:p>
            <a:pPr lvl="1">
              <a:buFont typeface="Wingdings" panose="05000000000000000000" charset="0"/>
              <a:buChar char="l"/>
            </a:pPr>
            <a:r>
              <a:rPr lang="zh-CN" altLang="en-US" dirty="0"/>
              <a:t> 任意两列所构成的各有序数对出现的次数形同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测试用例的设计</a:t>
            </a:r>
            <a:endParaRPr lang="en-US" altLang="zh-CN" dirty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/>
              <a:t>将整体输入域拆分为个体输入域，确定所有输入条件及其最大取值范围</a:t>
            </a:r>
            <a:endParaRPr lang="en-US" altLang="zh-CN" dirty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/>
              <a:t>确定每个输入条件的取值个数</a:t>
            </a:r>
            <a:endParaRPr lang="en-US" altLang="zh-CN" dirty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/>
              <a:t>选择合适的正交表</a:t>
            </a:r>
            <a:endParaRPr lang="en-US" altLang="zh-CN" dirty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/>
              <a:t>建立正交表</a:t>
            </a:r>
            <a:endParaRPr lang="en-US" altLang="zh-CN" dirty="0"/>
          </a:p>
          <a:p>
            <a:pPr marL="985520" lvl="1" indent="-514350">
              <a:buFont typeface="+mj-lt"/>
              <a:buAutoNum type="arabicPeriod"/>
            </a:pPr>
            <a:r>
              <a:rPr lang="zh-CN" altLang="en-US" dirty="0"/>
              <a:t>测试用例设计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196752"/>
            <a:ext cx="10657184" cy="4267200"/>
          </a:xfrm>
        </p:spPr>
        <p:txBody>
          <a:bodyPr/>
          <a:lstStyle/>
          <a:p>
            <a:r>
              <a:rPr lang="zh-CN" altLang="en-US" dirty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/>
              <a:t>100</a:t>
            </a:r>
            <a:r>
              <a:rPr lang="zh-CN" altLang="en-US" dirty="0"/>
              <a:t>，</a:t>
            </a:r>
            <a:r>
              <a:rPr lang="en-US" altLang="zh-CN" dirty="0"/>
              <a:t>200</a:t>
            </a:r>
            <a:r>
              <a:rPr lang="zh-CN" altLang="en-US" dirty="0"/>
              <a:t>）、白平衡（自动，白炽光，日光），根据此需求测试照相机的照相功能，请设计相应测试用例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边界值分析法设计测试用例</a:t>
            </a:r>
            <a:endParaRPr lang="en-US" altLang="zh-CN" dirty="0"/>
          </a:p>
          <a:p>
            <a:pPr lvl="1"/>
            <a:r>
              <a:rPr lang="zh-CN" altLang="en-US" dirty="0"/>
              <a:t>什么是边界值测试？</a:t>
            </a:r>
            <a:endParaRPr lang="en-US" altLang="zh-CN" dirty="0"/>
          </a:p>
          <a:p>
            <a:pPr lvl="2"/>
            <a:r>
              <a:rPr lang="zh-CN" altLang="en-US" dirty="0"/>
              <a:t>对被测对象的边界及边界附近进行测试</a:t>
            </a:r>
            <a:endParaRPr lang="en-US" altLang="zh-CN" dirty="0"/>
          </a:p>
          <a:p>
            <a:pPr lvl="1"/>
            <a:r>
              <a:rPr lang="zh-CN" altLang="en-US" dirty="0"/>
              <a:t>为什么进行边界值测试</a:t>
            </a:r>
            <a:endParaRPr lang="en-US" altLang="zh-CN" dirty="0"/>
          </a:p>
          <a:p>
            <a:pPr lvl="2"/>
            <a:r>
              <a:rPr lang="zh-CN" altLang="en-US" dirty="0"/>
              <a:t>大量研究表明，边界附近容易出现问题</a:t>
            </a:r>
            <a:endParaRPr lang="en-US" altLang="zh-CN" dirty="0"/>
          </a:p>
          <a:p>
            <a:pPr lvl="1"/>
            <a:r>
              <a:rPr lang="zh-CN" altLang="en-US" dirty="0"/>
              <a:t>边界值测试怎样做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一：分析需求，列出因子和水平：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对比度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A1 =  </a:t>
            </a:r>
            <a:r>
              <a:rPr lang="zh-CN" altLang="en-US" dirty="0"/>
              <a:t>正常，</a:t>
            </a:r>
            <a:r>
              <a:rPr lang="en-US" altLang="zh-CN" dirty="0"/>
              <a:t> A2 = </a:t>
            </a:r>
            <a:r>
              <a:rPr lang="zh-CN" altLang="en-US" dirty="0"/>
              <a:t>极低，</a:t>
            </a:r>
            <a:r>
              <a:rPr lang="en-US" altLang="zh-CN" dirty="0"/>
              <a:t> A3 = </a:t>
            </a:r>
            <a:r>
              <a:rPr lang="zh-CN" altLang="en-US" dirty="0"/>
              <a:t>极高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色彩效果</a:t>
            </a:r>
            <a:r>
              <a:rPr lang="en-US" altLang="zh-CN" dirty="0"/>
              <a:t>B:   B1 = </a:t>
            </a:r>
            <a:r>
              <a:rPr lang="zh-CN" altLang="en-US" dirty="0"/>
              <a:t>无，</a:t>
            </a:r>
            <a:r>
              <a:rPr lang="en-US" altLang="zh-CN" dirty="0"/>
              <a:t>B2 = </a:t>
            </a:r>
            <a:r>
              <a:rPr lang="zh-CN" altLang="en-US" dirty="0"/>
              <a:t>黑白，</a:t>
            </a:r>
            <a:r>
              <a:rPr lang="en-US" altLang="zh-CN" dirty="0"/>
              <a:t>B3 =</a:t>
            </a:r>
            <a:r>
              <a:rPr lang="zh-CN" altLang="en-US" dirty="0"/>
              <a:t>棕褐色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感光度</a:t>
            </a: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C1 = </a:t>
            </a:r>
            <a:r>
              <a:rPr lang="zh-CN" altLang="en-US" dirty="0"/>
              <a:t>自动</a:t>
            </a:r>
            <a:r>
              <a:rPr lang="en-US" altLang="zh-CN" dirty="0"/>
              <a:t>,  C2 = 100</a:t>
            </a:r>
            <a:r>
              <a:rPr lang="zh-CN" altLang="en-US" dirty="0"/>
              <a:t>，</a:t>
            </a:r>
            <a:r>
              <a:rPr lang="en-US" altLang="zh-CN" dirty="0"/>
              <a:t>C3 = 200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白平衡</a:t>
            </a:r>
            <a:r>
              <a:rPr lang="en-US" altLang="zh-CN" dirty="0"/>
              <a:t>D: D1 =</a:t>
            </a:r>
            <a:r>
              <a:rPr lang="zh-CN" altLang="en-US" dirty="0"/>
              <a:t>自动，</a:t>
            </a:r>
            <a:r>
              <a:rPr lang="en-US" altLang="zh-CN" dirty="0"/>
              <a:t>D2 = </a:t>
            </a:r>
            <a:r>
              <a:rPr lang="zh-CN" altLang="en-US" dirty="0"/>
              <a:t>白炽光，</a:t>
            </a:r>
            <a:r>
              <a:rPr lang="en-US" altLang="zh-CN" dirty="0"/>
              <a:t>D3 =</a:t>
            </a:r>
            <a:r>
              <a:rPr lang="zh-CN" altLang="en-US" dirty="0"/>
              <a:t>日光</a:t>
            </a:r>
            <a:endParaRPr lang="en-US" altLang="zh-CN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二：选择合适的正交表：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    </a:t>
            </a:r>
            <a:r>
              <a:rPr lang="zh-CN" altLang="en-US" dirty="0"/>
              <a:t>因子数：</a:t>
            </a:r>
            <a:r>
              <a:rPr lang="en-US" altLang="zh-CN" dirty="0"/>
              <a:t>4</a:t>
            </a:r>
            <a:r>
              <a:rPr lang="zh-CN" altLang="en-US" dirty="0"/>
              <a:t>；水平数（状态数）：</a:t>
            </a:r>
            <a:r>
              <a:rPr lang="en-US" altLang="zh-CN" dirty="0"/>
              <a:t>3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/>
              <a:t>三：根据正交表写出相应的测试用例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25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2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3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2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98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566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788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3005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4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s2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/>
              <a:t>某旅游网站使用</a:t>
            </a:r>
            <a:r>
              <a:rPr lang="en-US" altLang="zh-CN" dirty="0"/>
              <a:t>B/S</a:t>
            </a:r>
            <a:r>
              <a:rPr lang="zh-CN" altLang="en-US" dirty="0"/>
              <a:t>架构，客户端访问可以使用的操作系统包含：</a:t>
            </a:r>
            <a:r>
              <a:rPr lang="en-US" altLang="zh-CN" dirty="0"/>
              <a:t>Windows8</a:t>
            </a:r>
            <a:r>
              <a:rPr lang="zh-CN" altLang="en-US" dirty="0"/>
              <a:t>，</a:t>
            </a:r>
            <a:r>
              <a:rPr lang="en-US" altLang="zh-CN" dirty="0"/>
              <a:t>Windows10,Mac;</a:t>
            </a:r>
            <a:r>
              <a:rPr lang="zh-CN" altLang="en-US" dirty="0"/>
              <a:t>浏览器包含：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IE;</a:t>
            </a:r>
            <a:r>
              <a:rPr lang="zh-CN" altLang="en-US" dirty="0"/>
              <a:t>浏览器插件包含</a:t>
            </a:r>
            <a:r>
              <a:rPr lang="en-US" altLang="zh-CN" dirty="0"/>
              <a:t>RealPlayer</a:t>
            </a:r>
            <a:r>
              <a:rPr lang="zh-CN" altLang="en-US" dirty="0"/>
              <a:t>，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Flash Player;</a:t>
            </a:r>
            <a:r>
              <a:rPr lang="zh-CN" altLang="en-US" dirty="0"/>
              <a:t>显示器尺寸包含：</a:t>
            </a:r>
            <a:r>
              <a:rPr lang="en-US" altLang="zh-CN" dirty="0"/>
              <a:t>13</a:t>
            </a:r>
            <a:r>
              <a:rPr lang="zh-CN" altLang="en-US" dirty="0"/>
              <a:t>寸，</a:t>
            </a:r>
            <a:r>
              <a:rPr lang="en-US" altLang="zh-CN" dirty="0"/>
              <a:t>14</a:t>
            </a:r>
            <a:r>
              <a:rPr lang="zh-CN" altLang="en-US" dirty="0"/>
              <a:t>寸，</a:t>
            </a:r>
            <a:r>
              <a:rPr lang="en-US" altLang="zh-CN" dirty="0"/>
              <a:t>15</a:t>
            </a:r>
            <a:r>
              <a:rPr lang="zh-CN" altLang="en-US" dirty="0"/>
              <a:t>寸；请根据此需求使用正交实验法设计测试用例</a:t>
            </a:r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017224" cy="4267200"/>
          </a:xfrm>
        </p:spPr>
        <p:txBody>
          <a:bodyPr/>
          <a:lstStyle/>
          <a:p>
            <a:r>
              <a:rPr lang="zh-CN" altLang="en-US" dirty="0"/>
              <a:t>将如上题目改为如下要求：</a:t>
            </a:r>
            <a:endParaRPr lang="en-US" altLang="zh-CN" dirty="0"/>
          </a:p>
          <a:p>
            <a:pPr lvl="1"/>
            <a:r>
              <a:rPr lang="zh-CN" altLang="en-US" dirty="0"/>
              <a:t>某旅游网站使用</a:t>
            </a:r>
            <a:r>
              <a:rPr lang="en-US" altLang="zh-CN" dirty="0"/>
              <a:t>B/S</a:t>
            </a:r>
            <a:r>
              <a:rPr lang="zh-CN" altLang="en-US" dirty="0"/>
              <a:t>架构，客户端访问可以使用的操作系统包含：</a:t>
            </a:r>
            <a:r>
              <a:rPr lang="en-US" altLang="zh-CN" dirty="0"/>
              <a:t>Windows8</a:t>
            </a:r>
            <a:r>
              <a:rPr lang="zh-CN" altLang="en-US" dirty="0"/>
              <a:t>，</a:t>
            </a:r>
            <a:r>
              <a:rPr lang="en-US" altLang="zh-CN" dirty="0"/>
              <a:t>Windows10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  <a:r>
              <a:rPr lang="zh-CN" altLang="en-US" dirty="0"/>
              <a:t>，</a:t>
            </a:r>
            <a:r>
              <a:rPr lang="en-US" altLang="zh-CN" dirty="0"/>
              <a:t>Linux;</a:t>
            </a:r>
            <a:r>
              <a:rPr lang="zh-CN" altLang="en-US" dirty="0"/>
              <a:t>浏览器包含：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Chrome</a:t>
            </a:r>
            <a:r>
              <a:rPr lang="zh-CN" altLang="en-US" dirty="0"/>
              <a:t>，</a:t>
            </a:r>
            <a:r>
              <a:rPr lang="en-US" altLang="zh-CN" dirty="0"/>
              <a:t>IE;</a:t>
            </a:r>
            <a:r>
              <a:rPr lang="zh-CN" altLang="en-US" dirty="0"/>
              <a:t>浏览器插件包含</a:t>
            </a:r>
            <a:r>
              <a:rPr lang="en-US" altLang="zh-CN" dirty="0"/>
              <a:t>RealPlayer</a:t>
            </a:r>
            <a:r>
              <a:rPr lang="zh-CN" altLang="en-US" dirty="0"/>
              <a:t>，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Flash Player;</a:t>
            </a:r>
            <a:r>
              <a:rPr lang="zh-CN" altLang="en-US" dirty="0"/>
              <a:t>显示器尺寸包含：</a:t>
            </a:r>
            <a:r>
              <a:rPr lang="en-US" altLang="zh-CN" dirty="0"/>
              <a:t>13</a:t>
            </a:r>
            <a:r>
              <a:rPr lang="zh-CN" altLang="en-US" dirty="0"/>
              <a:t>寸，</a:t>
            </a:r>
            <a:r>
              <a:rPr lang="en-US" altLang="zh-CN" dirty="0"/>
              <a:t>14</a:t>
            </a:r>
            <a:r>
              <a:rPr lang="zh-CN" altLang="en-US" dirty="0"/>
              <a:t>寸；请根据此需求使用正交实验法设计测试用例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一：分析需求，写出相应的因子和状态：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= </a:t>
            </a:r>
            <a:r>
              <a:rPr lang="zh-CN" altLang="en-US" dirty="0"/>
              <a:t>操作系统      </a:t>
            </a:r>
            <a:r>
              <a:rPr lang="en-US" altLang="zh-CN" dirty="0"/>
              <a:t>B = </a:t>
            </a:r>
            <a:r>
              <a:rPr lang="zh-CN" altLang="en-US" dirty="0"/>
              <a:t>浏览器      </a:t>
            </a:r>
            <a:r>
              <a:rPr lang="en-US" altLang="zh-CN" dirty="0"/>
              <a:t>C =  </a:t>
            </a:r>
            <a:r>
              <a:rPr lang="zh-CN" altLang="en-US" dirty="0"/>
              <a:t>插件       </a:t>
            </a:r>
            <a:r>
              <a:rPr lang="en-US" altLang="zh-CN" dirty="0"/>
              <a:t>D = </a:t>
            </a:r>
            <a:r>
              <a:rPr lang="zh-CN" altLang="en-US" dirty="0"/>
              <a:t>显示器尺寸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操作系统：</a:t>
            </a:r>
            <a:r>
              <a:rPr lang="en-US" altLang="zh-CN" dirty="0"/>
              <a:t>A1 = Windows8,A2 = Windows10,A3 = Mac,A4 = Linux</a:t>
            </a:r>
          </a:p>
          <a:p>
            <a:pPr marL="0" indent="0">
              <a:buNone/>
            </a:pPr>
            <a:r>
              <a:rPr lang="zh-CN" altLang="en-US" dirty="0"/>
              <a:t>浏览器：</a:t>
            </a:r>
            <a:r>
              <a:rPr lang="en-US" altLang="zh-CN" dirty="0"/>
              <a:t>B1 = </a:t>
            </a:r>
            <a:r>
              <a:rPr lang="en-US" altLang="zh-CN" dirty="0" err="1"/>
              <a:t>Firfox</a:t>
            </a:r>
            <a:r>
              <a:rPr lang="zh-CN" altLang="en-US" dirty="0"/>
              <a:t>，</a:t>
            </a:r>
            <a:r>
              <a:rPr lang="en-US" altLang="zh-CN" dirty="0"/>
              <a:t>B2 = Chrome,B3 = IE</a:t>
            </a:r>
          </a:p>
          <a:p>
            <a:pPr marL="0" indent="0">
              <a:buNone/>
            </a:pPr>
            <a:r>
              <a:rPr lang="zh-CN" altLang="en-US" dirty="0"/>
              <a:t>插件：</a:t>
            </a:r>
            <a:r>
              <a:rPr lang="en-US" altLang="zh-CN" dirty="0"/>
              <a:t>C1 = RealPlayer</a:t>
            </a:r>
            <a:r>
              <a:rPr lang="zh-CN" altLang="en-US" dirty="0"/>
              <a:t>，</a:t>
            </a:r>
            <a:r>
              <a:rPr lang="en-US" altLang="zh-CN" dirty="0"/>
              <a:t>C2 = </a:t>
            </a:r>
            <a:r>
              <a:rPr lang="en-US" altLang="zh-CN" dirty="0" err="1"/>
              <a:t>MediaPlayer</a:t>
            </a:r>
            <a:r>
              <a:rPr lang="zh-CN" altLang="en-US" dirty="0"/>
              <a:t>，</a:t>
            </a:r>
            <a:r>
              <a:rPr lang="en-US" altLang="zh-CN" dirty="0"/>
              <a:t>C3 = Flash Player</a:t>
            </a:r>
          </a:p>
          <a:p>
            <a:pPr marL="0" indent="0">
              <a:buNone/>
            </a:pPr>
            <a:r>
              <a:rPr lang="zh-CN" altLang="en-US" dirty="0"/>
              <a:t>显示器尺寸：</a:t>
            </a:r>
            <a:r>
              <a:rPr lang="en-US" altLang="zh-CN" dirty="0"/>
              <a:t>D1 = 13</a:t>
            </a:r>
            <a:r>
              <a:rPr lang="zh-CN" altLang="en-US" dirty="0"/>
              <a:t>寸，</a:t>
            </a:r>
            <a:r>
              <a:rPr lang="en-US" altLang="zh-CN" dirty="0"/>
              <a:t>D2 = 14</a:t>
            </a:r>
            <a:r>
              <a:rPr lang="zh-CN" altLang="en-US" dirty="0"/>
              <a:t>寸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 ：选择合适的正交表：</a:t>
            </a:r>
            <a:endParaRPr lang="en-US" altLang="zh-CN" dirty="0"/>
          </a:p>
          <a:p>
            <a:r>
              <a:rPr lang="zh-CN" altLang="en-US" dirty="0"/>
              <a:t>使用哪种正交表？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  ?</a:t>
            </a:r>
          </a:p>
          <a:p>
            <a:pPr lvl="1"/>
            <a:r>
              <a:rPr lang="en-US" altLang="zh-CN" dirty="0"/>
              <a:t> L</a:t>
            </a:r>
            <a:r>
              <a:rPr lang="en-US" altLang="zh-CN" baseline="-25000" dirty="0"/>
              <a:t>8</a:t>
            </a:r>
            <a:r>
              <a:rPr lang="en-US" altLang="zh-CN" dirty="0"/>
              <a:t>(2</a:t>
            </a:r>
            <a:r>
              <a:rPr lang="en-US" altLang="zh-CN" baseline="30000" dirty="0"/>
              <a:t>7</a:t>
            </a:r>
            <a:r>
              <a:rPr lang="en-US" altLang="zh-CN" dirty="0"/>
              <a:t>)  ?</a:t>
            </a:r>
          </a:p>
          <a:p>
            <a:pPr lvl="1"/>
            <a:r>
              <a:rPr lang="zh-CN" altLang="en-US" dirty="0"/>
              <a:t>还是混合正交表：</a:t>
            </a:r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(4*3</a:t>
            </a:r>
            <a:r>
              <a:rPr lang="en-US" altLang="zh-CN" baseline="30000" dirty="0"/>
              <a:t>2</a:t>
            </a:r>
            <a:r>
              <a:rPr lang="en-US" altLang="zh-CN" dirty="0"/>
              <a:t>*2)?</a:t>
            </a:r>
          </a:p>
          <a:p>
            <a:r>
              <a:rPr lang="zh-CN" altLang="en-US" dirty="0"/>
              <a:t>选择接近的正交表     </a:t>
            </a:r>
            <a:endParaRPr lang="en-US" altLang="zh-CN" dirty="0"/>
          </a:p>
          <a:p>
            <a:pPr lvl="1"/>
            <a:r>
              <a:rPr lang="zh-CN" altLang="en-US" dirty="0"/>
              <a:t>    </a:t>
            </a:r>
            <a:r>
              <a:rPr lang="en-US" altLang="zh-CN" dirty="0"/>
              <a:t>L</a:t>
            </a:r>
            <a:r>
              <a:rPr lang="en-US" altLang="zh-CN" baseline="-25000" dirty="0"/>
              <a:t>9</a:t>
            </a:r>
            <a:r>
              <a:rPr lang="en-US" altLang="zh-CN" dirty="0"/>
              <a:t>(3</a:t>
            </a:r>
            <a:r>
              <a:rPr lang="en-US" altLang="zh-CN" baseline="30000" dirty="0"/>
              <a:t>4</a:t>
            </a:r>
            <a:r>
              <a:rPr lang="en-US" altLang="zh-CN" dirty="0"/>
              <a:t>)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　</a:t>
                      </a: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0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三：拆分正交表，将合并的内容进行拆分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7408" y="1124744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3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3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76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/>
              <a:t>被测数据</a:t>
            </a:r>
            <a:endParaRPr lang="en-US" altLang="zh-CN" dirty="0"/>
          </a:p>
          <a:p>
            <a:pPr lvl="1"/>
            <a:r>
              <a:rPr lang="zh-CN" altLang="en-US" dirty="0"/>
              <a:t>确定边界点</a:t>
            </a:r>
            <a:endParaRPr lang="en-US" altLang="zh-CN" dirty="0"/>
          </a:p>
          <a:p>
            <a:pPr lvl="1"/>
            <a:r>
              <a:rPr lang="zh-CN" altLang="en-US" dirty="0"/>
              <a:t>确定邻域</a:t>
            </a:r>
            <a:endParaRPr lang="en-US" altLang="zh-CN" dirty="0"/>
          </a:p>
          <a:p>
            <a:pPr lvl="1"/>
            <a:r>
              <a:rPr lang="zh-CN" altLang="en-US" dirty="0"/>
              <a:t>确定测试用例</a:t>
            </a:r>
            <a:endParaRPr lang="en-US" altLang="zh-CN" dirty="0"/>
          </a:p>
          <a:p>
            <a:r>
              <a:rPr lang="zh-CN" altLang="en-US" dirty="0"/>
              <a:t>选择被测数据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基于正交表的测试小结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该主要难点在于如何根据系统的输入条件选择合适的正交表，以及根据测试用例的指标测量结果分析出最优的输入组合</a:t>
            </a:r>
            <a:endParaRPr lang="en-US" altLang="zh-CN" dirty="0"/>
          </a:p>
          <a:p>
            <a:r>
              <a:rPr lang="zh-CN" altLang="en-US" dirty="0"/>
              <a:t>适用场景：当输入条件较多，并且条件中参数值较多，若组合设计用例数量较大，则考虑使用正交实验法设计测试用例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 Microsoft Word 2013</a:t>
            </a:r>
            <a:r>
              <a:rPr lang="zh-CN" altLang="en-US" dirty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/>
              <a:t>A4,B3,A5,B5,</a:t>
            </a:r>
            <a:r>
              <a:rPr lang="zh-CN" altLang="en-US" dirty="0"/>
              <a:t>信纸）；页边距（正常，宽，窄，适中）请使用正交实验法设计测试用例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/>
              <a:t>根据如下需求，使用正交实验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设计测试用例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确定边界点</a:t>
            </a:r>
            <a:endParaRPr lang="en-US" altLang="zh-CN" dirty="0"/>
          </a:p>
          <a:p>
            <a:pPr lvl="1"/>
            <a:r>
              <a:rPr lang="zh-CN" altLang="en-US" dirty="0"/>
              <a:t>可能导致被测系统</a:t>
            </a:r>
            <a:r>
              <a:rPr lang="zh-CN" altLang="en-US" dirty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/>
              <a:t>的点</a:t>
            </a:r>
            <a:endParaRPr lang="en-US" altLang="zh-CN" dirty="0"/>
          </a:p>
          <a:p>
            <a:r>
              <a:rPr lang="zh-CN" altLang="en-US" dirty="0"/>
              <a:t>邻域的确定</a:t>
            </a:r>
            <a:endParaRPr lang="en-US" altLang="zh-CN" dirty="0"/>
          </a:p>
          <a:p>
            <a:pPr lvl="1"/>
            <a:r>
              <a:rPr lang="zh-CN" altLang="en-US" dirty="0"/>
              <a:t>边界点左右一个单位长度</a:t>
            </a:r>
            <a:endParaRPr lang="en-US" altLang="zh-CN" dirty="0"/>
          </a:p>
          <a:p>
            <a:r>
              <a:rPr lang="zh-CN" altLang="en-US" dirty="0"/>
              <a:t>测试用例的设计</a:t>
            </a:r>
            <a:endParaRPr lang="en-US" altLang="zh-CN" dirty="0"/>
          </a:p>
          <a:p>
            <a:pPr lvl="1"/>
            <a:r>
              <a:rPr lang="zh-CN" altLang="en-US" dirty="0"/>
              <a:t>基于单缺陷假设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典型值   穷举</a:t>
            </a:r>
            <a:endParaRPr lang="en-US" altLang="zh-CN" dirty="0"/>
          </a:p>
          <a:p>
            <a:r>
              <a:rPr lang="zh-CN" altLang="en-US" dirty="0"/>
              <a:t>测试方案</a:t>
            </a:r>
            <a:endParaRPr lang="en-US" altLang="zh-CN" dirty="0"/>
          </a:p>
          <a:p>
            <a:pPr lvl="1"/>
            <a:r>
              <a:rPr lang="zh-CN" altLang="en-US" dirty="0"/>
              <a:t>穷举</a:t>
            </a:r>
            <a:r>
              <a:rPr lang="en-US" altLang="zh-CN" dirty="0"/>
              <a:t>+</a:t>
            </a:r>
            <a:r>
              <a:rPr lang="zh-CN" altLang="en-US" dirty="0"/>
              <a:t>全边界</a:t>
            </a:r>
            <a:endParaRPr lang="en-US" altLang="zh-CN" dirty="0"/>
          </a:p>
          <a:p>
            <a:pPr lvl="1"/>
            <a:r>
              <a:rPr lang="zh-CN" altLang="en-US" dirty="0"/>
              <a:t>典型值</a:t>
            </a:r>
            <a:r>
              <a:rPr lang="en-US" altLang="zh-CN" dirty="0"/>
              <a:t>+</a:t>
            </a:r>
            <a:r>
              <a:rPr lang="zh-CN" altLang="en-US" dirty="0"/>
              <a:t>强边界</a:t>
            </a:r>
            <a:endParaRPr lang="en-US" altLang="zh-CN" dirty="0"/>
          </a:p>
          <a:p>
            <a:pPr lvl="1"/>
            <a:r>
              <a:rPr lang="zh-CN" altLang="en-US" dirty="0"/>
              <a:t>典型值法</a:t>
            </a:r>
            <a:r>
              <a:rPr lang="en-US" altLang="zh-CN" dirty="0"/>
              <a:t>+</a:t>
            </a:r>
            <a:r>
              <a:rPr lang="zh-CN" altLang="en-US" dirty="0"/>
              <a:t>弱边界</a:t>
            </a:r>
            <a:endParaRPr lang="en-US" altLang="zh-CN" dirty="0"/>
          </a:p>
          <a:p>
            <a:r>
              <a:rPr lang="zh-CN" altLang="en-US" dirty="0"/>
              <a:t>输入域角度、输出域角度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边界值测试遗留问题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/>
              <a:t>使用典型值</a:t>
            </a:r>
            <a:r>
              <a:rPr lang="en-US" altLang="zh-CN" dirty="0"/>
              <a:t>+</a:t>
            </a:r>
            <a:r>
              <a:rPr lang="zh-CN" altLang="en-US" dirty="0"/>
              <a:t>弱边界方案测试，会遗漏两个及两个以上边界组合情况，如果补充，怎样补？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两两边界组合，测试用例条数：</a:t>
            </a:r>
            <a:r>
              <a:rPr lang="en-US" altLang="zh-CN" dirty="0"/>
              <a:t>36*3 = 108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三边界组合，测试用例条数：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*</a:t>
            </a:r>
            <a:r>
              <a:rPr lang="en-US" altLang="zh-CN" dirty="0"/>
              <a:t>6 = 216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输入条件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边界点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测试数据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月份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根据需求设计测试用例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/>
              <a:t>手机照相功能，在照相过程中提供了关于对比度、色彩效果、感光度、白平衡等多种参数设置？如何设计测试用例测试照相功能，并且保证测试效果</a:t>
            </a:r>
            <a:endParaRPr lang="en-US" altLang="zh-CN" dirty="0"/>
          </a:p>
          <a:p>
            <a:r>
              <a:rPr lang="zh-CN" altLang="en-US" dirty="0"/>
              <a:t>怎样设计？</a:t>
            </a:r>
            <a:endParaRPr lang="en-US" altLang="zh-CN" dirty="0"/>
          </a:p>
          <a:p>
            <a:pPr lvl="1"/>
            <a:r>
              <a:rPr lang="zh-CN" altLang="en-US" dirty="0"/>
              <a:t>等价类？</a:t>
            </a:r>
            <a:endParaRPr lang="en-US" altLang="zh-CN" dirty="0"/>
          </a:p>
          <a:p>
            <a:pPr lvl="1"/>
            <a:r>
              <a:rPr lang="zh-CN" altLang="en-US" dirty="0"/>
              <a:t>边界值？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latin typeface="楷体" panose="02010609060101010101" pitchFamily="49" charset="-122"/>
              </a:rPr>
              <a:t>目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3712" y="1412776"/>
            <a:ext cx="5517430" cy="4267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认识正交表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为提高某化工产品的转化率，选择三个有关因素进行条件试验，反应温度（</a:t>
            </a:r>
            <a:r>
              <a:rPr lang="en-US" altLang="zh-CN" dirty="0"/>
              <a:t>A</a:t>
            </a:r>
            <a:r>
              <a:rPr lang="zh-CN" altLang="en-US" dirty="0"/>
              <a:t>），反应时间（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用碱量（</a:t>
            </a:r>
            <a:r>
              <a:rPr lang="en-US" altLang="zh-CN" dirty="0"/>
              <a:t>C</a:t>
            </a:r>
            <a:r>
              <a:rPr lang="zh-CN" altLang="en-US" dirty="0"/>
              <a:t>），并确定了它们的实验范围如下：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A:   A1 = 80</a:t>
            </a:r>
            <a:r>
              <a:rPr lang="zh-CN" altLang="en-US" dirty="0"/>
              <a:t>℃，</a:t>
            </a:r>
            <a:r>
              <a:rPr lang="en-US" altLang="zh-CN" dirty="0"/>
              <a:t> A2 = 85</a:t>
            </a:r>
            <a:r>
              <a:rPr lang="zh-CN" altLang="en-US" dirty="0"/>
              <a:t>℃，</a:t>
            </a:r>
            <a:r>
              <a:rPr lang="en-US" altLang="zh-CN" dirty="0"/>
              <a:t> A3 = 90</a:t>
            </a:r>
            <a:r>
              <a:rPr lang="zh-CN" altLang="en-US" dirty="0"/>
              <a:t>℃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B:   B1 = 90</a:t>
            </a:r>
            <a:r>
              <a:rPr lang="zh-CN" altLang="en-US" dirty="0"/>
              <a:t>分钟，</a:t>
            </a:r>
            <a:r>
              <a:rPr lang="en-US" altLang="zh-CN" dirty="0"/>
              <a:t>B2 = 120</a:t>
            </a:r>
            <a:r>
              <a:rPr lang="zh-CN" altLang="en-US" dirty="0"/>
              <a:t>分钟，</a:t>
            </a:r>
            <a:r>
              <a:rPr lang="en-US" altLang="zh-CN" dirty="0"/>
              <a:t>B3 = 150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en-US" altLang="zh-CN" dirty="0"/>
              <a:t>C1 = 5%,  C2 = 6% </a:t>
            </a:r>
            <a:r>
              <a:rPr lang="zh-CN" altLang="en-US" dirty="0"/>
              <a:t>，</a:t>
            </a:r>
            <a:r>
              <a:rPr lang="en-US" altLang="zh-CN" dirty="0"/>
              <a:t>C3 = 7%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实验目的：搞清楚因子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对转化率有什么影响，哪些是主要的，哪些是次要的，从而确定最适生产条件，即温度、时间、用碱量各多少转化率最高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201</TotalTime>
  <Words>1990</Words>
  <Application>Microsoft Office PowerPoint</Application>
  <PresentationFormat>宽屏</PresentationFormat>
  <Paragraphs>492</Paragraphs>
  <Slides>33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华文楷体</vt:lpstr>
      <vt:lpstr>华文隶书</vt:lpstr>
      <vt:lpstr>华文新魏</vt:lpstr>
      <vt:lpstr>楷体</vt:lpstr>
      <vt:lpstr>Arial</vt:lpstr>
      <vt:lpstr>Times New Roman</vt:lpstr>
      <vt:lpstr>Verdana</vt:lpstr>
      <vt:lpstr>Wingdings</vt:lpstr>
      <vt:lpstr>Profile</vt:lpstr>
      <vt:lpstr>PowerPoint 演示文稿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a45581478@qq.com</cp:lastModifiedBy>
  <cp:revision>336</cp:revision>
  <dcterms:created xsi:type="dcterms:W3CDTF">2008-07-27T05:17:00Z</dcterms:created>
  <dcterms:modified xsi:type="dcterms:W3CDTF">2019-10-14T03:13:44Z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