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552" r:id="rId2"/>
    <p:sldId id="575" r:id="rId3"/>
    <p:sldId id="553" r:id="rId4"/>
    <p:sldId id="554" r:id="rId5"/>
    <p:sldId id="556" r:id="rId6"/>
    <p:sldId id="576" r:id="rId7"/>
    <p:sldId id="557" r:id="rId8"/>
    <p:sldId id="558" r:id="rId9"/>
    <p:sldId id="559" r:id="rId10"/>
    <p:sldId id="560" r:id="rId11"/>
    <p:sldId id="561" r:id="rId12"/>
    <p:sldId id="562" r:id="rId13"/>
    <p:sldId id="563" r:id="rId14"/>
    <p:sldId id="564" r:id="rId15"/>
    <p:sldId id="565" r:id="rId16"/>
    <p:sldId id="566" r:id="rId17"/>
    <p:sldId id="567" r:id="rId18"/>
    <p:sldId id="571" r:id="rId19"/>
    <p:sldId id="572" r:id="rId20"/>
    <p:sldId id="573" r:id="rId21"/>
    <p:sldId id="577" r:id="rId22"/>
    <p:sldId id="574"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4414" autoAdjust="0"/>
  </p:normalViewPr>
  <p:slideViewPr>
    <p:cSldViewPr>
      <p:cViewPr varScale="1">
        <p:scale>
          <a:sx n="62" d="100"/>
          <a:sy n="62" d="100"/>
        </p:scale>
        <p:origin x="-544" y="-6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t>‹#›</a:t>
            </a:fld>
            <a:endParaRPr lang="en-US" altLang="zh-CN" dirty="0"/>
          </a:p>
        </p:txBody>
      </p:sp>
    </p:spTree>
    <p:extLst>
      <p:ext uri="{BB962C8B-B14F-4D97-AF65-F5344CB8AC3E}">
        <p14:creationId xmlns:p14="http://schemas.microsoft.com/office/powerpoint/2010/main" val="33376683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t>‹#›</a:t>
            </a:fld>
            <a:endParaRPr lang="en-US" altLang="zh-CN" dirty="0"/>
          </a:p>
        </p:txBody>
      </p:sp>
    </p:spTree>
    <p:extLst>
      <p:ext uri="{BB962C8B-B14F-4D97-AF65-F5344CB8AC3E}">
        <p14:creationId xmlns:p14="http://schemas.microsoft.com/office/powerpoint/2010/main" val="649662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t>4</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lstStyle/>
          <a:p>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t>‹#›</a:t>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t>‹#›</a:t>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t>‹#›</a:t>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t>‹#›</a:t>
            </a:fld>
            <a:endParaRPr lang="en-US" altLang="zh-CN" dirty="0"/>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055440" y="1724744"/>
            <a:ext cx="10363200" cy="1128192"/>
          </a:xfrm>
        </p:spPr>
        <p:txBody>
          <a:bodyPr/>
          <a:lstStyle/>
          <a:p>
            <a:pPr algn="ctr" eaLnBrk="1" hangingPunct="1"/>
            <a:r>
              <a:rPr lang="zh-CN" altLang="en-US" sz="6000" b="1" dirty="0">
                <a:ea typeface="华文隶书" panose="02010800040101010101" pitchFamily="2" charset="-122"/>
              </a:rPr>
              <a:t>软件测试实用教程</a:t>
            </a:r>
            <a:r>
              <a:rPr lang="en-US" altLang="zh-CN" sz="6000" b="1" dirty="0">
                <a:ea typeface="华文隶书" panose="02010800040101010101" pitchFamily="2" charset="-122"/>
              </a:rPr>
              <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zh-CN" altLang="en-US" sz="4400" b="1" dirty="0">
                <a:latin typeface="华文隶书" panose="02010800040101010101" pitchFamily="2" charset="-122"/>
                <a:ea typeface="华文隶书" panose="02010800040101010101" pitchFamily="2" charset="-122"/>
              </a:rPr>
              <a:t>软件测试技术</a:t>
            </a:r>
            <a:r>
              <a:rPr lang="en-US" altLang="zh-CN" sz="4400" b="1" dirty="0" smtClean="0">
                <a:latin typeface="华文隶书" panose="02010800040101010101" pitchFamily="2" charset="-122"/>
                <a:ea typeface="华文隶书" panose="02010800040101010101" pitchFamily="2" charset="-122"/>
              </a:rPr>
              <a:t>---</a:t>
            </a:r>
            <a:r>
              <a:rPr lang="zh-CN" altLang="en-US" sz="4400" b="1" dirty="0" smtClean="0">
                <a:latin typeface="华文隶书" panose="02010800040101010101" pitchFamily="2" charset="-122"/>
                <a:ea typeface="华文隶书" panose="02010800040101010101" pitchFamily="2" charset="-122"/>
              </a:rPr>
              <a:t>状态转换法设计</a:t>
            </a:r>
            <a:r>
              <a:rPr lang="zh-CN" altLang="en-US" sz="4400" b="1" dirty="0">
                <a:latin typeface="华文隶书" panose="02010800040101010101" pitchFamily="2" charset="-122"/>
                <a:ea typeface="华文隶书" panose="02010800040101010101" pitchFamily="2" charset="-122"/>
              </a:rPr>
              <a:t>测试用例</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建立状态转换图</a:t>
            </a:r>
            <a:endParaRPr lang="zh-CN" altLang="en-US" dirty="0"/>
          </a:p>
        </p:txBody>
      </p:sp>
      <p:sp>
        <p:nvSpPr>
          <p:cNvPr id="3" name="内容占位符 2"/>
          <p:cNvSpPr>
            <a:spLocks noGrp="1"/>
          </p:cNvSpPr>
          <p:nvPr>
            <p:ph idx="1"/>
          </p:nvPr>
        </p:nvSpPr>
        <p:spPr>
          <a:xfrm>
            <a:off x="623392" y="1052736"/>
            <a:ext cx="10668000" cy="4267200"/>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6023992" y="1988840"/>
            <a:ext cx="5015880" cy="845769"/>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488374282"/>
              </p:ext>
            </p:extLst>
          </p:nvPr>
        </p:nvGraphicFramePr>
        <p:xfrm>
          <a:off x="5735481" y="3212976"/>
          <a:ext cx="5905135" cy="3405295"/>
        </p:xfrm>
        <a:graphic>
          <a:graphicData uri="http://schemas.openxmlformats.org/drawingml/2006/table">
            <a:tbl>
              <a:tblPr firstRow="1" bandRow="1">
                <a:tableStyleId>{00A15C55-8517-42AA-B614-E9B94910E393}</a:tableStyleId>
              </a:tblPr>
              <a:tblGrid>
                <a:gridCol w="1181027"/>
                <a:gridCol w="1181027"/>
                <a:gridCol w="1181027"/>
                <a:gridCol w="1181027"/>
                <a:gridCol w="1181027"/>
              </a:tblGrid>
              <a:tr h="432049">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p>
                  </a:txBody>
                  <a:tcPr/>
                </a:tc>
                <a:tc hMerge="1">
                  <a:txBody>
                    <a:bodyPr/>
                    <a:lstStyle/>
                    <a:p>
                      <a:endParaRPr lang="zh-CN"/>
                    </a:p>
                  </a:txBody>
                  <a:tcPr/>
                </a:tc>
                <a:tc hMerge="1">
                  <a:txBody>
                    <a:bodyPr/>
                    <a:lstStyle/>
                    <a:p>
                      <a:endParaRPr lang="zh-CN"/>
                    </a:p>
                  </a:txBody>
                  <a:tcPr/>
                </a:tc>
              </a:tr>
              <a:tr h="531951">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531951">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563405">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5277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407368" y="1772816"/>
            <a:ext cx="5257143" cy="455238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、将初始状态或开始状态作为状态转换树的根，根在整个状态转换树中的层次是</a:t>
            </a:r>
            <a:r>
              <a:rPr lang="en-US" altLang="zh-CN" dirty="0" smtClean="0"/>
              <a:t>1</a:t>
            </a:r>
          </a:p>
          <a:p>
            <a:pPr marL="0" indent="0">
              <a:buNone/>
            </a:pPr>
            <a:r>
              <a:rPr lang="en-US" altLang="zh-CN" dirty="0" smtClean="0"/>
              <a:t>2</a:t>
            </a:r>
            <a:r>
              <a:rPr lang="zh-CN" altLang="en-US" dirty="0" smtClean="0"/>
              <a:t>、假设当前生成状态转换树的层次为</a:t>
            </a:r>
            <a:r>
              <a:rPr lang="en-US" altLang="zh-CN" dirty="0" smtClean="0"/>
              <a:t>K,</a:t>
            </a:r>
            <a:r>
              <a:rPr lang="zh-CN" altLang="en-US" dirty="0" smtClean="0"/>
              <a:t>那么从左到右检查所有层次为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状态图转换状态树</a:t>
            </a:r>
          </a:p>
        </p:txBody>
      </p:sp>
      <p:sp>
        <p:nvSpPr>
          <p:cNvPr id="3" name="内容占位符 2"/>
          <p:cNvSpPr>
            <a:spLocks noGrp="1"/>
          </p:cNvSpPr>
          <p:nvPr>
            <p:ph idx="1"/>
          </p:nvPr>
        </p:nvSpPr>
        <p:spPr>
          <a:xfrm>
            <a:off x="695400" y="1268760"/>
            <a:ext cx="10668000" cy="4267200"/>
          </a:xfrm>
        </p:spPr>
        <p:txBody>
          <a:bodyPr/>
          <a:lstStyle/>
          <a:p>
            <a:pPr marL="0" indent="0">
              <a:buNone/>
            </a:pPr>
            <a:r>
              <a:rPr lang="en-US" altLang="zh-CN" dirty="0" smtClean="0"/>
              <a:t>3</a:t>
            </a:r>
            <a:r>
              <a:rPr lang="zh-CN" altLang="en-US" dirty="0" smtClean="0"/>
              <a:t>、重复</a:t>
            </a:r>
            <a:r>
              <a:rPr lang="zh-CN" altLang="en-US" dirty="0"/>
              <a:t>步骤</a:t>
            </a:r>
            <a:r>
              <a:rPr lang="en-US" altLang="zh-CN" dirty="0"/>
              <a:t>2</a:t>
            </a:r>
            <a:r>
              <a:rPr lang="zh-CN" altLang="en-US" dirty="0"/>
              <a:t>，直到一个位于层次</a:t>
            </a:r>
            <a:r>
              <a:rPr lang="en-US" altLang="zh-CN" dirty="0"/>
              <a:t>K</a:t>
            </a:r>
            <a:r>
              <a:rPr lang="zh-CN" altLang="en-US" dirty="0"/>
              <a:t>上的节点出现在层次</a:t>
            </a:r>
            <a:r>
              <a:rPr lang="en-US" altLang="zh-CN" dirty="0"/>
              <a:t>J</a:t>
            </a:r>
            <a:r>
              <a:rPr lang="zh-CN" altLang="en-US" dirty="0"/>
              <a:t>上，且</a:t>
            </a:r>
            <a:r>
              <a:rPr lang="en-US" altLang="zh-CN" dirty="0"/>
              <a:t>J</a:t>
            </a:r>
            <a:r>
              <a:rPr lang="zh-CN" altLang="en-US" dirty="0"/>
              <a:t>小于等于</a:t>
            </a:r>
            <a:r>
              <a:rPr lang="en-US" altLang="zh-CN" dirty="0"/>
              <a:t>K,</a:t>
            </a:r>
            <a:r>
              <a:rPr lang="zh-CN" altLang="en-US" dirty="0"/>
              <a:t>那么这个节点就成为最终的节点，而无需继续生成其子节点；或者节点的状态是结束状态，也不需要针对该节点继续进行状态转换</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75520" y="260648"/>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8" name="文本框 7"/>
          <p:cNvSpPr txBox="1"/>
          <p:nvPr/>
        </p:nvSpPr>
        <p:spPr>
          <a:xfrm>
            <a:off x="767408" y="1268760"/>
            <a:ext cx="738664" cy="5328592"/>
          </a:xfrm>
          <a:prstGeom prst="rect">
            <a:avLst/>
          </a:prstGeom>
          <a:noFill/>
        </p:spPr>
        <p:txBody>
          <a:bodyPr vert="eaVert" wrap="square" rtlCol="0">
            <a:spAutoFit/>
          </a:bodyPr>
          <a:lstStyle/>
          <a:p>
            <a:r>
              <a:rPr lang="zh-CN" altLang="en-US" sz="3600" b="1" dirty="0" smtClean="0">
                <a:latin typeface="楷体" panose="02010609060101010101" pitchFamily="49" charset="-122"/>
                <a:ea typeface="楷体" panose="02010609060101010101" pitchFamily="49" charset="-122"/>
              </a:rPr>
              <a:t>状态转换树</a:t>
            </a:r>
            <a:endParaRPr lang="zh-CN" altLang="en-US" sz="3600" b="1" dirty="0">
              <a:latin typeface="楷体" panose="02010609060101010101" pitchFamily="49" charset="-122"/>
              <a:ea typeface="楷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40968"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1671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solidFill>
                  <a:srgbClr val="FF0000"/>
                </a:solidFill>
              </a:rPr>
              <a:t>写出测试用例</a:t>
            </a:r>
            <a:endParaRPr lang="zh-CN" altLang="en-US" dirty="0">
              <a:solidFill>
                <a:srgbClr val="FF0000"/>
              </a:solidFill>
            </a:endParaRPr>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设计测试用例</a:t>
            </a:r>
            <a:endParaRPr lang="zh-CN" altLang="en-US" dirty="0"/>
          </a:p>
        </p:txBody>
      </p:sp>
      <p:graphicFrame>
        <p:nvGraphicFramePr>
          <p:cNvPr id="4" name="内容占位符 3"/>
          <p:cNvGraphicFramePr>
            <a:graphicFrameLocks noGrp="1"/>
          </p:cNvGraphicFramePr>
          <p:nvPr>
            <p:ph idx="1"/>
          </p:nvPr>
        </p:nvGraphicFramePr>
        <p:xfrm>
          <a:off x="623392" y="1268760"/>
          <a:ext cx="10668893" cy="5303520"/>
        </p:xfrm>
        <a:graphic>
          <a:graphicData uri="http://schemas.openxmlformats.org/drawingml/2006/table">
            <a:tbl>
              <a:tblPr firstRow="1" bandRow="1">
                <a:tableStyleId>{FABFCF23-3B69-468F-B69F-88F6DE6A72F2}</a:tableStyleId>
              </a:tblPr>
              <a:tblGrid>
                <a:gridCol w="972599"/>
                <a:gridCol w="2294852"/>
                <a:gridCol w="2207270"/>
                <a:gridCol w="2207270"/>
                <a:gridCol w="2035143"/>
                <a:gridCol w="951759"/>
              </a:tblGrid>
              <a:tr h="0">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编号</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前提条件</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标题</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测试步骤</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预期结果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实际结果</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播放器处于空闲状态</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空闲</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暂停</a:t>
                      </a:r>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在播放器中打开一个视频文件</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点击暂停</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再单击播放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1</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能够成功打开</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能够暂停播放</a:t>
                      </a:r>
                      <a:endPar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endParaRPr>
                    </a:p>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 </a:t>
                      </a:r>
                      <a:r>
                        <a:rPr lang="zh-CN" altLang="en-US" sz="2400" b="1" kern="1200" baseline="0" dirty="0" smtClean="0">
                          <a:solidFill>
                            <a:schemeClr val="dk1"/>
                          </a:solidFill>
                          <a:latin typeface="Times New Roman" panose="02020603050405020304" pitchFamily="18" charset="0"/>
                          <a:ea typeface="楷体" panose="02010609060101010101" pitchFamily="49" charset="-122"/>
                          <a:cs typeface="+mn-cs"/>
                        </a:rPr>
                        <a:t>能够再次播放</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2</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3</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4</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altLang="zh-CN" sz="2400" b="1" kern="1200" baseline="0" dirty="0" smtClean="0">
                          <a:solidFill>
                            <a:schemeClr val="dk1"/>
                          </a:solidFill>
                          <a:latin typeface="Times New Roman" panose="02020603050405020304" pitchFamily="18" charset="0"/>
                          <a:ea typeface="楷体" panose="02010609060101010101" pitchFamily="49" charset="-122"/>
                          <a:cs typeface="+mn-cs"/>
                        </a:rPr>
                        <a:t>……</a:t>
                      </a:r>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endParaRPr lang="zh-CN" altLang="en-US" sz="2400" b="1" kern="1200" baseline="0" dirty="0">
                        <a:solidFill>
                          <a:schemeClr val="dk1"/>
                        </a:solidFill>
                        <a:latin typeface="Times New Roman" panose="02020603050405020304" pitchFamily="18" charset="0"/>
                        <a:ea typeface="楷体" panose="02010609060101010101" pitchFamily="49" charset="-122"/>
                        <a:cs typeface="+mn-cs"/>
                      </a:endParaRPr>
                    </a:p>
                  </a:txBody>
                  <a:tcPr marL="84615" marR="846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使用状态图的方式设计测试用例步骤总结</a:t>
            </a:r>
            <a:endParaRPr lang="zh-CN" altLang="en-US" dirty="0"/>
          </a:p>
        </p:txBody>
      </p:sp>
      <p:sp>
        <p:nvSpPr>
          <p:cNvPr id="3" name="内容占位符 2"/>
          <p:cNvSpPr>
            <a:spLocks noGrp="1"/>
          </p:cNvSpPr>
          <p:nvPr>
            <p:ph idx="1"/>
          </p:nvPr>
        </p:nvSpPr>
        <p:spPr/>
        <p:txBody>
          <a:bodyPr/>
          <a:lstStyle/>
          <a:p>
            <a:r>
              <a:rPr lang="zh-CN" altLang="en-US" dirty="0" smtClean="0"/>
              <a:t>分析需求并建立状态图</a:t>
            </a:r>
            <a:endParaRPr lang="en-US" altLang="zh-CN" dirty="0" smtClean="0"/>
          </a:p>
          <a:p>
            <a:r>
              <a:rPr lang="zh-CN" altLang="en-US" dirty="0" smtClean="0"/>
              <a:t>确定测试强度</a:t>
            </a:r>
            <a:endParaRPr lang="en-US" altLang="zh-CN" dirty="0" smtClean="0"/>
          </a:p>
          <a:p>
            <a:r>
              <a:rPr lang="zh-CN" altLang="en-US" dirty="0" smtClean="0"/>
              <a:t>转换成状态树</a:t>
            </a:r>
            <a:endParaRPr lang="en-US" altLang="zh-CN" dirty="0" smtClean="0"/>
          </a:p>
          <a:p>
            <a:r>
              <a:rPr lang="zh-CN" altLang="en-US" dirty="0" smtClean="0"/>
              <a:t>设计测试用例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Practice</a:t>
            </a:r>
            <a:endParaRPr lang="zh-CN" altLang="en-US" dirty="0"/>
          </a:p>
        </p:txBody>
      </p:sp>
      <p:sp>
        <p:nvSpPr>
          <p:cNvPr id="3" name="内容占位符 2"/>
          <p:cNvSpPr>
            <a:spLocks noGrp="1"/>
          </p:cNvSpPr>
          <p:nvPr>
            <p:ph idx="1"/>
          </p:nvPr>
        </p:nvSpPr>
        <p:spPr>
          <a:xfrm>
            <a:off x="623392" y="1196752"/>
            <a:ext cx="11067082" cy="4267200"/>
          </a:xfrm>
        </p:spPr>
        <p:txBody>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96633"/>
            <a:ext cx="6461921" cy="3446358"/>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63289"/>
            <a:ext cx="10668000" cy="1216025"/>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美国航天局（</a:t>
            </a:r>
            <a:r>
              <a:rPr lang="en-US" altLang="zh-CN" dirty="0" smtClean="0"/>
              <a:t>NASA</a:t>
            </a:r>
            <a:r>
              <a:rPr lang="zh-CN" altLang="en-US" dirty="0" smtClean="0"/>
              <a:t>）火星极地着陆</a:t>
            </a:r>
            <a:endParaRPr lang="zh-CN" altLang="en-US" dirty="0"/>
          </a:p>
        </p:txBody>
      </p:sp>
      <p:sp>
        <p:nvSpPr>
          <p:cNvPr id="3" name="内容占位符 2"/>
          <p:cNvSpPr>
            <a:spLocks noGrp="1"/>
          </p:cNvSpPr>
          <p:nvPr>
            <p:ph idx="1"/>
          </p:nvPr>
        </p:nvSpPr>
        <p:spPr>
          <a:xfrm>
            <a:off x="717551" y="1268760"/>
            <a:ext cx="10668000" cy="4267200"/>
          </a:xfrm>
        </p:spPr>
        <p:txBody>
          <a:bodyPr/>
          <a:lstStyle/>
          <a:p>
            <a:pPr>
              <a:lnSpc>
                <a:spcPct val="130000"/>
              </a:lnSpc>
            </a:pPr>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pPr>
              <a:lnSpc>
                <a:spcPct val="130000"/>
              </a:lnSpc>
            </a:pPr>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smtClean="0"/>
              <a:t>依据状态转换测试的方法设计</a:t>
            </a:r>
            <a:r>
              <a:rPr lang="en-US" altLang="zh-CN" dirty="0" smtClean="0"/>
              <a:t>Media Player</a:t>
            </a:r>
            <a:r>
              <a:rPr lang="zh-CN" altLang="en-US" dirty="0" smtClean="0"/>
              <a:t>播放器中状态转换的测试用例（作为回顾课程使用，不必提交）</a:t>
            </a:r>
            <a:endParaRPr lang="en-US" altLang="zh-CN" dirty="0" smtClean="0"/>
          </a:p>
          <a:p>
            <a:pPr>
              <a:lnSpc>
                <a:spcPct val="130000"/>
              </a:lnSpc>
            </a:pPr>
            <a:r>
              <a:rPr lang="zh-CN" altLang="en-US" dirty="0" smtClean="0"/>
              <a:t>依据状态转换测试方法设计</a:t>
            </a:r>
            <a:r>
              <a:rPr lang="en-US" altLang="zh-CN" dirty="0" smtClean="0"/>
              <a:t>QQ</a:t>
            </a:r>
            <a:r>
              <a:rPr lang="zh-CN" altLang="en-US" dirty="0" smtClean="0"/>
              <a:t>登录时，</a:t>
            </a:r>
            <a:r>
              <a:rPr lang="en-US" altLang="zh-CN" dirty="0" smtClean="0"/>
              <a:t>6</a:t>
            </a:r>
            <a:r>
              <a:rPr lang="zh-CN" altLang="en-US" dirty="0" smtClean="0"/>
              <a:t>种登录状态（在线、隐身</a:t>
            </a:r>
            <a:r>
              <a:rPr lang="en-US" altLang="zh-CN" dirty="0" smtClean="0"/>
              <a:t>……</a:t>
            </a:r>
            <a:r>
              <a:rPr lang="zh-CN" altLang="en-US" dirty="0" smtClean="0"/>
              <a:t>），以及登录成功后状态转换的测试用例</a:t>
            </a:r>
            <a:endParaRPr lang="en-US" altLang="zh-CN" dirty="0" smtClean="0"/>
          </a:p>
          <a:p>
            <a:pPr>
              <a:lnSpc>
                <a:spcPct val="130000"/>
              </a:lnSpc>
            </a:pPr>
            <a:r>
              <a:rPr lang="zh-CN" altLang="en-US" dirty="0" smtClean="0"/>
              <a:t>依据网上预订机票时，机票状态转换过程设计测试用例</a:t>
            </a:r>
            <a:endParaRPr lang="en-US" altLang="zh-CN" dirty="0" smtClean="0"/>
          </a:p>
          <a:p>
            <a:pPr lvl="1">
              <a:lnSpc>
                <a:spcPct val="130000"/>
              </a:lnSpc>
            </a:pPr>
            <a:r>
              <a:rPr lang="zh-CN" altLang="en-US" dirty="0" smtClean="0"/>
              <a:t>未购买   已预订</a:t>
            </a:r>
            <a:r>
              <a:rPr lang="en-US" altLang="zh-CN" dirty="0" smtClean="0"/>
              <a:t>  </a:t>
            </a:r>
            <a:r>
              <a:rPr lang="zh-CN" altLang="en-US" dirty="0" smtClean="0"/>
              <a:t>已付款</a:t>
            </a:r>
            <a:r>
              <a:rPr lang="en-US" altLang="zh-CN" dirty="0" smtClean="0"/>
              <a:t>     </a:t>
            </a:r>
            <a:r>
              <a:rPr lang="zh-CN" altLang="en-US" dirty="0" smtClean="0"/>
              <a:t>已退票</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因果图法设计测试用例</a:t>
            </a:r>
            <a:endParaRPr lang="en-US" altLang="zh-CN" dirty="0" smtClean="0"/>
          </a:p>
          <a:p>
            <a:pPr lvl="1"/>
            <a:r>
              <a:rPr lang="zh-CN" altLang="en-US" dirty="0" smtClean="0"/>
              <a:t>什么是因果图？因果图常用符号？什么情况下使用因果图法？</a:t>
            </a:r>
            <a:endParaRPr lang="en-US" altLang="zh-CN" dirty="0" smtClean="0"/>
          </a:p>
          <a:p>
            <a:pPr lvl="1"/>
            <a:r>
              <a:rPr lang="zh-CN" altLang="en-US" dirty="0" smtClean="0"/>
              <a:t>怎样使用因果图法？</a:t>
            </a:r>
            <a:endParaRPr lang="en-US" altLang="zh-CN" dirty="0" smtClean="0"/>
          </a:p>
          <a:p>
            <a:r>
              <a:rPr lang="zh-CN" altLang="en-US" dirty="0" smtClean="0"/>
              <a:t>场景法设计测试用例</a:t>
            </a:r>
            <a:endParaRPr lang="en-US" altLang="zh-CN" dirty="0" smtClean="0"/>
          </a:p>
          <a:p>
            <a:pPr lvl="1"/>
            <a:r>
              <a:rPr lang="zh-CN" altLang="en-US" dirty="0" smtClean="0"/>
              <a:t>什么是场景法？什么情况用场景法？</a:t>
            </a:r>
            <a:endParaRPr lang="en-US" altLang="zh-CN" dirty="0" smtClean="0"/>
          </a:p>
          <a:p>
            <a:pPr lvl="1"/>
            <a:r>
              <a:rPr lang="zh-CN" altLang="en-US" dirty="0" smtClean="0"/>
              <a:t>场景法怎样使用？</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3" name="内容占位符 2"/>
          <p:cNvSpPr>
            <a:spLocks noGrp="1"/>
          </p:cNvSpPr>
          <p:nvPr>
            <p:ph idx="1"/>
          </p:nvPr>
        </p:nvSpPr>
        <p:spPr/>
        <p:txBody>
          <a:bodyPr/>
          <a:lstStyle/>
          <a:p>
            <a:pPr>
              <a:lnSpc>
                <a:spcPct val="130000"/>
              </a:lnSpc>
            </a:pPr>
            <a:r>
              <a:rPr lang="zh-CN" altLang="en-US" dirty="0"/>
              <a:t>根据状态转换设计测试用例的方法理解计算器使用不同进制数计算功能测试方法</a:t>
            </a:r>
            <a:endParaRPr lang="en-US" altLang="zh-CN" dirty="0"/>
          </a:p>
          <a:p>
            <a:r>
              <a:rPr lang="zh-CN" altLang="en-US" dirty="0"/>
              <a:t>根据状态转换设计测试用例的方法理解记事本文件关闭、打开、浏览、编辑、保存等状态转换的测试用例</a:t>
            </a:r>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什么是状态转换法</a:t>
            </a:r>
            <a:endParaRPr lang="en-US" altLang="zh-CN" dirty="0" smtClean="0"/>
          </a:p>
          <a:p>
            <a:r>
              <a:rPr lang="zh-CN" altLang="en-US" dirty="0" smtClean="0"/>
              <a:t>状态转换法如何使用</a:t>
            </a:r>
            <a:endParaRPr lang="en-US" altLang="zh-CN" dirty="0" smtClean="0"/>
          </a:p>
          <a:p>
            <a:pPr lvl="1"/>
            <a:r>
              <a:rPr lang="zh-CN" altLang="en-US" dirty="0" smtClean="0"/>
              <a:t>建立状态转换图（树）</a:t>
            </a:r>
            <a:endParaRPr lang="en-US" altLang="zh-CN" dirty="0" smtClean="0"/>
          </a:p>
          <a:p>
            <a:pPr lvl="1"/>
            <a:r>
              <a:rPr lang="zh-CN" altLang="en-US" dirty="0"/>
              <a:t>转</a:t>
            </a:r>
            <a:r>
              <a:rPr lang="zh-CN" altLang="en-US" dirty="0" smtClean="0"/>
              <a:t>成测试用例</a:t>
            </a:r>
            <a:endParaRPr lang="en-US" altLang="zh-CN" dirty="0" smtClean="0"/>
          </a:p>
          <a:p>
            <a:r>
              <a:rPr lang="zh-CN" altLang="en-US" dirty="0" smtClean="0"/>
              <a:t>状态转换法适用的场景</a:t>
            </a:r>
            <a:endParaRPr lang="zh-CN" altLang="en-US" dirty="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3017658" y="2804082"/>
            <a:ext cx="6000750" cy="1326996"/>
          </a:xfrm>
        </p:spPr>
        <p:txBody>
          <a:bodyPr/>
          <a:lstStyle/>
          <a:p>
            <a:pPr marL="0" indent="0" algn="ctr">
              <a:buNone/>
            </a:pPr>
            <a:r>
              <a:rPr lang="en-US" altLang="zh-CN" sz="4400" b="1" dirty="0">
                <a:latin typeface="Times New Roman" panose="02020603050405020304" pitchFamily="18" charset="0"/>
                <a:ea typeface="黑体" panose="02010609060101010101" pitchFamily="49" charset="-122"/>
                <a:cs typeface="Times New Roman" panose="02020603050405020304" pitchFamily="18" charset="0"/>
              </a:rPr>
              <a:t>Question</a:t>
            </a:r>
            <a:endParaRPr lang="zh-CN" altLang="en-US" sz="4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根据如下图播放器提供的功能进行用例设计</a:t>
            </a:r>
            <a:endParaRPr lang="zh-CN" altLang="en-US" dirty="0"/>
          </a:p>
        </p:txBody>
      </p:sp>
      <p:sp>
        <p:nvSpPr>
          <p:cNvPr id="3" name="内容占位符 2"/>
          <p:cNvSpPr>
            <a:spLocks noGrp="1"/>
          </p:cNvSpPr>
          <p:nvPr>
            <p:ph idx="1"/>
          </p:nvPr>
        </p:nvSpPr>
        <p:spPr>
          <a:xfrm>
            <a:off x="839416" y="1700808"/>
            <a:ext cx="10668000" cy="4267200"/>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3"/>
          <a:stretch>
            <a:fillRect/>
          </a:stretch>
        </p:blipFill>
        <p:spPr>
          <a:xfrm>
            <a:off x="3359696" y="1484784"/>
            <a:ext cx="6100511" cy="1028657"/>
          </a:xfrm>
          <a:prstGeom prst="rect">
            <a:avLst/>
          </a:prstGeom>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smtClean="0"/>
              <a:t>本节教学目标</a:t>
            </a:r>
            <a:endParaRPr lang="zh-CN" altLang="en-US" dirty="0"/>
          </a:p>
        </p:txBody>
      </p:sp>
      <p:sp>
        <p:nvSpPr>
          <p:cNvPr id="4" name="内容占位符 3"/>
          <p:cNvSpPr>
            <a:spLocks noGrp="1"/>
          </p:cNvSpPr>
          <p:nvPr>
            <p:ph idx="1"/>
          </p:nvPr>
        </p:nvSpPr>
        <p:spPr>
          <a:xfrm>
            <a:off x="695400" y="1538064"/>
            <a:ext cx="10668000" cy="4267200"/>
          </a:xfrm>
        </p:spPr>
        <p:txBody>
          <a:bodyPr/>
          <a:lstStyle/>
          <a:p>
            <a:pPr lvl="1"/>
            <a:r>
              <a:rPr lang="zh-CN" altLang="en-US" dirty="0" smtClean="0"/>
              <a:t>理解什么是状态测试</a:t>
            </a:r>
            <a:endParaRPr lang="en-US" altLang="zh-CN" dirty="0" smtClean="0"/>
          </a:p>
          <a:p>
            <a:pPr lvl="1"/>
            <a:r>
              <a:rPr lang="zh-CN" altLang="en-US" dirty="0" smtClean="0"/>
              <a:t>掌握建立程序状态转换图并设计测试用例的方法</a:t>
            </a:r>
            <a:endParaRPr lang="en-US" altLang="zh-CN"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695400" y="980728"/>
            <a:ext cx="10668000" cy="4267200"/>
          </a:xfrm>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smtClean="0"/>
          </a:p>
          <a:p>
            <a:r>
              <a:rPr lang="zh-CN" altLang="en-US" dirty="0" smtClean="0"/>
              <a:t>怎样测试有关状态转移的程序功能？</a:t>
            </a:r>
            <a:endParaRPr lang="en-US" altLang="zh-CN" dirty="0" smtClean="0"/>
          </a:p>
          <a:p>
            <a:pPr marL="0" indent="0">
              <a:buNone/>
            </a:pPr>
            <a:r>
              <a:rPr lang="en-US" altLang="zh-CN" dirty="0"/>
              <a:t> </a:t>
            </a: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a:fillRect/>
          </a:stretch>
        </p:blipFill>
        <p:spPr>
          <a:xfrm>
            <a:off x="479376" y="2348880"/>
            <a:ext cx="11017224" cy="2383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63752" y="-171400"/>
            <a:ext cx="10668000" cy="1216025"/>
          </a:xfrm>
        </p:spPr>
        <p:txBody>
          <a:bodyPr/>
          <a:lstStyle/>
          <a:p>
            <a:r>
              <a:rPr lang="zh-CN" altLang="en-US" dirty="0" smtClean="0"/>
              <a:t>目 录</a:t>
            </a:r>
            <a:endParaRPr lang="zh-CN" altLang="en-US" dirty="0"/>
          </a:p>
        </p:txBody>
      </p:sp>
      <p:sp>
        <p:nvSpPr>
          <p:cNvPr id="3" name="内容占位符 2"/>
          <p:cNvSpPr>
            <a:spLocks noGrp="1"/>
          </p:cNvSpPr>
          <p:nvPr>
            <p:ph idx="1"/>
          </p:nvPr>
        </p:nvSpPr>
        <p:spPr>
          <a:xfrm>
            <a:off x="2999656" y="1268760"/>
            <a:ext cx="10668000" cy="4267200"/>
          </a:xfrm>
        </p:spPr>
        <p:txBody>
          <a:bodyPr/>
          <a:lstStyle/>
          <a:p>
            <a:r>
              <a:rPr lang="zh-CN" altLang="en-US" dirty="0" smtClean="0"/>
              <a:t>状态转换测试概述</a:t>
            </a:r>
            <a:endParaRPr lang="en-US" altLang="zh-CN" dirty="0" smtClean="0"/>
          </a:p>
          <a:p>
            <a:r>
              <a:rPr lang="zh-CN" altLang="en-US" dirty="0" smtClean="0"/>
              <a:t>建立状态转换图</a:t>
            </a:r>
            <a:endParaRPr lang="en-US" altLang="zh-CN" dirty="0" smtClean="0"/>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endParaRPr lang="zh-CN" altLang="en-US" dirty="0"/>
          </a:p>
        </p:txBody>
      </p:sp>
      <p:sp>
        <p:nvSpPr>
          <p:cNvPr id="3" name="内容占位符 2"/>
          <p:cNvSpPr>
            <a:spLocks noGrp="1"/>
          </p:cNvSpPr>
          <p:nvPr>
            <p:ph idx="1"/>
          </p:nvPr>
        </p:nvSpPr>
        <p:spPr>
          <a:xfrm>
            <a:off x="551384" y="908720"/>
            <a:ext cx="6480720" cy="4267200"/>
          </a:xfrm>
        </p:spPr>
        <p:txBody>
          <a:bodyPr/>
          <a:lstStyle/>
          <a:p>
            <a:r>
              <a:rPr lang="zh-CN" altLang="en-US" dirty="0" smtClean="0"/>
              <a:t>定义：</a:t>
            </a:r>
            <a:endParaRPr lang="en-US" altLang="zh-CN" dirty="0" smtClean="0"/>
          </a:p>
          <a:p>
            <a:pPr lvl="1"/>
            <a:r>
              <a:rPr lang="zh-CN" altLang="en-US" dirty="0" smtClean="0"/>
              <a:t>是一种基于产品规格分析，对系统的每个</a:t>
            </a:r>
            <a:r>
              <a:rPr lang="zh-CN" altLang="en-US" dirty="0" smtClean="0">
                <a:solidFill>
                  <a:srgbClr val="FF0000"/>
                </a:solidFill>
              </a:rPr>
              <a:t>状态及与状态相关</a:t>
            </a:r>
            <a:r>
              <a:rPr lang="zh-CN" altLang="en-US" dirty="0" smtClean="0"/>
              <a:t>的函数进行测试，通过不同的状态验证程序的逻辑流程</a:t>
            </a:r>
            <a:endParaRPr lang="en-US" altLang="zh-CN" dirty="0" smtClean="0"/>
          </a:p>
          <a:p>
            <a:pPr lvl="1"/>
            <a:r>
              <a:rPr lang="zh-CN" altLang="en-US" dirty="0" smtClean="0"/>
              <a:t>任何一个系统，如果对同一个输入，</a:t>
            </a:r>
            <a:r>
              <a:rPr lang="zh-CN" altLang="en-US" dirty="0" smtClean="0">
                <a:solidFill>
                  <a:srgbClr val="FF0000"/>
                </a:solidFill>
              </a:rPr>
              <a:t>根据不同的状态</a:t>
            </a:r>
            <a:r>
              <a:rPr lang="zh-CN" altLang="en-US" dirty="0" smtClean="0"/>
              <a:t>，可以得到</a:t>
            </a:r>
            <a:r>
              <a:rPr lang="zh-CN" altLang="en-US" dirty="0" smtClean="0">
                <a:solidFill>
                  <a:srgbClr val="FF0000"/>
                </a:solidFill>
              </a:rPr>
              <a:t>不同的输出</a:t>
            </a:r>
            <a:r>
              <a:rPr lang="zh-CN" altLang="en-US" dirty="0" smtClean="0"/>
              <a:t>，就是一个有限状态系统</a:t>
            </a:r>
            <a:endParaRPr lang="en-US" altLang="zh-CN" dirty="0" smtClean="0"/>
          </a:p>
          <a:p>
            <a:pPr lvl="1"/>
            <a:endParaRPr lang="zh-CN" altLang="en-US" dirty="0"/>
          </a:p>
        </p:txBody>
      </p:sp>
      <p:pic>
        <p:nvPicPr>
          <p:cNvPr id="4" name="图片 3"/>
          <p:cNvPicPr>
            <a:picLocks noChangeAspect="1"/>
          </p:cNvPicPr>
          <p:nvPr/>
        </p:nvPicPr>
        <p:blipFill>
          <a:blip r:embed="rId3"/>
          <a:stretch>
            <a:fillRect/>
          </a:stretch>
        </p:blipFill>
        <p:spPr>
          <a:xfrm>
            <a:off x="7536160" y="3356992"/>
            <a:ext cx="2736304" cy="2704412"/>
          </a:xfrm>
          <a:prstGeom prst="rect">
            <a:avLst/>
          </a:prstGeom>
        </p:spPr>
      </p:pic>
      <p:pic>
        <p:nvPicPr>
          <p:cNvPr id="6" name="图片 5"/>
          <p:cNvPicPr>
            <a:picLocks noChangeAspect="1"/>
          </p:cNvPicPr>
          <p:nvPr/>
        </p:nvPicPr>
        <p:blipFill>
          <a:blip r:embed="rId4"/>
          <a:stretch>
            <a:fillRect/>
          </a:stretch>
        </p:blipFill>
        <p:spPr>
          <a:xfrm>
            <a:off x="7248128" y="1052736"/>
            <a:ext cx="3913532" cy="208721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1+#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状态转换测试概述</a:t>
            </a:r>
            <a:r>
              <a:rPr lang="en-US" altLang="zh-CN" smtClean="0"/>
              <a:t>—</a:t>
            </a:r>
            <a:r>
              <a:rPr lang="zh-CN" altLang="en-US" smtClean="0"/>
              <a:t>有限状态机</a:t>
            </a:r>
            <a:endParaRPr lang="zh-CN" altLang="en-US" dirty="0"/>
          </a:p>
        </p:txBody>
      </p:sp>
      <p:sp>
        <p:nvSpPr>
          <p:cNvPr id="3" name="内容占位符 2"/>
          <p:cNvSpPr>
            <a:spLocks noGrp="1"/>
          </p:cNvSpPr>
          <p:nvPr>
            <p:ph idx="1"/>
          </p:nvPr>
        </p:nvSpPr>
        <p:spPr>
          <a:xfrm>
            <a:off x="695400" y="1052736"/>
            <a:ext cx="10668000" cy="4267200"/>
          </a:xfrm>
        </p:spPr>
        <p:txBody>
          <a:bodyPr/>
          <a:lstStyle/>
          <a:p>
            <a:r>
              <a:rPr lang="zh-CN" altLang="en-US" dirty="0" smtClean="0">
                <a:solidFill>
                  <a:srgbClr val="FF0000"/>
                </a:solidFill>
              </a:rPr>
              <a:t>有限状态机</a:t>
            </a:r>
            <a:r>
              <a:rPr lang="zh-CN" altLang="en-US" dirty="0" smtClean="0"/>
              <a:t>表示有限个状态以及在这些状态之间的转移和动作等行为的数学模型</a:t>
            </a:r>
            <a:endParaRPr lang="en-US" altLang="zh-CN" dirty="0" smtClean="0"/>
          </a:p>
          <a:p>
            <a:r>
              <a:rPr lang="zh-CN" altLang="en-US" dirty="0" smtClean="0"/>
              <a:t>有限状态机，可以用状态图，状态表，状态树表示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767408" y="3068960"/>
            <a:ext cx="3672408" cy="2926746"/>
          </a:xfrm>
          <a:prstGeom prst="rect">
            <a:avLst/>
          </a:prstGeom>
        </p:spPr>
      </p:pic>
      <p:graphicFrame>
        <p:nvGraphicFramePr>
          <p:cNvPr id="4" name="表格 3"/>
          <p:cNvGraphicFramePr>
            <a:graphicFrameLocks noGrp="1"/>
          </p:cNvGraphicFramePr>
          <p:nvPr/>
        </p:nvGraphicFramePr>
        <p:xfrm>
          <a:off x="5087888" y="3212976"/>
          <a:ext cx="3319126" cy="2670786"/>
        </p:xfrm>
        <a:graphic>
          <a:graphicData uri="http://schemas.openxmlformats.org/drawingml/2006/table">
            <a:tbl>
              <a:tblPr firstRow="1" bandRow="1">
                <a:tableStyleId>{0505E3EF-67EA-436B-97B2-0124C06EBD24}</a:tableStyleId>
              </a:tblPr>
              <a:tblGrid>
                <a:gridCol w="1106375"/>
                <a:gridCol w="1106375"/>
                <a:gridCol w="1106376"/>
              </a:tblGrid>
              <a:tr h="798578">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9734">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3086">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3" name="图片 12"/>
          <p:cNvPicPr>
            <a:picLocks noChangeAspect="1"/>
          </p:cNvPicPr>
          <p:nvPr/>
        </p:nvPicPr>
        <p:blipFill>
          <a:blip r:embed="rId4"/>
          <a:stretch>
            <a:fillRect/>
          </a:stretch>
        </p:blipFill>
        <p:spPr>
          <a:xfrm>
            <a:off x="9264352" y="2204864"/>
            <a:ext cx="2019353" cy="3493192"/>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336" y="-243408"/>
            <a:ext cx="10685944" cy="121602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a:xfrm>
            <a:off x="4007768" y="1340768"/>
            <a:ext cx="10685944" cy="4267200"/>
          </a:xfrm>
        </p:spPr>
        <p:txBody>
          <a:bodyPr/>
          <a:lstStyle/>
          <a:p>
            <a:r>
              <a:rPr lang="zh-CN" altLang="en-US" dirty="0" smtClean="0"/>
              <a:t>状态转换测试概述</a:t>
            </a:r>
            <a:endParaRPr lang="en-US" altLang="zh-CN" dirty="0" smtClean="0"/>
          </a:p>
          <a:p>
            <a:r>
              <a:rPr lang="zh-CN" altLang="en-US" dirty="0" smtClean="0">
                <a:solidFill>
                  <a:srgbClr val="FF0000"/>
                </a:solidFill>
              </a:rPr>
              <a:t>建立状态转换图</a:t>
            </a:r>
            <a:endParaRPr lang="en-US" altLang="zh-CN" dirty="0" smtClean="0">
              <a:solidFill>
                <a:srgbClr val="FF0000"/>
              </a:solidFill>
            </a:endParaRPr>
          </a:p>
          <a:p>
            <a:r>
              <a:rPr lang="zh-CN" altLang="en-US" dirty="0" smtClean="0"/>
              <a:t>写出测试用例</a:t>
            </a:r>
            <a:endParaRPr lang="zh-CN" altLang="en-US" dirty="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178</TotalTime>
  <Words>849</Words>
  <Application>Microsoft Office PowerPoint</Application>
  <PresentationFormat>自定义</PresentationFormat>
  <Paragraphs>138</Paragraphs>
  <Slides>22</Slides>
  <Notes>6</Notes>
  <HiddenSlides>2</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Profile</vt:lpstr>
      <vt:lpstr>软件测试实用教程 ——方法与实践</vt:lpstr>
      <vt:lpstr>内容回顾</vt:lpstr>
      <vt:lpstr>根据如下图播放器提供的功能进行用例设计</vt:lpstr>
      <vt:lpstr>本节教学目标</vt:lpstr>
      <vt:lpstr>状态转换测试概述</vt:lpstr>
      <vt:lpstr>目 录</vt:lpstr>
      <vt:lpstr>状态转换测试概述</vt:lpstr>
      <vt:lpstr>状态转换测试概述—有限状态机</vt:lpstr>
      <vt:lpstr>目 录</vt:lpstr>
      <vt:lpstr>建立状态转换图</vt:lpstr>
      <vt:lpstr>状态图转换状态树</vt:lpstr>
      <vt:lpstr>状态图转换状态树</vt:lpstr>
      <vt:lpstr>PowerPoint 演示文稿</vt:lpstr>
      <vt:lpstr>目 录</vt:lpstr>
      <vt:lpstr>设计测试用例</vt:lpstr>
      <vt:lpstr>使用状态图的方式设计测试用例步骤总结</vt:lpstr>
      <vt:lpstr>Practice</vt:lpstr>
      <vt:lpstr>  美国航天局（NASA）火星极地着陆</vt:lpstr>
      <vt:lpstr>Practice</vt:lpstr>
      <vt:lpstr>Practice</vt:lpstr>
      <vt:lpstr>总结</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Jeah</cp:lastModifiedBy>
  <cp:revision>315</cp:revision>
  <dcterms:created xsi:type="dcterms:W3CDTF">2008-07-27T05:17:00Z</dcterms:created>
  <dcterms:modified xsi:type="dcterms:W3CDTF">2019-08-13T05:55:01Z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