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20"/>
  </p:notesMasterIdLst>
  <p:handoutMasterIdLst>
    <p:handoutMasterId r:id="rId21"/>
  </p:handoutMasterIdLst>
  <p:sldIdLst>
    <p:sldId id="256" r:id="rId2"/>
    <p:sldId id="553" r:id="rId3"/>
    <p:sldId id="554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68" r:id="rId14"/>
    <p:sldId id="566" r:id="rId15"/>
    <p:sldId id="567" r:id="rId16"/>
    <p:sldId id="564" r:id="rId17"/>
    <p:sldId id="565" r:id="rId18"/>
    <p:sldId id="549" r:id="rId1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1" autoAdjust="0"/>
    <p:restoredTop sz="93468" autoAdjust="0"/>
  </p:normalViewPr>
  <p:slideViewPr>
    <p:cSldViewPr>
      <p:cViewPr varScale="1">
        <p:scale>
          <a:sx n="66" d="100"/>
          <a:sy n="66" d="100"/>
        </p:scale>
        <p:origin x="-378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0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713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asvo.com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655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176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07DC66-17B5-478A-82B0-65666CD980FB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5737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第一种典型模型  大爆炸模型 说道爆炸，大家可以联想到宇宙大爆炸的场景，这会产生两种结果，也许很好，也许很差，出来的东西什么都不是，完全是拍脑袋拍出来的，没有规划，想到哪里做到哪里</a:t>
            </a:r>
            <a:endParaRPr lang="en-US" altLang="zh-CN" dirty="0" smtClean="0"/>
          </a:p>
          <a:p>
            <a:r>
              <a:rPr lang="zh-CN" altLang="en-US" dirty="0" smtClean="0"/>
              <a:t>一般不需要测试，即便是由测试也是在发布前进行测试，测试出来的东西不一定修改</a:t>
            </a:r>
            <a:r>
              <a:rPr lang="en-US" altLang="zh-CN" dirty="0" smtClean="0"/>
              <a:t>……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694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先由粗略的想法，然后写代码的过程中修改，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在这个过程中的测试工作，也许一个旧版本还没有测试完成，新版本就又出来了，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如果你是开发人员，将来尽量避免这中模式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如果你是测试人员，将来也要尽力帮助团队去规范这种模式，那怎么规范呢？我们先来学习后面的开发模式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459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lang="zh-CN" altLang="en-US" dirty="0" smtClean="0"/>
              <a:t>首先看一下由来    </a:t>
            </a:r>
            <a:endParaRPr lang="en-US" altLang="zh-CN" dirty="0" smtClean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1970</a:t>
            </a:r>
            <a:r>
              <a:rPr lang="zh-CN" altLang="zh-CN" dirty="0" smtClean="0"/>
              <a:t>年温斯顿</a:t>
            </a:r>
            <a:r>
              <a:rPr lang="en-US" altLang="zh-CN" dirty="0" smtClean="0"/>
              <a:t>•</a:t>
            </a:r>
            <a:r>
              <a:rPr lang="zh-CN" altLang="zh-CN" dirty="0" smtClean="0"/>
              <a:t>罗伊斯（</a:t>
            </a:r>
            <a:r>
              <a:rPr lang="en-US" altLang="zh-CN" dirty="0" smtClean="0"/>
              <a:t>Winston Royce</a:t>
            </a:r>
            <a:r>
              <a:rPr lang="zh-CN" altLang="zh-CN" dirty="0" smtClean="0"/>
              <a:t>）提出了著名的</a:t>
            </a:r>
            <a:r>
              <a:rPr lang="en-US" altLang="zh-CN" dirty="0" smtClean="0"/>
              <a:t>“</a:t>
            </a:r>
            <a:r>
              <a:rPr lang="zh-CN" altLang="zh-CN" dirty="0" smtClean="0"/>
              <a:t>瀑布模型</a:t>
            </a:r>
            <a:r>
              <a:rPr lang="en-US" altLang="zh-CN" dirty="0" smtClean="0"/>
              <a:t>”</a:t>
            </a:r>
            <a:r>
              <a:rPr lang="zh-CN" altLang="zh-CN" dirty="0" smtClean="0"/>
              <a:t>，直到</a:t>
            </a:r>
            <a:r>
              <a:rPr lang="en-US" altLang="zh-CN" dirty="0" smtClean="0"/>
              <a:t>80</a:t>
            </a:r>
            <a:r>
              <a:rPr lang="zh-CN" altLang="zh-CN" dirty="0" smtClean="0"/>
              <a:t>年代早期，它一直是唯一被广泛采用的</a:t>
            </a:r>
            <a:r>
              <a:rPr lang="zh-CN" altLang="en-US" dirty="0" smtClean="0"/>
              <a:t>软件开发模型</a:t>
            </a:r>
            <a:r>
              <a:rPr lang="zh-CN" altLang="zh-CN" dirty="0" smtClean="0"/>
              <a:t>。 </a:t>
            </a:r>
            <a:r>
              <a:rPr lang="zh-CN" altLang="en-US" dirty="0" smtClean="0"/>
              <a:t>图中所示的就是瀑布模型</a:t>
            </a:r>
            <a:endParaRPr lang="en-US" altLang="zh-CN" dirty="0" smtClean="0"/>
          </a:p>
          <a:p>
            <a:pPr marL="0" marR="0" indent="-658812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是不是所有的瀑布模型都如当前图显示的样子呢</a:t>
            </a:r>
            <a:r>
              <a:rPr lang="zh-CN" altLang="en-US" baseline="0" dirty="0" smtClean="0"/>
              <a:t>  不是的  大家可以从网络或其他书籍中看到瀑布模型的多种不同呈现形式，可能其中细节上有所差异  但是归根结底内涵统一</a:t>
            </a:r>
            <a:endParaRPr lang="zh-CN" altLang="en-US" dirty="0" smtClean="0"/>
          </a:p>
          <a:p>
            <a:pPr marL="0" indent="-658812"/>
            <a:endParaRPr kumimoji="1" lang="zh-CN" altLang="en-US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07DC66-17B5-478A-82B0-65666CD980FB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413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概要设计文档举例：</a:t>
            </a:r>
            <a:r>
              <a:rPr lang="en-US" altLang="zh-CN" dirty="0" smtClean="0"/>
              <a:t>https://wenku.baidu.com/view/c7fa248cd0d233d4b14e6976.html</a:t>
            </a:r>
          </a:p>
          <a:p>
            <a:r>
              <a:rPr lang="zh-CN" altLang="en-US" dirty="0" smtClean="0"/>
              <a:t>详细设计文档：</a:t>
            </a:r>
            <a:r>
              <a:rPr lang="en-US" altLang="zh-CN" dirty="0" smtClean="0"/>
              <a:t>https://wenku.baidu.com/view/8ff7c98aaa00b52acfc7ca83.html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245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624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E0B2A7-2417-405C-AC20-850CA8FB5AB5}" type="slidenum">
              <a:rPr lang="zh-CN" altLang="en-US" smtClean="0"/>
              <a:pPr>
                <a:defRPr/>
              </a:pPr>
              <a:t>13</a:t>
            </a:fld>
            <a:endParaRPr lang="en-US" altLang="zh-CN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pitchFamily="34" charset="0"/>
              </a:rPr>
              <a:t>开始不必详细定义所有细节。从小开始，定义重要功能，努力实现，接受客户反馈，然后进入下一阶段。（一个螺旋包括</a:t>
            </a:r>
            <a:r>
              <a:rPr lang="en-US" altLang="zh-CN" dirty="0" smtClean="0">
                <a:latin typeface="Arial" pitchFamily="34" charset="0"/>
              </a:rPr>
              <a:t>6</a:t>
            </a:r>
            <a:r>
              <a:rPr lang="zh-CN" altLang="en-US" dirty="0" smtClean="0">
                <a:latin typeface="Arial" pitchFamily="34" charset="0"/>
              </a:rPr>
              <a:t>个步骤：</a:t>
            </a:r>
            <a:r>
              <a:rPr lang="en-US" altLang="zh-CN" dirty="0" smtClean="0">
                <a:latin typeface="Arial" pitchFamily="34" charset="0"/>
              </a:rPr>
              <a:t>1.</a:t>
            </a:r>
            <a:r>
              <a:rPr lang="zh-CN" altLang="en-US" dirty="0" smtClean="0">
                <a:latin typeface="Arial" pitchFamily="34" charset="0"/>
              </a:rPr>
              <a:t>确定目标，可选方案有限制条件；</a:t>
            </a:r>
            <a:r>
              <a:rPr lang="en-US" altLang="zh-CN" dirty="0" smtClean="0">
                <a:latin typeface="Arial" pitchFamily="34" charset="0"/>
              </a:rPr>
              <a:t>2.</a:t>
            </a:r>
            <a:r>
              <a:rPr lang="zh-CN" altLang="en-US" dirty="0" smtClean="0">
                <a:latin typeface="Arial" pitchFamily="34" charset="0"/>
              </a:rPr>
              <a:t>指出并解决风险；</a:t>
            </a:r>
            <a:r>
              <a:rPr lang="en-US" altLang="zh-CN" dirty="0" smtClean="0">
                <a:latin typeface="Arial" pitchFamily="34" charset="0"/>
              </a:rPr>
              <a:t>3.</a:t>
            </a:r>
            <a:r>
              <a:rPr lang="zh-CN" altLang="en-US" dirty="0" smtClean="0">
                <a:latin typeface="Arial" pitchFamily="34" charset="0"/>
              </a:rPr>
              <a:t>评估方案；</a:t>
            </a:r>
            <a:r>
              <a:rPr lang="en-US" altLang="zh-CN" dirty="0" smtClean="0">
                <a:latin typeface="Arial" pitchFamily="34" charset="0"/>
              </a:rPr>
              <a:t>4.</a:t>
            </a:r>
            <a:r>
              <a:rPr lang="zh-CN" altLang="en-US" dirty="0" smtClean="0">
                <a:latin typeface="Arial" pitchFamily="34" charset="0"/>
              </a:rPr>
              <a:t>本阶段开发和测试；</a:t>
            </a:r>
            <a:r>
              <a:rPr lang="en-US" altLang="zh-CN" dirty="0" smtClean="0">
                <a:latin typeface="Arial" pitchFamily="34" charset="0"/>
              </a:rPr>
              <a:t>5.</a:t>
            </a:r>
            <a:r>
              <a:rPr lang="zh-CN" altLang="en-US" dirty="0" smtClean="0">
                <a:latin typeface="Arial" pitchFamily="34" charset="0"/>
              </a:rPr>
              <a:t>计划下一阶段；</a:t>
            </a:r>
            <a:r>
              <a:rPr lang="en-US" altLang="zh-CN" dirty="0" smtClean="0">
                <a:latin typeface="Arial" pitchFamily="34" charset="0"/>
              </a:rPr>
              <a:t>6.</a:t>
            </a:r>
            <a:r>
              <a:rPr lang="zh-CN" altLang="en-US" dirty="0" smtClean="0">
                <a:latin typeface="Arial" pitchFamily="34" charset="0"/>
              </a:rPr>
              <a:t>确定进入下一阶段的方法。</a:t>
            </a:r>
            <a:r>
              <a:rPr lang="zh-CN" altLang="en-US" dirty="0" smtClean="0">
                <a:latin typeface="Arial" pitchFamily="34" charset="0"/>
                <a:hlinkClick r:id="rId3"/>
              </a:rPr>
              <a:t>测试</a:t>
            </a:r>
            <a:r>
              <a:rPr lang="zh-CN" altLang="en-US" dirty="0" smtClean="0">
                <a:latin typeface="Arial" pitchFamily="34" charset="0"/>
              </a:rPr>
              <a:t>一直在进行，直到最后宣布成功！）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9866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288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945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914725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922" r:id="rId3"/>
    <p:sldLayoutId id="2147483882" r:id="rId4"/>
    <p:sldLayoutId id="2147483883" r:id="rId5"/>
    <p:sldLayoutId id="2147483885" r:id="rId6"/>
    <p:sldLayoutId id="2147483923" r:id="rId7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1384" y="1844824"/>
            <a:ext cx="11017224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itchFamily="2" charset="-122"/>
              </a:rPr>
              <a:t>软件测试实用教程</a:t>
            </a:r>
            <a:r>
              <a:rPr lang="en-US" altLang="zh-CN" sz="6000" b="1" dirty="0">
                <a:ea typeface="华文隶书" pitchFamily="2" charset="-122"/>
              </a:rPr>
              <a:t/>
            </a:r>
            <a:br>
              <a:rPr lang="en-US" altLang="zh-CN" sz="6000" b="1" dirty="0">
                <a:ea typeface="华文隶书" pitchFamily="2" charset="-122"/>
              </a:rPr>
            </a:br>
            <a:r>
              <a:rPr lang="en-US" altLang="zh-CN" sz="6000" b="1" dirty="0">
                <a:ea typeface="华文隶书" pitchFamily="2" charset="-122"/>
              </a:rPr>
              <a:t>——</a:t>
            </a:r>
            <a:r>
              <a:rPr lang="zh-CN" altLang="en-US" sz="6000" b="1" dirty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dirty="0" err="1" smtClean="0">
                <a:latin typeface="华文隶书" pitchFamily="2" charset="-122"/>
                <a:ea typeface="华文隶书" pitchFamily="2" charset="-122"/>
              </a:rPr>
              <a:t>PartI</a:t>
            </a:r>
            <a:r>
              <a:rPr lang="en-US" altLang="zh-CN" sz="4400" dirty="0" smtClean="0">
                <a:latin typeface="华文隶书" pitchFamily="2" charset="-122"/>
                <a:ea typeface="华文隶书" pitchFamily="2" charset="-122"/>
              </a:rPr>
              <a:t>   </a:t>
            </a:r>
            <a:r>
              <a:rPr lang="zh-CN" altLang="en-US" sz="4400" dirty="0" smtClean="0">
                <a:latin typeface="华文隶书" pitchFamily="2" charset="-122"/>
                <a:ea typeface="华文隶书" pitchFamily="2" charset="-122"/>
              </a:rPr>
              <a:t>软件测试概述</a:t>
            </a:r>
            <a:r>
              <a:rPr lang="en-US" altLang="zh-CN" sz="4400" dirty="0" smtClean="0">
                <a:latin typeface="华文隶书" pitchFamily="2" charset="-122"/>
                <a:ea typeface="华文隶书" pitchFamily="2" charset="-122"/>
              </a:rPr>
              <a:t>—</a:t>
            </a:r>
            <a:r>
              <a:rPr lang="zh-CN" altLang="en-US" sz="4400" dirty="0" smtClean="0">
                <a:latin typeface="华文隶书" pitchFamily="2" charset="-122"/>
                <a:ea typeface="华文隶书" pitchFamily="2" charset="-122"/>
              </a:rPr>
              <a:t>软件开发模型</a:t>
            </a:r>
            <a:endParaRPr lang="zh-CN" altLang="en-US" sz="4400" b="1" dirty="0"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瀑布模型缺点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线性</a:t>
            </a:r>
            <a:r>
              <a:rPr lang="zh-CN" altLang="en-US" dirty="0">
                <a:latin typeface="+mn-ea"/>
              </a:rPr>
              <a:t>严格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成果晚出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 smtClean="0">
                <a:latin typeface="+mn-ea"/>
              </a:rPr>
              <a:t>风险大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阶段固定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反复</a:t>
            </a:r>
            <a:r>
              <a:rPr lang="en-US" altLang="zh-CN" dirty="0">
                <a:latin typeface="+mn-ea"/>
              </a:rPr>
              <a:t>&amp;</a:t>
            </a:r>
            <a:r>
              <a:rPr lang="zh-CN" altLang="en-US" dirty="0" smtClean="0">
                <a:latin typeface="+mn-ea"/>
              </a:rPr>
              <a:t>迭代</a:t>
            </a:r>
            <a:r>
              <a:rPr lang="zh-CN" altLang="en-US" dirty="0">
                <a:latin typeface="+mn-ea"/>
              </a:rPr>
              <a:t>不适合</a:t>
            </a:r>
            <a:r>
              <a:rPr lang="en-US" altLang="zh-CN" dirty="0" smtClean="0">
                <a:latin typeface="+mn-ea"/>
              </a:rPr>
              <a:t>——</a:t>
            </a:r>
            <a:r>
              <a:rPr lang="zh-CN" altLang="en-US" dirty="0" smtClean="0">
                <a:latin typeface="+mn-ea"/>
              </a:rPr>
              <a:t>灵活性差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单次需求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需求</a:t>
            </a:r>
            <a:r>
              <a:rPr lang="zh-CN" altLang="en-US" dirty="0" smtClean="0">
                <a:latin typeface="+mn-ea"/>
              </a:rPr>
              <a:t>变更多</a:t>
            </a:r>
            <a:r>
              <a:rPr lang="en-US" altLang="zh-CN" dirty="0" smtClean="0">
                <a:latin typeface="+mn-ea"/>
              </a:rPr>
              <a:t>——</a:t>
            </a:r>
            <a:r>
              <a:rPr lang="zh-CN" altLang="en-US" dirty="0" smtClean="0">
                <a:latin typeface="+mn-ea"/>
              </a:rPr>
              <a:t>适应性差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测试滞后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缺陷晚查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 smtClean="0">
                <a:latin typeface="+mn-ea"/>
              </a:rPr>
              <a:t>代价大</a:t>
            </a:r>
            <a:endParaRPr lang="en-US" altLang="zh-CN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9658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瀑布模型适合场景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功能、性能明确完整</a:t>
            </a:r>
            <a:endParaRPr lang="en-US" altLang="zh-CN" dirty="0"/>
          </a:p>
          <a:p>
            <a:r>
              <a:rPr lang="zh-CN" altLang="en-US" dirty="0"/>
              <a:t>需求固定，无重大变动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1124744"/>
            <a:ext cx="25527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979712" y="3305913"/>
            <a:ext cx="20377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操作系统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9191" y="4437112"/>
            <a:ext cx="34275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数据库管理系统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89140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 smtClean="0"/>
              <a:t>软件开发生命周期模型</a:t>
            </a:r>
            <a:r>
              <a:rPr lang="en-US" altLang="zh-CN" b="1" i="0" dirty="0" smtClean="0"/>
              <a:t>—</a:t>
            </a:r>
            <a:r>
              <a:rPr lang="zh-CN" altLang="en-US" b="1" i="0" dirty="0" smtClean="0"/>
              <a:t>螺旋模型</a:t>
            </a:r>
            <a:endParaRPr lang="zh-CN" altLang="en-US" b="1" i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3024336" cy="4267200"/>
          </a:xfrm>
        </p:spPr>
        <p:txBody>
          <a:bodyPr/>
          <a:lstStyle/>
          <a:p>
            <a:r>
              <a:rPr lang="zh-CN" altLang="en-US" dirty="0" smtClean="0"/>
              <a:t>结合快速原型法和迭代模型</a:t>
            </a:r>
            <a:endParaRPr lang="zh-CN" altLang="en-US" dirty="0"/>
          </a:p>
        </p:txBody>
      </p:sp>
      <p:pic>
        <p:nvPicPr>
          <p:cNvPr id="5" name="图片 4" descr="1.3_clip_image004_00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7888" y="1628800"/>
            <a:ext cx="5673402" cy="362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400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564530" y="1394373"/>
            <a:ext cx="11247719" cy="4931477"/>
          </a:xfrm>
        </p:spPr>
        <p:txBody>
          <a:bodyPr/>
          <a:lstStyle/>
          <a:p>
            <a:pPr marL="469900" lvl="1" indent="-469900">
              <a:buFont typeface="Wingdings" pitchFamily="2" charset="2"/>
              <a:buChar char="Ø"/>
            </a:pPr>
            <a:r>
              <a:rPr lang="zh-CN" altLang="en-US" sz="2800" dirty="0">
                <a:cs typeface="+mn-cs"/>
              </a:rPr>
              <a:t>每</a:t>
            </a:r>
            <a:r>
              <a:rPr lang="zh-CN" altLang="en-US" sz="2800" dirty="0">
                <a:cs typeface="+mn-cs"/>
              </a:rPr>
              <a:t>一螺旋（开发阶段）包括5个步骤：</a:t>
            </a:r>
            <a:endParaRPr lang="en-US" altLang="zh-CN" sz="2800" dirty="0">
              <a:cs typeface="+mn-cs"/>
            </a:endParaRPr>
          </a:p>
          <a:p>
            <a:pPr marL="469900" lvl="1" indent="-469900">
              <a:buFont typeface="Wingdings" pitchFamily="2" charset="2"/>
              <a:buChar char="Ø"/>
            </a:pPr>
            <a:endParaRPr lang="en-US" altLang="zh-CN" sz="2800" dirty="0">
              <a:cs typeface="+mn-cs"/>
            </a:endParaRPr>
          </a:p>
          <a:p>
            <a:pPr marL="800100" lvl="1" indent="-166688">
              <a:buFont typeface="黑体" pitchFamily="2" charset="-122"/>
              <a:buChar char="-"/>
            </a:pPr>
            <a:endParaRPr lang="en-US" altLang="zh-CN" sz="2000" dirty="0">
              <a:solidFill>
                <a:schemeClr val="tx1"/>
              </a:solidFill>
              <a:cs typeface="+mn-cs"/>
            </a:endParaRPr>
          </a:p>
          <a:p>
            <a:pPr marL="800100" lvl="1" indent="-166688">
              <a:buFont typeface="黑体" pitchFamily="2" charset="-122"/>
              <a:buChar char="-"/>
            </a:pPr>
            <a:endParaRPr lang="en-US" altLang="zh-CN" sz="2000" dirty="0">
              <a:solidFill>
                <a:schemeClr val="tx1"/>
              </a:solidFill>
              <a:cs typeface="+mn-cs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pPr marL="800100" lvl="1" indent="-166688">
              <a:buFont typeface="黑体" pitchFamily="2" charset="-122"/>
              <a:buChar char="-"/>
            </a:pPr>
            <a:r>
              <a:rPr lang="zh-CN" altLang="en-US" sz="2000" dirty="0" smtClean="0">
                <a:solidFill>
                  <a:schemeClr val="tx1"/>
                </a:solidFill>
                <a:cs typeface="+mn-cs"/>
              </a:rPr>
              <a:t>优点</a:t>
            </a:r>
            <a:r>
              <a:rPr lang="zh-CN" altLang="en-US" sz="2000" dirty="0">
                <a:solidFill>
                  <a:schemeClr val="tx1"/>
                </a:solidFill>
                <a:cs typeface="+mn-cs"/>
              </a:rPr>
              <a:t>：严格的全过程风险管理；强调各开发阶段的质量；提供机会评估项目是否有价值继续下去。</a:t>
            </a:r>
            <a:r>
              <a:rPr lang="en-US" altLang="zh-CN" sz="2000" dirty="0">
                <a:solidFill>
                  <a:schemeClr val="tx1"/>
                </a:solidFill>
                <a:cs typeface="+mn-cs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cs typeface="+mn-cs"/>
              </a:rPr>
              <a:t>发现问题早</a:t>
            </a:r>
            <a:r>
              <a:rPr lang="en-US" altLang="zh-CN" sz="2000" dirty="0">
                <a:solidFill>
                  <a:schemeClr val="tx1"/>
                </a:solidFill>
                <a:cs typeface="+mn-cs"/>
              </a:rPr>
              <a:t>)</a:t>
            </a:r>
            <a:endParaRPr lang="zh-CN" altLang="en-US" sz="2000" dirty="0">
              <a:solidFill>
                <a:schemeClr val="tx1"/>
              </a:solidFill>
              <a:cs typeface="+mn-cs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633983" y="1312784"/>
            <a:ext cx="5952067" cy="3711387"/>
            <a:chOff x="295" y="579"/>
            <a:chExt cx="2812" cy="4613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 rot="17502404">
              <a:off x="-690" y="2062"/>
              <a:ext cx="4613" cy="1647"/>
            </a:xfrm>
            <a:prstGeom prst="rightArrow">
              <a:avLst>
                <a:gd name="adj1" fmla="val 59065"/>
                <a:gd name="adj2" fmla="val 35713"/>
              </a:avLst>
            </a:prstGeom>
            <a:solidFill>
              <a:srgbClr val="E0DEA0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lIns="360000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429" y="845"/>
              <a:ext cx="1678" cy="771"/>
            </a:xfrm>
            <a:prstGeom prst="rect">
              <a:avLst/>
            </a:prstGeom>
            <a:solidFill>
              <a:srgbClr val="EEEDCA">
                <a:alpha val="50000"/>
              </a:srgbClr>
            </a:solidFill>
            <a:ln w="38100" algn="ctr">
              <a:solidFill>
                <a:srgbClr val="808000"/>
              </a:solidFill>
              <a:miter lim="800000"/>
              <a:headEnd/>
              <a:tailEnd/>
            </a:ln>
            <a:effectLst/>
          </p:spPr>
          <p:txBody>
            <a:bodyPr lIns="90000"/>
            <a:lstStyle/>
            <a:p>
              <a:pPr algn="ctr"/>
              <a:r>
                <a:rPr lang="zh-CN" altLang="en-US" sz="2000" b="1" dirty="0" smtClean="0">
                  <a:solidFill>
                    <a:schemeClr val="tx1">
                      <a:lumMod val="10000"/>
                    </a:schemeClr>
                  </a:solidFill>
                </a:rPr>
                <a:t>确定下阶段方法</a:t>
              </a:r>
              <a:endParaRPr lang="ja-JP" altLang="en-US" sz="2000" b="1" dirty="0">
                <a:solidFill>
                  <a:schemeClr val="tx1">
                    <a:lumMod val="10000"/>
                  </a:schemeClr>
                </a:solidFill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1066" y="1661"/>
              <a:ext cx="1678" cy="771"/>
            </a:xfrm>
            <a:prstGeom prst="rect">
              <a:avLst/>
            </a:prstGeom>
            <a:solidFill>
              <a:srgbClr val="EEEDCA">
                <a:alpha val="50000"/>
              </a:srgbClr>
            </a:solidFill>
            <a:ln w="38100" algn="ctr">
              <a:solidFill>
                <a:srgbClr val="808000"/>
              </a:solidFill>
              <a:miter lim="800000"/>
              <a:headEnd/>
              <a:tailEnd/>
            </a:ln>
            <a:effectLst/>
          </p:spPr>
          <p:txBody>
            <a:bodyPr lIns="90000"/>
            <a:lstStyle/>
            <a:p>
              <a:pPr algn="ctr"/>
              <a:r>
                <a:rPr lang="zh-CN" altLang="en-US" sz="2000" b="1" dirty="0" smtClean="0">
                  <a:solidFill>
                    <a:schemeClr val="tx1">
                      <a:lumMod val="10000"/>
                    </a:schemeClr>
                  </a:solidFill>
                </a:rPr>
                <a:t>计划下一阶段</a:t>
              </a:r>
              <a:endParaRPr lang="ja-JP" altLang="en-US" sz="2000" b="1" dirty="0">
                <a:solidFill>
                  <a:schemeClr val="tx1">
                    <a:lumMod val="10000"/>
                  </a:schemeClr>
                </a:solidFill>
                <a:ea typeface="標楷體" pitchFamily="65" charset="-120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703" y="2478"/>
              <a:ext cx="1678" cy="771"/>
            </a:xfrm>
            <a:prstGeom prst="rect">
              <a:avLst/>
            </a:prstGeom>
            <a:solidFill>
              <a:srgbClr val="EEEDCA">
                <a:alpha val="50000"/>
              </a:srgbClr>
            </a:solidFill>
            <a:ln w="38100" algn="ctr">
              <a:solidFill>
                <a:srgbClr val="808000"/>
              </a:solidFill>
              <a:miter lim="800000"/>
              <a:headEnd/>
              <a:tailEnd/>
            </a:ln>
            <a:effectLst/>
          </p:spPr>
          <p:txBody>
            <a:bodyPr lIns="90000"/>
            <a:lstStyle/>
            <a:p>
              <a:r>
                <a:rPr lang="zh-CN" altLang="en-US" sz="2000" b="1" dirty="0" smtClean="0">
                  <a:solidFill>
                    <a:schemeClr val="tx1">
                      <a:lumMod val="10000"/>
                    </a:schemeClr>
                  </a:solidFill>
                </a:rPr>
                <a:t>本阶段的开发和测试</a:t>
              </a:r>
              <a:endParaRPr lang="ja-JP" altLang="en-US" sz="2000" b="1" dirty="0">
                <a:solidFill>
                  <a:schemeClr val="tx1">
                    <a:lumMod val="10000"/>
                  </a:schemeClr>
                </a:solidFill>
                <a:ea typeface="標楷體" pitchFamily="65" charset="-120"/>
              </a:endParaRP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95" y="3294"/>
              <a:ext cx="1678" cy="771"/>
            </a:xfrm>
            <a:prstGeom prst="rect">
              <a:avLst/>
            </a:prstGeom>
            <a:solidFill>
              <a:srgbClr val="EEEDCA">
                <a:alpha val="50000"/>
              </a:srgbClr>
            </a:solidFill>
            <a:ln w="38100" algn="ctr">
              <a:solidFill>
                <a:srgbClr val="808000"/>
              </a:solidFill>
              <a:miter lim="800000"/>
              <a:headEnd/>
              <a:tailEnd/>
            </a:ln>
            <a:effectLst/>
          </p:spPr>
          <p:txBody>
            <a:bodyPr lIns="90000"/>
            <a:lstStyle/>
            <a:p>
              <a:r>
                <a:rPr lang="zh-CN" altLang="en-US" sz="2000" b="1" dirty="0" smtClean="0">
                  <a:solidFill>
                    <a:schemeClr val="tx1">
                      <a:lumMod val="10000"/>
                    </a:schemeClr>
                  </a:solidFill>
                </a:rPr>
                <a:t>评估方案，解决风险</a:t>
              </a:r>
              <a:endParaRPr lang="ja-JP" altLang="en-US" sz="2000" b="1" dirty="0">
                <a:solidFill>
                  <a:schemeClr val="tx1">
                    <a:lumMod val="10000"/>
                  </a:schemeClr>
                </a:solidFill>
                <a:ea typeface="標楷體" pitchFamily="65" charset="-120"/>
              </a:endParaRPr>
            </a:p>
          </p:txBody>
        </p:sp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4767041" y="4178116"/>
            <a:ext cx="3447057" cy="601221"/>
          </a:xfrm>
          <a:prstGeom prst="rect">
            <a:avLst/>
          </a:prstGeom>
          <a:solidFill>
            <a:srgbClr val="EEEDCA">
              <a:alpha val="50000"/>
            </a:srgbClr>
          </a:solidFill>
          <a:ln w="38100" algn="ctr">
            <a:solidFill>
              <a:srgbClr val="808000"/>
            </a:solidFill>
            <a:miter lim="800000"/>
            <a:headEnd/>
            <a:tailEnd/>
          </a:ln>
          <a:effectLst/>
        </p:spPr>
        <p:txBody>
          <a:bodyPr lIns="90000"/>
          <a:lstStyle/>
          <a:p>
            <a:r>
              <a:rPr lang="zh-CN" altLang="en-US" sz="2000" b="1" dirty="0" smtClean="0">
                <a:solidFill>
                  <a:schemeClr val="tx1">
                    <a:lumMod val="10000"/>
                  </a:schemeClr>
                </a:solidFill>
              </a:rPr>
              <a:t>确定目标，选择方案</a:t>
            </a:r>
            <a:endParaRPr lang="ja-JP" altLang="en-US" sz="2000" b="1" dirty="0">
              <a:solidFill>
                <a:schemeClr val="tx1">
                  <a:lumMod val="10000"/>
                </a:schemeClr>
              </a:solidFill>
              <a:ea typeface="標楷體" pitchFamily="65" charset="-120"/>
            </a:endParaRPr>
          </a:p>
        </p:txBody>
      </p:sp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800100" y="228600"/>
            <a:ext cx="7132379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3600" b="1" dirty="0">
                <a:solidFill>
                  <a:schemeClr val="tx2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+mj-cs"/>
              </a:rPr>
              <a:t>软件开发生命周期模型</a:t>
            </a:r>
            <a:r>
              <a:rPr lang="en-US" altLang="zh-CN" sz="3600" b="1" dirty="0">
                <a:solidFill>
                  <a:schemeClr val="tx2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+mj-cs"/>
              </a:rPr>
              <a:t>—</a:t>
            </a:r>
            <a:r>
              <a:rPr lang="zh-CN" altLang="en-US" sz="3600" b="1" dirty="0">
                <a:solidFill>
                  <a:schemeClr val="tx2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+mj-cs"/>
              </a:rPr>
              <a:t>螺旋模型</a:t>
            </a:r>
            <a:endParaRPr lang="zh-CN" sz="3600" b="1" dirty="0">
              <a:solidFill>
                <a:schemeClr val="tx2"/>
              </a:solidFill>
              <a:latin typeface="华文楷体" panose="02010600040101010101" pitchFamily="2" charset="-122"/>
              <a:ea typeface="楷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32843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3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软件开发生命周期模型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2088"/>
            <a:ext cx="10513168" cy="42531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敏捷宣言</a:t>
            </a:r>
            <a:endParaRPr lang="en-US" altLang="zh-CN" dirty="0" smtClean="0"/>
          </a:p>
          <a:p>
            <a:pPr lvl="1"/>
            <a:r>
              <a:rPr lang="zh-CN" altLang="en-US" dirty="0"/>
              <a:t>个体和互动 高于 流程和工具</a:t>
            </a:r>
            <a:br>
              <a:rPr lang="zh-CN" altLang="en-US" dirty="0"/>
            </a:br>
            <a:r>
              <a:rPr lang="zh-CN" altLang="en-US" dirty="0"/>
              <a:t>工作的软件 高于 详尽的文档</a:t>
            </a:r>
            <a:br>
              <a:rPr lang="zh-CN" altLang="en-US" dirty="0"/>
            </a:br>
            <a:r>
              <a:rPr lang="zh-CN" altLang="en-US" dirty="0"/>
              <a:t>客户合作 高于 合同谈判</a:t>
            </a:r>
            <a:br>
              <a:rPr lang="zh-CN" altLang="en-US" dirty="0"/>
            </a:br>
            <a:r>
              <a:rPr lang="zh-CN" altLang="en-US" dirty="0"/>
              <a:t>响应变化 高于 遵循计划</a:t>
            </a:r>
            <a:endParaRPr lang="en-US" altLang="zh-CN" dirty="0" smtClean="0"/>
          </a:p>
        </p:txBody>
      </p:sp>
      <p:sp>
        <p:nvSpPr>
          <p:cNvPr id="4" name="AutoShape 2" descr="https://timgsa.baidu.com/timg?image&amp;quality=80&amp;size=b9999_10000&amp;sec=1492080570137&amp;di=40c40f08262b276545fa74aa8d328c2f&amp;imgtype=0&amp;src=http%3A%2F%2Fimage.lxway.com%2Fupload%2Fc%2F28%2Fc28e8b0e00700b3e0b7460844014a6a2_thumb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50817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-199479"/>
            <a:ext cx="10515600" cy="892175"/>
          </a:xfrm>
        </p:spPr>
        <p:txBody>
          <a:bodyPr/>
          <a:lstStyle/>
          <a:p>
            <a:r>
              <a:rPr lang="zh-CN" altLang="en-US" dirty="0" smtClean="0"/>
              <a:t>软件开发模型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敏捷模型</a:t>
            </a:r>
            <a:endParaRPr lang="zh-CN" altLang="en-US" dirty="0"/>
          </a:p>
        </p:txBody>
      </p:sp>
      <p:sp>
        <p:nvSpPr>
          <p:cNvPr id="4" name="竖卷形 3"/>
          <p:cNvSpPr/>
          <p:nvPr/>
        </p:nvSpPr>
        <p:spPr>
          <a:xfrm>
            <a:off x="0" y="908720"/>
            <a:ext cx="10566152" cy="5040560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400" b="1" kern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400" b="1" kern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4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我们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一直在实践中探寻更好的软件开发方法，</a:t>
            </a:r>
            <a:b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身体力行的同时也帮助他人。由此我们建立了如下价值观：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个体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互动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 高于 流程和工具</a:t>
            </a:r>
            <a:b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可用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 高于 详尽的文档</a:t>
            </a:r>
            <a:b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客户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协作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 高于 合同谈判</a:t>
            </a:r>
            <a:b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响应变化 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胜过</a:t>
            </a:r>
            <a:r>
              <a:rPr lang="zh-CN" altLang="en-US" sz="24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遵循</a:t>
            </a:r>
            <a:r>
              <a:rPr lang="zh-CN" altLang="en-US" sz="24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计划</a:t>
            </a:r>
            <a:endParaRPr lang="en-US" altLang="zh-CN" sz="2400" b="1" kern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4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也就是说，虽然后半部分的条目也具有其价值</a:t>
            </a:r>
            <a:br>
              <a:rPr lang="zh-CN" altLang="en-US" sz="24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但我们更看重前半部分的条目</a:t>
            </a:r>
            <a:endParaRPr lang="zh-CN" altLang="en-US" sz="2400" b="1" kern="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b="1" kern="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84232" y="3212976"/>
            <a:ext cx="3457143" cy="265714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64352" y="548680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敏捷宣言</a:t>
            </a:r>
            <a:endParaRPr lang="en-US" altLang="zh-CN" sz="2800" b="1" kern="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89525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软件开发生命周期模型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2088"/>
            <a:ext cx="10513168" cy="42531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敏捷开发模型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 敏捷开发以</a:t>
            </a:r>
            <a:r>
              <a:rPr lang="zh-CN" altLang="en-US" dirty="0" smtClean="0">
                <a:solidFill>
                  <a:srgbClr val="FF0000"/>
                </a:solidFill>
              </a:rPr>
              <a:t>用户的需求</a:t>
            </a:r>
            <a:r>
              <a:rPr lang="zh-CN" altLang="en-US" dirty="0" smtClean="0"/>
              <a:t>进化为核心，采用</a:t>
            </a:r>
            <a:r>
              <a:rPr lang="zh-CN" altLang="en-US" dirty="0" smtClean="0">
                <a:solidFill>
                  <a:srgbClr val="FF0000"/>
                </a:solidFill>
              </a:rPr>
              <a:t>迭代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循序渐进</a:t>
            </a:r>
            <a:r>
              <a:rPr lang="zh-CN" altLang="en-US" dirty="0" smtClean="0"/>
              <a:t>的方法进行软件开发</a:t>
            </a:r>
            <a:endParaRPr lang="en-US" altLang="zh-CN" dirty="0" smtClean="0"/>
          </a:p>
        </p:txBody>
      </p:sp>
      <p:sp>
        <p:nvSpPr>
          <p:cNvPr id="4" name="AutoShape 2" descr="https://timgsa.baidu.com/timg?image&amp;quality=80&amp;size=b9999_10000&amp;sec=1492080570137&amp;di=40c40f08262b276545fa74aa8d328c2f&amp;imgtype=0&amp;src=http%3A%2F%2Fimage.lxway.com%2Fupload%2Fc%2F28%2Fc28e8b0e00700b3e0b7460844014a6a2_thumb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23392" y="3429000"/>
            <a:ext cx="7704856" cy="4253136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908050" indent="-43656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Font typeface="Wingdings" pitchFamily="2" charset="2"/>
              <a:buChar char="l"/>
            </a:pPr>
            <a:r>
              <a:rPr lang="zh-CN" altLang="en-US" kern="0" dirty="0" smtClean="0"/>
              <a:t> </a:t>
            </a:r>
            <a:r>
              <a:rPr lang="zh-CN" altLang="en-US" dirty="0">
                <a:latin typeface="华文楷体" panose="02010600040101010101" pitchFamily="2" charset="-122"/>
                <a:ea typeface="楷体" panose="02010609060101010101" pitchFamily="49" charset="-122"/>
              </a:rPr>
              <a:t>在敏捷开发中，软件项目在构建初期被切分成多个子项目，各个子项目的成果都经过测试，具备可视、可集成和可运行使用的特征</a:t>
            </a:r>
          </a:p>
        </p:txBody>
      </p:sp>
    </p:spTree>
    <p:extLst>
      <p:ext uri="{BB962C8B-B14F-4D97-AF65-F5344CB8AC3E}">
        <p14:creationId xmlns:p14="http://schemas.microsoft.com/office/powerpoint/2010/main" val="7669570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2"/>
            <a:ext cx="10729192" cy="4556720"/>
          </a:xfrm>
        </p:spPr>
        <p:txBody>
          <a:bodyPr>
            <a:normAutofit/>
          </a:bodyPr>
          <a:lstStyle/>
          <a:p>
            <a:r>
              <a:rPr lang="zh-CN" altLang="en-US" sz="3300" dirty="0" smtClean="0"/>
              <a:t>软件开发模型</a:t>
            </a:r>
            <a:endParaRPr lang="en-US" altLang="zh-CN" sz="3300" dirty="0" smtClean="0"/>
          </a:p>
          <a:p>
            <a:pPr lvl="1"/>
            <a:r>
              <a:rPr lang="zh-CN" altLang="en-US" sz="2800" dirty="0" smtClean="0"/>
              <a:t>大爆炸模型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边写边改模型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瀑布模型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螺旋模型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敏捷开发模型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72250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ea typeface="黑体" pitchFamily="49" charset="-122"/>
                <a:cs typeface="Times New Roman" panose="02020603050405020304" pitchFamily="18" charset="0"/>
              </a:rPr>
              <a:t>Question</a:t>
            </a:r>
            <a:endParaRPr lang="zh-CN" altLang="en-US" sz="4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911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测试过程管理（补充）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</a:p>
          <a:p>
            <a:pPr lvl="1"/>
            <a:r>
              <a:rPr lang="zh-CN" altLang="en-US" dirty="0" smtClean="0"/>
              <a:t>了解常见的软件开发模型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理解瀑布模型的内涵及优缺点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9406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演员是不是电影的全部？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1340768"/>
            <a:ext cx="8438678" cy="4104456"/>
          </a:xfrm>
          <a:prstGeom prst="rect">
            <a:avLst/>
          </a:prstGeom>
        </p:spPr>
      </p:pic>
      <p:pic>
        <p:nvPicPr>
          <p:cNvPr id="1026" name="Picture 2" descr="https://gss0.bdstatic.com/-4o3dSag_xI4khGkpoWK1HF6hhy/baike/w%3D268%3Bg%3D0/sign=462f805bddca7bcb7d7bc02986320c5e/4610b912c8fcc3cef7dc70ab9845d688d43f200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64" y="1340768"/>
            <a:ext cx="25527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8064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软件开发模型概述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软件从无到有需要哪些角色做哪些工作呢？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开发、测试、产品、</a:t>
            </a:r>
            <a:r>
              <a:rPr lang="en-US" altLang="zh-CN" dirty="0" smtClean="0"/>
              <a:t>PM……</a:t>
            </a:r>
          </a:p>
          <a:p>
            <a:r>
              <a:rPr lang="zh-CN" altLang="en-US" dirty="0" smtClean="0"/>
              <a:t>什么是开发模型？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软件开发模型是软件开发的</a:t>
            </a:r>
            <a:r>
              <a:rPr lang="zh-CN" altLang="en-US" dirty="0" smtClean="0">
                <a:solidFill>
                  <a:srgbClr val="FF0000"/>
                </a:solidFill>
              </a:rPr>
              <a:t>全部过程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活动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任务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管理</a:t>
            </a:r>
            <a:r>
              <a:rPr lang="zh-CN" altLang="en-US" dirty="0" smtClean="0"/>
              <a:t>的结构框架。</a:t>
            </a:r>
            <a:r>
              <a:rPr lang="zh-CN" altLang="zh-CN" dirty="0" smtClean="0"/>
              <a:t>它给出了软件开发活动</a:t>
            </a:r>
            <a:r>
              <a:rPr lang="zh-CN" altLang="zh-CN" dirty="0" smtClean="0">
                <a:solidFill>
                  <a:srgbClr val="FF0000"/>
                </a:solidFill>
              </a:rPr>
              <a:t>各阶段之间</a:t>
            </a:r>
            <a:r>
              <a:rPr lang="zh-CN" altLang="zh-CN" dirty="0" smtClean="0"/>
              <a:t>的关系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368" y="4077072"/>
            <a:ext cx="1152128" cy="1877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88617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软件开发模型常见类型</a:t>
            </a:r>
            <a:endParaRPr lang="zh-CN" altLang="en-US" dirty="0"/>
          </a:p>
        </p:txBody>
      </p:sp>
      <p:sp>
        <p:nvSpPr>
          <p:cNvPr id="12291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开发模型的常见类型？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8" name="矩形 7"/>
          <p:cNvSpPr/>
          <p:nvPr/>
        </p:nvSpPr>
        <p:spPr>
          <a:xfrm>
            <a:off x="8118077" y="2826448"/>
            <a:ext cx="1847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endParaRPr lang="zh-CN" altLang="en-US" sz="2800" b="1" cap="all" dirty="0">
              <a:ln/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36082" y="1647584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99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边做边改模型</a:t>
            </a:r>
          </a:p>
        </p:txBody>
      </p:sp>
      <p:sp>
        <p:nvSpPr>
          <p:cNvPr id="11" name="矩形 10"/>
          <p:cNvSpPr/>
          <p:nvPr/>
        </p:nvSpPr>
        <p:spPr>
          <a:xfrm>
            <a:off x="5503429" y="2500154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瀑布模型</a:t>
            </a:r>
          </a:p>
        </p:txBody>
      </p:sp>
      <p:sp>
        <p:nvSpPr>
          <p:cNvPr id="13" name="矩形 12"/>
          <p:cNvSpPr/>
          <p:nvPr/>
        </p:nvSpPr>
        <p:spPr>
          <a:xfrm>
            <a:off x="5248111" y="3284984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s-ES" sz="2800" b="1" dirty="0">
                <a:ln w="11430"/>
                <a:solidFill>
                  <a:srgbClr val="7030A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增量模型</a:t>
            </a:r>
            <a:endParaRPr lang="zh-CN" altLang="en-US" sz="2800" b="1" dirty="0">
              <a:ln w="11430"/>
              <a:solidFill>
                <a:srgbClr val="7030A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95575" y="3608572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33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演化模型</a:t>
            </a:r>
          </a:p>
        </p:txBody>
      </p:sp>
      <p:sp>
        <p:nvSpPr>
          <p:cNvPr id="18" name="矩形 17"/>
          <p:cNvSpPr/>
          <p:nvPr/>
        </p:nvSpPr>
        <p:spPr>
          <a:xfrm>
            <a:off x="2628858" y="2197269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快速原型模型</a:t>
            </a:r>
          </a:p>
        </p:txBody>
      </p:sp>
      <p:sp>
        <p:nvSpPr>
          <p:cNvPr id="20" name="矩形 19"/>
          <p:cNvSpPr/>
          <p:nvPr/>
        </p:nvSpPr>
        <p:spPr>
          <a:xfrm>
            <a:off x="7709532" y="4410690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喷泉模型</a:t>
            </a:r>
          </a:p>
        </p:txBody>
      </p:sp>
      <p:sp>
        <p:nvSpPr>
          <p:cNvPr id="24" name="矩形 23"/>
          <p:cNvSpPr/>
          <p:nvPr/>
        </p:nvSpPr>
        <p:spPr>
          <a:xfrm>
            <a:off x="3117477" y="2720489"/>
            <a:ext cx="144943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RAD</a:t>
            </a:r>
            <a:r>
              <a:rPr lang="zh-CN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endParaRPr lang="zh-CN" altLang="en-US" sz="2800" b="1" dirty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50210" y="4933910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zh-CN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智能模型</a:t>
            </a:r>
            <a:endParaRPr lang="zh-CN" altLang="en-US" sz="28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9996" y="3429000"/>
            <a:ext cx="19928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b="1" dirty="0">
                <a:ln w="11430"/>
                <a:solidFill>
                  <a:srgbClr val="CC00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WINWIN</a:t>
            </a:r>
            <a:r>
              <a:rPr lang="zh-CN" altLang="zh-CN" sz="2800" b="1" dirty="0">
                <a:ln w="11430"/>
                <a:solidFill>
                  <a:srgbClr val="CC00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endParaRPr lang="zh-CN" altLang="en-US" sz="2800" b="1" dirty="0">
              <a:ln w="11430"/>
              <a:solidFill>
                <a:srgbClr val="CC006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71596" y="5229200"/>
            <a:ext cx="126829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XP</a:t>
            </a:r>
            <a:r>
              <a:rPr lang="zh-CN" altLang="zh-CN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endParaRPr lang="zh-CN" altLang="en-US" sz="28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464152" y="2761764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原型实现模型</a:t>
            </a:r>
          </a:p>
        </p:txBody>
      </p:sp>
      <p:sp>
        <p:nvSpPr>
          <p:cNvPr id="21" name="矩形 20"/>
          <p:cNvSpPr/>
          <p:nvPr/>
        </p:nvSpPr>
        <p:spPr>
          <a:xfrm>
            <a:off x="5440487" y="5195520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99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并发开发模型</a:t>
            </a:r>
          </a:p>
        </p:txBody>
      </p:sp>
      <p:sp>
        <p:nvSpPr>
          <p:cNvPr id="22" name="矩形 21"/>
          <p:cNvSpPr/>
          <p:nvPr/>
        </p:nvSpPr>
        <p:spPr>
          <a:xfrm>
            <a:off x="3725114" y="4149080"/>
            <a:ext cx="34307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基于构件的开发模型</a:t>
            </a:r>
          </a:p>
        </p:txBody>
      </p:sp>
    </p:spTree>
    <p:extLst>
      <p:ext uri="{BB962C8B-B14F-4D97-AF65-F5344CB8AC3E}">
        <p14:creationId xmlns:p14="http://schemas.microsoft.com/office/powerpoint/2010/main" val="3375029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1" grpId="0"/>
      <p:bldP spid="13" grpId="0"/>
      <p:bldP spid="16" grpId="0"/>
      <p:bldP spid="18" grpId="0"/>
      <p:bldP spid="20" grpId="0"/>
      <p:bldP spid="24" grpId="0"/>
      <p:bldP spid="26" grpId="0"/>
      <p:bldP spid="3" grpId="0"/>
      <p:bldP spid="17" grpId="0"/>
      <p:bldP spid="19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smtClean="0"/>
              <a:t>软件开发生命周期模型</a:t>
            </a:r>
            <a:endParaRPr lang="zh-CN" altLang="en-US" b="1" i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4968552" cy="4267200"/>
          </a:xfrm>
        </p:spPr>
        <p:txBody>
          <a:bodyPr/>
          <a:lstStyle/>
          <a:p>
            <a:r>
              <a:rPr lang="zh-CN" altLang="en-US" b="1" i="0" dirty="0" smtClean="0"/>
              <a:t>大爆炸模式</a:t>
            </a:r>
            <a:endParaRPr lang="en-US" altLang="zh-CN" b="1" i="0" dirty="0" smtClean="0"/>
          </a:p>
          <a:p>
            <a:pPr marL="1090612" lvl="1" indent="-457200"/>
            <a:r>
              <a:rPr lang="zh-CN" altLang="en-US" dirty="0" smtClean="0"/>
              <a:t>优点</a:t>
            </a:r>
            <a:r>
              <a:rPr lang="zh-CN" altLang="en-US" dirty="0"/>
              <a:t>：思路简单， 通常可能是开发者的“突发奇想</a:t>
            </a:r>
            <a:r>
              <a:rPr lang="en-US" altLang="zh-CN" dirty="0"/>
              <a:t>”</a:t>
            </a:r>
          </a:p>
          <a:p>
            <a:endParaRPr lang="en-US" altLang="zh-CN" b="1" i="0" dirty="0" smtClean="0"/>
          </a:p>
          <a:p>
            <a:endParaRPr lang="en-US" altLang="zh-CN" b="1" i="0" dirty="0" smtClean="0"/>
          </a:p>
          <a:p>
            <a:endParaRPr lang="zh-CN" altLang="en-US" b="1" i="0" dirty="0"/>
          </a:p>
        </p:txBody>
      </p:sp>
      <p:pic>
        <p:nvPicPr>
          <p:cNvPr id="1026" name="Picture 2" descr="http://www.51testing.com/attachments/2013/06/14982672_201306271541391zW5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4" y="1052736"/>
            <a:ext cx="6346222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51384" y="4005064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908050" indent="-43656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090612" lvl="1" indent="-457200">
              <a:buFont typeface="Wingdings" pitchFamily="2" charset="2"/>
              <a:buChar char="l"/>
            </a:pPr>
            <a:r>
              <a:rPr lang="zh-CN" altLang="en-US" dirty="0">
                <a:latin typeface="华文楷体" panose="02010600040101010101" pitchFamily="2" charset="-122"/>
                <a:ea typeface="楷体" panose="02010609060101010101" pitchFamily="49" charset="-122"/>
              </a:rPr>
              <a:t>缺点：开发过程是非工程化的，随意性大，结果不可预知</a:t>
            </a:r>
          </a:p>
          <a:p>
            <a:pPr marL="1090612" lvl="1" indent="-457200">
              <a:buFont typeface="Wingdings" pitchFamily="2" charset="2"/>
              <a:buChar char="l"/>
            </a:pPr>
            <a:r>
              <a:rPr lang="zh-CN" altLang="en-US" dirty="0">
                <a:latin typeface="华文楷体" panose="02010600040101010101" pitchFamily="2" charset="-122"/>
                <a:ea typeface="楷体" panose="02010609060101010101" pitchFamily="49" charset="-122"/>
              </a:rPr>
              <a:t>测试：开发任务完成后，修复较困难</a:t>
            </a:r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4697007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smtClean="0"/>
              <a:t>软件开发生命周期模型</a:t>
            </a:r>
            <a:endParaRPr lang="zh-CN" altLang="en-US" b="1" i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0" dirty="0" smtClean="0"/>
              <a:t>边写边改模式</a:t>
            </a:r>
            <a:endParaRPr lang="en-US" altLang="zh-CN" b="1" i="0" dirty="0" smtClean="0"/>
          </a:p>
          <a:p>
            <a:endParaRPr lang="en-US" altLang="zh-CN" dirty="0"/>
          </a:p>
          <a:p>
            <a:endParaRPr lang="en-US" altLang="zh-CN" b="1" i="0" dirty="0" smtClean="0"/>
          </a:p>
          <a:p>
            <a:pPr marL="1090612" lvl="1" indent="-457200"/>
            <a:r>
              <a:rPr lang="zh-CN" altLang="en-US" sz="2800" dirty="0">
                <a:latin typeface="+mn-ea"/>
              </a:rPr>
              <a:t>优点：简单考虑到了软件的需求，产品周期短</a:t>
            </a:r>
          </a:p>
          <a:p>
            <a:pPr marL="1090612" lvl="1" indent="-457200"/>
            <a:r>
              <a:rPr lang="zh-CN" altLang="en-US" sz="2800" dirty="0">
                <a:latin typeface="+mn-ea"/>
              </a:rPr>
              <a:t>缺点：没有计划和文档的编制</a:t>
            </a:r>
            <a:endParaRPr lang="en-US" altLang="zh-CN" sz="2800" dirty="0">
              <a:latin typeface="+mn-ea"/>
            </a:endParaRPr>
          </a:p>
          <a:p>
            <a:pPr marL="1090612" lvl="1" indent="-457200"/>
            <a:r>
              <a:rPr lang="zh-CN" altLang="en-US" sz="2800" dirty="0">
                <a:latin typeface="+mn-ea"/>
              </a:rPr>
              <a:t>测试工作： 由于新的版本不断产生，测试工作</a:t>
            </a:r>
            <a:r>
              <a:rPr lang="zh-CN" altLang="en-US" dirty="0"/>
              <a:t>长期循环</a:t>
            </a:r>
            <a:endParaRPr lang="en-US" altLang="zh-CN" dirty="0"/>
          </a:p>
          <a:p>
            <a:pPr lvl="1"/>
            <a:endParaRPr lang="en-US" altLang="zh-CN" b="1" i="0" dirty="0" smtClean="0"/>
          </a:p>
          <a:p>
            <a:endParaRPr lang="zh-CN" altLang="en-US" b="1" i="0" dirty="0"/>
          </a:p>
        </p:txBody>
      </p:sp>
      <p:pic>
        <p:nvPicPr>
          <p:cNvPr id="2050" name="Picture 2" descr="http://www.51testing.com/attachments/2013/06/14982672_2013062715413924nkl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705" y="980728"/>
            <a:ext cx="10297144" cy="290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6673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/>
          <p:nvPr/>
        </p:nvCxnSpPr>
        <p:spPr bwMode="auto">
          <a:xfrm>
            <a:off x="5087888" y="1268760"/>
            <a:ext cx="3744416" cy="468052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瀑布模型</a:t>
            </a:r>
            <a:endParaRPr lang="zh-CN" altLang="en-US" dirty="0"/>
          </a:p>
        </p:txBody>
      </p:sp>
      <p:sp>
        <p:nvSpPr>
          <p:cNvPr id="12291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9027870" y="1700808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600" b="1" dirty="0">
                <a:ln w="11430"/>
                <a:solidFill>
                  <a:srgbClr val="FF99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1970</a:t>
            </a:r>
            <a:endParaRPr lang="zh-CN" altLang="en-US" sz="3600" b="1" dirty="0">
              <a:ln w="11430"/>
              <a:solidFill>
                <a:srgbClr val="FF996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8840" y="4869160"/>
            <a:ext cx="3223895" cy="954107"/>
          </a:xfrm>
          <a:prstGeom prst="rect">
            <a:avLst/>
          </a:prstGeom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温斯顿</a:t>
            </a:r>
            <a:r>
              <a:rPr lang="en-US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•</a:t>
            </a:r>
            <a:r>
              <a:rPr lang="zh-CN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罗伊斯</a:t>
            </a:r>
            <a:endParaRPr lang="en-US" altLang="zh-CN" sz="2800" b="1" dirty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ctr"/>
            <a:r>
              <a:rPr lang="zh-CN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Winston Royce</a:t>
            </a:r>
            <a:r>
              <a:rPr lang="zh-CN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zh-CN" altLang="en-US" sz="2800" b="1" dirty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58080" y="3068960"/>
            <a:ext cx="24994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6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80</a:t>
            </a:r>
            <a:r>
              <a:rPr lang="zh-CN" altLang="zh-CN" sz="36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年代早期</a:t>
            </a:r>
            <a:endParaRPr lang="zh-CN" altLang="en-US" sz="36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2855640" y="1340768"/>
            <a:ext cx="5184841" cy="4535934"/>
            <a:chOff x="1292" y="935"/>
            <a:chExt cx="3464" cy="2903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1292" y="935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需求分析</a:t>
              </a: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655" y="1434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概要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设计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2064" y="1933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详细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设计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2472" y="2432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编码</a:t>
              </a: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2880" y="2931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测试</a:t>
              </a: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3334" y="3430"/>
              <a:ext cx="1422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上线运行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及维护</a:t>
              </a:r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1292" y="1344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1701" y="1842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2109" y="2341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2517" y="2840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2971" y="3339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678448" y="1412776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（需求说明书）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86881" y="2138602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（系统设计书）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5807820" y="2930764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（程序设计书）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383959" y="3722927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latin typeface="Times New Roman" panose="02020603050405020304" pitchFamily="18" charset="0"/>
                <a:ea typeface="楷体" panose="02010609060101010101" pitchFamily="49" charset="-122"/>
              </a:rPr>
              <a:t>（程序清单）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7031659" y="4515089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latin typeface="Times New Roman" panose="02020603050405020304" pitchFamily="18" charset="0"/>
                <a:ea typeface="楷体" panose="02010609060101010101" pitchFamily="49" charset="-122"/>
              </a:rPr>
              <a:t>（测试报告）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8112224" y="5157192"/>
            <a:ext cx="172799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（维护报告，</a:t>
            </a: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改进的系统）</a:t>
            </a:r>
          </a:p>
        </p:txBody>
      </p:sp>
    </p:spTree>
    <p:extLst>
      <p:ext uri="{BB962C8B-B14F-4D97-AF65-F5344CB8AC3E}">
        <p14:creationId xmlns:p14="http://schemas.microsoft.com/office/powerpoint/2010/main" val="472813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瀑布模型优点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2462" indent="-457200"/>
            <a:r>
              <a:rPr lang="zh-CN" altLang="en-US" dirty="0" smtClean="0"/>
              <a:t>如同</a:t>
            </a:r>
            <a:r>
              <a:rPr lang="zh-CN" altLang="en-US" dirty="0"/>
              <a:t>瀑布流水，逐级</a:t>
            </a:r>
            <a:r>
              <a:rPr lang="zh-CN" altLang="en-US" dirty="0" smtClean="0"/>
              <a:t>下落</a:t>
            </a:r>
            <a:r>
              <a:rPr lang="en-US" altLang="zh-CN" dirty="0" smtClean="0"/>
              <a:t>——</a:t>
            </a:r>
            <a:r>
              <a:rPr lang="zh-CN" altLang="en-US" dirty="0"/>
              <a:t>样式</a:t>
            </a:r>
            <a:endParaRPr lang="en-US" altLang="zh-CN" dirty="0"/>
          </a:p>
          <a:p>
            <a:pPr marL="652462" indent="-457200"/>
            <a:r>
              <a:rPr lang="zh-CN" altLang="en-US" dirty="0"/>
              <a:t>将软件生存周期各活动规定为依线性顺序联接的若干阶段的</a:t>
            </a:r>
            <a:r>
              <a:rPr lang="zh-CN" altLang="en-US" dirty="0" smtClean="0"/>
              <a:t>模型</a:t>
            </a:r>
            <a:endParaRPr lang="en-US" altLang="zh-CN" dirty="0"/>
          </a:p>
          <a:p>
            <a:pPr marL="652462" indent="-457200"/>
            <a:r>
              <a:rPr lang="zh-CN" altLang="en-US" dirty="0"/>
              <a:t>易理解，阶段明显，强调需求分析，明确测试阶段，提供了一套模板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4037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19768</TotalTime>
  <Words>860</Words>
  <Application>Microsoft Office PowerPoint</Application>
  <PresentationFormat>自定义</PresentationFormat>
  <Paragraphs>140</Paragraphs>
  <Slides>18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Profile</vt:lpstr>
      <vt:lpstr>软件测试实用教程 ——方法与实践</vt:lpstr>
      <vt:lpstr>测试过程管理（补充）</vt:lpstr>
      <vt:lpstr>演员是不是电影的全部？</vt:lpstr>
      <vt:lpstr>软件开发模型概述</vt:lpstr>
      <vt:lpstr>软件开发模型常见类型</vt:lpstr>
      <vt:lpstr>软件开发生命周期模型</vt:lpstr>
      <vt:lpstr>软件开发生命周期模型</vt:lpstr>
      <vt:lpstr>瀑布模型</vt:lpstr>
      <vt:lpstr>瀑布模型优点</vt:lpstr>
      <vt:lpstr>瀑布模型缺点</vt:lpstr>
      <vt:lpstr>瀑布模型适合场景</vt:lpstr>
      <vt:lpstr>软件开发生命周期模型—螺旋模型</vt:lpstr>
      <vt:lpstr>PowerPoint 演示文稿</vt:lpstr>
      <vt:lpstr>软件开发生命周期模型</vt:lpstr>
      <vt:lpstr>软件开发模型—敏捷模型</vt:lpstr>
      <vt:lpstr>软件开发生命周期模型</vt:lpstr>
      <vt:lpstr>内容总结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刘兴梅</dc:creator>
  <cp:lastModifiedBy>admin</cp:lastModifiedBy>
  <cp:revision>329</cp:revision>
  <dcterms:created xsi:type="dcterms:W3CDTF">2008-07-27T05:17:11Z</dcterms:created>
  <dcterms:modified xsi:type="dcterms:W3CDTF">2019-08-28T02:31:46Z</dcterms:modified>
</cp:coreProperties>
</file>