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7"/>
  </p:notesMasterIdLst>
  <p:handoutMasterIdLst>
    <p:handoutMasterId r:id="rId18"/>
  </p:handoutMasterIdLst>
  <p:sldIdLst>
    <p:sldId id="346" r:id="rId2"/>
    <p:sldId id="285"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84"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1143000" y="685800"/>
            <a:ext cx="4572000" cy="3429000"/>
          </a:xfrm>
          <a:ln/>
        </p:spPr>
      </p:sp>
      <p:sp>
        <p:nvSpPr>
          <p:cNvPr id="3" name="备注占位符 2"/>
          <p:cNvSpPr>
            <a:spLocks noGrp="1"/>
          </p:cNvSpPr>
          <p:nvPr>
            <p:ph type="body" idx="1"/>
          </p:nvPr>
        </p:nvSpPr>
        <p:spPr/>
        <p:txBody>
          <a:bodyPr>
            <a:normAutofit/>
          </a:bodyPr>
          <a:lstStyle/>
          <a:p>
            <a:pPr eaLnBrk="1" hangingPunct="1"/>
            <a:r>
              <a:rPr lang="zh-CN" altLang="en-US" dirty="0" smtClean="0"/>
              <a:t>华为的印度研究所过了</a:t>
            </a:r>
            <a:r>
              <a:rPr lang="en-US" altLang="zh-CN" dirty="0" smtClean="0"/>
              <a:t>CMM5</a:t>
            </a:r>
            <a:r>
              <a:rPr lang="zh-CN" altLang="en-US" dirty="0" smtClean="0"/>
              <a:t>级，北京研究所</a:t>
            </a:r>
            <a:r>
              <a:rPr lang="en-US" altLang="zh-CN" dirty="0" smtClean="0"/>
              <a:t>CMM4</a:t>
            </a:r>
            <a:r>
              <a:rPr lang="zh-CN" altLang="en-US" dirty="0" smtClean="0"/>
              <a:t>，东软过了</a:t>
            </a:r>
            <a:r>
              <a:rPr lang="en-US" altLang="zh-CN" dirty="0" smtClean="0"/>
              <a:t>CMM5</a:t>
            </a:r>
            <a:r>
              <a:rPr lang="zh-CN" altLang="en-US" dirty="0" smtClean="0"/>
              <a:t>级</a:t>
            </a:r>
            <a:endParaRPr lang="en-US" altLang="zh-CN" dirty="0" smtClean="0"/>
          </a:p>
          <a:p>
            <a:pPr eaLnBrk="1" hangingPunct="1"/>
            <a:endParaRPr lang="en-US" altLang="zh-CN" dirty="0" smtClean="0"/>
          </a:p>
          <a:p>
            <a:pPr eaLnBrk="1" hangingPunct="1"/>
            <a:r>
              <a:rPr lang="en-US" altLang="zh-CN" dirty="0" smtClean="0"/>
              <a:t>1987</a:t>
            </a:r>
            <a:r>
              <a:rPr lang="zh-CN" altLang="en-US" dirty="0" smtClean="0"/>
              <a:t>年，美国卡内基</a:t>
            </a:r>
            <a:r>
              <a:rPr lang="en-US" altLang="zh-CN" dirty="0" smtClean="0"/>
              <a:t>. </a:t>
            </a:r>
            <a:r>
              <a:rPr lang="zh-CN" altLang="en-US" dirty="0" smtClean="0"/>
              <a:t>梅隆大学</a:t>
            </a:r>
            <a:r>
              <a:rPr lang="zh-CN" altLang="en-US" dirty="0" smtClean="0">
                <a:hlinkClick r:id="rId3" action="ppaction://hlinkfile"/>
              </a:rPr>
              <a:t>软件研究所</a:t>
            </a:r>
            <a:r>
              <a:rPr lang="zh-CN" altLang="en-US" dirty="0" smtClean="0"/>
              <a:t>（</a:t>
            </a:r>
            <a:r>
              <a:rPr lang="en-US" altLang="zh-CN" dirty="0" smtClean="0"/>
              <a:t>SEI</a:t>
            </a:r>
            <a:r>
              <a:rPr lang="zh-CN" altLang="en-US" dirty="0" smtClean="0"/>
              <a:t>）受美国国防部的委托，率先在软件行业从软件过程能力的角度提出了</a:t>
            </a:r>
            <a:r>
              <a:rPr lang="zh-CN" altLang="en-US" dirty="0" smtClean="0">
                <a:hlinkClick r:id="rId4" action="ppaction://hlinkfile"/>
              </a:rPr>
              <a:t>软件过程成熟度</a:t>
            </a:r>
            <a:r>
              <a:rPr lang="zh-CN" altLang="en-US" dirty="0" smtClean="0"/>
              <a:t>模型（</a:t>
            </a:r>
            <a:r>
              <a:rPr lang="en-US" altLang="zh-CN" dirty="0" smtClean="0"/>
              <a:t>CMM</a:t>
            </a:r>
            <a:r>
              <a:rPr lang="zh-CN" altLang="en-US" dirty="0" smtClean="0"/>
              <a:t>），随后在全世界推广实施的一种软件评估标准，用于评价软件承包能力并帮助其改善软件质量的方法。</a:t>
            </a:r>
            <a:endParaRPr lang="en-US" altLang="zh-CN" dirty="0" smtClean="0"/>
          </a:p>
          <a:p>
            <a:pPr eaLnBrk="1" hangingPunct="1"/>
            <a:endParaRPr lang="en-US" altLang="zh-CN" dirty="0" smtClean="0"/>
          </a:p>
          <a:p>
            <a:pPr eaLnBrk="1" hangingPunct="1"/>
            <a:endParaRPr lang="en-US" altLang="zh-CN" dirty="0" smtClean="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3</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1143000" y="685800"/>
            <a:ext cx="4572000" cy="3429000"/>
          </a:xfrm>
          <a:ln/>
        </p:spPr>
      </p:sp>
      <p:sp>
        <p:nvSpPr>
          <p:cNvPr id="54275" name="备注占位符 2"/>
          <p:cNvSpPr>
            <a:spLocks noGrp="1"/>
          </p:cNvSpPr>
          <p:nvPr>
            <p:ph type="body" idx="1"/>
          </p:nvPr>
        </p:nvSpPr>
        <p:spPr>
          <a:noFill/>
          <a:ln/>
        </p:spPr>
        <p:txBody>
          <a:bodyPr/>
          <a:lstStyle/>
          <a:p>
            <a:pPr eaLnBrk="1" hangingPunct="1"/>
            <a:r>
              <a:rPr lang="zh-CN" altLang="en-US" dirty="0" smtClean="0">
                <a:latin typeface="Arial" pitchFamily="34" charset="0"/>
              </a:rPr>
              <a:t>注：</a:t>
            </a:r>
            <a:r>
              <a:rPr lang="zh-CN" altLang="en-US" baseline="0" dirty="0" smtClean="0">
                <a:latin typeface="Arial" pitchFamily="34" charset="0"/>
              </a:rPr>
              <a:t> 贺平书。</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a:p>
            <a:pPr lvl="1">
              <a:lnSpc>
                <a:spcPct val="90000"/>
              </a:lnSpc>
            </a:pPr>
            <a:r>
              <a:rPr lang="zh-CN" altLang="en-US" dirty="0" smtClean="0"/>
              <a:t>过程动态调整、新技术的采用</a:t>
            </a:r>
          </a:p>
          <a:p>
            <a:pPr lvl="1">
              <a:lnSpc>
                <a:spcPct val="90000"/>
              </a:lnSpc>
            </a:pPr>
            <a:r>
              <a:rPr lang="zh-CN" altLang="en-US" dirty="0" smtClean="0"/>
              <a:t>目标是达到一个持续改善的境界。</a:t>
            </a:r>
          </a:p>
          <a:p>
            <a:pPr lvl="1">
              <a:lnSpc>
                <a:spcPct val="90000"/>
              </a:lnSpc>
            </a:pPr>
            <a:r>
              <a:rPr lang="zh-CN" altLang="en-US" dirty="0" smtClean="0"/>
              <a:t>可根据过程执行的反馈信息来改善下一步的执行过程，即优化执行步骤。</a:t>
            </a:r>
          </a:p>
          <a:p>
            <a:pPr lvl="1">
              <a:lnSpc>
                <a:spcPct val="90000"/>
              </a:lnSpc>
            </a:pPr>
            <a:r>
              <a:rPr lang="zh-CN" altLang="en-US" dirty="0" smtClean="0"/>
              <a:t>如果一个企业达到了这一级，那么表明该企业能够根据实际的项目性质、技术等因素，不断调整软件生产过程以求达到最佳。</a:t>
            </a:r>
            <a:endParaRPr lang="en-US" altLang="zh-CN" dirty="0" smtClean="0"/>
          </a:p>
          <a:p>
            <a:pPr eaLnBrk="1" hangingPunct="1"/>
            <a:endParaRPr lang="zh-CN" altLang="en-US" dirty="0" smtClean="0">
              <a:latin typeface="Arial" pitchFamily="34" charset="0"/>
            </a:endParaRP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13</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14</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r>
              <a:rPr lang="zh-CN" altLang="en-US" dirty="0" smtClean="0">
                <a:latin typeface="Arial" pitchFamily="34" charset="0"/>
              </a:rPr>
              <a:t>微软就是标准的制定者</a:t>
            </a:r>
            <a:endParaRPr lang="en-US" altLang="zh-CN" dirty="0" smtClean="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1143000" y="685800"/>
            <a:ext cx="4572000" cy="3429000"/>
          </a:xfrm>
          <a:ln/>
        </p:spPr>
      </p:sp>
      <p:sp>
        <p:nvSpPr>
          <p:cNvPr id="49155" name="备注占位符 2"/>
          <p:cNvSpPr>
            <a:spLocks noGrp="1"/>
          </p:cNvSpPr>
          <p:nvPr>
            <p:ph type="body" idx="1"/>
          </p:nvPr>
        </p:nvSpPr>
        <p:spPr>
          <a:noFill/>
          <a:ln/>
        </p:spPr>
        <p:txBody>
          <a:bodyPr/>
          <a:lstStyle/>
          <a:p>
            <a:pPr eaLnBrk="1" hangingPunct="1"/>
            <a:r>
              <a:rPr lang="en-US" altLang="zh-CN" dirty="0" smtClean="0">
                <a:latin typeface="Arial" pitchFamily="34" charset="0"/>
              </a:rPr>
              <a:t>CMM</a:t>
            </a:r>
            <a:r>
              <a:rPr lang="zh-CN" altLang="en-US" dirty="0" smtClean="0">
                <a:latin typeface="Arial"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143000" y="685800"/>
            <a:ext cx="4572000" cy="3429000"/>
          </a:xfrm>
          <a:ln/>
        </p:spPr>
      </p:sp>
      <p:sp>
        <p:nvSpPr>
          <p:cNvPr id="3" name="备注占位符 2"/>
          <p:cNvSpPr>
            <a:spLocks noGrp="1"/>
          </p:cNvSpPr>
          <p:nvPr>
            <p:ph type="body" idx="1"/>
          </p:nvPr>
        </p:nvSpPr>
        <p:spPr/>
        <p:txBody>
          <a:bodyPr>
            <a:normAutofit/>
          </a:bodyPr>
          <a:lstStyle/>
          <a:p>
            <a:pPr eaLnBrk="1" hangingPunct="1">
              <a:defRPr/>
            </a:pPr>
            <a:r>
              <a:rPr lang="zh-CN" altLang="en-US" dirty="0" smtClean="0"/>
              <a:t>需求、设计、工作计划没有  做完之后就算完了  重新做一个系统的时候就直接再开始做 </a:t>
            </a:r>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6</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1143000" y="685800"/>
            <a:ext cx="4572000" cy="3429000"/>
          </a:xfrm>
          <a:ln/>
        </p:spPr>
      </p:sp>
      <p:sp>
        <p:nvSpPr>
          <p:cNvPr id="51203" name="备注占位符 2"/>
          <p:cNvSpPr>
            <a:spLocks noGrp="1"/>
          </p:cNvSpPr>
          <p:nvPr>
            <p:ph type="body" idx="1"/>
          </p:nvPr>
        </p:nvSpPr>
        <p:spPr>
          <a:noFill/>
          <a:ln/>
        </p:spPr>
        <p:txBody>
          <a:bodyPr/>
          <a:lstStyle/>
          <a:p>
            <a:pPr lvl="1">
              <a:lnSpc>
                <a:spcPct val="90000"/>
              </a:lnSpc>
            </a:pPr>
            <a:r>
              <a:rPr lang="en-US" altLang="zh-CN" dirty="0" smtClean="0"/>
              <a:t>Milestone</a:t>
            </a:r>
            <a:r>
              <a:rPr lang="zh-CN" altLang="en-US" dirty="0" smtClean="0"/>
              <a:t>可见，按计划开发</a:t>
            </a:r>
          </a:p>
          <a:p>
            <a:pPr lvl="1">
              <a:lnSpc>
                <a:spcPct val="90000"/>
              </a:lnSpc>
            </a:pPr>
            <a:r>
              <a:rPr lang="zh-CN" altLang="en-US" dirty="0" smtClean="0"/>
              <a:t>软件开发的首要问题不是技术问题而是管理问题。因此，可重复级的焦点集中在软件管理过程上。</a:t>
            </a:r>
          </a:p>
          <a:p>
            <a:pPr lvl="1">
              <a:lnSpc>
                <a:spcPct val="90000"/>
              </a:lnSpc>
            </a:pPr>
            <a:r>
              <a:rPr lang="zh-CN" altLang="en-US" dirty="0" smtClean="0"/>
              <a:t>一个可管理的过程则是一个可重复级的过程，一个可重级的过程则能逐渐进化和成熟。</a:t>
            </a:r>
          </a:p>
          <a:p>
            <a:pPr lvl="1">
              <a:lnSpc>
                <a:spcPct val="90000"/>
              </a:lnSpc>
            </a:pPr>
            <a:r>
              <a:rPr lang="zh-CN" altLang="en-US" dirty="0" smtClean="0"/>
              <a:t>该级管理过程包括了需求管理、项目管理、质量管理、配置管理和子合同管理五个方面。</a:t>
            </a:r>
          </a:p>
          <a:p>
            <a:pPr lvl="1">
              <a:lnSpc>
                <a:spcPct val="90000"/>
              </a:lnSpc>
            </a:pPr>
            <a:r>
              <a:rPr lang="zh-CN" altLang="en-US" dirty="0" smtClean="0"/>
              <a:t>项目管理分为计划过程和跟踪监控过程两个过程。</a:t>
            </a:r>
          </a:p>
          <a:p>
            <a:pPr lvl="1">
              <a:lnSpc>
                <a:spcPct val="90000"/>
              </a:lnSpc>
            </a:pPr>
            <a:r>
              <a:rPr lang="zh-CN" altLang="en-US" dirty="0" smtClean="0"/>
              <a:t>通过实施这些过程，从管理角度可以看到一个按计划执行的且阶段可控的软件开发过程。</a:t>
            </a:r>
          </a:p>
          <a:p>
            <a:pPr eaLnBrk="1" hangingPunct="1"/>
            <a:endParaRPr lang="zh-CN" altLang="en-US" dirty="0" smtClean="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1143000" y="685800"/>
            <a:ext cx="4572000" cy="3429000"/>
          </a:xfrm>
          <a:ln/>
        </p:spPr>
      </p:sp>
      <p:sp>
        <p:nvSpPr>
          <p:cNvPr id="52227" name="备注占位符 2"/>
          <p:cNvSpPr>
            <a:spLocks noGrp="1"/>
          </p:cNvSpPr>
          <p:nvPr>
            <p:ph type="body" idx="1"/>
          </p:nvPr>
        </p:nvSpPr>
        <p:spPr>
          <a:noFill/>
          <a:ln/>
        </p:spPr>
        <p:txBody>
          <a:bodyPr/>
          <a:lstStyle/>
          <a:p>
            <a:pPr lvl="1">
              <a:lnSpc>
                <a:spcPct val="90000"/>
              </a:lnSpc>
            </a:pPr>
            <a:r>
              <a:rPr lang="zh-CN" altLang="en-US" dirty="0" smtClean="0"/>
              <a:t>每个阶段的内部活动可见</a:t>
            </a:r>
          </a:p>
          <a:p>
            <a:pPr lvl="1">
              <a:lnSpc>
                <a:spcPct val="90000"/>
              </a:lnSpc>
            </a:pPr>
            <a:r>
              <a:rPr lang="zh-CN" altLang="en-US" dirty="0" smtClean="0"/>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dirty="0" smtClean="0"/>
              <a:t>对用于软件开发和维护的标准过程要以文件形式固定下来。针对各个基本过程建立起文件化的“标准软件过程” 。 </a:t>
            </a:r>
          </a:p>
          <a:p>
            <a:pPr lvl="1">
              <a:lnSpc>
                <a:spcPct val="90000"/>
              </a:lnSpc>
            </a:pPr>
            <a:r>
              <a:rPr lang="zh-CN" altLang="en-US" dirty="0" smtClean="0"/>
              <a:t>较普遍的看法是，只有当达到了第</a:t>
            </a:r>
            <a:r>
              <a:rPr lang="en-US" altLang="zh-CN" dirty="0" smtClean="0"/>
              <a:t>3</a:t>
            </a:r>
            <a:r>
              <a:rPr lang="zh-CN" altLang="en-US" dirty="0" smtClean="0"/>
              <a:t>级能力成熟度时，才表明这个软件组织的软件能力“成熟”了。</a:t>
            </a:r>
          </a:p>
          <a:p>
            <a:pPr eaLnBrk="1" hangingPunct="1"/>
            <a:endParaRPr lang="zh-CN" altLang="en-US" dirty="0" smtClean="0">
              <a:latin typeface="Arial" pitchFamily="34" charset="0"/>
            </a:endParaRP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9</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143000" y="685800"/>
            <a:ext cx="4572000" cy="3429000"/>
          </a:xfrm>
          <a:ln/>
        </p:spPr>
      </p:sp>
      <p:sp>
        <p:nvSpPr>
          <p:cNvPr id="53251" name="备注占位符 2"/>
          <p:cNvSpPr>
            <a:spLocks noGrp="1"/>
          </p:cNvSpPr>
          <p:nvPr>
            <p:ph type="body" idx="1"/>
          </p:nvPr>
        </p:nvSpPr>
        <p:spPr>
          <a:noFill/>
          <a:ln/>
        </p:spPr>
        <p:txBody>
          <a:bodyPr/>
          <a:lstStyle/>
          <a:p>
            <a:pPr lvl="1">
              <a:lnSpc>
                <a:spcPct val="90000"/>
              </a:lnSpc>
            </a:pPr>
            <a:r>
              <a:rPr lang="zh-CN" altLang="en-US" dirty="0" smtClean="0"/>
              <a:t>过程可度量，预测值与结果之间的偏差可控</a:t>
            </a:r>
          </a:p>
          <a:p>
            <a:pPr lvl="1">
              <a:lnSpc>
                <a:spcPct val="90000"/>
              </a:lnSpc>
            </a:pPr>
            <a:r>
              <a:rPr lang="zh-CN" altLang="en-US" dirty="0" smtClean="0"/>
              <a:t>所有过程都需建立相应的度量方式，所有产品的质量</a:t>
            </a:r>
            <a:r>
              <a:rPr lang="en-US" altLang="zh-CN" dirty="0" smtClean="0"/>
              <a:t>(</a:t>
            </a:r>
            <a:r>
              <a:rPr lang="zh-CN" altLang="en-US" dirty="0" smtClean="0"/>
              <a:t>包括工作产品和提交给用户的产品</a:t>
            </a:r>
            <a:r>
              <a:rPr lang="en-US" altLang="zh-CN" dirty="0" smtClean="0"/>
              <a:t>)</a:t>
            </a:r>
            <a:r>
              <a:rPr lang="zh-CN" altLang="en-US" dirty="0" smtClean="0"/>
              <a:t>需有明确的度量指标。这些度量是详尽的，且可用于理解、控制软件过程和产品，这种量化控制将使软件开发真正变成为工业生产活动。</a:t>
            </a:r>
          </a:p>
          <a:p>
            <a:pPr lvl="1">
              <a:lnSpc>
                <a:spcPct val="90000"/>
              </a:lnSpc>
            </a:pPr>
            <a:r>
              <a:rPr lang="zh-CN" altLang="en-US" dirty="0" smtClean="0"/>
              <a:t>处于这一级的组织已经能够为软件产品和软件过程设定定量的质量目标，并且能对跨项目的重要软件过程活动的效率和质量予以度量。</a:t>
            </a:r>
          </a:p>
          <a:p>
            <a:pPr eaLnBrk="1" hangingPunct="1"/>
            <a:endParaRPr lang="zh-CN" altLang="en-US" dirty="0" smtClean="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197514" y="6093297"/>
            <a:ext cx="2407143"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A564B876-B44A-43F9-909D-16B3927D33BE}"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73290F09-A56D-4D85-A7A9-189BF5CE8821}"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C8897FB0-C034-4891-AECB-0464FA75E6C4}"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807030D2-A4B3-4FEB-9FA1-EE311C3DAFB0}"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29562" y="1844824"/>
            <a:ext cx="77724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133600" y="3717032"/>
            <a:ext cx="7010400" cy="1600200"/>
          </a:xfrm>
        </p:spPr>
        <p:txBody>
          <a:bodyPr/>
          <a:lstStyle/>
          <a:p>
            <a:pPr algn="ctr"/>
            <a:r>
              <a:rPr lang="en-US" altLang="zh-CN" sz="4400" dirty="0" err="1">
                <a:latin typeface="华文隶书" pitchFamily="2" charset="-122"/>
                <a:ea typeface="华文隶书" pitchFamily="2" charset="-122"/>
              </a:rPr>
              <a:t>PartII</a:t>
            </a:r>
            <a:r>
              <a:rPr lang="en-US" altLang="zh-CN" sz="4400" dirty="0">
                <a:latin typeface="华文隶书" pitchFamily="2" charset="-122"/>
                <a:ea typeface="华文隶书" pitchFamily="2" charset="-122"/>
              </a:rPr>
              <a:t> </a:t>
            </a:r>
            <a:r>
              <a:rPr lang="en-US" altLang="zh-CN" sz="4400" dirty="0" smtClean="0">
                <a:latin typeface="华文隶书" pitchFamily="2" charset="-122"/>
                <a:ea typeface="华文隶书" pitchFamily="2" charset="-122"/>
              </a:rPr>
              <a:t>I </a:t>
            </a:r>
            <a:r>
              <a:rPr lang="zh-CN" altLang="en-US" sz="4400" dirty="0" smtClean="0">
                <a:latin typeface="华文隶书" pitchFamily="2" charset="-122"/>
                <a:ea typeface="华文隶书" pitchFamily="2" charset="-122"/>
              </a:rPr>
              <a:t>软件测试</a:t>
            </a:r>
            <a:r>
              <a:rPr lang="zh-CN" altLang="en-US" sz="4400" dirty="0">
                <a:latin typeface="华文隶书" pitchFamily="2" charset="-122"/>
                <a:ea typeface="华文隶书" pitchFamily="2" charset="-122"/>
              </a:rPr>
              <a:t>应用</a:t>
            </a:r>
          </a:p>
        </p:txBody>
      </p:sp>
      <p:pic>
        <p:nvPicPr>
          <p:cNvPr id="2" name="图片 1"/>
          <p:cNvPicPr>
            <a:picLocks noChangeAspect="1"/>
          </p:cNvPicPr>
          <p:nvPr/>
        </p:nvPicPr>
        <p:blipFill>
          <a:blip r:embed="rId2"/>
          <a:stretch>
            <a:fillRect/>
          </a:stretch>
        </p:blipFill>
        <p:spPr>
          <a:xfrm>
            <a:off x="0" y="6146710"/>
            <a:ext cx="2635715" cy="666667"/>
          </a:xfrm>
          <a:prstGeom prst="rect">
            <a:avLst/>
          </a:prstGeom>
        </p:spPr>
      </p:pic>
    </p:spTree>
    <p:extLst>
      <p:ext uri="{BB962C8B-B14F-4D97-AF65-F5344CB8AC3E}">
        <p14:creationId xmlns:p14="http://schemas.microsoft.com/office/powerpoint/2010/main" val="367064801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3</a:t>
            </a:r>
            <a:r>
              <a:rPr lang="zh-CN" altLang="en-US" dirty="0">
                <a:latin typeface="楷体" panose="02010609060101010101" pitchFamily="49" charset="-122"/>
              </a:rPr>
              <a:t>)</a:t>
            </a:r>
          </a:p>
        </p:txBody>
      </p:sp>
      <p:sp>
        <p:nvSpPr>
          <p:cNvPr id="3" name="内容占位符 2"/>
          <p:cNvSpPr>
            <a:spLocks noGrp="1"/>
          </p:cNvSpPr>
          <p:nvPr>
            <p:ph idx="1"/>
          </p:nvPr>
        </p:nvSpPr>
        <p:spPr>
          <a:xfrm>
            <a:off x="521550" y="1052736"/>
            <a:ext cx="8442938" cy="4267200"/>
          </a:xfrm>
        </p:spPr>
        <p:txBody>
          <a:bodyPr/>
          <a:lstStyle/>
          <a:p>
            <a:r>
              <a:rPr lang="zh-CN" altLang="en-US" sz="3100" b="1" dirty="0"/>
              <a:t>第三级：定义级</a:t>
            </a:r>
          </a:p>
          <a:p>
            <a:pPr lvl="1">
              <a:lnSpc>
                <a:spcPct val="90000"/>
              </a:lnSpc>
            </a:pPr>
            <a:r>
              <a:rPr lang="zh-CN" altLang="en-US" b="1" dirty="0" smtClean="0">
                <a:solidFill>
                  <a:schemeClr val="tx1"/>
                </a:solidFill>
              </a:rPr>
              <a:t>每个阶段的内部活动可见</a:t>
            </a:r>
          </a:p>
          <a:p>
            <a:pPr lvl="1">
              <a:lnSpc>
                <a:spcPct val="90000"/>
              </a:lnSpc>
            </a:pPr>
            <a:r>
              <a:rPr lang="zh-CN" altLang="en-US" b="1" dirty="0" smtClean="0">
                <a:solidFill>
                  <a:schemeClr val="tx1"/>
                </a:solidFill>
              </a:rPr>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b="1" dirty="0" smtClean="0">
                <a:solidFill>
                  <a:schemeClr val="tx1"/>
                </a:solidFill>
              </a:rPr>
              <a:t>对用于软件开发和维护的标准过程要以文件形式固定下来。针对各个基本过程建立起文件化的“标准软件过程” 。 </a:t>
            </a:r>
          </a:p>
          <a:p>
            <a:pPr lvl="1">
              <a:lnSpc>
                <a:spcPct val="90000"/>
              </a:lnSpc>
            </a:pPr>
            <a:r>
              <a:rPr lang="zh-CN" altLang="en-US" b="1" dirty="0" smtClean="0">
                <a:solidFill>
                  <a:schemeClr val="tx1"/>
                </a:solidFill>
              </a:rPr>
              <a:t>较普遍的看法是</a:t>
            </a:r>
            <a:r>
              <a:rPr lang="zh-CN" altLang="en-US" dirty="0" smtClean="0"/>
              <a:t>，</a:t>
            </a:r>
            <a:r>
              <a:rPr lang="zh-CN" altLang="en-US" b="1" dirty="0" smtClean="0">
                <a:solidFill>
                  <a:srgbClr val="FF0000"/>
                </a:solidFill>
              </a:rPr>
              <a:t>只有当达到了第</a:t>
            </a:r>
            <a:r>
              <a:rPr lang="en-US" altLang="zh-CN" b="1" dirty="0" smtClean="0">
                <a:solidFill>
                  <a:srgbClr val="FF0000"/>
                </a:solidFill>
              </a:rPr>
              <a:t>3</a:t>
            </a:r>
            <a:r>
              <a:rPr lang="zh-CN" altLang="en-US" b="1" dirty="0" smtClean="0">
                <a:solidFill>
                  <a:srgbClr val="FF0000"/>
                </a:solidFill>
              </a:rPr>
              <a:t>级能力成熟度时，才表明这个软件组织的软件能力“成熟”了。</a:t>
            </a:r>
          </a:p>
          <a:p>
            <a:endParaRPr lang="zh-CN" altLang="en-US" dirty="0"/>
          </a:p>
        </p:txBody>
      </p:sp>
    </p:spTree>
    <p:extLst>
      <p:ext uri="{BB962C8B-B14F-4D97-AF65-F5344CB8AC3E}">
        <p14:creationId xmlns:p14="http://schemas.microsoft.com/office/powerpoint/2010/main" val="3700210111"/>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五级模型(4)</a:t>
            </a:r>
          </a:p>
        </p:txBody>
      </p:sp>
      <p:sp>
        <p:nvSpPr>
          <p:cNvPr id="27650" name="Rectangle 3"/>
          <p:cNvSpPr>
            <a:spLocks noGrp="1" noChangeArrowheads="1"/>
          </p:cNvSpPr>
          <p:nvPr>
            <p:ph idx="1"/>
          </p:nvPr>
        </p:nvSpPr>
        <p:spPr>
          <a:xfrm>
            <a:off x="569223" y="1246337"/>
            <a:ext cx="8229600" cy="4953000"/>
          </a:xfrm>
        </p:spPr>
        <p:txBody>
          <a:bodyPr/>
          <a:lstStyle/>
          <a:p>
            <a:pPr eaLnBrk="1" hangingPunct="1"/>
            <a:r>
              <a:rPr lang="zh-CN" altLang="en-US" sz="3100" b="1" dirty="0"/>
              <a:t>第四级：定量管理级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r>
              <a:rPr lang="en-US" altLang="zh-CN" dirty="0" smtClean="0"/>
              <a:t>       </a:t>
            </a:r>
            <a:r>
              <a:rPr lang="zh-CN" altLang="en-US" sz="2600" b="1" dirty="0"/>
              <a:t>软件过程和产品质量有</a:t>
            </a:r>
            <a:r>
              <a:rPr lang="zh-CN" altLang="en-US" sz="2600" b="1" dirty="0">
                <a:solidFill>
                  <a:srgbClr val="FF0000"/>
                </a:solidFill>
              </a:rPr>
              <a:t>详细的度量标准</a:t>
            </a:r>
            <a:r>
              <a:rPr lang="zh-CN" altLang="en-US" sz="2600" b="1" dirty="0"/>
              <a:t>，软件过程和产品质量得到了</a:t>
            </a:r>
            <a:r>
              <a:rPr lang="zh-CN" altLang="en-US" sz="2600" b="1" dirty="0">
                <a:solidFill>
                  <a:srgbClr val="FF0000"/>
                </a:solidFill>
              </a:rPr>
              <a:t>定量</a:t>
            </a:r>
            <a:r>
              <a:rPr lang="zh-CN" altLang="en-US" sz="2600" b="1" dirty="0"/>
              <a:t>的认证和控制。 </a:t>
            </a:r>
            <a:br>
              <a:rPr lang="zh-CN" altLang="en-US" sz="2600" b="1" dirty="0"/>
            </a:br>
            <a:r>
              <a:rPr lang="zh-CN" altLang="en-US" sz="2600" b="1" dirty="0"/>
              <a:t/>
            </a:r>
            <a:br>
              <a:rPr lang="zh-CN" altLang="en-US" sz="2600" b="1" dirty="0"/>
            </a:br>
            <a:endParaRPr lang="zh-CN" altLang="en-US" sz="2600" b="1" dirty="0"/>
          </a:p>
        </p:txBody>
      </p:sp>
      <p:grpSp>
        <p:nvGrpSpPr>
          <p:cNvPr id="5" name="Group 4"/>
          <p:cNvGrpSpPr>
            <a:grpSpLocks/>
          </p:cNvGrpSpPr>
          <p:nvPr/>
        </p:nvGrpSpPr>
        <p:grpSpPr bwMode="auto">
          <a:xfrm>
            <a:off x="1975660" y="2200174"/>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90918827"/>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4</a:t>
            </a:r>
            <a:r>
              <a:rPr lang="zh-CN" altLang="en-US" dirty="0">
                <a:latin typeface="楷体" panose="02010609060101010101" pitchFamily="49" charset="-122"/>
              </a:rPr>
              <a:t>)</a:t>
            </a:r>
          </a:p>
        </p:txBody>
      </p:sp>
      <p:sp>
        <p:nvSpPr>
          <p:cNvPr id="3" name="内容占位符 2"/>
          <p:cNvSpPr>
            <a:spLocks noGrp="1"/>
          </p:cNvSpPr>
          <p:nvPr>
            <p:ph idx="1"/>
          </p:nvPr>
        </p:nvSpPr>
        <p:spPr>
          <a:xfrm>
            <a:off x="395536" y="1268760"/>
            <a:ext cx="8397750" cy="4267200"/>
          </a:xfrm>
        </p:spPr>
        <p:txBody>
          <a:bodyPr/>
          <a:lstStyle/>
          <a:p>
            <a:r>
              <a:rPr lang="zh-CN" altLang="en-US" sz="3100" b="1" dirty="0"/>
              <a:t>第四级：定量管理级</a:t>
            </a:r>
          </a:p>
          <a:p>
            <a:pPr lvl="1">
              <a:lnSpc>
                <a:spcPct val="90000"/>
              </a:lnSpc>
            </a:pPr>
            <a:r>
              <a:rPr lang="zh-CN" altLang="en-US" b="1" spc="300" dirty="0" smtClean="0">
                <a:solidFill>
                  <a:schemeClr val="tx1"/>
                </a:solidFill>
              </a:rPr>
              <a:t>过程都需建立相应的度量方式，所有产品的质量</a:t>
            </a:r>
            <a:r>
              <a:rPr lang="en-US" altLang="zh-CN" b="1" spc="300" dirty="0" smtClean="0">
                <a:solidFill>
                  <a:schemeClr val="tx1"/>
                </a:solidFill>
              </a:rPr>
              <a:t>(</a:t>
            </a:r>
            <a:r>
              <a:rPr lang="zh-CN" altLang="en-US" b="1" spc="300" dirty="0" smtClean="0">
                <a:solidFill>
                  <a:schemeClr val="tx1"/>
                </a:solidFill>
              </a:rPr>
              <a:t>包括工作</a:t>
            </a:r>
            <a:r>
              <a:rPr lang="zh-CN" altLang="en-US" b="1" spc="300" dirty="0">
                <a:solidFill>
                  <a:schemeClr val="tx1"/>
                </a:solidFill>
              </a:rPr>
              <a:t>产可度量，预测值与结果之间的偏差可控</a:t>
            </a:r>
          </a:p>
          <a:p>
            <a:pPr lvl="1">
              <a:lnSpc>
                <a:spcPct val="90000"/>
              </a:lnSpc>
            </a:pPr>
            <a:r>
              <a:rPr lang="zh-CN" altLang="en-US" b="1" spc="300" dirty="0">
                <a:solidFill>
                  <a:schemeClr val="tx1"/>
                </a:solidFill>
              </a:rPr>
              <a:t>所有过程品</a:t>
            </a:r>
            <a:r>
              <a:rPr lang="zh-CN" altLang="en-US" b="1" spc="300" dirty="0" smtClean="0">
                <a:solidFill>
                  <a:schemeClr val="tx1"/>
                </a:solidFill>
              </a:rPr>
              <a:t>和提交给用户的产品</a:t>
            </a:r>
            <a:r>
              <a:rPr lang="en-US" altLang="zh-CN" b="1" spc="300" dirty="0" smtClean="0">
                <a:solidFill>
                  <a:schemeClr val="tx1"/>
                </a:solidFill>
              </a:rPr>
              <a:t>)</a:t>
            </a:r>
            <a:r>
              <a:rPr lang="zh-CN" altLang="en-US" b="1" spc="300" dirty="0" smtClean="0">
                <a:solidFill>
                  <a:schemeClr val="tx1"/>
                </a:solidFill>
              </a:rPr>
              <a:t>需</a:t>
            </a:r>
            <a:r>
              <a:rPr lang="zh-CN" altLang="en-US" b="1" spc="300" dirty="0" smtClean="0">
                <a:solidFill>
                  <a:srgbClr val="FF0000"/>
                </a:solidFill>
              </a:rPr>
              <a:t>有明确的度量指标</a:t>
            </a:r>
            <a:r>
              <a:rPr lang="zh-CN" altLang="en-US" b="1" spc="300" dirty="0" smtClean="0">
                <a:solidFill>
                  <a:schemeClr val="tx1"/>
                </a:solidFill>
              </a:rPr>
              <a:t>。这些度量是详尽的，且可用于理解、控制软件过程和产品，这种量化控制将使软件开发真正变成为工业生产活动。</a:t>
            </a:r>
          </a:p>
          <a:p>
            <a:pPr lvl="1">
              <a:lnSpc>
                <a:spcPct val="90000"/>
              </a:lnSpc>
            </a:pPr>
            <a:r>
              <a:rPr lang="zh-CN" altLang="en-US" b="1" spc="300" dirty="0" smtClean="0">
                <a:solidFill>
                  <a:schemeClr val="tx1"/>
                </a:solidFill>
              </a:rPr>
              <a:t>处于这一级的组织已经能够为软件产品和软件过程设定定量的质量目标，并且能对跨项目的重要软件过程活动的效率和质量予</a:t>
            </a:r>
            <a:r>
              <a:rPr lang="zh-CN" altLang="en-US" sz="2200" b="1" spc="300" dirty="0" smtClean="0">
                <a:solidFill>
                  <a:schemeClr val="tx1"/>
                </a:solidFill>
              </a:rPr>
              <a:t>以度量</a:t>
            </a:r>
            <a:endParaRPr lang="zh-CN" altLang="en-US" sz="2200" b="1" spc="300" dirty="0">
              <a:solidFill>
                <a:schemeClr val="tx1"/>
              </a:solidFill>
            </a:endParaRPr>
          </a:p>
        </p:txBody>
      </p:sp>
    </p:spTree>
    <p:extLst>
      <p:ext uri="{BB962C8B-B14F-4D97-AF65-F5344CB8AC3E}">
        <p14:creationId xmlns:p14="http://schemas.microsoft.com/office/powerpoint/2010/main" val="3289155005"/>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757238" y="4540252"/>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5" name="Arc 6"/>
          <p:cNvSpPr>
            <a:spLocks/>
          </p:cNvSpPr>
          <p:nvPr/>
        </p:nvSpPr>
        <p:spPr bwMode="gray">
          <a:xfrm rot="-5400000">
            <a:off x="2038350" y="3027364"/>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6" name="Arc 7"/>
          <p:cNvSpPr>
            <a:spLocks/>
          </p:cNvSpPr>
          <p:nvPr/>
        </p:nvSpPr>
        <p:spPr bwMode="gray">
          <a:xfrm rot="-5400000">
            <a:off x="3990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五级模型(5)</a:t>
            </a:r>
          </a:p>
        </p:txBody>
      </p:sp>
      <p:sp>
        <p:nvSpPr>
          <p:cNvPr id="28677" name="Rectangle 3"/>
          <p:cNvSpPr>
            <a:spLocks noGrp="1" noChangeArrowheads="1"/>
          </p:cNvSpPr>
          <p:nvPr>
            <p:ph idx="1"/>
          </p:nvPr>
        </p:nvSpPr>
        <p:spPr/>
        <p:txBody>
          <a:bodyPr/>
          <a:lstStyle/>
          <a:p>
            <a:pPr eaLnBrk="1" hangingPunct="1"/>
            <a:r>
              <a:rPr lang="zh-CN" altLang="en-US" sz="3100" b="1" dirty="0"/>
              <a:t>第五级：（不断）优化级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endParaRPr lang="en-US" altLang="zh-CN" dirty="0" smtClean="0"/>
          </a:p>
          <a:p>
            <a:pPr marL="471487" lvl="1" indent="0">
              <a:lnSpc>
                <a:spcPct val="90000"/>
              </a:lnSpc>
              <a:buNone/>
            </a:pPr>
            <a:r>
              <a:rPr lang="en-US" altLang="zh-CN" dirty="0" smtClean="0"/>
              <a:t>    </a:t>
            </a:r>
            <a:r>
              <a:rPr lang="zh-CN" altLang="en-US" b="1" spc="300" dirty="0"/>
              <a:t>通过对来自过程、新概念和新技术等方面各种有用信息的定量分析，能够不断地、持续性的对过程进行改进。</a:t>
            </a:r>
          </a:p>
          <a:p>
            <a:pPr eaLnBrk="1" hangingPunct="1"/>
            <a:endParaRPr lang="zh-CN" altLang="en-US" dirty="0" smtClean="0">
              <a:ea typeface="宋体" pitchFamily="2" charset="-122"/>
            </a:endParaRPr>
          </a:p>
        </p:txBody>
      </p:sp>
      <p:grpSp>
        <p:nvGrpSpPr>
          <p:cNvPr id="7" name="Group 4"/>
          <p:cNvGrpSpPr>
            <a:grpSpLocks/>
          </p:cNvGrpSpPr>
          <p:nvPr/>
        </p:nvGrpSpPr>
        <p:grpSpPr bwMode="auto">
          <a:xfrm>
            <a:off x="2014516" y="2336157"/>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419967039"/>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5</a:t>
            </a:r>
            <a:r>
              <a:rPr lang="zh-CN" altLang="en-US" dirty="0">
                <a:latin typeface="楷体" panose="02010609060101010101" pitchFamily="49" charset="-122"/>
              </a:rPr>
              <a:t>)</a:t>
            </a:r>
          </a:p>
        </p:txBody>
      </p:sp>
      <p:sp>
        <p:nvSpPr>
          <p:cNvPr id="3" name="内容占位符 2"/>
          <p:cNvSpPr>
            <a:spLocks noGrp="1"/>
          </p:cNvSpPr>
          <p:nvPr>
            <p:ph idx="1"/>
          </p:nvPr>
        </p:nvSpPr>
        <p:spPr/>
        <p:txBody>
          <a:bodyPr/>
          <a:lstStyle/>
          <a:p>
            <a:r>
              <a:rPr lang="zh-CN" altLang="en-US" sz="3100" b="1" dirty="0">
                <a:latin typeface="楷体" panose="02010609060101010101" pitchFamily="49" charset="-122"/>
              </a:rPr>
              <a:t>第五级：（不断）优化级</a:t>
            </a:r>
            <a:endParaRPr lang="en-US" altLang="zh-CN" sz="3100" b="1" dirty="0">
              <a:latin typeface="楷体" panose="02010609060101010101" pitchFamily="49" charset="-122"/>
            </a:endParaRPr>
          </a:p>
          <a:p>
            <a:pPr lvl="1">
              <a:lnSpc>
                <a:spcPct val="90000"/>
              </a:lnSpc>
            </a:pPr>
            <a:r>
              <a:rPr lang="zh-CN" altLang="en-US" b="1" dirty="0" smtClean="0">
                <a:solidFill>
                  <a:schemeClr val="tx1"/>
                </a:solidFill>
                <a:latin typeface="楷体" panose="02010609060101010101" pitchFamily="49" charset="-122"/>
              </a:rPr>
              <a:t>过程动态调整、新技术的采用</a:t>
            </a:r>
          </a:p>
          <a:p>
            <a:pPr lvl="1">
              <a:lnSpc>
                <a:spcPct val="90000"/>
              </a:lnSpc>
            </a:pPr>
            <a:r>
              <a:rPr lang="zh-CN" altLang="en-US" b="1" dirty="0" smtClean="0">
                <a:solidFill>
                  <a:schemeClr val="tx1"/>
                </a:solidFill>
                <a:latin typeface="楷体" panose="02010609060101010101" pitchFamily="49" charset="-122"/>
              </a:rPr>
              <a:t>目标是达到一个持续改善的境界。</a:t>
            </a:r>
          </a:p>
          <a:p>
            <a:pPr lvl="1">
              <a:lnSpc>
                <a:spcPct val="90000"/>
              </a:lnSpc>
            </a:pPr>
            <a:r>
              <a:rPr lang="zh-CN" altLang="en-US" b="1" dirty="0" smtClean="0">
                <a:solidFill>
                  <a:schemeClr val="tx1"/>
                </a:solidFill>
                <a:latin typeface="楷体" panose="02010609060101010101" pitchFamily="49" charset="-122"/>
              </a:rPr>
              <a:t>可根据过程执行的反馈信息来改善下一步的执行过程，即优化执行步骤。</a:t>
            </a:r>
          </a:p>
          <a:p>
            <a:pPr lvl="1">
              <a:lnSpc>
                <a:spcPct val="90000"/>
              </a:lnSpc>
            </a:pPr>
            <a:r>
              <a:rPr lang="zh-CN" altLang="en-US" b="1" dirty="0" smtClean="0">
                <a:solidFill>
                  <a:schemeClr val="tx1"/>
                </a:solidFill>
                <a:latin typeface="楷体" panose="02010609060101010101" pitchFamily="49" charset="-122"/>
              </a:rPr>
              <a:t>如果一个企业达到了这一级，那么表明该企业能够根据实际的项目性质、技术等因素，不断调整软件生产过程以求达到最佳。</a:t>
            </a:r>
            <a:endParaRPr lang="en-US" altLang="zh-CN" b="1" dirty="0" smtClean="0">
              <a:solidFill>
                <a:schemeClr val="tx1"/>
              </a:solidFill>
              <a:latin typeface="楷体" panose="02010609060101010101" pitchFamily="49" charset="-122"/>
            </a:endParaRPr>
          </a:p>
          <a:p>
            <a:endParaRPr lang="zh-CN" altLang="en-US" dirty="0"/>
          </a:p>
        </p:txBody>
      </p:sp>
    </p:spTree>
    <p:extLst>
      <p:ext uri="{BB962C8B-B14F-4D97-AF65-F5344CB8AC3E}">
        <p14:creationId xmlns:p14="http://schemas.microsoft.com/office/powerpoint/2010/main" val="1730016652"/>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H="1">
            <a:off x="1" y="6433143"/>
            <a:ext cx="9144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93580" y="2593076"/>
            <a:ext cx="3254991" cy="623248"/>
          </a:xfrm>
          <a:prstGeom prst="rect">
            <a:avLst/>
          </a:prstGeom>
          <a:noFill/>
        </p:spPr>
        <p:txBody>
          <a:bodyPr wrap="square" lIns="68580" tIns="34290" rIns="68580" bIns="34290" rtlCol="0">
            <a:spAutoFit/>
          </a:bodyPr>
          <a:lstStyle/>
          <a:p>
            <a:r>
              <a:rPr lang="en-US" altLang="zh-CN" sz="3600" b="1" dirty="0">
                <a:latin typeface="Times New Roman" panose="02020603050405020304" pitchFamily="18" charset="0"/>
                <a:cs typeface="Times New Roman" panose="02020603050405020304" pitchFamily="18" charset="0"/>
              </a:rPr>
              <a:t>Question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0383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a:latin typeface="楷体" panose="02010609060101010101" pitchFamily="49" charset="-122"/>
              </a:rPr>
              <a:t>补充内容：</a:t>
            </a:r>
            <a:r>
              <a:rPr lang="en-US" altLang="zh-CN" dirty="0" err="1">
                <a:latin typeface="楷体" panose="02010609060101010101" pitchFamily="49" charset="-122"/>
              </a:rPr>
              <a:t>CMM</a:t>
            </a:r>
            <a:r>
              <a:rPr lang="zh-CN" altLang="en-US" dirty="0">
                <a:latin typeface="楷体" panose="02010609060101010101" pitchFamily="49" charset="-122"/>
              </a:rPr>
              <a:t>模型</a:t>
            </a:r>
          </a:p>
        </p:txBody>
      </p:sp>
      <p:sp>
        <p:nvSpPr>
          <p:cNvPr id="5124" name="Rectangle 3"/>
          <p:cNvSpPr>
            <a:spLocks noGrp="1" noChangeArrowheads="1"/>
          </p:cNvSpPr>
          <p:nvPr>
            <p:ph idx="1"/>
          </p:nvPr>
        </p:nvSpPr>
        <p:spPr/>
        <p:txBody>
          <a:bodyPr/>
          <a:lstStyle/>
          <a:p>
            <a:pPr eaLnBrk="1" hangingPunct="1"/>
            <a:r>
              <a:rPr lang="zh-CN" altLang="en-US" sz="3400" b="1" dirty="0" smtClean="0">
                <a:latin typeface="楷体" panose="02010609060101010101" pitchFamily="49" charset="-122"/>
              </a:rPr>
              <a:t>本章重点</a:t>
            </a:r>
          </a:p>
          <a:p>
            <a:pPr lvl="1" eaLnBrk="1" hangingPunct="1">
              <a:lnSpc>
                <a:spcPct val="150000"/>
              </a:lnSpc>
              <a:defRPr/>
            </a:pPr>
            <a:r>
              <a:rPr lang="en-US" altLang="zh-CN" sz="3200" b="1" dirty="0" err="1" smtClean="0">
                <a:latin typeface="楷体" panose="02010609060101010101" pitchFamily="49" charset="-122"/>
              </a:rPr>
              <a:t>CMM</a:t>
            </a:r>
            <a:r>
              <a:rPr lang="zh-CN" altLang="en-US" sz="3200" b="1" dirty="0" smtClean="0">
                <a:latin typeface="楷体" panose="02010609060101010101" pitchFamily="49" charset="-122"/>
              </a:rPr>
              <a:t>模型（软件过程质量模型）</a:t>
            </a:r>
            <a:endParaRPr lang="en-US" altLang="zh-CN" sz="3200" b="1" dirty="0" smtClean="0">
              <a:latin typeface="楷体" panose="02010609060101010101" pitchFamily="49" charset="-122"/>
            </a:endParaRPr>
          </a:p>
        </p:txBody>
      </p:sp>
      <p:sp>
        <p:nvSpPr>
          <p:cNvPr id="512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2</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dirty="0">
                <a:latin typeface="楷体" panose="02010609060101010101" pitchFamily="49" charset="-122"/>
              </a:rPr>
              <a:t>CMM</a:t>
            </a:r>
            <a:endParaRPr lang="zh-CN" altLang="en-US" dirty="0">
              <a:latin typeface="楷体" panose="02010609060101010101" pitchFamily="49" charset="-122"/>
            </a:endParaRPr>
          </a:p>
        </p:txBody>
      </p:sp>
      <p:sp>
        <p:nvSpPr>
          <p:cNvPr id="22530" name="内容占位符 2"/>
          <p:cNvSpPr>
            <a:spLocks noGrp="1"/>
          </p:cNvSpPr>
          <p:nvPr>
            <p:ph idx="1"/>
          </p:nvPr>
        </p:nvSpPr>
        <p:spPr>
          <a:xfrm>
            <a:off x="539553" y="1052736"/>
            <a:ext cx="8358572" cy="4953000"/>
          </a:xfrm>
        </p:spPr>
        <p:txBody>
          <a:bodyPr/>
          <a:lstStyle/>
          <a:p>
            <a:pPr eaLnBrk="1" hangingPunct="1"/>
            <a:r>
              <a:rPr lang="zh-CN" altLang="en-US" sz="3400" b="1" dirty="0">
                <a:latin typeface="楷体" panose="02010609060101010101" pitchFamily="49" charset="-122"/>
              </a:rPr>
              <a:t>能力成熟度模型</a:t>
            </a:r>
            <a:r>
              <a:rPr lang="en-US" altLang="en-US" sz="3400" b="1" dirty="0">
                <a:latin typeface="楷体" panose="02010609060101010101" pitchFamily="49" charset="-122"/>
              </a:rPr>
              <a:t> (Capability Maturity Model)</a:t>
            </a:r>
            <a:r>
              <a:rPr lang="zh-CN" altLang="en-US" sz="3400" b="1" dirty="0">
                <a:latin typeface="楷体" panose="02010609060101010101" pitchFamily="49" charset="-122"/>
              </a:rPr>
              <a:t> </a:t>
            </a:r>
            <a:endParaRPr lang="en-US" altLang="zh-CN" sz="3400" b="1" dirty="0">
              <a:latin typeface="楷体" panose="02010609060101010101" pitchFamily="49" charset="-122"/>
            </a:endParaRPr>
          </a:p>
          <a:p>
            <a:pPr lvl="1" eaLnBrk="1" hangingPunct="1"/>
            <a:r>
              <a:rPr lang="zh-CN" altLang="en-US" dirty="0" smtClean="0">
                <a:latin typeface="楷体" panose="02010609060101010101" pitchFamily="49" charset="-122"/>
              </a:rPr>
              <a:t>是对于</a:t>
            </a:r>
            <a:r>
              <a:rPr lang="zh-CN" altLang="en-US" dirty="0" smtClean="0">
                <a:solidFill>
                  <a:srgbClr val="FF0000"/>
                </a:solidFill>
                <a:latin typeface="楷体" panose="02010609060101010101" pitchFamily="49" charset="-122"/>
              </a:rPr>
              <a:t>软件组织</a:t>
            </a:r>
            <a:r>
              <a:rPr lang="zh-CN" altLang="en-US" dirty="0" smtClean="0">
                <a:latin typeface="楷体" panose="02010609060101010101" pitchFamily="49" charset="-122"/>
              </a:rPr>
              <a:t>在定义、实施、度量、控制和改善其软件过程的实践中</a:t>
            </a:r>
            <a:r>
              <a:rPr lang="zh-CN" altLang="en-US" dirty="0" smtClean="0">
                <a:solidFill>
                  <a:srgbClr val="FF0000"/>
                </a:solidFill>
                <a:latin typeface="楷体" panose="02010609060101010101" pitchFamily="49" charset="-122"/>
              </a:rPr>
              <a:t>各个发展阶段的描述</a:t>
            </a:r>
            <a:r>
              <a:rPr lang="zh-CN" altLang="en-US" dirty="0" smtClean="0">
                <a:latin typeface="楷体" panose="02010609060101010101" pitchFamily="49" charset="-122"/>
              </a:rPr>
              <a:t>。</a:t>
            </a:r>
            <a:endParaRPr lang="en-US" altLang="zh-CN" dirty="0" smtClean="0">
              <a:latin typeface="楷体" panose="02010609060101010101" pitchFamily="49" charset="-122"/>
            </a:endParaRPr>
          </a:p>
          <a:p>
            <a:pPr lvl="1" eaLnBrk="1" hangingPunct="1">
              <a:buNone/>
            </a:pPr>
            <a:r>
              <a:rPr lang="zh-CN" altLang="en-US" sz="2200" dirty="0" smtClean="0">
                <a:solidFill>
                  <a:srgbClr val="00B0F0"/>
                </a:solidFill>
              </a:rPr>
              <a:t>软件开发管理水平</a:t>
            </a:r>
            <a:endParaRPr lang="en-US" altLang="zh-CN" sz="2200" dirty="0" smtClean="0">
              <a:solidFill>
                <a:srgbClr val="00B0F0"/>
              </a:solidFill>
            </a:endParaRPr>
          </a:p>
          <a:p>
            <a:pPr lvl="1" eaLnBrk="1" hangingPunct="1">
              <a:buNone/>
            </a:pPr>
            <a:r>
              <a:rPr lang="zh-CN" altLang="en-US" sz="2200" dirty="0" smtClean="0">
                <a:solidFill>
                  <a:srgbClr val="99CCFF"/>
                </a:solidFill>
              </a:rPr>
              <a:t>    </a:t>
            </a:r>
            <a:r>
              <a:rPr lang="zh-CN" altLang="en-US" sz="2200" dirty="0" smtClean="0">
                <a:solidFill>
                  <a:srgbClr val="00B0F0"/>
                </a:solidFill>
              </a:rPr>
              <a:t>强调软件过程改进</a:t>
            </a:r>
            <a:endParaRPr lang="en-US" altLang="zh-CN" sz="2200" dirty="0" smtClean="0">
              <a:solidFill>
                <a:srgbClr val="00B0F0"/>
              </a:solidFill>
            </a:endParaRPr>
          </a:p>
          <a:p>
            <a:pPr lvl="1" eaLnBrk="1" hangingPunct="1">
              <a:buNone/>
            </a:pPr>
            <a:r>
              <a:rPr lang="zh-CN" altLang="en-US" sz="2200" dirty="0" smtClean="0"/>
              <a:t>        </a:t>
            </a:r>
            <a:r>
              <a:rPr lang="zh-CN" altLang="en-US" sz="2200" dirty="0" smtClean="0">
                <a:solidFill>
                  <a:srgbClr val="0070C0"/>
                </a:solidFill>
              </a:rPr>
              <a:t>体现承接项目的能力</a:t>
            </a:r>
            <a:endParaRPr lang="en-US" altLang="zh-CN" sz="2200" dirty="0" smtClean="0">
              <a:solidFill>
                <a:srgbClr val="0070C0"/>
              </a:solidFill>
            </a:endParaRPr>
          </a:p>
          <a:p>
            <a:pPr lvl="1" eaLnBrk="1" hangingPunct="1">
              <a:buNone/>
            </a:pPr>
            <a:endParaRPr lang="en-US" altLang="zh-CN" dirty="0" smtClean="0"/>
          </a:p>
        </p:txBody>
      </p:sp>
      <p:sp>
        <p:nvSpPr>
          <p:cNvPr id="6" name="Freeform 2"/>
          <p:cNvSpPr>
            <a:spLocks/>
          </p:cNvSpPr>
          <p:nvPr/>
        </p:nvSpPr>
        <p:spPr bwMode="gray">
          <a:xfrm>
            <a:off x="1003806" y="3764951"/>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5076056" y="4101792"/>
            <a:ext cx="3534036" cy="2273639"/>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dirty="0" smtClean="0">
                <a:solidFill>
                  <a:schemeClr val="accent2">
                    <a:lumMod val="50000"/>
                  </a:schemeClr>
                </a:solidFill>
              </a:rPr>
              <a:t>CMM</a:t>
            </a:r>
            <a:r>
              <a:rPr lang="zh-CN" altLang="en-US" dirty="0">
                <a:solidFill>
                  <a:schemeClr val="accent2">
                    <a:lumMod val="50000"/>
                  </a:schemeClr>
                </a:solidFill>
              </a:rPr>
              <a:t>的核心</a:t>
            </a:r>
            <a:r>
              <a:rPr lang="en-US" altLang="zh-CN" dirty="0">
                <a:solidFill>
                  <a:schemeClr val="accent2">
                    <a:lumMod val="50000"/>
                  </a:schemeClr>
                </a:solidFill>
              </a:rPr>
              <a:t>:</a:t>
            </a: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把开发视为一个过程</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进行过程监控和研究</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目标：更科学化、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更</a:t>
            </a:r>
            <a:r>
              <a:rPr lang="zh-CN" altLang="en-US" b="0" dirty="0">
                <a:solidFill>
                  <a:schemeClr val="accent2">
                    <a:lumMod val="50000"/>
                  </a:schemeClr>
                </a:solidFill>
              </a:rPr>
              <a:t>标准化、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a:t>
            </a:r>
            <a:r>
              <a:rPr lang="zh-CN" altLang="en-US" b="0" dirty="0">
                <a:solidFill>
                  <a:schemeClr val="accent2">
                    <a:lumMod val="50000"/>
                  </a:schemeClr>
                </a:solidFill>
              </a:rPr>
              <a:t>更好实现商业目标</a:t>
            </a:r>
            <a:endParaRPr lang="en-US" altLang="zh-CN" b="0" dirty="0">
              <a:solidFill>
                <a:schemeClr val="accent2">
                  <a:lumMod val="50000"/>
                </a:schemeClr>
              </a:solidFill>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87854838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269824" y="4138613"/>
            <a:ext cx="8674719" cy="196056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dirty="0">
              <a:solidFill>
                <a:srgbClr val="2A1C00"/>
              </a:solidFill>
              <a:latin typeface="微软雅黑" pitchFamily="34" charset="-122"/>
              <a:ea typeface="微软雅黑" pitchFamily="34" charset="-122"/>
            </a:endParaRPr>
          </a:p>
          <a:p>
            <a:pPr algn="ctr"/>
            <a:endParaRPr lang="en-US" altLang="zh-CN" dirty="0">
              <a:solidFill>
                <a:srgbClr val="2A1C00"/>
              </a:solidFill>
              <a:latin typeface="楷体" panose="02010609060101010101" pitchFamily="49" charset="-122"/>
              <a:ea typeface="楷体" panose="02010609060101010101" pitchFamily="49" charset="-122"/>
            </a:endParaRPr>
          </a:p>
          <a:p>
            <a:pPr algn="ctr"/>
            <a:r>
              <a:rPr lang="en-US" altLang="zh-CN" dirty="0">
                <a:solidFill>
                  <a:srgbClr val="FF0000"/>
                </a:solidFill>
                <a:latin typeface="楷体" panose="02010609060101010101" pitchFamily="49" charset="-122"/>
                <a:ea typeface="楷体" panose="02010609060101010101" pitchFamily="49" charset="-122"/>
              </a:rPr>
              <a:t>CMM</a:t>
            </a:r>
            <a:r>
              <a:rPr lang="zh-CN" altLang="en-US" dirty="0">
                <a:solidFill>
                  <a:srgbClr val="FF0000"/>
                </a:solidFill>
                <a:latin typeface="楷体" panose="02010609060101010101" pitchFamily="49" charset="-122"/>
                <a:ea typeface="楷体" panose="02010609060101010101" pitchFamily="49" charset="-122"/>
              </a:rPr>
              <a:t>的</a:t>
            </a:r>
            <a:r>
              <a:rPr lang="zh-CN" altLang="en-US" dirty="0" smtClean="0">
                <a:solidFill>
                  <a:srgbClr val="FF0000"/>
                </a:solidFill>
                <a:latin typeface="楷体" panose="02010609060101010101" pitchFamily="49" charset="-122"/>
                <a:ea typeface="楷体" panose="02010609060101010101" pitchFamily="49" charset="-122"/>
              </a:rPr>
              <a:t>意义</a:t>
            </a:r>
          </a:p>
          <a:p>
            <a:pPr algn="ctr"/>
            <a:endParaRPr lang="en-US" altLang="zh-CN" sz="1800" dirty="0" smtClean="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b="0" dirty="0" smtClean="0">
                <a:solidFill>
                  <a:srgbClr val="2A1C00"/>
                </a:solidFill>
                <a:latin typeface="楷体" panose="02010609060101010101" pitchFamily="49" charset="-122"/>
                <a:ea typeface="楷体" panose="02010609060101010101" pitchFamily="49" charset="-122"/>
              </a:rPr>
              <a:t>迄今为止学术界和工业界</a:t>
            </a:r>
            <a:r>
              <a:rPr lang="zh-CN" altLang="en-US" sz="2000" b="0" dirty="0" smtClean="0">
                <a:solidFill>
                  <a:srgbClr val="FF0000"/>
                </a:solidFill>
                <a:latin typeface="楷体" panose="02010609060101010101" pitchFamily="49" charset="-122"/>
                <a:ea typeface="楷体" panose="02010609060101010101" pitchFamily="49" charset="-122"/>
              </a:rPr>
              <a:t>公认</a:t>
            </a:r>
            <a:r>
              <a:rPr lang="zh-CN" altLang="en-US" sz="2000" b="0" dirty="0" smtClean="0">
                <a:solidFill>
                  <a:srgbClr val="2A1C00"/>
                </a:solidFill>
                <a:latin typeface="楷体" panose="02010609060101010101" pitchFamily="49" charset="-122"/>
                <a:ea typeface="楷体" panose="02010609060101010101" pitchFamily="49" charset="-122"/>
              </a:rPr>
              <a:t>的有关软件工程和管理实践的</a:t>
            </a:r>
            <a:r>
              <a:rPr lang="zh-CN" altLang="en-US" sz="2000" b="0" dirty="0" smtClean="0">
                <a:solidFill>
                  <a:srgbClr val="FF0000"/>
                </a:solidFill>
                <a:latin typeface="楷体" panose="02010609060101010101" pitchFamily="49" charset="-122"/>
                <a:ea typeface="楷体" panose="02010609060101010101" pitchFamily="49" charset="-122"/>
              </a:rPr>
              <a:t>最好的软件过程</a:t>
            </a:r>
            <a:r>
              <a:rPr lang="zh-CN" altLang="en-US" sz="2000" b="0" dirty="0" smtClean="0">
                <a:solidFill>
                  <a:srgbClr val="2A1C00"/>
                </a:solidFill>
                <a:latin typeface="楷体" panose="02010609060101010101" pitchFamily="49" charset="-122"/>
                <a:ea typeface="楷体" panose="02010609060101010101" pitchFamily="49" charset="-122"/>
              </a:rPr>
              <a:t>。</a:t>
            </a:r>
            <a:endParaRPr lang="en-US" altLang="zh-CN" sz="2000" b="0" dirty="0" smtClean="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b="0" dirty="0" smtClean="0">
                <a:solidFill>
                  <a:srgbClr val="2A1C00"/>
                </a:solidFill>
                <a:latin typeface="楷体" panose="02010609060101010101" pitchFamily="49" charset="-122"/>
                <a:ea typeface="楷体" panose="02010609060101010101" pitchFamily="49" charset="-122"/>
              </a:rPr>
              <a:t>为</a:t>
            </a:r>
            <a:r>
              <a:rPr lang="zh-CN" altLang="en-US" sz="2000" b="0" dirty="0">
                <a:solidFill>
                  <a:srgbClr val="FF0000"/>
                </a:solidFill>
                <a:latin typeface="楷体" panose="02010609060101010101" pitchFamily="49" charset="-122"/>
                <a:ea typeface="楷体" panose="02010609060101010101" pitchFamily="49" charset="-122"/>
              </a:rPr>
              <a:t>评估</a:t>
            </a:r>
            <a:r>
              <a:rPr lang="zh-CN" altLang="en-US" sz="2000" b="0" dirty="0">
                <a:solidFill>
                  <a:srgbClr val="2A1C00"/>
                </a:solidFill>
                <a:latin typeface="楷体" panose="02010609060101010101" pitchFamily="49" charset="-122"/>
                <a:ea typeface="楷体" panose="02010609060101010101" pitchFamily="49" charset="-122"/>
              </a:rPr>
              <a:t>软件组织的生产能力</a:t>
            </a:r>
            <a:r>
              <a:rPr lang="zh-CN" altLang="en-US" sz="2000" b="0" dirty="0">
                <a:solidFill>
                  <a:srgbClr val="FF0000"/>
                </a:solidFill>
                <a:latin typeface="楷体" panose="02010609060101010101" pitchFamily="49" charset="-122"/>
                <a:ea typeface="楷体" panose="02010609060101010101" pitchFamily="49" charset="-122"/>
              </a:rPr>
              <a:t>提供了标准</a:t>
            </a:r>
            <a:r>
              <a:rPr lang="zh-CN" altLang="en-US" sz="2000" b="0" dirty="0">
                <a:solidFill>
                  <a:srgbClr val="2A1C00"/>
                </a:solidFill>
                <a:latin typeface="楷体" panose="02010609060101010101" pitchFamily="49" charset="-122"/>
                <a:ea typeface="楷体" panose="02010609060101010101" pitchFamily="49" charset="-122"/>
              </a:rPr>
              <a:t>。</a:t>
            </a:r>
            <a:endParaRPr lang="en-US" altLang="zh-CN" sz="2000" b="0"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b="0" dirty="0">
                <a:solidFill>
                  <a:srgbClr val="2A1C00"/>
                </a:solidFill>
                <a:latin typeface="楷体" panose="02010609060101010101" pitchFamily="49" charset="-122"/>
                <a:ea typeface="楷体" panose="02010609060101010101" pitchFamily="49" charset="-122"/>
              </a:rPr>
              <a:t>为</a:t>
            </a:r>
            <a:r>
              <a:rPr lang="zh-CN" altLang="en-US" sz="2000" b="0" dirty="0">
                <a:solidFill>
                  <a:srgbClr val="FF0000"/>
                </a:solidFill>
                <a:latin typeface="楷体" panose="02010609060101010101" pitchFamily="49" charset="-122"/>
                <a:ea typeface="楷体" panose="02010609060101010101" pitchFamily="49" charset="-122"/>
              </a:rPr>
              <a:t>提高</a:t>
            </a:r>
            <a:r>
              <a:rPr lang="zh-CN" altLang="en-US" sz="2000" b="0" dirty="0">
                <a:solidFill>
                  <a:srgbClr val="2A1C00"/>
                </a:solidFill>
                <a:latin typeface="楷体" panose="02010609060101010101" pitchFamily="49" charset="-122"/>
                <a:ea typeface="楷体" panose="02010609060101010101" pitchFamily="49" charset="-122"/>
              </a:rPr>
              <a:t>软件组织的生产过程</a:t>
            </a:r>
            <a:r>
              <a:rPr lang="zh-CN" altLang="en-US" sz="2000" b="0" dirty="0">
                <a:solidFill>
                  <a:srgbClr val="FF0000"/>
                </a:solidFill>
                <a:latin typeface="楷体" panose="02010609060101010101" pitchFamily="49" charset="-122"/>
                <a:ea typeface="楷体" panose="02010609060101010101" pitchFamily="49" charset="-122"/>
              </a:rPr>
              <a:t>指明了方向</a:t>
            </a:r>
            <a:r>
              <a:rPr lang="zh-CN" altLang="en-US" sz="2000" b="0" dirty="0">
                <a:solidFill>
                  <a:srgbClr val="2A1C00"/>
                </a:solidFill>
                <a:latin typeface="微软雅黑" pitchFamily="34" charset="-122"/>
                <a:ea typeface="微软雅黑" pitchFamily="34" charset="-122"/>
              </a:rPr>
              <a:t>。</a:t>
            </a:r>
          </a:p>
          <a:p>
            <a:pPr algn="ctr"/>
            <a:endParaRPr kumimoji="1" lang="zh-TW" altLang="en-US" sz="1800" b="0" dirty="0">
              <a:latin typeface="微软雅黑" pitchFamily="34" charset="-122"/>
              <a:ea typeface="微软雅黑" pitchFamily="34" charset="-122"/>
            </a:endParaRPr>
          </a:p>
        </p:txBody>
      </p:sp>
      <p:sp>
        <p:nvSpPr>
          <p:cNvPr id="30725"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的重要性和实践意义</a:t>
            </a:r>
          </a:p>
        </p:txBody>
      </p:sp>
      <p:sp>
        <p:nvSpPr>
          <p:cNvPr id="30726" name="AutoShape 5"/>
          <p:cNvSpPr>
            <a:spLocks noChangeArrowheads="1"/>
          </p:cNvSpPr>
          <p:nvPr/>
        </p:nvSpPr>
        <p:spPr bwMode="auto">
          <a:xfrm>
            <a:off x="1924050" y="1498602"/>
            <a:ext cx="6223000" cy="2303463"/>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dirty="0">
                <a:solidFill>
                  <a:srgbClr val="FF0000"/>
                </a:solidFill>
              </a:rPr>
              <a:t>CMM</a:t>
            </a:r>
            <a:r>
              <a:rPr lang="zh-CN" altLang="en-US" dirty="0">
                <a:solidFill>
                  <a:srgbClr val="FF0000"/>
                </a:solidFill>
              </a:rPr>
              <a:t>的作用</a:t>
            </a:r>
          </a:p>
          <a:p>
            <a:pPr algn="ctr"/>
            <a:endParaRPr lang="zh-CN" altLang="en-US" dirty="0">
              <a:solidFill>
                <a:schemeClr val="tx2"/>
              </a:solidFill>
              <a:latin typeface="楷体" panose="02010609060101010101" pitchFamily="49" charset="-122"/>
              <a:ea typeface="楷体" panose="02010609060101010101" pitchFamily="49" charset="-122"/>
            </a:endParaRPr>
          </a:p>
          <a:p>
            <a:pPr marL="742950" lvl="1" indent="-285750" algn="ctr"/>
            <a:r>
              <a:rPr lang="zh-CN" altLang="en-US" sz="2000" b="0" dirty="0">
                <a:solidFill>
                  <a:srgbClr val="2A1C00"/>
                </a:solidFill>
                <a:latin typeface="楷体" panose="02010609060101010101" pitchFamily="49" charset="-122"/>
                <a:ea typeface="楷体" panose="02010609060101010101" pitchFamily="49" charset="-122"/>
              </a:rPr>
              <a:t>科学地评价软件开发单位的软件能力成熟</a:t>
            </a:r>
            <a:r>
              <a:rPr lang="zh-CN" altLang="en-US" sz="2000" b="0" dirty="0" smtClean="0">
                <a:solidFill>
                  <a:srgbClr val="2A1C00"/>
                </a:solidFill>
                <a:latin typeface="楷体" panose="02010609060101010101" pitchFamily="49" charset="-122"/>
                <a:ea typeface="楷体" panose="02010609060101010101" pitchFamily="49" charset="-122"/>
              </a:rPr>
              <a:t>等级，</a:t>
            </a:r>
            <a:endParaRPr lang="zh-CN" altLang="en-US" sz="2000" b="0"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b="0" dirty="0">
                <a:solidFill>
                  <a:srgbClr val="2A1C00"/>
                </a:solidFill>
                <a:latin typeface="楷体" panose="02010609060101010101" pitchFamily="49" charset="-122"/>
                <a:ea typeface="楷体" panose="02010609060101010101" pitchFamily="49" charset="-122"/>
              </a:rPr>
              <a:t>帮助软件开发单位进行自检，了解自己的强项和弱项，</a:t>
            </a:r>
          </a:p>
          <a:p>
            <a:pPr marL="742950" lvl="1" indent="-285750" algn="ctr"/>
            <a:r>
              <a:rPr lang="zh-CN" altLang="en-US" sz="2000" b="0" dirty="0">
                <a:solidFill>
                  <a:srgbClr val="2A1C00"/>
                </a:solidFill>
                <a:latin typeface="楷体" panose="02010609060101010101" pitchFamily="49" charset="-122"/>
                <a:ea typeface="楷体" panose="02010609060101010101" pitchFamily="49" charset="-122"/>
              </a:rPr>
              <a:t>从而不断完善和改进单位的软件开发过程，</a:t>
            </a:r>
          </a:p>
          <a:p>
            <a:pPr marL="742950" lvl="1" indent="-285750" algn="ctr"/>
            <a:r>
              <a:rPr lang="zh-CN" altLang="en-US" sz="2000" b="0" dirty="0">
                <a:solidFill>
                  <a:srgbClr val="2A1C00"/>
                </a:solidFill>
                <a:latin typeface="楷体" panose="02010609060101010101" pitchFamily="49" charset="-122"/>
                <a:ea typeface="楷体" panose="02010609060101010101" pitchFamily="49" charset="-122"/>
              </a:rPr>
              <a:t>确保软件质量，提高软件开发效率。</a:t>
            </a:r>
            <a:endParaRPr lang="en-US" altLang="zh-CN" sz="2000" b="0" dirty="0">
              <a:solidFill>
                <a:srgbClr val="2A1C00"/>
              </a:solidFill>
              <a:latin typeface="楷体" panose="02010609060101010101" pitchFamily="49" charset="-122"/>
              <a:ea typeface="楷体" panose="02010609060101010101" pitchFamily="49" charset="-122"/>
            </a:endParaRPr>
          </a:p>
        </p:txBody>
      </p:sp>
      <p:sp>
        <p:nvSpPr>
          <p:cNvPr id="2" name="Rectangle 4"/>
          <p:cNvSpPr>
            <a:spLocks noChangeArrowheads="1"/>
          </p:cNvSpPr>
          <p:nvPr/>
        </p:nvSpPr>
        <p:spPr bwMode="gray">
          <a:xfrm>
            <a:off x="1254126" y="4435475"/>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 name="Rectangle 5"/>
          <p:cNvSpPr>
            <a:spLocks noChangeArrowheads="1"/>
          </p:cNvSpPr>
          <p:nvPr/>
        </p:nvSpPr>
        <p:spPr bwMode="gray">
          <a:xfrm>
            <a:off x="996951" y="4254500"/>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grpSp>
        <p:nvGrpSpPr>
          <p:cNvPr id="4" name="Group 2"/>
          <p:cNvGrpSpPr>
            <a:grpSpLocks/>
          </p:cNvGrpSpPr>
          <p:nvPr/>
        </p:nvGrpSpPr>
        <p:grpSpPr bwMode="auto">
          <a:xfrm>
            <a:off x="608013" y="1258890"/>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sz="1800" b="0">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sz="1800" b="0">
                <a:latin typeface="Arial" pitchFamily="34" charset="0"/>
                <a:ea typeface="PMingLiU" pitchFamily="18" charset="-120"/>
              </a:endParaRPr>
            </a:p>
          </p:txBody>
        </p:sp>
      </p:grpSp>
    </p:spTree>
    <p:extLst>
      <p:ext uri="{BB962C8B-B14F-4D97-AF65-F5344CB8AC3E}">
        <p14:creationId xmlns:p14="http://schemas.microsoft.com/office/powerpoint/2010/main" val="278138786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的五级模型</a:t>
            </a:r>
          </a:p>
        </p:txBody>
      </p:sp>
      <p:pic>
        <p:nvPicPr>
          <p:cNvPr id="23557" name="Picture 5" descr="tu16061"/>
          <p:cNvPicPr>
            <a:picLocks noChangeAspect="1" noChangeArrowheads="1"/>
          </p:cNvPicPr>
          <p:nvPr/>
        </p:nvPicPr>
        <p:blipFill>
          <a:blip r:embed="rId3" cstate="print"/>
          <a:srcRect/>
          <a:stretch>
            <a:fillRect/>
          </a:stretch>
        </p:blipFill>
        <p:spPr bwMode="auto">
          <a:xfrm>
            <a:off x="1130746" y="731521"/>
            <a:ext cx="6551612" cy="5629275"/>
          </a:xfrm>
          <a:prstGeom prst="rect">
            <a:avLst/>
          </a:prstGeom>
          <a:noFill/>
          <a:ln w="9525">
            <a:noFill/>
            <a:miter lim="800000"/>
            <a:headEnd/>
            <a:tailEnd/>
          </a:ln>
        </p:spPr>
      </p:pic>
    </p:spTree>
    <p:extLst>
      <p:ext uri="{BB962C8B-B14F-4D97-AF65-F5344CB8AC3E}">
        <p14:creationId xmlns:p14="http://schemas.microsoft.com/office/powerpoint/2010/main" val="311445267"/>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4305494" y="4149080"/>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五级模型(1)</a:t>
            </a:r>
          </a:p>
        </p:txBody>
      </p:sp>
      <p:sp>
        <p:nvSpPr>
          <p:cNvPr id="24580" name="Rectangle 3"/>
          <p:cNvSpPr>
            <a:spLocks noGrp="1" noChangeArrowheads="1"/>
          </p:cNvSpPr>
          <p:nvPr>
            <p:ph idx="1"/>
          </p:nvPr>
        </p:nvSpPr>
        <p:spPr/>
        <p:txBody>
          <a:bodyPr/>
          <a:lstStyle/>
          <a:p>
            <a:pPr eaLnBrk="1" hangingPunct="1"/>
            <a:r>
              <a:rPr lang="zh-CN" altLang="en-US" b="1" dirty="0">
                <a:latin typeface="楷体" panose="02010609060101010101" pitchFamily="49" charset="-122"/>
              </a:rPr>
              <a:t>第一级：初始级</a:t>
            </a:r>
            <a:r>
              <a:rPr lang="zh-CN" altLang="en-US" sz="2400" dirty="0" smtClean="0">
                <a:latin typeface="楷体" panose="02010609060101010101" pitchFamily="49" charset="-122"/>
              </a:rPr>
              <a:t> </a:t>
            </a:r>
            <a:br>
              <a:rPr lang="zh-CN" altLang="en-US" sz="2400" dirty="0" smtClean="0">
                <a:latin typeface="楷体" panose="02010609060101010101" pitchFamily="49" charset="-122"/>
              </a:rPr>
            </a:br>
            <a:endParaRPr lang="en-US" altLang="zh-CN" sz="2400" dirty="0" smtClean="0">
              <a:latin typeface="楷体" panose="02010609060101010101" pitchFamily="49" charset="-122"/>
            </a:endParaRPr>
          </a:p>
          <a:p>
            <a:pPr marL="471487" lvl="1" indent="0" eaLnBrk="1" hangingPunct="1">
              <a:buNone/>
            </a:pPr>
            <a:r>
              <a:rPr lang="zh-CN" altLang="en-US" sz="2400" dirty="0" smtClean="0">
                <a:latin typeface="楷体" panose="02010609060101010101" pitchFamily="49" charset="-122"/>
              </a:rPr>
              <a:t>　</a:t>
            </a:r>
            <a:r>
              <a:rPr lang="zh-CN" altLang="en-US" sz="2800" b="1" dirty="0">
                <a:latin typeface="楷体" panose="02010609060101010101" pitchFamily="49" charset="-122"/>
              </a:rPr>
              <a:t>特点是软件过程无秩序，有时甚至是</a:t>
            </a:r>
            <a:r>
              <a:rPr lang="zh-CN" altLang="en-US" sz="2800" b="1" dirty="0">
                <a:solidFill>
                  <a:srgbClr val="FF0000"/>
                </a:solidFill>
                <a:latin typeface="楷体" panose="02010609060101010101" pitchFamily="49" charset="-122"/>
              </a:rPr>
              <a:t>混乱</a:t>
            </a:r>
            <a:r>
              <a:rPr lang="zh-CN" altLang="en-US" sz="2800" b="1" dirty="0">
                <a:latin typeface="楷体" panose="02010609060101010101" pitchFamily="49" charset="-122"/>
              </a:rPr>
              <a:t>的。软件过程定义</a:t>
            </a:r>
            <a:r>
              <a:rPr lang="zh-CN" altLang="en-US" sz="2800" b="1" dirty="0">
                <a:solidFill>
                  <a:srgbClr val="FF0000"/>
                </a:solidFill>
                <a:latin typeface="楷体" panose="02010609060101010101" pitchFamily="49" charset="-122"/>
              </a:rPr>
              <a:t>几乎没有章法和步骤可循</a:t>
            </a:r>
            <a:r>
              <a:rPr lang="zh-CN" altLang="en-US" sz="2800" b="1" dirty="0">
                <a:latin typeface="楷体" panose="02010609060101010101" pitchFamily="49" charset="-122"/>
              </a:rPr>
              <a:t>，软件产品所取得的成功往往依赖极个别人的努力和机遇。</a:t>
            </a:r>
            <a:endParaRPr lang="en-US" altLang="zh-CN" sz="2800" b="1" dirty="0">
              <a:latin typeface="楷体" panose="02010609060101010101" pitchFamily="49" charset="-122"/>
            </a:endParaRPr>
          </a:p>
          <a:p>
            <a:pPr eaLnBrk="1" hangingPunct="1">
              <a:buNone/>
            </a:pP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t>
            </a:r>
          </a:p>
        </p:txBody>
      </p:sp>
      <p:grpSp>
        <p:nvGrpSpPr>
          <p:cNvPr id="9" name="Group 4"/>
          <p:cNvGrpSpPr>
            <a:grpSpLocks/>
          </p:cNvGrpSpPr>
          <p:nvPr/>
        </p:nvGrpSpPr>
        <p:grpSpPr bwMode="auto">
          <a:xfrm>
            <a:off x="4169052" y="1920690"/>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910487171"/>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五级模型(2)</a:t>
            </a:r>
          </a:p>
        </p:txBody>
      </p:sp>
      <p:sp>
        <p:nvSpPr>
          <p:cNvPr id="25602" name="Rectangle 3"/>
          <p:cNvSpPr>
            <a:spLocks noGrp="1" noChangeArrowheads="1"/>
          </p:cNvSpPr>
          <p:nvPr>
            <p:ph idx="1"/>
          </p:nvPr>
        </p:nvSpPr>
        <p:spPr>
          <a:xfrm>
            <a:off x="544452" y="1229823"/>
            <a:ext cx="8229600" cy="4953000"/>
          </a:xfrm>
        </p:spPr>
        <p:txBody>
          <a:bodyPr/>
          <a:lstStyle/>
          <a:p>
            <a:pPr eaLnBrk="1" hangingPunct="1"/>
            <a:r>
              <a:rPr lang="zh-CN" altLang="en-US" sz="3100" b="1" dirty="0"/>
              <a:t>第二级：可重复级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buNone/>
            </a:pPr>
            <a:r>
              <a:rPr lang="en-US" altLang="zh-CN" dirty="0" smtClean="0"/>
              <a:t>      </a:t>
            </a:r>
          </a:p>
          <a:p>
            <a:pPr eaLnBrk="1" hangingPunct="1">
              <a:lnSpc>
                <a:spcPts val="3720"/>
              </a:lnSpc>
              <a:spcBef>
                <a:spcPts val="0"/>
              </a:spcBef>
              <a:buNone/>
            </a:pPr>
            <a:r>
              <a:rPr lang="en-US" altLang="zh-CN" dirty="0" smtClean="0">
                <a:latin typeface="楷体" panose="02010609060101010101" pitchFamily="49" charset="-122"/>
              </a:rPr>
              <a:t>       </a:t>
            </a:r>
            <a:r>
              <a:rPr lang="zh-CN" altLang="en-US" sz="3100" b="1" dirty="0">
                <a:latin typeface="楷体" panose="02010609060101010101" pitchFamily="49" charset="-122"/>
              </a:rPr>
              <a:t>已建立了基本的项目管理过程，可用于对成本，进度和功能特性进行跟踪。对类似的应用项目，有章可循，并能重复以往所取得的成功。</a:t>
            </a:r>
          </a:p>
        </p:txBody>
      </p:sp>
      <p:pic>
        <p:nvPicPr>
          <p:cNvPr id="25604" name="Picture 2"/>
          <p:cNvPicPr>
            <a:picLocks noChangeAspect="1" noChangeArrowheads="1"/>
          </p:cNvPicPr>
          <p:nvPr/>
        </p:nvPicPr>
        <p:blipFill>
          <a:blip r:embed="rId3" cstate="print"/>
          <a:srcRect/>
          <a:stretch>
            <a:fillRect/>
          </a:stretch>
        </p:blipFill>
        <p:spPr bwMode="auto">
          <a:xfrm>
            <a:off x="6666735" y="850248"/>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1275869" y="2468116"/>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78803585"/>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五级模型(2)</a:t>
            </a:r>
          </a:p>
        </p:txBody>
      </p:sp>
      <p:sp>
        <p:nvSpPr>
          <p:cNvPr id="3" name="内容占位符 2"/>
          <p:cNvSpPr>
            <a:spLocks noGrp="1"/>
          </p:cNvSpPr>
          <p:nvPr>
            <p:ph idx="1"/>
          </p:nvPr>
        </p:nvSpPr>
        <p:spPr>
          <a:xfrm>
            <a:off x="467544" y="1124744"/>
            <a:ext cx="8496944" cy="4641850"/>
          </a:xfrm>
        </p:spPr>
        <p:txBody>
          <a:bodyPr/>
          <a:lstStyle/>
          <a:p>
            <a:r>
              <a:rPr lang="zh-CN" altLang="en-US" sz="3100" b="1" dirty="0"/>
              <a:t>第二级：可重复级</a:t>
            </a:r>
            <a:endParaRPr lang="en-US" altLang="zh-CN" sz="3100" b="1" dirty="0"/>
          </a:p>
          <a:p>
            <a:pPr lvl="1">
              <a:lnSpc>
                <a:spcPct val="90000"/>
              </a:lnSpc>
            </a:pPr>
            <a:r>
              <a:rPr lang="en-US" altLang="zh-CN" b="1" dirty="0">
                <a:solidFill>
                  <a:schemeClr val="tx1"/>
                </a:solidFill>
              </a:rPr>
              <a:t>Milestone</a:t>
            </a:r>
            <a:r>
              <a:rPr lang="zh-CN" altLang="en-US" b="1" dirty="0">
                <a:solidFill>
                  <a:schemeClr val="tx1"/>
                </a:solidFill>
              </a:rPr>
              <a:t>可见，按计划开发</a:t>
            </a:r>
          </a:p>
          <a:p>
            <a:pPr lvl="1">
              <a:lnSpc>
                <a:spcPct val="90000"/>
              </a:lnSpc>
            </a:pPr>
            <a:r>
              <a:rPr lang="zh-CN" altLang="en-US" b="1" dirty="0">
                <a:solidFill>
                  <a:schemeClr val="tx1"/>
                </a:solidFill>
              </a:rPr>
              <a:t>软件开发的首要问题不是技术问题而是管理问题。因此，可重复级的焦点集中在软件管理过程上。</a:t>
            </a:r>
          </a:p>
          <a:p>
            <a:pPr lvl="1">
              <a:lnSpc>
                <a:spcPct val="90000"/>
              </a:lnSpc>
            </a:pPr>
            <a:r>
              <a:rPr lang="zh-CN" altLang="en-US" b="1" dirty="0">
                <a:solidFill>
                  <a:schemeClr val="tx1"/>
                </a:solidFill>
              </a:rPr>
              <a:t>一个可管理的过程则是一个可重复级的过程，一个可重级的过程则能逐渐进化和成熟。</a:t>
            </a:r>
          </a:p>
          <a:p>
            <a:pPr lvl="1">
              <a:lnSpc>
                <a:spcPct val="90000"/>
              </a:lnSpc>
            </a:pPr>
            <a:r>
              <a:rPr lang="zh-CN" altLang="en-US" b="1" dirty="0">
                <a:solidFill>
                  <a:schemeClr val="tx1"/>
                </a:solidFill>
              </a:rPr>
              <a:t>该级管理过程包括了需求管理、项目管理、质量管理、配置管理和子合同管理五个方面。</a:t>
            </a:r>
          </a:p>
          <a:p>
            <a:pPr lvl="1">
              <a:lnSpc>
                <a:spcPct val="90000"/>
              </a:lnSpc>
            </a:pPr>
            <a:r>
              <a:rPr lang="zh-CN" altLang="en-US" b="1" dirty="0">
                <a:solidFill>
                  <a:schemeClr val="tx1"/>
                </a:solidFill>
              </a:rPr>
              <a:t>项目管理分为计划过程和跟踪监控过程两个过程。</a:t>
            </a:r>
          </a:p>
          <a:p>
            <a:pPr lvl="1">
              <a:lnSpc>
                <a:spcPct val="90000"/>
              </a:lnSpc>
            </a:pPr>
            <a:r>
              <a:rPr lang="zh-CN" altLang="en-US" b="1" dirty="0">
                <a:solidFill>
                  <a:schemeClr val="tx1"/>
                </a:solidFill>
              </a:rPr>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4114906739"/>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五级模型(3)</a:t>
            </a:r>
          </a:p>
        </p:txBody>
      </p:sp>
      <p:sp>
        <p:nvSpPr>
          <p:cNvPr id="26627" name="Rectangle 3"/>
          <p:cNvSpPr>
            <a:spLocks noGrp="1" noChangeArrowheads="1"/>
          </p:cNvSpPr>
          <p:nvPr>
            <p:ph idx="1"/>
          </p:nvPr>
        </p:nvSpPr>
        <p:spPr>
          <a:xfrm>
            <a:off x="692121" y="1270601"/>
            <a:ext cx="8056343" cy="4641850"/>
          </a:xfrm>
        </p:spPr>
        <p:txBody>
          <a:bodyPr/>
          <a:lstStyle/>
          <a:p>
            <a:pPr eaLnBrk="1" hangingPunct="1"/>
            <a:r>
              <a:rPr lang="zh-CN" altLang="en-US" sz="3100" b="1" dirty="0"/>
              <a:t>第三级：定义级 </a:t>
            </a:r>
            <a:br>
              <a:rPr lang="zh-CN" altLang="en-US" sz="3100" b="1" dirty="0"/>
            </a:br>
            <a:r>
              <a:rPr lang="zh-CN" altLang="en-US" sz="3100" b="1" dirty="0"/>
              <a:t/>
            </a:r>
            <a:br>
              <a:rPr lang="zh-CN" altLang="en-US" sz="3100" b="1" dirty="0"/>
            </a:br>
            <a:r>
              <a:rPr lang="zh-CN" altLang="en-US" dirty="0" smtClean="0"/>
              <a:t>　　</a:t>
            </a:r>
            <a:endParaRPr lang="en-US" altLang="zh-CN" dirty="0" smtClean="0"/>
          </a:p>
          <a:p>
            <a:pPr eaLnBrk="1" hangingPunct="1">
              <a:lnSpc>
                <a:spcPts val="3800"/>
              </a:lnSpc>
              <a:spcBef>
                <a:spcPts val="0"/>
              </a:spcBef>
              <a:buNone/>
            </a:pPr>
            <a:r>
              <a:rPr lang="en-US" altLang="zh-CN" dirty="0" smtClean="0"/>
              <a:t>            </a:t>
            </a:r>
            <a:r>
              <a:rPr lang="zh-CN" altLang="en-US" b="1" dirty="0" smtClean="0"/>
              <a:t>用于</a:t>
            </a:r>
            <a:r>
              <a:rPr lang="zh-CN" altLang="en-US" b="1" dirty="0"/>
              <a:t>管理的、工程的软件过程均已实现</a:t>
            </a:r>
            <a:r>
              <a:rPr lang="zh-CN" altLang="en-US" b="1" dirty="0">
                <a:solidFill>
                  <a:srgbClr val="FF0000"/>
                </a:solidFill>
              </a:rPr>
              <a:t>文档化、标准化</a:t>
            </a:r>
            <a:r>
              <a:rPr lang="zh-CN" altLang="en-US" b="1" dirty="0"/>
              <a:t>，并形成了整个软件组织的</a:t>
            </a:r>
            <a:r>
              <a:rPr lang="zh-CN" altLang="en-US" b="1" dirty="0">
                <a:solidFill>
                  <a:srgbClr val="FF0000"/>
                </a:solidFill>
              </a:rPr>
              <a:t>标准软件过程</a:t>
            </a:r>
            <a:r>
              <a:rPr lang="zh-CN" altLang="en-US" b="1" dirty="0"/>
              <a:t>。全部项目均已采用与实际情况相吻合的、适当修改的标准软件过程来进行。 </a:t>
            </a:r>
          </a:p>
        </p:txBody>
      </p:sp>
      <p:grpSp>
        <p:nvGrpSpPr>
          <p:cNvPr id="5" name="Group 4"/>
          <p:cNvGrpSpPr>
            <a:grpSpLocks/>
          </p:cNvGrpSpPr>
          <p:nvPr/>
        </p:nvGrpSpPr>
        <p:grpSpPr bwMode="auto">
          <a:xfrm>
            <a:off x="2313483" y="2184737"/>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10948534"/>
      </p:ext>
    </p:extLst>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802</TotalTime>
  <Words>1249</Words>
  <Application>Microsoft Office PowerPoint</Application>
  <PresentationFormat>全屏显示(4:3)</PresentationFormat>
  <Paragraphs>122</Paragraphs>
  <Slides>15</Slides>
  <Notes>12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Profile</vt:lpstr>
      <vt:lpstr>软件测试实用教程 ——方法与实践</vt:lpstr>
      <vt:lpstr>补充内容：CMM模型</vt:lpstr>
      <vt:lpstr>CMM</vt:lpstr>
      <vt:lpstr>CMM的重要性和实践意义</vt:lpstr>
      <vt:lpstr>CMM的五级模型</vt:lpstr>
      <vt:lpstr>CMM五级模型(1)</vt:lpstr>
      <vt:lpstr>CMM五级模型(2)</vt:lpstr>
      <vt:lpstr>CMM五级模型(2)</vt:lpstr>
      <vt:lpstr>CMM五级模型(3)</vt:lpstr>
      <vt:lpstr>CMM五级模型(3)</vt:lpstr>
      <vt:lpstr>CMM五级模型(4)</vt:lpstr>
      <vt:lpstr>CMM五级模型(4)</vt:lpstr>
      <vt:lpstr>CMM五级模型(5)</vt:lpstr>
      <vt:lpstr>CMM五级模型(5)</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219</cp:revision>
  <dcterms:created xsi:type="dcterms:W3CDTF">2008-07-27T05:17:11Z</dcterms:created>
  <dcterms:modified xsi:type="dcterms:W3CDTF">2019-08-28T01:04:05Z</dcterms:modified>
</cp:coreProperties>
</file>