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8"/>
  </p:handoutMasterIdLst>
  <p:sldIdLst>
    <p:sldId id="552" r:id="rId3"/>
    <p:sldId id="553" r:id="rId5"/>
    <p:sldId id="554" r:id="rId6"/>
    <p:sldId id="555" r:id="rId7"/>
    <p:sldId id="556" r:id="rId8"/>
    <p:sldId id="557" r:id="rId9"/>
    <p:sldId id="558" r:id="rId10"/>
    <p:sldId id="559" r:id="rId11"/>
    <p:sldId id="560" r:id="rId12"/>
    <p:sldId id="561" r:id="rId13"/>
    <p:sldId id="562" r:id="rId14"/>
    <p:sldId id="563" r:id="rId15"/>
    <p:sldId id="564" r:id="rId16"/>
    <p:sldId id="565" r:id="rId17"/>
    <p:sldId id="566" r:id="rId18"/>
    <p:sldId id="567" r:id="rId19"/>
    <p:sldId id="568" r:id="rId20"/>
    <p:sldId id="569" r:id="rId21"/>
    <p:sldId id="570" r:id="rId22"/>
    <p:sldId id="571" r:id="rId23"/>
    <p:sldId id="572" r:id="rId24"/>
    <p:sldId id="573" r:id="rId25"/>
    <p:sldId id="574" r:id="rId26"/>
    <p:sldId id="575" r:id="rId27"/>
    <p:sldId id="576" r:id="rId28"/>
    <p:sldId id="577" r:id="rId29"/>
    <p:sldId id="578" r:id="rId30"/>
    <p:sldId id="579" r:id="rId31"/>
    <p:sldId id="580" r:id="rId32"/>
    <p:sldId id="581" r:id="rId33"/>
    <p:sldId id="582" r:id="rId34"/>
    <p:sldId id="583" r:id="rId35"/>
    <p:sldId id="584" r:id="rId36"/>
    <p:sldId id="585" r:id="rId37"/>
    <p:sldId id="586" r:id="rId38"/>
    <p:sldId id="587" r:id="rId39"/>
    <p:sldId id="588" r:id="rId40"/>
    <p:sldId id="589" r:id="rId41"/>
    <p:sldId id="590" r:id="rId42"/>
    <p:sldId id="591" r:id="rId43"/>
    <p:sldId id="592" r:id="rId44"/>
    <p:sldId id="593" r:id="rId45"/>
    <p:sldId id="594" r:id="rId46"/>
    <p:sldId id="595" r:id="rId47"/>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0000FF"/>
    <a:srgbClr val="FFFF99"/>
    <a:srgbClr val="FFFFFF"/>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06" autoAdjust="0"/>
    <p:restoredTop sz="94414" autoAdjust="0"/>
  </p:normalViewPr>
  <p:slideViewPr>
    <p:cSldViewPr>
      <p:cViewPr varScale="1">
        <p:scale>
          <a:sx n="77" d="100"/>
          <a:sy n="77" d="100"/>
        </p:scale>
        <p:origin x="102" y="180"/>
      </p:cViewPr>
      <p:guideLst>
        <p:guide orient="horz" pos="2160"/>
        <p:guide pos="3840"/>
      </p:guideLst>
    </p:cSldViewPr>
  </p:slideViewPr>
  <p:notesTextViewPr>
    <p:cViewPr>
      <p:scale>
        <a:sx n="100" d="100"/>
        <a:sy n="100" d="100"/>
      </p:scale>
      <p:origin x="0" y="0"/>
    </p:cViewPr>
  </p:notesText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89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7BE119F4-F7CC-4430-A1DB-88C455E8BC26}" type="slidenum">
              <a:rPr lang="en-US" altLang="zh-CN"/>
            </a:fld>
            <a:endParaRPr lang="en-US" altLang="zh-CN"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8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759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dirty="0"/>
          </a:p>
        </p:txBody>
      </p:sp>
      <p:sp>
        <p:nvSpPr>
          <p:cNvPr id="675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6DBFBB8-2C88-4EF5-ACA0-AB33D3C579D0}" type="slidenum">
              <a:rPr lang="en-US" altLang="zh-CN"/>
            </a:fld>
            <a:endParaRPr lang="en-US" altLang="zh-CN"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en-US" dirty="0" smtClean="0"/>
              <a:t>路径覆盖</a:t>
            </a:r>
            <a:endParaRPr lang="en-US" altLang="zh-CN" dirty="0" smtClean="0"/>
          </a:p>
          <a:p>
            <a:pPr lvl="2"/>
            <a:r>
              <a:rPr lang="zh-CN" altLang="en-US" dirty="0" smtClean="0"/>
              <a:t>根据程序源代码，画出程序图</a:t>
            </a:r>
            <a:endParaRPr lang="en-US" altLang="zh-CN" dirty="0" smtClean="0"/>
          </a:p>
          <a:p>
            <a:pPr lvl="2"/>
            <a:r>
              <a:rPr lang="zh-CN" altLang="en-US" dirty="0" smtClean="0"/>
              <a:t>计算环复杂度</a:t>
            </a:r>
            <a:endParaRPr lang="en-US" altLang="zh-CN" dirty="0" smtClean="0"/>
          </a:p>
          <a:p>
            <a:pPr lvl="2"/>
            <a:r>
              <a:rPr lang="zh-CN" altLang="en-US" dirty="0" smtClean="0"/>
              <a:t>设计独立路径（去掉不可行路径，增加必要路径）</a:t>
            </a:r>
            <a:endParaRPr lang="en-US" altLang="zh-CN" dirty="0" smtClean="0"/>
          </a:p>
          <a:p>
            <a:pPr lvl="2"/>
            <a:r>
              <a:rPr lang="zh-CN" altLang="en-US" dirty="0" smtClean="0"/>
              <a:t>转换测试用例</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11.19</a:t>
            </a:r>
            <a:r>
              <a:rPr lang="zh-CN" altLang="en-US" dirty="0" smtClean="0"/>
              <a:t>讲到这里</a:t>
            </a:r>
            <a:endParaRPr lang="zh-CN" altLang="en-US" dirty="0"/>
          </a:p>
        </p:txBody>
      </p:sp>
      <p:sp>
        <p:nvSpPr>
          <p:cNvPr id="4" name="灯片编号占位符 3"/>
          <p:cNvSpPr>
            <a:spLocks noGrp="1"/>
          </p:cNvSpPr>
          <p:nvPr>
            <p:ph type="sldNum" sz="quarter" idx="10"/>
          </p:nvPr>
        </p:nvSpPr>
        <p:spPr/>
        <p:txBody>
          <a:bodyPr/>
          <a:lstStyle/>
          <a:p>
            <a:fld id="{9294396F-7CC6-42E5-83BE-72592AAF95C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C6E7EC9E-A07B-4D49-8E17-EEA97947E75D}"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055440" y="1484784"/>
            <a:ext cx="10363200" cy="1128192"/>
          </a:xfrm>
        </p:spPr>
        <p:txBody>
          <a:bodyPr/>
          <a:lstStyle>
            <a:lvl1pPr>
              <a:defRPr sz="4000"/>
            </a:lvl1pPr>
          </a:lstStyle>
          <a:p>
            <a:r>
              <a:rPr lang="zh-CN" altLang="en-US" dirty="0"/>
              <a:t>单击此处编辑母版标题样式</a:t>
            </a:r>
            <a:endParaRPr lang="zh-CN" altLang="en-US" dirty="0"/>
          </a:p>
        </p:txBody>
      </p:sp>
      <p:sp>
        <p:nvSpPr>
          <p:cNvPr id="1843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dirty="0"/>
              <a:t>单击此处编辑母版副标题样式</a:t>
            </a:r>
            <a:endParaRPr lang="zh-CN" altLang="en-US" dirty="0"/>
          </a:p>
        </p:txBody>
      </p:sp>
      <p:pic>
        <p:nvPicPr>
          <p:cNvPr id="8" name="图片 7"/>
          <p:cNvPicPr>
            <a:picLocks noChangeAspect="1"/>
          </p:cNvPicPr>
          <p:nvPr userDrawn="1"/>
        </p:nvPicPr>
        <p:blipFill>
          <a:blip r:embed="rId2">
            <a:clrChange>
              <a:clrFrom>
                <a:srgbClr val="F5F5F5"/>
              </a:clrFrom>
              <a:clrTo>
                <a:srgbClr val="F5F5F5">
                  <a:alpha val="0"/>
                </a:srgbClr>
              </a:clrTo>
            </a:clrChange>
          </a:blip>
          <a:stretch>
            <a:fillRect/>
          </a:stretch>
        </p:blipFill>
        <p:spPr>
          <a:xfrm>
            <a:off x="263352" y="6093296"/>
            <a:ext cx="3209524" cy="647619"/>
          </a:xfrm>
          <a:prstGeom prst="rect">
            <a:avLst/>
          </a:prstGeom>
        </p:spPr>
      </p:pic>
    </p:spTree>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ea typeface="楷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469900" indent="-469900">
              <a:buFont typeface="Wingdings" panose="05000000000000000000" pitchFamily="2" charset="2"/>
              <a:buChar char="Ø"/>
              <a:defRPr baseline="0">
                <a:ea typeface="楷体" panose="02010609060101010101" pitchFamily="49" charset="-122"/>
              </a:defRPr>
            </a:lvl1pPr>
            <a:lvl2pPr marL="908050" indent="-436880">
              <a:buFont typeface="Wingdings" panose="05000000000000000000" pitchFamily="2" charset="2"/>
              <a:buChar char="l"/>
              <a:defRPr baseline="0">
                <a:ea typeface="楷体" panose="02010609060101010101" pitchFamily="49" charset="-122"/>
              </a:defRPr>
            </a:lvl2pPr>
            <a:lvl3pPr marL="1304925" indent="-395605">
              <a:buFont typeface="Arial" panose="020B0604020202020204" pitchFamily="34" charset="0"/>
              <a:buChar char="•"/>
              <a:defRPr baseline="0">
                <a:ea typeface="楷体" panose="02010609060101010101" pitchFamily="49" charset="-122"/>
              </a:defRPr>
            </a:lvl3pPr>
            <a:lvl4pPr>
              <a:defRPr baseline="0">
                <a:ea typeface="楷体" panose="02010609060101010101" pitchFamily="49" charset="-122"/>
              </a:defRPr>
            </a:lvl4pPr>
            <a:lvl5pPr>
              <a:defRPr baseline="0">
                <a:ea typeface="楷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solidFill>
                  <a:srgbClr val="0000FF"/>
                </a:solidFill>
                <a:latin typeface="华文新魏" panose="02010800040101010101" pitchFamily="2" charset="-122"/>
                <a:ea typeface="华文新魏" panose="02010800040101010101" pitchFamily="2" charset="-122"/>
              </a:defRPr>
            </a:lvl1pPr>
            <a:lvl2pPr>
              <a:defRPr>
                <a:solidFill>
                  <a:srgbClr val="0000FF"/>
                </a:solidFill>
                <a:latin typeface="华文新魏" panose="02010800040101010101" pitchFamily="2" charset="-122"/>
                <a:ea typeface="华文新魏" panose="02010800040101010101" pitchFamily="2" charset="-122"/>
              </a:defRPr>
            </a:lvl2pPr>
            <a:lvl3pPr marL="1304925" indent="-395605">
              <a:defRPr lang="zh-CN" altLang="en-US" sz="2400" b="1" baseline="0" dirty="0" smtClean="0">
                <a:solidFill>
                  <a:srgbClr val="0000FF"/>
                </a:solidFill>
                <a:latin typeface="华文楷体" panose="02010600040101010101" pitchFamily="2" charset="-122"/>
                <a:ea typeface="楷体" panose="02010609060101010101" pitchFamily="49" charset="-122"/>
              </a:defRPr>
            </a:lvl3pPr>
            <a:lvl4pPr>
              <a:defRPr>
                <a:solidFill>
                  <a:srgbClr val="0000FF"/>
                </a:solidFill>
                <a:latin typeface="华文新魏" panose="02010800040101010101" pitchFamily="2" charset="-122"/>
                <a:ea typeface="华文新魏" panose="02010800040101010101" pitchFamily="2" charset="-122"/>
              </a:defRPr>
            </a:lvl4pPr>
            <a:lvl5pPr>
              <a:defRPr>
                <a:solidFill>
                  <a:srgbClr val="0000FF"/>
                </a:solidFill>
                <a:latin typeface="华文新魏" panose="02010800040101010101" pitchFamily="2" charset="-122"/>
                <a:ea typeface="华文新魏" panose="02010800040101010101" pitchFamily="2"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endParaRPr lang="zh-CN" altLang="en-US" dirty="0" smtClean="0"/>
          </a:p>
          <a:p>
            <a:pPr lvl="3"/>
            <a:r>
              <a:rPr lang="zh-CN" altLang="en-US" dirty="0" smtClean="0"/>
              <a:t>第四级</a:t>
            </a:r>
            <a:endParaRPr lang="zh-CN" altLang="en-US" dirty="0" smtClean="0"/>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Tree>
  </p:cSld>
  <p:clrMapOvr>
    <a:masterClrMapping/>
  </p:clrMapOvr>
  <p:transition>
    <p:blinds dir="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5"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6"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B62FBA93-7C77-4D32-BA8C-F7EFDB1910E6}" type="slidenum">
              <a:rPr lang="en-US" altLang="zh-CN"/>
            </a:fld>
            <a:endParaRPr lang="en-US" altLang="zh-CN" dirty="0"/>
          </a:p>
        </p:txBody>
      </p:sp>
    </p:spTree>
  </p:cSld>
  <p:clrMapOvr>
    <a:masterClrMapping/>
  </p:clrMapOvr>
  <p:transition>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endParaRPr lang="zh-CN" altLang="en-US" dirty="0" smtClean="0"/>
          </a:p>
          <a:p>
            <a:pPr lvl="3"/>
            <a:r>
              <a:rPr lang="zh-CN" altLang="en-US" dirty="0" smtClean="0"/>
              <a:t>第四级</a:t>
            </a:r>
            <a:endParaRPr lang="zh-CN" altLang="en-US" dirty="0" smtClean="0"/>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marL="1304925" indent="-395605">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endParaRPr lang="zh-CN" altLang="en-US" dirty="0" smtClean="0"/>
          </a:p>
          <a:p>
            <a:pPr lvl="3"/>
            <a:r>
              <a:rPr lang="zh-CN" altLang="en-US" dirty="0" smtClean="0"/>
              <a:t>第四级</a:t>
            </a:r>
            <a:endParaRPr lang="zh-CN" altLang="en-US" dirty="0" smtClean="0"/>
          </a:p>
        </p:txBody>
      </p:sp>
      <p:sp>
        <p:nvSpPr>
          <p:cNvPr id="5"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6"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7"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85100CE9-0662-4089-B8E8-68467DB42791}" type="slidenum">
              <a:rPr lang="en-US" altLang="zh-CN"/>
            </a:fld>
            <a:endParaRPr lang="en-US" altLang="zh-CN" dirty="0"/>
          </a:p>
        </p:txBody>
      </p:sp>
    </p:spTree>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dt" sz="half" idx="10"/>
          </p:nvPr>
        </p:nvSpPr>
        <p:spPr>
          <a:xfrm>
            <a:off x="812800" y="6245225"/>
            <a:ext cx="2641600" cy="476250"/>
          </a:xfrm>
          <a:prstGeom prst="rect">
            <a:avLst/>
          </a:prstGeom>
        </p:spPr>
        <p:txBody>
          <a:bodyPr/>
          <a:lstStyle>
            <a:lvl1pPr>
              <a:defRPr/>
            </a:lvl1pPr>
          </a:lstStyle>
          <a:p>
            <a:pPr>
              <a:defRPr/>
            </a:pPr>
            <a:endParaRPr lang="en-US" altLang="zh-CN" dirty="0"/>
          </a:p>
        </p:txBody>
      </p:sp>
      <p:sp>
        <p:nvSpPr>
          <p:cNvPr id="4" name="Rectangle 7"/>
          <p:cNvSpPr>
            <a:spLocks noGrp="1" noChangeArrowheads="1"/>
          </p:cNvSpPr>
          <p:nvPr>
            <p:ph type="ftr" sz="quarter" idx="11"/>
          </p:nvPr>
        </p:nvSpPr>
        <p:spPr>
          <a:xfrm>
            <a:off x="4165600" y="6245225"/>
            <a:ext cx="3860800" cy="476250"/>
          </a:xfrm>
          <a:prstGeom prst="rect">
            <a:avLst/>
          </a:prstGeom>
        </p:spPr>
        <p:txBody>
          <a:bodyPr/>
          <a:lstStyle>
            <a:lvl1pPr>
              <a:defRPr/>
            </a:lvl1pPr>
          </a:lstStyle>
          <a:p>
            <a:pPr>
              <a:defRPr/>
            </a:pPr>
            <a:endParaRPr lang="en-US" altLang="zh-CN" dirty="0"/>
          </a:p>
        </p:txBody>
      </p:sp>
      <p:sp>
        <p:nvSpPr>
          <p:cNvPr id="5" name="Rectangle 8"/>
          <p:cNvSpPr>
            <a:spLocks noGrp="1" noChangeArrowheads="1"/>
          </p:cNvSpPr>
          <p:nvPr>
            <p:ph type="sldNum" sz="quarter" idx="12"/>
          </p:nvPr>
        </p:nvSpPr>
        <p:spPr>
          <a:xfrm>
            <a:off x="8737600" y="6245225"/>
            <a:ext cx="2641600" cy="476250"/>
          </a:xfrm>
          <a:prstGeom prst="rect">
            <a:avLst/>
          </a:prstGeom>
        </p:spPr>
        <p:txBody>
          <a:bodyPr/>
          <a:lstStyle>
            <a:lvl1pPr>
              <a:defRPr/>
            </a:lvl1pPr>
          </a:lstStyle>
          <a:p>
            <a:pPr>
              <a:defRPr/>
            </a:pPr>
            <a:fld id="{15209603-DA32-4E08-B993-D56C85C4BB77}" type="slidenum">
              <a:rPr lang="en-US" altLang="zh-CN"/>
            </a:fld>
            <a:endParaRPr lang="en-US" altLang="zh-CN" dirty="0"/>
          </a:p>
        </p:txBody>
      </p:sp>
    </p:spTree>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84322" name="Rectangle 2"/>
          <p:cNvSpPr>
            <a:spLocks noGrp="1" noChangeArrowheads="1"/>
          </p:cNvSpPr>
          <p:nvPr>
            <p:ph type="ctrTitle"/>
          </p:nvPr>
        </p:nvSpPr>
        <p:spPr>
          <a:xfrm>
            <a:off x="1127448" y="2636912"/>
            <a:ext cx="10363200" cy="1128192"/>
          </a:xfrm>
        </p:spPr>
        <p:txBody>
          <a:bodyPr/>
          <a:lstStyle>
            <a:lvl1pPr algn="ctr">
              <a:defRPr sz="4000"/>
            </a:lvl1pPr>
          </a:lstStyle>
          <a:p>
            <a:endParaRPr lang="zh-CN" altLang="en-US" dirty="0"/>
          </a:p>
        </p:txBody>
      </p:sp>
      <p:sp>
        <p:nvSpPr>
          <p:cNvPr id="5" name="Rectangle 4"/>
          <p:cNvSpPr>
            <a:spLocks noGrp="1" noChangeArrowheads="1"/>
          </p:cNvSpPr>
          <p:nvPr>
            <p:ph type="dt" sz="half" idx="10"/>
          </p:nvPr>
        </p:nvSpPr>
        <p:spPr>
          <a:xfrm>
            <a:off x="914400" y="6248400"/>
            <a:ext cx="2540000" cy="457200"/>
          </a:xfrm>
          <a:prstGeom prst="rect">
            <a:avLst/>
          </a:prstGeom>
        </p:spPr>
        <p:txBody>
          <a:bodyPr/>
          <a:lstStyle>
            <a:lvl1pPr>
              <a:defRPr/>
            </a:lvl1pPr>
          </a:lstStyle>
          <a:p>
            <a:pPr>
              <a:defRPr/>
            </a:pPr>
            <a:endParaRPr lang="en-US" altLang="zh-CN" dirty="0"/>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lvl1pPr>
          </a:lstStyle>
          <a:p>
            <a:pPr>
              <a:defRPr/>
            </a:pPr>
            <a:endParaRPr lang="en-US" altLang="zh-CN" dirty="0"/>
          </a:p>
        </p:txBody>
      </p:sp>
      <p:sp>
        <p:nvSpPr>
          <p:cNvPr id="7" name="Rectangle 6"/>
          <p:cNvSpPr>
            <a:spLocks noGrp="1" noChangeArrowheads="1"/>
          </p:cNvSpPr>
          <p:nvPr>
            <p:ph type="sldNum" sz="quarter" idx="12"/>
          </p:nvPr>
        </p:nvSpPr>
        <p:spPr>
          <a:xfrm>
            <a:off x="8737600" y="6248400"/>
            <a:ext cx="2540000" cy="457200"/>
          </a:xfrm>
          <a:prstGeom prst="rect">
            <a:avLst/>
          </a:prstGeom>
        </p:spPr>
        <p:txBody>
          <a:bodyPr/>
          <a:lstStyle>
            <a:lvl1pPr>
              <a:defRPr/>
            </a:lvl1pPr>
          </a:lstStyle>
          <a:p>
            <a:pPr>
              <a:defRPr/>
            </a:pPr>
            <a:fld id="{D69D5A50-F480-4E46-95E7-D0B4288BA79C}" type="slidenum">
              <a:rPr lang="en-US" altLang="zh-CN"/>
            </a:fld>
            <a:endParaRPr lang="en-US" altLang="zh-CN" dirty="0"/>
          </a:p>
        </p:txBody>
      </p:sp>
    </p:spTree>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2_标题和内容">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5"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6" name="灯片编号占位符 3"/>
          <p:cNvSpPr>
            <a:spLocks noGrp="1"/>
          </p:cNvSpPr>
          <p:nvPr>
            <p:ph type="sldNum" sz="quarter" idx="10"/>
          </p:nvPr>
        </p:nvSpPr>
        <p:spPr>
          <a:xfrm>
            <a:off x="1043517" y="6527801"/>
            <a:ext cx="465667" cy="207963"/>
          </a:xfrm>
          <a:prstGeom prst="rect">
            <a:avLst/>
          </a:prstGeom>
        </p:spPr>
        <p:txBody>
          <a:bodyPr/>
          <a:lstStyle>
            <a:lvl1pPr>
              <a:defRPr/>
            </a:lvl1pPr>
          </a:lstStyle>
          <a:p>
            <a:pPr>
              <a:defRPr/>
            </a:pPr>
            <a:fld id="{D993C422-5C1A-4741-A841-95E2C597F899}" type="slidenum">
              <a:rPr lang="zh-CN" altLang="zh-CN" smtClean="0"/>
            </a:fld>
            <a:endParaRPr lang="zh-CN" altLang="zh-CN" sz="3200" b="0"/>
          </a:p>
        </p:txBody>
      </p:sp>
      <p:sp>
        <p:nvSpPr>
          <p:cNvPr id="7" name="Rectangle 2"/>
          <p:cNvSpPr txBox="1">
            <a:spLocks noChangeArrowheads="1"/>
          </p:cNvSpPr>
          <p:nvPr/>
        </p:nvSpPr>
        <p:spPr bwMode="auto">
          <a:xfrm>
            <a:off x="946151" y="152400"/>
            <a:ext cx="812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defRPr/>
            </a:pPr>
            <a:endParaRPr lang="en-US" altLang="zh-CN" sz="2800" smtClean="0">
              <a:latin typeface="Arial" panose="020B0604020202020204" pitchFamily="34" charset="0"/>
              <a:ea typeface="黑体" panose="02010609060101010101" pitchFamily="49" charset="-122"/>
            </a:endParaRPr>
          </a:p>
        </p:txBody>
      </p:sp>
      <p:sp>
        <p:nvSpPr>
          <p:cNvPr id="8" name="标题 1"/>
          <p:cNvSpPr txBox="1"/>
          <p:nvPr/>
        </p:nvSpPr>
        <p:spPr bwMode="auto">
          <a:xfrm>
            <a:off x="946151" y="152400"/>
            <a:ext cx="812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defRPr/>
            </a:pPr>
            <a:endParaRPr lang="zh-CN" altLang="en-US" sz="2400" smtClean="0">
              <a:latin typeface="Arial" panose="020B0604020202020204" pitchFamily="34" charset="0"/>
              <a:ea typeface="黑体" panose="02010609060101010101" pitchFamily="49" charset="-122"/>
            </a:endParaRPr>
          </a:p>
        </p:txBody>
      </p:sp>
      <p:sp>
        <p:nvSpPr>
          <p:cNvPr id="9" name="Rectangle 3"/>
          <p:cNvSpPr>
            <a:spLocks noGrp="1" noChangeArrowheads="1"/>
          </p:cNvSpPr>
          <p:nvPr>
            <p:ph idx="1"/>
          </p:nvPr>
        </p:nvSpPr>
        <p:spPr bwMode="auto">
          <a:xfrm>
            <a:off x="918936" y="864553"/>
            <a:ext cx="1022138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lvl1pPr>
              <a:defRPr baseline="0">
                <a:latin typeface="Lucida Console" panose="020B0609040504020204" pitchFamily="49" charset="0"/>
              </a:defRPr>
            </a:lvl1pPr>
            <a:lvl2pPr>
              <a:defRPr baseline="0">
                <a:latin typeface="Lucida Console" panose="020B0609040504020204" pitchFamily="49" charset="0"/>
              </a:defRPr>
            </a:lvl2pPr>
            <a:lvl3pPr>
              <a:defRPr baseline="0">
                <a:latin typeface="Lucida Console" panose="020B0609040504020204" pitchFamily="49" charset="0"/>
              </a:defRPr>
            </a:lvl3pPr>
            <a:lvl4pPr>
              <a:defRPr baseline="0">
                <a:latin typeface="Lucida Console" panose="020B0609040504020204" pitchFamily="49" charset="0"/>
              </a:defRPr>
            </a:lvl4pPr>
          </a:lstStyle>
          <a:p>
            <a:pPr lvl="0"/>
            <a:r>
              <a:rPr lang="zh-CN" altLang="zh-CN" dirty="0" smtClean="0"/>
              <a:t>Click to edit Master text styles</a:t>
            </a:r>
            <a:endParaRPr lang="zh-CN" altLang="zh-CN" dirty="0" smtClean="0"/>
          </a:p>
          <a:p>
            <a:pPr lvl="1"/>
            <a:r>
              <a:rPr lang="zh-CN" altLang="zh-CN" dirty="0" smtClean="0"/>
              <a:t>Second level</a:t>
            </a:r>
            <a:endParaRPr lang="zh-CN" altLang="zh-CN" dirty="0" smtClean="0"/>
          </a:p>
          <a:p>
            <a:pPr lvl="2"/>
            <a:r>
              <a:rPr lang="zh-CN" altLang="zh-CN" dirty="0" smtClean="0"/>
              <a:t>Third level</a:t>
            </a:r>
            <a:endParaRPr lang="zh-CN" altLang="zh-CN" dirty="0" smtClean="0"/>
          </a:p>
          <a:p>
            <a:pPr lvl="3"/>
            <a:r>
              <a:rPr lang="zh-CN" altLang="zh-CN" dirty="0" smtClean="0"/>
              <a:t>Fourth level</a:t>
            </a:r>
            <a:endParaRPr lang="zh-CN" altLang="zh-CN" dirty="0" smtClean="0"/>
          </a:p>
        </p:txBody>
      </p:sp>
      <p:sp>
        <p:nvSpPr>
          <p:cNvPr id="10" name="Rectangle 14"/>
          <p:cNvSpPr>
            <a:spLocks noGrp="1" noChangeArrowheads="1"/>
          </p:cNvSpPr>
          <p:nvPr>
            <p:ph type="title" idx="4294967295"/>
          </p:nvPr>
        </p:nvSpPr>
        <p:spPr bwMode="auto">
          <a:xfrm>
            <a:off x="858583" y="145142"/>
            <a:ext cx="8301567"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US" dirty="0" smtClean="0"/>
              <a:t>单击此处编辑母版标题样式</a:t>
            </a:r>
            <a:endParaRPr lang="zh-CN" altLang="zh-CN" dirty="0" smtClean="0"/>
          </a:p>
        </p:txBody>
      </p:sp>
    </p:spTree>
  </p:cSld>
  <p:clrMapOvr>
    <a:masterClrMapping/>
  </p:clrMapOvr>
  <p:transition>
    <p:blinds dir="ver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584" y="260648"/>
            <a:ext cx="1066800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smtClean="0"/>
              <a:t>单击此处编辑母版标题样式</a:t>
            </a:r>
            <a:endParaRPr lang="zh-CN" altLang="en-US" dirty="0" smtClean="0"/>
          </a:p>
        </p:txBody>
      </p:sp>
      <p:sp>
        <p:nvSpPr>
          <p:cNvPr id="1027" name="Rectangle 3"/>
          <p:cNvSpPr>
            <a:spLocks noGrp="1" noChangeArrowheads="1"/>
          </p:cNvSpPr>
          <p:nvPr>
            <p:ph type="body" idx="1"/>
          </p:nvPr>
        </p:nvSpPr>
        <p:spPr bwMode="auto">
          <a:xfrm>
            <a:off x="695400" y="1196752"/>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marL="1304925" lvl="2" indent="-395605" algn="l" rtl="0" eaLnBrk="0" fontAlgn="base" hangingPunct="0">
              <a:lnSpc>
                <a:spcPct val="150000"/>
              </a:lnSpc>
              <a:spcBef>
                <a:spcPct val="20000"/>
              </a:spcBef>
              <a:spcAft>
                <a:spcPct val="0"/>
              </a:spcAft>
              <a:buClr>
                <a:schemeClr val="accent2"/>
              </a:buClr>
              <a:buFont typeface="Arial" panose="020B0604020202020204" pitchFamily="34" charset="0"/>
              <a:buChar char="•"/>
            </a:pPr>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028" name="AutoShape 4"/>
          <p:cNvSpPr>
            <a:spLocks noChangeArrowheads="1"/>
          </p:cNvSpPr>
          <p:nvPr/>
        </p:nvSpPr>
        <p:spPr bwMode="auto">
          <a:xfrm>
            <a:off x="695400" y="980728"/>
            <a:ext cx="10610851"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9" name="Line 5"/>
          <p:cNvSpPr>
            <a:spLocks noChangeShapeType="1"/>
          </p:cNvSpPr>
          <p:nvPr/>
        </p:nvSpPr>
        <p:spPr bwMode="auto">
          <a:xfrm flipV="1">
            <a:off x="695400" y="594928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blinds dir="vert"/>
  </p:transition>
  <p:timing>
    <p:tnLst>
      <p:par>
        <p:cTn id="1" dur="indefinite" restart="never" nodeType="tmRoot"/>
      </p:par>
    </p:tnLst>
  </p:timing>
  <p:hf sldNum="0" hdr="0" ftr="0" dt="0"/>
  <p:txStyles>
    <p:titleStyle>
      <a:lvl1pPr algn="l" rtl="0" eaLnBrk="0" fontAlgn="base" hangingPunct="0">
        <a:spcBef>
          <a:spcPct val="0"/>
        </a:spcBef>
        <a:spcAft>
          <a:spcPct val="0"/>
        </a:spcAft>
        <a:defRPr sz="3600" b="1" baseline="0">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lnSpc>
          <a:spcPct val="150000"/>
        </a:lnSpc>
        <a:spcBef>
          <a:spcPct val="20000"/>
        </a:spcBef>
        <a:spcAft>
          <a:spcPct val="0"/>
        </a:spcAft>
        <a:buClr>
          <a:schemeClr val="accent2"/>
        </a:buClr>
        <a:buFont typeface="Wingdings" panose="05000000000000000000" pitchFamily="2" charset="2"/>
        <a:buChar char="Ø"/>
        <a:defRPr sz="2800" b="1" baseline="0">
          <a:solidFill>
            <a:schemeClr val="tx1"/>
          </a:solidFill>
          <a:latin typeface="华文楷体" panose="02010600040101010101" pitchFamily="2" charset="-122"/>
          <a:ea typeface="华文楷体" panose="02010600040101010101" pitchFamily="2" charset="-122"/>
          <a:cs typeface="+mn-cs"/>
        </a:defRPr>
      </a:lvl1pPr>
      <a:lvl2pPr marL="908050" indent="-436880" algn="l" rtl="0" eaLnBrk="0" fontAlgn="base" hangingPunct="0">
        <a:lnSpc>
          <a:spcPct val="150000"/>
        </a:lnSpc>
        <a:spcBef>
          <a:spcPct val="20000"/>
        </a:spcBef>
        <a:spcAft>
          <a:spcPct val="0"/>
        </a:spcAft>
        <a:buClr>
          <a:schemeClr val="accent2"/>
        </a:buClr>
        <a:buFont typeface="Wingdings" panose="05000000000000000000" pitchFamily="2" charset="2"/>
        <a:buChar char="l"/>
        <a:defRPr sz="2600" b="1" baseline="0">
          <a:solidFill>
            <a:schemeClr val="tx1"/>
          </a:solidFill>
          <a:latin typeface="华文楷体" panose="02010600040101010101" pitchFamily="2" charset="-122"/>
          <a:ea typeface="华文楷体" panose="02010600040101010101" pitchFamily="2" charset="-122"/>
        </a:defRPr>
      </a:lvl2pPr>
      <a:lvl3pPr marL="1304925" indent="-395605" algn="l" rtl="0" eaLnBrk="0" fontAlgn="base" hangingPunct="0">
        <a:lnSpc>
          <a:spcPct val="150000"/>
        </a:lnSpc>
        <a:spcBef>
          <a:spcPct val="20000"/>
        </a:spcBef>
        <a:spcAft>
          <a:spcPct val="0"/>
        </a:spcAft>
        <a:buClr>
          <a:schemeClr val="accent2"/>
        </a:buClr>
        <a:buFont typeface="Wingdings" panose="05000000000000000000" pitchFamily="2" charset="2"/>
        <a:buChar char="o"/>
        <a:defRPr lang="zh-CN" altLang="en-US" sz="2400" b="1" baseline="0" dirty="0" smtClean="0">
          <a:solidFill>
            <a:schemeClr val="tx1"/>
          </a:solidFill>
          <a:latin typeface="华文楷体" panose="02010600040101010101" pitchFamily="2" charset="-122"/>
          <a:ea typeface="楷体" panose="02010609060101010101" pitchFamily="49" charset="-122"/>
        </a:defRPr>
      </a:lvl3pPr>
      <a:lvl4pPr marL="1694180" indent="-387350" algn="l" rtl="0" eaLnBrk="0" fontAlgn="base" hangingPunct="0">
        <a:lnSpc>
          <a:spcPct val="150000"/>
        </a:lnSpc>
        <a:spcBef>
          <a:spcPct val="20000"/>
        </a:spcBef>
        <a:spcAft>
          <a:spcPct val="0"/>
        </a:spcAft>
        <a:buClr>
          <a:schemeClr val="accent2"/>
        </a:buClr>
        <a:buFont typeface="Arial" panose="020B0604020202020204" pitchFamily="34" charset="0"/>
        <a:buChar char="•"/>
        <a:defRPr sz="2000" b="1" baseline="0">
          <a:solidFill>
            <a:schemeClr val="tx1"/>
          </a:solidFill>
          <a:latin typeface="华文楷体" panose="02010600040101010101" pitchFamily="2" charset="-122"/>
          <a:ea typeface="华文楷体" panose="02010600040101010101" pitchFamily="2" charset="-122"/>
        </a:defRPr>
      </a:lvl4pPr>
      <a:lvl5pPr marL="2094230" indent="-398780" algn="l" rtl="0" eaLnBrk="0" fontAlgn="base" hangingPunct="0">
        <a:lnSpc>
          <a:spcPct val="150000"/>
        </a:lnSpc>
        <a:spcBef>
          <a:spcPct val="25000"/>
        </a:spcBef>
        <a:spcAft>
          <a:spcPct val="0"/>
        </a:spcAft>
        <a:buClr>
          <a:schemeClr val="accent2"/>
        </a:buClr>
        <a:buFont typeface="Wingdings" panose="05000000000000000000" pitchFamily="2" charset="2"/>
        <a:buChar char="§"/>
        <a:defRPr sz="2000" b="1" baseline="0">
          <a:solidFill>
            <a:schemeClr val="tx1"/>
          </a:solidFill>
          <a:latin typeface="华文楷体" panose="02010600040101010101" pitchFamily="2" charset="-122"/>
          <a:ea typeface="华文楷体" panose="02010600040101010101" pitchFamily="2" charset="-122"/>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a:xfrm>
            <a:off x="-1824880" y="1844824"/>
            <a:ext cx="13368808" cy="1128192"/>
          </a:xfrm>
        </p:spPr>
        <p:txBody>
          <a:bodyPr/>
          <a:lstStyle/>
          <a:p>
            <a:pPr algn="ctr" eaLnBrk="1" hangingPunct="1"/>
            <a:r>
              <a:rPr lang="zh-CN" altLang="en-US" sz="6000" b="1" dirty="0">
                <a:ea typeface="华文隶书" panose="02010800040101010101" pitchFamily="2" charset="-122"/>
              </a:rPr>
              <a:t>软件测试实用教程</a:t>
            </a:r>
            <a:br>
              <a:rPr lang="en-US" altLang="zh-CN" sz="6000" b="1" dirty="0">
                <a:ea typeface="华文隶书" panose="02010800040101010101" pitchFamily="2" charset="-122"/>
              </a:rPr>
            </a:br>
            <a:r>
              <a:rPr lang="en-US" altLang="zh-CN" sz="6000" b="1" dirty="0">
                <a:ea typeface="华文隶书" panose="02010800040101010101" pitchFamily="2" charset="-122"/>
              </a:rPr>
              <a:t>——</a:t>
            </a:r>
            <a:r>
              <a:rPr lang="zh-CN" altLang="en-US" sz="6000" b="1" dirty="0">
                <a:ea typeface="华文隶书" panose="02010800040101010101" pitchFamily="2" charset="-122"/>
              </a:rPr>
              <a:t>方法与实践</a:t>
            </a:r>
            <a:endParaRPr lang="zh-CN" altLang="en-US" sz="6000" b="1" dirty="0">
              <a:ea typeface="华文隶书" panose="02010800040101010101" pitchFamily="2" charset="-122"/>
            </a:endParaRPr>
          </a:p>
        </p:txBody>
      </p:sp>
      <p:sp>
        <p:nvSpPr>
          <p:cNvPr id="3076" name="Rectangle 3"/>
          <p:cNvSpPr>
            <a:spLocks noGrp="1" noChangeArrowheads="1"/>
          </p:cNvSpPr>
          <p:nvPr>
            <p:ph type="subTitle" idx="1"/>
          </p:nvPr>
        </p:nvSpPr>
        <p:spPr>
          <a:xfrm>
            <a:off x="4079776" y="3645024"/>
            <a:ext cx="7693992" cy="2016224"/>
          </a:xfrm>
        </p:spPr>
        <p:txBody>
          <a:bodyPr/>
          <a:lstStyle/>
          <a:p>
            <a:pPr algn="ctr" eaLnBrk="1" hangingPunct="1"/>
            <a:r>
              <a:rPr lang="en-US" altLang="zh-CN" sz="4400" b="1" dirty="0" err="1">
                <a:latin typeface="华文隶书" panose="02010800040101010101" pitchFamily="2" charset="-122"/>
                <a:ea typeface="华文隶书" panose="02010800040101010101" pitchFamily="2" charset="-122"/>
              </a:rPr>
              <a:t>PartII</a:t>
            </a:r>
            <a:r>
              <a:rPr lang="en-US" altLang="zh-CN" sz="4400" b="1" dirty="0">
                <a:latin typeface="华文隶书" panose="02010800040101010101" pitchFamily="2" charset="-122"/>
                <a:ea typeface="华文隶书" panose="02010800040101010101" pitchFamily="2" charset="-122"/>
              </a:rPr>
              <a:t> </a:t>
            </a:r>
            <a:r>
              <a:rPr lang="en-US" altLang="zh-CN" sz="4400" b="1" dirty="0" smtClean="0">
                <a:latin typeface="华文隶书" panose="02010800040101010101" pitchFamily="2" charset="-122"/>
                <a:ea typeface="华文隶书" panose="02010800040101010101" pitchFamily="2" charset="-122"/>
              </a:rPr>
              <a:t> </a:t>
            </a:r>
            <a:r>
              <a:rPr lang="zh-CN" altLang="en-US" sz="4400" b="1" dirty="0" smtClean="0">
                <a:latin typeface="华文隶书" panose="02010800040101010101" pitchFamily="2" charset="-122"/>
                <a:ea typeface="华文隶书" panose="02010800040101010101" pitchFamily="2" charset="-122"/>
              </a:rPr>
              <a:t>软件测试</a:t>
            </a:r>
            <a:r>
              <a:rPr lang="zh-CN" altLang="en-US" sz="4400" b="1" dirty="0">
                <a:latin typeface="华文隶书" panose="02010800040101010101" pitchFamily="2" charset="-122"/>
                <a:ea typeface="华文隶书" panose="02010800040101010101" pitchFamily="2" charset="-122"/>
              </a:rPr>
              <a:t>技术</a:t>
            </a:r>
            <a:r>
              <a:rPr lang="en-US" altLang="zh-CN" sz="4400" b="1" dirty="0" smtClean="0">
                <a:latin typeface="华文隶书" panose="02010800040101010101" pitchFamily="2" charset="-122"/>
                <a:ea typeface="华文隶书" panose="02010800040101010101" pitchFamily="2" charset="-122"/>
              </a:rPr>
              <a:t>---</a:t>
            </a:r>
            <a:r>
              <a:rPr lang="zh-CN" altLang="en-US" sz="4400" dirty="0">
                <a:latin typeface="华文隶书" panose="02010800040101010101" pitchFamily="2" charset="-122"/>
                <a:ea typeface="华文隶书" panose="02010800040101010101" pitchFamily="2" charset="-122"/>
              </a:rPr>
              <a:t>白</a:t>
            </a:r>
            <a:r>
              <a:rPr lang="zh-CN" altLang="en-US" sz="4400" dirty="0" smtClean="0">
                <a:latin typeface="华文隶书" panose="02010800040101010101" pitchFamily="2" charset="-122"/>
                <a:ea typeface="华文隶书" panose="02010800040101010101" pitchFamily="2" charset="-122"/>
              </a:rPr>
              <a:t>盒测试对于</a:t>
            </a:r>
            <a:r>
              <a:rPr lang="zh-CN" altLang="en-US" sz="4400" b="1" dirty="0" smtClean="0">
                <a:latin typeface="华文隶书" panose="02010800040101010101" pitchFamily="2" charset="-122"/>
                <a:ea typeface="华文隶书" panose="02010800040101010101" pitchFamily="2" charset="-122"/>
              </a:rPr>
              <a:t>路径的测试</a:t>
            </a:r>
            <a:endParaRPr lang="zh-CN" altLang="en-US" sz="4400" b="1" dirty="0">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基本路径测试追求的目标</a:t>
            </a:r>
            <a:endParaRPr lang="zh-CN" altLang="en-US" dirty="0"/>
          </a:p>
        </p:txBody>
      </p:sp>
      <p:sp>
        <p:nvSpPr>
          <p:cNvPr id="3" name="内容占位符 2"/>
          <p:cNvSpPr>
            <a:spLocks noGrp="1"/>
          </p:cNvSpPr>
          <p:nvPr>
            <p:ph idx="1"/>
          </p:nvPr>
        </p:nvSpPr>
        <p:spPr/>
        <p:txBody>
          <a:bodyPr/>
          <a:lstStyle/>
          <a:p>
            <a:r>
              <a:rPr lang="zh-CN" altLang="en-US" dirty="0" smtClean="0"/>
              <a:t>测试的完备性：</a:t>
            </a:r>
            <a:endParaRPr lang="en-US" altLang="zh-CN" dirty="0" smtClean="0"/>
          </a:p>
          <a:p>
            <a:pPr lvl="1"/>
            <a:r>
              <a:rPr lang="zh-CN" altLang="en-US" dirty="0" smtClean="0"/>
              <a:t>通过对独立路径的测试达到对所有路径的测试覆盖</a:t>
            </a:r>
            <a:endParaRPr lang="en-US" altLang="zh-CN" dirty="0" smtClean="0"/>
          </a:p>
          <a:p>
            <a:r>
              <a:rPr lang="zh-CN" altLang="en-US" dirty="0" smtClean="0"/>
              <a:t>测试的无冗余性：</a:t>
            </a:r>
            <a:endParaRPr lang="en-US" altLang="zh-CN" dirty="0" smtClean="0"/>
          </a:p>
          <a:p>
            <a:pPr lvl="1"/>
            <a:r>
              <a:rPr lang="zh-CN" altLang="en-US" dirty="0" smtClean="0"/>
              <a:t>每条路径都是独立的</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独立路径测试难点</a:t>
            </a:r>
            <a:endParaRPr lang="zh-CN" altLang="en-US" dirty="0"/>
          </a:p>
        </p:txBody>
      </p:sp>
      <p:sp>
        <p:nvSpPr>
          <p:cNvPr id="3" name="内容占位符 2"/>
          <p:cNvSpPr>
            <a:spLocks noGrp="1"/>
          </p:cNvSpPr>
          <p:nvPr>
            <p:ph idx="1"/>
          </p:nvPr>
        </p:nvSpPr>
        <p:spPr/>
        <p:txBody>
          <a:bodyPr/>
          <a:lstStyle/>
          <a:p>
            <a:r>
              <a:rPr lang="zh-CN" altLang="en-US" dirty="0" smtClean="0"/>
              <a:t>如何确定独立路径集合的规模</a:t>
            </a:r>
            <a:endParaRPr lang="en-US" altLang="zh-CN" dirty="0" smtClean="0"/>
          </a:p>
          <a:p>
            <a:r>
              <a:rPr lang="zh-CN" altLang="en-US" dirty="0" smtClean="0"/>
              <a:t>如何抽取独立路径</a:t>
            </a:r>
            <a:endParaRPr lang="en-US" altLang="zh-CN" dirty="0" smtClean="0"/>
          </a:p>
          <a:p>
            <a:r>
              <a:rPr lang="zh-CN" altLang="en-US" dirty="0" smtClean="0"/>
              <a:t>如何保证每条路径的可行性</a:t>
            </a:r>
            <a:endParaRPr lang="en-US" altLang="zh-CN" dirty="0" smtClean="0"/>
          </a:p>
          <a:p>
            <a:r>
              <a:rPr lang="zh-CN" altLang="en-US" dirty="0" smtClean="0"/>
              <a:t>如何从独立路径设计测试用例</a:t>
            </a:r>
            <a:endParaRPr lang="en-US" altLang="zh-CN" dirty="0" smtClean="0"/>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独立路径抽取</a:t>
            </a:r>
            <a:endParaRPr lang="zh-CN" altLang="en-US" dirty="0"/>
          </a:p>
        </p:txBody>
      </p:sp>
      <p:sp>
        <p:nvSpPr>
          <p:cNvPr id="3" name="内容占位符 2"/>
          <p:cNvSpPr>
            <a:spLocks noGrp="1"/>
          </p:cNvSpPr>
          <p:nvPr>
            <p:ph idx="1"/>
          </p:nvPr>
        </p:nvSpPr>
        <p:spPr/>
        <p:txBody>
          <a:bodyPr/>
          <a:lstStyle/>
          <a:p>
            <a:pPr marL="514350" indent="-514350">
              <a:buClr>
                <a:schemeClr val="tx1"/>
              </a:buClr>
              <a:buFont typeface="+mj-lt"/>
              <a:buAutoNum type="arabicPeriod"/>
            </a:pPr>
            <a:r>
              <a:rPr lang="zh-CN" altLang="en-US" dirty="0" smtClean="0"/>
              <a:t>根据程序源代码生成程序图</a:t>
            </a:r>
            <a:endParaRPr lang="zh-CN" altLang="en-US" dirty="0" smtClean="0"/>
          </a:p>
          <a:p>
            <a:pPr marL="514350" indent="-514350">
              <a:buClr>
                <a:schemeClr val="tx1"/>
              </a:buClr>
              <a:buFont typeface="+mj-lt"/>
              <a:buAutoNum type="arabicPeriod"/>
            </a:pPr>
            <a:r>
              <a:rPr lang="zh-CN" altLang="en-US" dirty="0" smtClean="0"/>
              <a:t>计算程序图的环复杂度，确定独立路径集合的大小</a:t>
            </a:r>
            <a:endParaRPr lang="en-US" altLang="zh-CN" dirty="0" smtClean="0"/>
          </a:p>
          <a:p>
            <a:pPr marL="514350" indent="-514350">
              <a:buClr>
                <a:schemeClr val="tx1"/>
              </a:buClr>
              <a:buFont typeface="+mj-lt"/>
              <a:buAutoNum type="arabicPeriod"/>
            </a:pPr>
            <a:r>
              <a:rPr lang="zh-CN" altLang="en-US" dirty="0" smtClean="0"/>
              <a:t>确定主路径：</a:t>
            </a:r>
            <a:endParaRPr lang="en-US" altLang="zh-CN" dirty="0" smtClean="0"/>
          </a:p>
          <a:p>
            <a:pPr marL="438150" lvl="1" indent="0">
              <a:buClr>
                <a:schemeClr val="tx1"/>
              </a:buClr>
              <a:buNone/>
            </a:pPr>
            <a:r>
              <a:rPr lang="en-US" altLang="zh-CN" dirty="0" smtClean="0"/>
              <a:t>	1</a:t>
            </a:r>
            <a:r>
              <a:rPr lang="zh-CN" altLang="en-US" dirty="0" smtClean="0"/>
              <a:t>）该路径包含</a:t>
            </a:r>
            <a:r>
              <a:rPr lang="zh-CN" altLang="en-US" dirty="0" smtClean="0">
                <a:solidFill>
                  <a:srgbClr val="FF0000"/>
                </a:solidFill>
              </a:rPr>
              <a:t>尽可能多的判定节点</a:t>
            </a:r>
            <a:r>
              <a:rPr lang="zh-CN" altLang="en-US" dirty="0" smtClean="0"/>
              <a:t>，</a:t>
            </a:r>
            <a:r>
              <a:rPr lang="zh-CN" altLang="en-US" dirty="0" smtClean="0">
                <a:solidFill>
                  <a:srgbClr val="FF0000"/>
                </a:solidFill>
              </a:rPr>
              <a:t>尽可能复杂的判定表达式</a:t>
            </a:r>
            <a:r>
              <a:rPr lang="zh-CN" altLang="en-US" dirty="0"/>
              <a:t>，</a:t>
            </a:r>
            <a:r>
              <a:rPr lang="zh-CN" altLang="en-US" dirty="0" smtClean="0"/>
              <a:t>尽可能高的</a:t>
            </a:r>
            <a:r>
              <a:rPr lang="zh-CN" altLang="en-US" dirty="0" smtClean="0">
                <a:solidFill>
                  <a:srgbClr val="FF0000"/>
                </a:solidFill>
              </a:rPr>
              <a:t>执行概率</a:t>
            </a:r>
            <a:r>
              <a:rPr lang="zh-CN" altLang="en-US" dirty="0" smtClean="0"/>
              <a:t>，尽可能多的</a:t>
            </a:r>
            <a:r>
              <a:rPr lang="zh-CN" altLang="en-US" dirty="0" smtClean="0">
                <a:solidFill>
                  <a:srgbClr val="FF0000"/>
                </a:solidFill>
              </a:rPr>
              <a:t>执行语句</a:t>
            </a:r>
            <a:endParaRPr lang="en-US" altLang="zh-CN" dirty="0" smtClean="0">
              <a:solidFill>
                <a:srgbClr val="FF0000"/>
              </a:solidFill>
            </a:endParaRPr>
          </a:p>
          <a:p>
            <a:pPr marL="514350" indent="-514350">
              <a:buClr>
                <a:schemeClr val="tx1"/>
              </a:buClr>
              <a:buFont typeface="+mj-lt"/>
              <a:buAutoNum type="arabicPeriod"/>
            </a:pPr>
            <a:r>
              <a:rPr lang="zh-CN" altLang="en-US" dirty="0" smtClean="0"/>
              <a:t>根据主</a:t>
            </a:r>
            <a:r>
              <a:rPr lang="zh-CN" altLang="en-US" dirty="0"/>
              <a:t>路径抽取其他独立路径</a:t>
            </a:r>
            <a:endParaRPr lang="en-US" altLang="zh-CN" dirty="0"/>
          </a:p>
          <a:p>
            <a:pPr marL="514350" indent="-514350">
              <a:buClr>
                <a:schemeClr val="tx1"/>
              </a:buClr>
              <a:buFont typeface="+mj-lt"/>
              <a:buAutoNum type="arabicPeriod"/>
            </a:pPr>
            <a:endParaRPr lang="en-US" altLang="zh-CN" dirty="0" smtClean="0"/>
          </a:p>
          <a:p>
            <a:pPr marL="0" indent="0">
              <a:buNone/>
            </a:pPr>
            <a:r>
              <a:rPr lang="en-US" altLang="zh-CN" dirty="0"/>
              <a:t>	</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独立路径抽取</a:t>
            </a:r>
            <a:endParaRPr lang="zh-CN" altLang="en-US" dirty="0"/>
          </a:p>
        </p:txBody>
      </p:sp>
      <p:sp>
        <p:nvSpPr>
          <p:cNvPr id="3" name="内容占位符 2"/>
          <p:cNvSpPr>
            <a:spLocks noGrp="1"/>
          </p:cNvSpPr>
          <p:nvPr>
            <p:ph idx="1"/>
          </p:nvPr>
        </p:nvSpPr>
        <p:spPr>
          <a:xfrm>
            <a:off x="5375920" y="980728"/>
            <a:ext cx="6840760" cy="4843264"/>
          </a:xfrm>
        </p:spPr>
        <p:txBody>
          <a:bodyPr/>
          <a:lstStyle/>
          <a:p>
            <a:r>
              <a:rPr lang="en-US" altLang="zh-CN" dirty="0" smtClean="0"/>
              <a:t>Path1:</a:t>
            </a:r>
            <a:r>
              <a:rPr lang="en-US" altLang="zh-CN" dirty="0" smtClean="0">
                <a:sym typeface="+mn-ea"/>
              </a:rPr>
              <a:t>A B C G</a:t>
            </a:r>
            <a:endParaRPr lang="en-US" altLang="zh-CN" dirty="0" smtClean="0"/>
          </a:p>
          <a:p>
            <a:r>
              <a:rPr lang="en-US" altLang="zh-CN" dirty="0" smtClean="0"/>
              <a:t>Path2:A D E F G</a:t>
            </a:r>
            <a:endParaRPr lang="en-US" altLang="zh-CN" dirty="0" smtClean="0"/>
          </a:p>
          <a:p>
            <a:r>
              <a:rPr lang="en-US" altLang="zh-CN" dirty="0" smtClean="0"/>
              <a:t>Path3:A B E F G</a:t>
            </a:r>
            <a:endParaRPr lang="en-US" altLang="zh-CN" dirty="0" smtClean="0"/>
          </a:p>
          <a:p>
            <a:r>
              <a:rPr lang="en-US" altLang="zh-CN" dirty="0" smtClean="0"/>
              <a:t>Path4:</a:t>
            </a:r>
            <a:r>
              <a:rPr lang="en-US" altLang="zh-CN" dirty="0" smtClean="0">
                <a:sym typeface="+mn-ea"/>
              </a:rPr>
              <a:t>A B C B C G </a:t>
            </a:r>
            <a:endParaRPr lang="en-US" altLang="zh-CN" dirty="0" smtClean="0"/>
          </a:p>
          <a:p>
            <a:r>
              <a:rPr lang="en-US" altLang="zh-CN" dirty="0" smtClean="0"/>
              <a:t>Path5:</a:t>
            </a:r>
            <a:r>
              <a:rPr lang="en-US" altLang="zh-CN" dirty="0" smtClean="0">
                <a:sym typeface="+mn-ea"/>
              </a:rPr>
              <a:t>A D F G</a:t>
            </a:r>
            <a:endParaRPr lang="zh-CN" altLang="en-US" dirty="0"/>
          </a:p>
        </p:txBody>
      </p:sp>
      <p:pic>
        <p:nvPicPr>
          <p:cNvPr id="4" name="图片 3"/>
          <p:cNvPicPr>
            <a:picLocks noChangeAspect="1"/>
          </p:cNvPicPr>
          <p:nvPr/>
        </p:nvPicPr>
        <p:blipFill>
          <a:blip r:embed="rId1">
            <a:clrChange>
              <a:clrFrom>
                <a:srgbClr val="EFEFEF"/>
              </a:clrFrom>
              <a:clrTo>
                <a:srgbClr val="EFEFEF">
                  <a:alpha val="0"/>
                </a:srgbClr>
              </a:clrTo>
            </a:clrChange>
          </a:blip>
          <a:stretch>
            <a:fillRect/>
          </a:stretch>
        </p:blipFill>
        <p:spPr>
          <a:xfrm>
            <a:off x="767408" y="1412776"/>
            <a:ext cx="4203188" cy="4104456"/>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独立路径背景知识</a:t>
            </a:r>
            <a:endParaRPr lang="en-US" altLang="zh-CN" dirty="0" smtClean="0"/>
          </a:p>
          <a:p>
            <a:pPr>
              <a:lnSpc>
                <a:spcPct val="150000"/>
              </a:lnSpc>
            </a:pPr>
            <a:r>
              <a:rPr lang="zh-CN" altLang="en-US" dirty="0" smtClean="0">
                <a:solidFill>
                  <a:srgbClr val="FF0000"/>
                </a:solidFill>
              </a:rPr>
              <a:t>独立路径实例分析</a:t>
            </a:r>
            <a:endParaRPr lang="en-US" altLang="zh-CN" dirty="0" smtClean="0">
              <a:solidFill>
                <a:srgbClr val="FF0000"/>
              </a:solidFill>
            </a:endParaRPr>
          </a:p>
          <a:p>
            <a:pPr>
              <a:lnSpc>
                <a:spcPct val="150000"/>
              </a:lnSpc>
            </a:pPr>
            <a:r>
              <a:rPr lang="zh-CN" altLang="en-US" dirty="0"/>
              <a:t>多判定节点串联和存在循环的独立路径</a:t>
            </a:r>
            <a:r>
              <a:rPr lang="zh-CN" altLang="en-US" dirty="0" smtClean="0"/>
              <a:t>测试</a:t>
            </a:r>
            <a:endParaRPr lang="en-US" altLang="zh-CN" dirty="0" smtClean="0"/>
          </a:p>
          <a:p>
            <a:pPr>
              <a:lnSpc>
                <a:spcPct val="150000"/>
              </a:lnSpc>
            </a:pPr>
            <a:r>
              <a:rPr lang="zh-CN" altLang="en-US" dirty="0" smtClean="0"/>
              <a:t>独立路径测试总结</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cSld>
  <p:clrMapOvr>
    <a:masterClrMapping/>
  </p:clrMapOvr>
  <p:transition>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第二日问题独立路径分析</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Picture 2" descr="5t23"/>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1944" y="116632"/>
            <a:ext cx="5760640" cy="611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sp>
        <p:nvSpPr>
          <p:cNvPr id="2" name="内容占位符 1"/>
          <p:cNvSpPr>
            <a:spLocks noGrp="1"/>
          </p:cNvSpPr>
          <p:nvPr>
            <p:ph idx="1"/>
          </p:nvPr>
        </p:nvSpPr>
        <p:spPr/>
        <p:txBody>
          <a:bodyPr/>
          <a:lstStyle/>
          <a:p>
            <a:pPr lvl="1"/>
            <a:r>
              <a:rPr lang="en-US" altLang="zh-CN" dirty="0" smtClean="0"/>
              <a:t>Path1:A,6,8,12,13,16,18,20,21,B,34,35</a:t>
            </a:r>
            <a:endParaRPr lang="en-US" altLang="zh-CN" dirty="0" smtClean="0"/>
          </a:p>
          <a:p>
            <a:pPr lvl="1"/>
            <a:r>
              <a:rPr lang="en-US" altLang="zh-CN" dirty="0" smtClean="0"/>
              <a:t>Path2:A,6,7,16,18,20,21,B,34,35</a:t>
            </a:r>
            <a:endParaRPr lang="en-US" altLang="zh-CN" dirty="0" smtClean="0"/>
          </a:p>
          <a:p>
            <a:pPr lvl="1"/>
            <a:r>
              <a:rPr lang="en-US" altLang="zh-CN" dirty="0" smtClean="0"/>
              <a:t>Path3:A,6,8,9,16,18,20,21,B,34,35</a:t>
            </a:r>
            <a:endParaRPr lang="en-US" altLang="zh-CN" dirty="0" smtClean="0"/>
          </a:p>
          <a:p>
            <a:pPr lvl="1"/>
            <a:r>
              <a:rPr lang="en-US" altLang="zh-CN" dirty="0" smtClean="0"/>
              <a:t>Path4:A,6,8,12,15,16,18,20,21,B,34,35</a:t>
            </a:r>
            <a:endParaRPr lang="en-US" altLang="zh-CN" dirty="0" smtClean="0"/>
          </a:p>
          <a:p>
            <a:pPr lvl="1"/>
            <a:r>
              <a:rPr lang="en-US" altLang="zh-CN" dirty="0" smtClean="0"/>
              <a:t>Path5:A,6,8,12,13,16,18,33,34,35</a:t>
            </a:r>
            <a:endParaRPr lang="en-US" altLang="zh-CN" dirty="0" smtClean="0"/>
          </a:p>
          <a:p>
            <a:pPr lvl="1"/>
            <a:r>
              <a:rPr lang="en-US" altLang="zh-CN" dirty="0" smtClean="0"/>
              <a:t>Path6:A,6,8,12,13,16,18,20,21,28,34,35</a:t>
            </a:r>
            <a:endParaRPr lang="en-US" altLang="zh-CN" dirty="0" smtClean="0"/>
          </a:p>
          <a:p>
            <a:r>
              <a:rPr lang="zh-CN" altLang="en-US" dirty="0" smtClean="0"/>
              <a:t>是否都是可行路径？</a:t>
            </a:r>
            <a:endParaRPr lang="en-US" altLang="zh-CN" dirty="0" smtClean="0"/>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 calcmode="lin" valueType="num">
                                      <p:cBhvr additive="base">
                                        <p:cTn id="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不可行路径处理</a:t>
            </a:r>
            <a:endParaRPr lang="zh-CN" altLang="en-US" dirty="0"/>
          </a:p>
        </p:txBody>
      </p:sp>
      <p:sp>
        <p:nvSpPr>
          <p:cNvPr id="3" name="内容占位符 2"/>
          <p:cNvSpPr>
            <a:spLocks noGrp="1"/>
          </p:cNvSpPr>
          <p:nvPr>
            <p:ph idx="1"/>
          </p:nvPr>
        </p:nvSpPr>
        <p:spPr/>
        <p:txBody>
          <a:bodyPr/>
          <a:lstStyle/>
          <a:p>
            <a:r>
              <a:rPr lang="zh-CN" altLang="en-US" dirty="0" smtClean="0"/>
              <a:t>程序设计时，若</a:t>
            </a:r>
            <a:r>
              <a:rPr lang="zh-CN" altLang="en-US" dirty="0" smtClean="0">
                <a:solidFill>
                  <a:srgbClr val="FF0000"/>
                </a:solidFill>
              </a:rPr>
              <a:t>存在缺陷</a:t>
            </a:r>
            <a:r>
              <a:rPr lang="zh-CN" altLang="en-US" dirty="0" smtClean="0"/>
              <a:t>将导致得到的路径是事实上完全</a:t>
            </a:r>
            <a:r>
              <a:rPr lang="zh-CN" altLang="en-US" dirty="0" smtClean="0">
                <a:solidFill>
                  <a:srgbClr val="FF0000"/>
                </a:solidFill>
              </a:rPr>
              <a:t>不可能</a:t>
            </a:r>
            <a:r>
              <a:rPr lang="zh-CN" altLang="en-US" dirty="0" smtClean="0"/>
              <a:t>执行到的路径</a:t>
            </a:r>
            <a:endParaRPr lang="en-US" altLang="zh-CN" dirty="0" smtClean="0"/>
          </a:p>
          <a:p>
            <a:r>
              <a:rPr lang="zh-CN" altLang="en-US" dirty="0" smtClean="0"/>
              <a:t>主要原因：多个简单判定条件之间存在一定关联</a:t>
            </a:r>
            <a:endParaRPr lang="en-US" altLang="zh-CN" dirty="0" smtClean="0"/>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路径测试</a:t>
            </a:r>
            <a:endParaRPr lang="zh-CN" altLang="en-US" dirty="0"/>
          </a:p>
        </p:txBody>
      </p:sp>
      <p:sp>
        <p:nvSpPr>
          <p:cNvPr id="3" name="内容占位符 2"/>
          <p:cNvSpPr>
            <a:spLocks noGrp="1"/>
          </p:cNvSpPr>
          <p:nvPr>
            <p:ph idx="1"/>
          </p:nvPr>
        </p:nvSpPr>
        <p:spPr/>
        <p:txBody>
          <a:bodyPr/>
          <a:lstStyle/>
          <a:p>
            <a:r>
              <a:rPr lang="zh-CN" altLang="en-US" dirty="0" smtClean="0"/>
              <a:t>路径测试的修改：</a:t>
            </a:r>
            <a:endParaRPr lang="en-US" altLang="zh-CN" dirty="0" smtClean="0"/>
          </a:p>
          <a:p>
            <a:pPr lvl="1"/>
            <a:r>
              <a:rPr lang="en-US" altLang="zh-CN" dirty="0" smtClean="0"/>
              <a:t>Path1:A,6,8,12,13,16,18,20,21,</a:t>
            </a:r>
            <a:r>
              <a:rPr lang="en-US" altLang="zh-CN" dirty="0" smtClean="0">
                <a:solidFill>
                  <a:srgbClr val="FF0000"/>
                </a:solidFill>
              </a:rPr>
              <a:t>28</a:t>
            </a:r>
            <a:r>
              <a:rPr lang="en-US" altLang="zh-CN" dirty="0" smtClean="0"/>
              <a:t>,34,35</a:t>
            </a:r>
            <a:endParaRPr lang="en-US" altLang="zh-CN" dirty="0" smtClean="0"/>
          </a:p>
          <a:p>
            <a:pPr lvl="1"/>
            <a:r>
              <a:rPr lang="en-US" altLang="zh-CN" dirty="0" smtClean="0"/>
              <a:t>Path2:A,6,7,16,18,20,21,B,34,35</a:t>
            </a:r>
            <a:endParaRPr lang="en-US" altLang="zh-CN" dirty="0" smtClean="0"/>
          </a:p>
          <a:p>
            <a:pPr lvl="1"/>
            <a:r>
              <a:rPr lang="en-US" altLang="zh-CN" dirty="0" smtClean="0"/>
              <a:t>Path3:A,6,8,9,16,18,20,21,</a:t>
            </a:r>
            <a:r>
              <a:rPr lang="en-US" altLang="zh-CN" dirty="0" smtClean="0">
                <a:solidFill>
                  <a:srgbClr val="FF0000"/>
                </a:solidFill>
              </a:rPr>
              <a:t>28</a:t>
            </a:r>
            <a:r>
              <a:rPr lang="en-US" altLang="zh-CN" dirty="0" smtClean="0"/>
              <a:t>,34,35</a:t>
            </a:r>
            <a:endParaRPr lang="en-US" altLang="zh-CN" dirty="0" smtClean="0"/>
          </a:p>
          <a:p>
            <a:pPr lvl="1"/>
            <a:r>
              <a:rPr lang="en-US" altLang="zh-CN" dirty="0" smtClean="0"/>
              <a:t>Path4:A,6,8,12,13,16,18,20,21,</a:t>
            </a:r>
            <a:r>
              <a:rPr lang="en-US" altLang="zh-CN" dirty="0" smtClean="0">
                <a:solidFill>
                  <a:srgbClr val="FF0000"/>
                </a:solidFill>
              </a:rPr>
              <a:t>28</a:t>
            </a:r>
            <a:r>
              <a:rPr lang="en-US" altLang="zh-CN" dirty="0" smtClean="0"/>
              <a:t>,34,35</a:t>
            </a:r>
            <a:endParaRPr lang="en-US" altLang="zh-CN" dirty="0" smtClean="0"/>
          </a:p>
          <a:p>
            <a:pPr lvl="1"/>
            <a:r>
              <a:rPr lang="en-US" altLang="zh-CN" dirty="0" smtClean="0"/>
              <a:t>Path5:A,6,8,12,13,16,18,33,34,35</a:t>
            </a:r>
            <a:endParaRPr lang="en-US" altLang="zh-CN" dirty="0" smtClean="0"/>
          </a:p>
          <a:p>
            <a:pPr lvl="1"/>
            <a:endParaRPr lang="zh-CN" altLang="en-US" dirty="0"/>
          </a:p>
        </p:txBody>
      </p:sp>
    </p:spTree>
  </p:cSld>
  <p:clrMapOvr>
    <a:masterClrMapping/>
  </p:clrMapOvr>
  <p:transition>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NextDate</a:t>
            </a:r>
            <a:r>
              <a:rPr lang="zh-CN" altLang="en-US" dirty="0" smtClean="0"/>
              <a:t>函数路径测试分析</a:t>
            </a:r>
            <a:endParaRPr lang="zh-CN" altLang="en-US" dirty="0"/>
          </a:p>
        </p:txBody>
      </p:sp>
      <p:sp>
        <p:nvSpPr>
          <p:cNvPr id="2" name="内容占位符 1"/>
          <p:cNvSpPr>
            <a:spLocks noGrp="1"/>
          </p:cNvSpPr>
          <p:nvPr>
            <p:ph idx="1"/>
          </p:nvPr>
        </p:nvSpPr>
        <p:spPr>
          <a:xfrm>
            <a:off x="623392" y="908720"/>
            <a:ext cx="10873208" cy="4843264"/>
          </a:xfrm>
        </p:spPr>
        <p:txBody>
          <a:bodyPr/>
          <a:lstStyle/>
          <a:p>
            <a:pPr lvl="1"/>
            <a:endParaRPr lang="en-US" altLang="zh-CN" dirty="0" smtClean="0"/>
          </a:p>
          <a:p>
            <a:endParaRPr lang="zh-CN" altLang="en-US" dirty="0"/>
          </a:p>
        </p:txBody>
      </p:sp>
      <p:graphicFrame>
        <p:nvGraphicFramePr>
          <p:cNvPr id="4" name="表格 3"/>
          <p:cNvGraphicFramePr>
            <a:graphicFrameLocks noGrp="1"/>
          </p:cNvGraphicFramePr>
          <p:nvPr/>
        </p:nvGraphicFramePr>
        <p:xfrm>
          <a:off x="695400" y="1988840"/>
          <a:ext cx="10916188" cy="2989056"/>
        </p:xfrm>
        <a:graphic>
          <a:graphicData uri="http://schemas.openxmlformats.org/drawingml/2006/table">
            <a:tbl>
              <a:tblPr firstRow="1" bandRow="1">
                <a:tableStyleId>{21E4AEA4-8DFA-4A89-87EB-49C32662AFE0}</a:tableStyleId>
              </a:tblPr>
              <a:tblGrid>
                <a:gridCol w="1816594"/>
                <a:gridCol w="1816594"/>
                <a:gridCol w="2532537"/>
                <a:gridCol w="1318331"/>
                <a:gridCol w="3432132"/>
              </a:tblGrid>
              <a:tr h="498176">
                <a:tc>
                  <a:txBody>
                    <a:bodyPr/>
                    <a:lstStyle/>
                    <a:p>
                      <a:r>
                        <a:rPr lang="zh-CN" altLang="en-US" sz="2200" b="1" dirty="0" smtClean="0">
                          <a:latin typeface="Times New Roman" panose="02020603050405020304" pitchFamily="18" charset="0"/>
                          <a:cs typeface="Times New Roman" panose="02020603050405020304" pitchFamily="18" charset="0"/>
                        </a:rPr>
                        <a:t>序号</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独立路径</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访问的判定分支</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执行概率</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备注</a:t>
                      </a:r>
                      <a:endParaRPr lang="zh-CN" altLang="en-US" sz="2200" b="1" dirty="0">
                        <a:latin typeface="Times New Roman" panose="02020603050405020304" pitchFamily="18" charset="0"/>
                        <a:cs typeface="Times New Roman" panose="02020603050405020304" pitchFamily="18" charset="0"/>
                      </a:endParaRPr>
                    </a:p>
                  </a:txBody>
                  <a:tcPr/>
                </a:tc>
              </a:tr>
              <a:tr h="498176">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Path1</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e3,e6,e8,e13,e17</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0.059%</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a:t>
                      </a:r>
                      <a:r>
                        <a:rPr lang="en-US" altLang="zh-CN" sz="2200" b="1" dirty="0" smtClean="0">
                          <a:latin typeface="Times New Roman" panose="02020603050405020304" pitchFamily="18" charset="0"/>
                          <a:cs typeface="Times New Roman" panose="02020603050405020304" pitchFamily="18" charset="0"/>
                        </a:rPr>
                        <a:t>12</a:t>
                      </a:r>
                      <a:r>
                        <a:rPr lang="zh-CN" altLang="en-US" sz="2200" b="1" dirty="0" smtClean="0">
                          <a:latin typeface="Times New Roman" panose="02020603050405020304" pitchFamily="18" charset="0"/>
                          <a:cs typeface="Times New Roman" panose="02020603050405020304" pitchFamily="18" charset="0"/>
                        </a:rPr>
                        <a:t>月</a:t>
                      </a:r>
                      <a:r>
                        <a:rPr lang="en-US" altLang="zh-CN" sz="2200" b="1" dirty="0" smtClean="0">
                          <a:latin typeface="Times New Roman" panose="02020603050405020304" pitchFamily="18" charset="0"/>
                          <a:cs typeface="Times New Roman" panose="02020603050405020304" pitchFamily="18" charset="0"/>
                        </a:rPr>
                        <a:t>31</a:t>
                      </a:r>
                      <a:r>
                        <a:rPr lang="zh-CN" altLang="en-US" sz="2200" b="1" dirty="0" smtClean="0">
                          <a:latin typeface="Times New Roman" panose="02020603050405020304" pitchFamily="18" charset="0"/>
                          <a:cs typeface="Times New Roman" panose="02020603050405020304" pitchFamily="18" charset="0"/>
                        </a:rPr>
                        <a:t>日的情况</a:t>
                      </a:r>
                      <a:endParaRPr lang="zh-CN" altLang="en-US" sz="2200" b="1" dirty="0">
                        <a:latin typeface="Times New Roman" panose="02020603050405020304" pitchFamily="18" charset="0"/>
                        <a:cs typeface="Times New Roman" panose="02020603050405020304" pitchFamily="18" charset="0"/>
                      </a:endParaRPr>
                    </a:p>
                  </a:txBody>
                  <a:tcPr/>
                </a:tc>
              </a:tr>
              <a:tr h="498176">
                <a:tc>
                  <a:txBody>
                    <a:bodyPr/>
                    <a:lstStyle/>
                    <a:p>
                      <a:r>
                        <a:rPr lang="en-US" altLang="zh-CN" sz="2200" b="1" dirty="0" smtClean="0">
                          <a:latin typeface="Times New Roman" panose="02020603050405020304" pitchFamily="18" charset="0"/>
                          <a:cs typeface="Times New Roman" panose="02020603050405020304" pitchFamily="18" charset="0"/>
                        </a:rPr>
                        <a:t>2</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Path2</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e2,e3,e16</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0.28%</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a:t>
                      </a:r>
                      <a:r>
                        <a:rPr lang="en-US" altLang="zh-CN" sz="2200" b="1" dirty="0" smtClean="0">
                          <a:latin typeface="Times New Roman" panose="02020603050405020304" pitchFamily="18" charset="0"/>
                          <a:cs typeface="Times New Roman" panose="02020603050405020304" pitchFamily="18" charset="0"/>
                        </a:rPr>
                        <a:t>31</a:t>
                      </a:r>
                      <a:r>
                        <a:rPr lang="zh-CN" altLang="en-US" sz="2200" b="1" dirty="0" smtClean="0">
                          <a:latin typeface="Times New Roman" panose="02020603050405020304" pitchFamily="18" charset="0"/>
                          <a:cs typeface="Times New Roman" panose="02020603050405020304" pitchFamily="18" charset="0"/>
                        </a:rPr>
                        <a:t>天月份的月末日期</a:t>
                      </a:r>
                      <a:endParaRPr lang="zh-CN" altLang="en-US" sz="2200" b="1" dirty="0">
                        <a:latin typeface="Times New Roman" panose="02020603050405020304" pitchFamily="18" charset="0"/>
                        <a:cs typeface="Times New Roman" panose="02020603050405020304" pitchFamily="18" charset="0"/>
                      </a:endParaRPr>
                    </a:p>
                  </a:txBody>
                  <a:tcPr/>
                </a:tc>
              </a:tr>
              <a:tr h="498176">
                <a:tc>
                  <a:txBody>
                    <a:bodyPr/>
                    <a:lstStyle/>
                    <a:p>
                      <a:r>
                        <a:rPr lang="en-US" altLang="zh-CN" sz="2200" b="1" dirty="0" smtClean="0">
                          <a:latin typeface="Times New Roman" panose="02020603050405020304" pitchFamily="18" charset="0"/>
                          <a:cs typeface="Times New Roman" panose="02020603050405020304" pitchFamily="18" charset="0"/>
                        </a:rPr>
                        <a:t>3</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path3</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e3,e5,e13,e17</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0.94%</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200" b="1" dirty="0" smtClean="0">
                          <a:latin typeface="Times New Roman" panose="02020603050405020304" pitchFamily="18" charset="0"/>
                          <a:cs typeface="Times New Roman" panose="02020603050405020304" pitchFamily="18" charset="0"/>
                        </a:rPr>
                        <a:t>测试</a:t>
                      </a:r>
                      <a:r>
                        <a:rPr lang="en-US" altLang="zh-CN" sz="2200" b="1" dirty="0" smtClean="0">
                          <a:latin typeface="Times New Roman" panose="02020603050405020304" pitchFamily="18" charset="0"/>
                          <a:cs typeface="Times New Roman" panose="02020603050405020304" pitchFamily="18" charset="0"/>
                        </a:rPr>
                        <a:t>30</a:t>
                      </a:r>
                      <a:r>
                        <a:rPr lang="zh-CN" altLang="en-US" sz="2200" b="1" dirty="0" smtClean="0">
                          <a:latin typeface="Times New Roman" panose="02020603050405020304" pitchFamily="18" charset="0"/>
                          <a:cs typeface="Times New Roman" panose="02020603050405020304" pitchFamily="18" charset="0"/>
                        </a:rPr>
                        <a:t>天月份的月末日期</a:t>
                      </a:r>
                      <a:endParaRPr lang="zh-CN" altLang="en-US" sz="2200" b="1" dirty="0">
                        <a:latin typeface="Times New Roman" panose="02020603050405020304" pitchFamily="18" charset="0"/>
                        <a:cs typeface="Times New Roman" panose="02020603050405020304" pitchFamily="18" charset="0"/>
                      </a:endParaRPr>
                    </a:p>
                  </a:txBody>
                  <a:tcPr/>
                </a:tc>
              </a:tr>
              <a:tr h="498176">
                <a:tc>
                  <a:txBody>
                    <a:bodyPr/>
                    <a:lstStyle/>
                    <a:p>
                      <a:r>
                        <a:rPr lang="en-US" altLang="zh-CN" sz="2200" b="1" dirty="0" smtClean="0">
                          <a:latin typeface="Times New Roman" panose="02020603050405020304" pitchFamily="18" charset="0"/>
                          <a:cs typeface="Times New Roman" panose="02020603050405020304" pitchFamily="18" charset="0"/>
                        </a:rPr>
                        <a:t>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e3,e6,e9,e13,e17</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0.18%</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测试非闰年的</a:t>
                      </a:r>
                      <a:r>
                        <a:rPr lang="en-US" altLang="zh-CN" sz="2200" b="1" dirty="0" smtClean="0">
                          <a:latin typeface="Times New Roman" panose="02020603050405020304" pitchFamily="18" charset="0"/>
                          <a:cs typeface="Times New Roman" panose="02020603050405020304" pitchFamily="18" charset="0"/>
                        </a:rPr>
                        <a:t>2</a:t>
                      </a:r>
                      <a:r>
                        <a:rPr lang="zh-CN" altLang="en-US" sz="2200" b="1" dirty="0" smtClean="0">
                          <a:latin typeface="Times New Roman" panose="02020603050405020304" pitchFamily="18" charset="0"/>
                          <a:cs typeface="Times New Roman" panose="02020603050405020304" pitchFamily="18" charset="0"/>
                        </a:rPr>
                        <a:t>月月末</a:t>
                      </a:r>
                      <a:endParaRPr lang="zh-CN" altLang="en-US" sz="2200" b="1" dirty="0">
                        <a:latin typeface="Times New Roman" panose="02020603050405020304" pitchFamily="18" charset="0"/>
                        <a:cs typeface="Times New Roman" panose="02020603050405020304" pitchFamily="18" charset="0"/>
                      </a:endParaRPr>
                    </a:p>
                  </a:txBody>
                  <a:tcPr/>
                </a:tc>
              </a:tr>
              <a:tr h="498176">
                <a:tc>
                  <a:txBody>
                    <a:bodyPr/>
                    <a:lstStyle/>
                    <a:p>
                      <a:r>
                        <a:rPr lang="en-US" altLang="zh-CN" sz="2200" b="1" dirty="0" smtClean="0">
                          <a:latin typeface="Times New Roman" panose="02020603050405020304" pitchFamily="18" charset="0"/>
                          <a:cs typeface="Times New Roman" panose="02020603050405020304" pitchFamily="18" charset="0"/>
                        </a:rPr>
                        <a:t>5</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path5</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e3,e6,e8,e14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2.02%</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测试闰年的</a:t>
                      </a:r>
                      <a:r>
                        <a:rPr lang="en-US" altLang="zh-CN" sz="2200" b="1" dirty="0" smtClean="0">
                          <a:latin typeface="Times New Roman" panose="02020603050405020304" pitchFamily="18" charset="0"/>
                          <a:cs typeface="Times New Roman" panose="02020603050405020304" pitchFamily="18" charset="0"/>
                        </a:rPr>
                        <a:t>2</a:t>
                      </a:r>
                      <a:r>
                        <a:rPr lang="zh-CN" altLang="en-US" sz="2200" b="1" dirty="0" smtClean="0">
                          <a:latin typeface="Times New Roman" panose="02020603050405020304" pitchFamily="18" charset="0"/>
                          <a:cs typeface="Times New Roman" panose="02020603050405020304" pitchFamily="18" charset="0"/>
                        </a:rPr>
                        <a:t>月普通日期</a:t>
                      </a:r>
                      <a:endParaRPr lang="zh-CN" altLang="en-US" sz="2200" b="1" dirty="0">
                        <a:latin typeface="Times New Roman" panose="02020603050405020304" pitchFamily="18" charset="0"/>
                        <a:cs typeface="Times New Roman" panose="02020603050405020304" pitchFamily="18" charset="0"/>
                      </a:endParaRPr>
                    </a:p>
                  </a:txBody>
                  <a:tcPr/>
                </a:tc>
              </a:tr>
            </a:tbl>
          </a:graphicData>
        </a:graphic>
      </p:graphicFrame>
      <p:sp>
        <p:nvSpPr>
          <p:cNvPr id="5" name="内容占位符 1"/>
          <p:cNvSpPr txBox="1"/>
          <p:nvPr/>
        </p:nvSpPr>
        <p:spPr bwMode="auto">
          <a:xfrm>
            <a:off x="695400" y="1124744"/>
            <a:ext cx="10221383" cy="53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900" indent="-469900" eaLnBrk="0" hangingPunct="0">
              <a:spcBef>
                <a:spcPct val="20000"/>
              </a:spcBef>
              <a:buClr>
                <a:schemeClr val="accent2"/>
              </a:buClr>
              <a:buFont typeface="Wingdings" panose="05000000000000000000" pitchFamily="2" charset="2"/>
              <a:buChar char="o"/>
            </a:pPr>
            <a:r>
              <a:rPr lang="en-US" altLang="zh-CN" dirty="0" err="1" smtClean="0">
                <a:latin typeface="Consolas" panose="020B0609020204030204" pitchFamily="49" charset="0"/>
                <a:ea typeface="宋体" panose="02010600030101010101" pitchFamily="2" charset="-122"/>
              </a:rPr>
              <a:t>NextDate</a:t>
            </a:r>
            <a:r>
              <a:rPr lang="zh-CN" altLang="en-US" dirty="0" smtClean="0">
                <a:latin typeface="Consolas" panose="020B0609020204030204" pitchFamily="49" charset="0"/>
                <a:ea typeface="宋体" panose="02010600030101010101" pitchFamily="2" charset="-122"/>
              </a:rPr>
              <a:t>函数</a:t>
            </a:r>
            <a:r>
              <a:rPr lang="zh-CN" altLang="en-US" dirty="0">
                <a:latin typeface="Consolas" panose="020B0609020204030204" pitchFamily="49" charset="0"/>
                <a:ea typeface="宋体" panose="02010600030101010101" pitchFamily="2" charset="-122"/>
              </a:rPr>
              <a:t>各独立路径的执行概率</a:t>
            </a:r>
            <a:endParaRPr lang="zh-CN" altLang="en-US" dirty="0">
              <a:latin typeface="Consolas" panose="020B0609020204030204" pitchFamily="49" charset="0"/>
              <a:ea typeface="宋体" panose="02010600030101010101" pitchFamily="2" charset="-122"/>
            </a:endParaRPr>
          </a:p>
        </p:txBody>
      </p:sp>
      <p:sp>
        <p:nvSpPr>
          <p:cNvPr id="6" name="内容占位符 1"/>
          <p:cNvSpPr txBox="1"/>
          <p:nvPr/>
        </p:nvSpPr>
        <p:spPr bwMode="auto">
          <a:xfrm>
            <a:off x="695400" y="4221088"/>
            <a:ext cx="10221383" cy="535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normAutofit fontScale="92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nodePh="1">
                                  <p:stCondLst>
                                    <p:cond delay="0"/>
                                  </p:stCondLst>
                                  <p:endCondLst>
                                    <p:cond evt="begin" delay="0">
                                      <p:tn val="11"/>
                                    </p:cond>
                                  </p:end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内容回顾</a:t>
            </a:r>
            <a:endParaRPr lang="zh-CN" altLang="en-US" dirty="0"/>
          </a:p>
        </p:txBody>
      </p:sp>
      <p:sp>
        <p:nvSpPr>
          <p:cNvPr id="2" name="内容占位符 1"/>
          <p:cNvSpPr>
            <a:spLocks noGrp="1"/>
          </p:cNvSpPr>
          <p:nvPr>
            <p:ph idx="1"/>
          </p:nvPr>
        </p:nvSpPr>
        <p:spPr/>
        <p:txBody>
          <a:bodyPr/>
          <a:lstStyle/>
          <a:p>
            <a:r>
              <a:rPr lang="zh-CN" altLang="en-US" dirty="0" smtClean="0"/>
              <a:t>静态白盒测试</a:t>
            </a:r>
            <a:endParaRPr lang="en-US" altLang="zh-CN" dirty="0" smtClean="0"/>
          </a:p>
          <a:p>
            <a:pPr lvl="1"/>
            <a:r>
              <a:rPr lang="zh-CN" altLang="en-US" dirty="0" smtClean="0"/>
              <a:t>代码检查</a:t>
            </a:r>
            <a:endParaRPr lang="en-US" altLang="zh-CN" dirty="0" smtClean="0"/>
          </a:p>
          <a:p>
            <a:pPr lvl="1"/>
            <a:r>
              <a:rPr lang="zh-CN" altLang="en-US" dirty="0" smtClean="0"/>
              <a:t>静态结构分析</a:t>
            </a:r>
            <a:endParaRPr lang="en-US" altLang="zh-CN" dirty="0" smtClean="0"/>
          </a:p>
          <a:p>
            <a:pPr lvl="1"/>
            <a:r>
              <a:rPr lang="zh-CN" altLang="en-US" dirty="0" smtClean="0"/>
              <a:t>代码质量度量</a:t>
            </a:r>
            <a:endParaRPr lang="en-US" altLang="zh-CN" dirty="0" smtClean="0"/>
          </a:p>
          <a:p>
            <a:pPr lvl="2"/>
            <a:r>
              <a:rPr lang="zh-CN" altLang="en-US" dirty="0" smtClean="0"/>
              <a:t>环复杂度</a:t>
            </a:r>
            <a:endParaRPr lang="en-US" altLang="zh-CN" dirty="0" smtClean="0"/>
          </a:p>
          <a:p>
            <a:pPr lvl="2"/>
            <a:r>
              <a:rPr lang="en-US" altLang="zh-CN" dirty="0" smtClean="0"/>
              <a:t>ISO9126</a:t>
            </a:r>
            <a:r>
              <a:rPr lang="zh-CN" altLang="en-US" dirty="0" smtClean="0"/>
              <a:t>质量度量</a:t>
            </a:r>
            <a:endParaRPr lang="en-US" altLang="zh-CN" dirty="0" smtClean="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NextDate</a:t>
            </a:r>
            <a:r>
              <a:rPr lang="zh-CN" altLang="en-US" dirty="0" smtClean="0"/>
              <a:t>函数</a:t>
            </a:r>
            <a:r>
              <a:rPr lang="zh-CN" altLang="en-US" dirty="0"/>
              <a:t>路径测试分析</a:t>
            </a:r>
            <a:endParaRPr lang="zh-CN" altLang="en-US" dirty="0"/>
          </a:p>
        </p:txBody>
      </p:sp>
      <p:sp>
        <p:nvSpPr>
          <p:cNvPr id="3" name="内容占位符 2"/>
          <p:cNvSpPr>
            <a:spLocks noGrp="1"/>
          </p:cNvSpPr>
          <p:nvPr>
            <p:ph idx="1"/>
          </p:nvPr>
        </p:nvSpPr>
        <p:spPr/>
        <p:txBody>
          <a:bodyPr/>
          <a:lstStyle/>
          <a:p>
            <a:r>
              <a:rPr lang="en-US" altLang="zh-CN" dirty="0" err="1" smtClean="0"/>
              <a:t>NextDate</a:t>
            </a:r>
            <a:r>
              <a:rPr lang="zh-CN" altLang="en-US" dirty="0" smtClean="0"/>
              <a:t>函数</a:t>
            </a:r>
            <a:r>
              <a:rPr lang="zh-CN" altLang="en-US" dirty="0"/>
              <a:t>各补充路径的执行概率</a:t>
            </a:r>
            <a:endParaRPr lang="zh-CN" altLang="en-US" dirty="0"/>
          </a:p>
          <a:p>
            <a:endParaRPr lang="zh-CN" altLang="en-US" dirty="0"/>
          </a:p>
        </p:txBody>
      </p:sp>
      <p:graphicFrame>
        <p:nvGraphicFramePr>
          <p:cNvPr id="4" name="表格 3"/>
          <p:cNvGraphicFramePr>
            <a:graphicFrameLocks noGrp="1"/>
          </p:cNvGraphicFramePr>
          <p:nvPr/>
        </p:nvGraphicFramePr>
        <p:xfrm>
          <a:off x="911424" y="1916832"/>
          <a:ext cx="9526105" cy="2377440"/>
        </p:xfrm>
        <a:graphic>
          <a:graphicData uri="http://schemas.openxmlformats.org/drawingml/2006/table">
            <a:tbl>
              <a:tblPr firstRow="1" bandRow="1">
                <a:tableStyleId>{21E4AEA4-8DFA-4A89-87EB-49C32662AFE0}</a:tableStyleId>
              </a:tblPr>
              <a:tblGrid>
                <a:gridCol w="576064"/>
                <a:gridCol w="1459476"/>
                <a:gridCol w="2517732"/>
                <a:gridCol w="1503123"/>
                <a:gridCol w="3469710"/>
              </a:tblGrid>
              <a:tr h="370840">
                <a:tc>
                  <a:txBody>
                    <a:bodyPr/>
                    <a:lstStyle/>
                    <a:p>
                      <a:r>
                        <a:rPr lang="zh-CN" altLang="en-US" sz="2200" b="1" dirty="0" smtClean="0">
                          <a:latin typeface="Times New Roman" panose="02020603050405020304" pitchFamily="18" charset="0"/>
                          <a:cs typeface="Times New Roman" panose="02020603050405020304" pitchFamily="18" charset="0"/>
                        </a:rPr>
                        <a:t>序号</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独立路径</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访问的判定分支</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执行概率</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备注</a:t>
                      </a:r>
                      <a:endParaRPr lang="zh-CN" altLang="en-US" sz="2200" b="1" dirty="0">
                        <a:latin typeface="Times New Roman" panose="02020603050405020304" pitchFamily="18" charset="0"/>
                        <a:cs typeface="Times New Roman" panose="02020603050405020304" pitchFamily="18" charset="0"/>
                      </a:endParaRPr>
                    </a:p>
                  </a:txBody>
                  <a:tcPr/>
                </a:tc>
              </a:tr>
              <a:tr h="370840">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Path6</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e2,e14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56.38%</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a:t>
                      </a:r>
                      <a:r>
                        <a:rPr lang="en-US" altLang="zh-CN" sz="2200" b="1" dirty="0" smtClean="0">
                          <a:latin typeface="Times New Roman" panose="02020603050405020304" pitchFamily="18" charset="0"/>
                          <a:cs typeface="Times New Roman" panose="02020603050405020304" pitchFamily="18" charset="0"/>
                        </a:rPr>
                        <a:t>31</a:t>
                      </a:r>
                      <a:r>
                        <a:rPr lang="zh-CN" altLang="en-US" sz="2200" b="1" dirty="0" smtClean="0">
                          <a:latin typeface="Times New Roman" panose="02020603050405020304" pitchFamily="18" charset="0"/>
                          <a:cs typeface="Times New Roman" panose="02020603050405020304" pitchFamily="18" charset="0"/>
                        </a:rPr>
                        <a:t>天月份的普通日期</a:t>
                      </a:r>
                      <a:endParaRPr lang="zh-CN" altLang="en-US" sz="2200" b="1" dirty="0">
                        <a:latin typeface="Times New Roman" panose="02020603050405020304" pitchFamily="18" charset="0"/>
                        <a:cs typeface="Times New Roman" panose="02020603050405020304" pitchFamily="18" charset="0"/>
                      </a:endParaRPr>
                    </a:p>
                  </a:txBody>
                  <a:tcPr/>
                </a:tc>
              </a:tr>
              <a:tr h="370840">
                <a:tc>
                  <a:txBody>
                    <a:bodyPr/>
                    <a:lstStyle/>
                    <a:p>
                      <a:r>
                        <a:rPr lang="en-US" altLang="zh-CN" sz="2200" b="1" dirty="0" smtClean="0">
                          <a:latin typeface="Times New Roman" panose="02020603050405020304" pitchFamily="18" charset="0"/>
                          <a:cs typeface="Times New Roman" panose="02020603050405020304" pitchFamily="18" charset="0"/>
                        </a:rPr>
                        <a:t>2</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Path7</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e3,e5,e14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32.26%</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a:t>
                      </a:r>
                      <a:r>
                        <a:rPr lang="en-US" altLang="zh-CN" sz="2200" b="1" dirty="0" smtClean="0">
                          <a:latin typeface="Times New Roman" panose="02020603050405020304" pitchFamily="18" charset="0"/>
                          <a:cs typeface="Times New Roman" panose="02020603050405020304" pitchFamily="18" charset="0"/>
                        </a:rPr>
                        <a:t>30</a:t>
                      </a:r>
                      <a:r>
                        <a:rPr lang="zh-CN" altLang="en-US" sz="2200" b="1" dirty="0" smtClean="0">
                          <a:latin typeface="Times New Roman" panose="02020603050405020304" pitchFamily="18" charset="0"/>
                          <a:cs typeface="Times New Roman" panose="02020603050405020304" pitchFamily="18" charset="0"/>
                        </a:rPr>
                        <a:t>天月份的普通日期</a:t>
                      </a:r>
                      <a:endParaRPr lang="zh-CN" altLang="en-US" sz="2200" b="1" dirty="0">
                        <a:latin typeface="Times New Roman" panose="02020603050405020304" pitchFamily="18" charset="0"/>
                        <a:cs typeface="Times New Roman" panose="02020603050405020304" pitchFamily="18" charset="0"/>
                      </a:endParaRPr>
                    </a:p>
                  </a:txBody>
                  <a:tcPr/>
                </a:tc>
              </a:tr>
              <a:tr h="370840">
                <a:tc>
                  <a:txBody>
                    <a:bodyPr/>
                    <a:lstStyle/>
                    <a:p>
                      <a:r>
                        <a:rPr lang="en-US" altLang="zh-CN" sz="2200" b="1" dirty="0" smtClean="0">
                          <a:latin typeface="Times New Roman" panose="02020603050405020304" pitchFamily="18" charset="0"/>
                          <a:cs typeface="Times New Roman" panose="02020603050405020304" pitchFamily="18" charset="0"/>
                        </a:rPr>
                        <a:t>3</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Path8</a:t>
                      </a:r>
                      <a:endParaRPr lang="en-US" altLang="zh-CN" sz="2200" b="1" dirty="0" smtClean="0">
                        <a:latin typeface="Times New Roman" panose="02020603050405020304" pitchFamily="18" charset="0"/>
                        <a:cs typeface="Times New Roman" panose="02020603050405020304" pitchFamily="18" charset="0"/>
                      </a:endParaRPr>
                    </a:p>
                    <a:p>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latin typeface="Times New Roman" panose="02020603050405020304" pitchFamily="18" charset="0"/>
                          <a:cs typeface="Times New Roman" panose="02020603050405020304" pitchFamily="18" charset="0"/>
                        </a:rPr>
                        <a:t>e3,e6,e9,e14</a:t>
                      </a:r>
                      <a:endParaRPr lang="zh-CN" altLang="en-US" sz="2200" b="1" dirty="0">
                        <a:latin typeface="Times New Roman" panose="02020603050405020304" pitchFamily="18" charset="0"/>
                        <a:cs typeface="Times New Roman" panose="02020603050405020304" pitchFamily="18" charset="0"/>
                      </a:endParaRPr>
                    </a:p>
                  </a:txBody>
                  <a:tcPr/>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6.05%</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a:tc>
                <a:tc>
                  <a:txBody>
                    <a:bodyPr/>
                    <a:lstStyle/>
                    <a:p>
                      <a:r>
                        <a:rPr lang="zh-CN" altLang="en-US" sz="2200" b="1" dirty="0" smtClean="0">
                          <a:latin typeface="Times New Roman" panose="02020603050405020304" pitchFamily="18" charset="0"/>
                          <a:cs typeface="Times New Roman" panose="02020603050405020304" pitchFamily="18" charset="0"/>
                        </a:rPr>
                        <a:t>测试非闰年的</a:t>
                      </a:r>
                      <a:r>
                        <a:rPr lang="en-US" altLang="zh-CN" sz="2200" b="1" dirty="0" smtClean="0">
                          <a:latin typeface="Times New Roman" panose="02020603050405020304" pitchFamily="18" charset="0"/>
                          <a:cs typeface="Times New Roman" panose="02020603050405020304" pitchFamily="18" charset="0"/>
                        </a:rPr>
                        <a:t>2</a:t>
                      </a:r>
                      <a:r>
                        <a:rPr lang="zh-CN" altLang="en-US" sz="2200" b="1" dirty="0" smtClean="0">
                          <a:latin typeface="Times New Roman" panose="02020603050405020304" pitchFamily="18" charset="0"/>
                          <a:cs typeface="Times New Roman" panose="02020603050405020304" pitchFamily="18" charset="0"/>
                        </a:rPr>
                        <a:t>月普通日期</a:t>
                      </a:r>
                      <a:endParaRPr lang="zh-CN" altLang="en-US" sz="2200" b="1"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smtClean="0"/>
              <a:t>NextDate</a:t>
            </a:r>
            <a:r>
              <a:rPr lang="zh-CN" altLang="en-US" dirty="0" smtClean="0"/>
              <a:t>函数路径测试</a:t>
            </a:r>
            <a:endParaRPr lang="zh-CN" altLang="en-US" dirty="0"/>
          </a:p>
        </p:txBody>
      </p:sp>
      <p:sp>
        <p:nvSpPr>
          <p:cNvPr id="2" name="内容占位符 1"/>
          <p:cNvSpPr>
            <a:spLocks noGrp="1"/>
          </p:cNvSpPr>
          <p:nvPr>
            <p:ph idx="1"/>
          </p:nvPr>
        </p:nvSpPr>
        <p:spPr>
          <a:xfrm>
            <a:off x="695400" y="980728"/>
            <a:ext cx="10668000" cy="4267200"/>
          </a:xfrm>
        </p:spPr>
        <p:txBody>
          <a:bodyPr/>
          <a:lstStyle/>
          <a:p>
            <a:r>
              <a:rPr lang="en-US" altLang="zh-CN" dirty="0" err="1" smtClean="0"/>
              <a:t>NextDate</a:t>
            </a:r>
            <a:r>
              <a:rPr lang="zh-CN" altLang="en-US" dirty="0" smtClean="0"/>
              <a:t>函数路径测试用例</a:t>
            </a:r>
            <a:endParaRPr lang="zh-CN" altLang="en-US" dirty="0"/>
          </a:p>
        </p:txBody>
      </p:sp>
      <p:graphicFrame>
        <p:nvGraphicFramePr>
          <p:cNvPr id="4" name="表格 3"/>
          <p:cNvGraphicFramePr>
            <a:graphicFrameLocks noGrp="1"/>
          </p:cNvGraphicFramePr>
          <p:nvPr/>
        </p:nvGraphicFramePr>
        <p:xfrm>
          <a:off x="839416" y="1628800"/>
          <a:ext cx="10164119" cy="4389120"/>
        </p:xfrm>
        <a:graphic>
          <a:graphicData uri="http://schemas.openxmlformats.org/drawingml/2006/table">
            <a:tbl>
              <a:tblPr firstRow="1" bandRow="1">
                <a:tableStyleId>{21E4AEA4-8DFA-4A89-87EB-49C32662AFE0}</a:tableStyleId>
              </a:tblPr>
              <a:tblGrid>
                <a:gridCol w="1631440"/>
                <a:gridCol w="3159626"/>
                <a:gridCol w="2939972"/>
                <a:gridCol w="2433081"/>
              </a:tblGrid>
              <a:tr h="480210">
                <a:tc>
                  <a:txBody>
                    <a:bodyPr/>
                    <a:lstStyle/>
                    <a:p>
                      <a:r>
                        <a:rPr lang="zh-CN" altLang="en-US" sz="2600" b="1" dirty="0" smtClean="0">
                          <a:latin typeface="楷体" panose="02010609060101010101" pitchFamily="49" charset="-122"/>
                          <a:ea typeface="楷体" panose="02010609060101010101" pitchFamily="49" charset="-122"/>
                        </a:rPr>
                        <a:t>序号</a:t>
                      </a:r>
                      <a:endParaRPr lang="zh-CN" altLang="en-US" sz="2600" b="1" dirty="0">
                        <a:latin typeface="楷体" panose="02010609060101010101" pitchFamily="49" charset="-122"/>
                        <a:ea typeface="楷体" panose="02010609060101010101" pitchFamily="49" charset="-122"/>
                      </a:endParaRPr>
                    </a:p>
                  </a:txBody>
                  <a:tcPr/>
                </a:tc>
                <a:tc>
                  <a:txBody>
                    <a:bodyPr/>
                    <a:lstStyle/>
                    <a:p>
                      <a:r>
                        <a:rPr lang="zh-CN" altLang="en-US" sz="2600" b="1" dirty="0" smtClean="0">
                          <a:latin typeface="楷体" panose="02010609060101010101" pitchFamily="49" charset="-122"/>
                          <a:ea typeface="楷体" panose="02010609060101010101" pitchFamily="49" charset="-122"/>
                        </a:rPr>
                        <a:t>输入</a:t>
                      </a:r>
                      <a:endParaRPr lang="zh-CN" altLang="en-US" sz="2600" b="1" dirty="0">
                        <a:latin typeface="楷体" panose="02010609060101010101" pitchFamily="49" charset="-122"/>
                        <a:ea typeface="楷体" panose="02010609060101010101" pitchFamily="49" charset="-122"/>
                      </a:endParaRPr>
                    </a:p>
                  </a:txBody>
                  <a:tcPr/>
                </a:tc>
                <a:tc>
                  <a:txBody>
                    <a:bodyPr/>
                    <a:lstStyle/>
                    <a:p>
                      <a:r>
                        <a:rPr lang="zh-CN" altLang="en-US" sz="2600" b="1" dirty="0" smtClean="0">
                          <a:latin typeface="楷体" panose="02010609060101010101" pitchFamily="49" charset="-122"/>
                          <a:ea typeface="楷体" panose="02010609060101010101" pitchFamily="49" charset="-122"/>
                        </a:rPr>
                        <a:t>预期输出</a:t>
                      </a:r>
                      <a:endParaRPr lang="zh-CN" altLang="en-US" sz="2600" b="1" dirty="0">
                        <a:latin typeface="楷体" panose="02010609060101010101" pitchFamily="49" charset="-122"/>
                        <a:ea typeface="楷体" panose="02010609060101010101" pitchFamily="49" charset="-122"/>
                      </a:endParaRPr>
                    </a:p>
                  </a:txBody>
                  <a:tcPr/>
                </a:tc>
                <a:tc>
                  <a:txBody>
                    <a:bodyPr/>
                    <a:lstStyle/>
                    <a:p>
                      <a:r>
                        <a:rPr lang="zh-CN" altLang="en-US" sz="2600" b="1" dirty="0" smtClean="0">
                          <a:latin typeface="楷体" panose="02010609060101010101" pitchFamily="49" charset="-122"/>
                          <a:ea typeface="楷体" panose="02010609060101010101" pitchFamily="49" charset="-122"/>
                        </a:rPr>
                        <a:t>备注</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2012-12-31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2013-1-1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Path1</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002</a:t>
                      </a:r>
                      <a:endParaRPr lang="en-US" altLang="zh-CN" sz="2600" b="1" dirty="0" smtClean="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2012-7-31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2012-8-1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Path2</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003</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2012-6-30</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2012-7-1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Path3</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004</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2011-2-28</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2011-3-1</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Path4</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005</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2012-2-15</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2012-2-16</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Path5</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006</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2012-7-15</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2012-7-16</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Path6</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007</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2012-6-15</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2012-6-16</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Path7</a:t>
                      </a:r>
                      <a:endParaRPr lang="zh-CN" altLang="en-US" sz="2600" b="1" dirty="0">
                        <a:latin typeface="楷体" panose="02010609060101010101" pitchFamily="49" charset="-122"/>
                        <a:ea typeface="楷体" panose="02010609060101010101" pitchFamily="49" charset="-122"/>
                      </a:endParaRPr>
                    </a:p>
                  </a:txBody>
                  <a:tcPr/>
                </a:tc>
              </a:tr>
              <a:tr h="480210">
                <a:tc>
                  <a:txBody>
                    <a:bodyPr/>
                    <a:lstStyle/>
                    <a:p>
                      <a:r>
                        <a:rPr lang="en-US" altLang="zh-CN" sz="2600" b="1" dirty="0" smtClean="0">
                          <a:latin typeface="楷体" panose="02010609060101010101" pitchFamily="49" charset="-122"/>
                          <a:ea typeface="楷体" panose="02010609060101010101" pitchFamily="49" charset="-122"/>
                        </a:rPr>
                        <a:t>008</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2011-2-15</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2011-2-16</a:t>
                      </a:r>
                      <a:endParaRPr lang="zh-CN" altLang="en-US" sz="2600" b="1" dirty="0">
                        <a:latin typeface="楷体" panose="02010609060101010101" pitchFamily="49" charset="-122"/>
                        <a:ea typeface="楷体" panose="02010609060101010101" pitchFamily="49" charset="-122"/>
                      </a:endParaRPr>
                    </a:p>
                  </a:txBody>
                  <a:tcPr/>
                </a:tc>
                <a:tc>
                  <a:txBody>
                    <a:bodyPr/>
                    <a:lstStyle/>
                    <a:p>
                      <a:r>
                        <a:rPr lang="en-US" altLang="zh-CN" sz="2600" b="1" dirty="0" smtClean="0">
                          <a:latin typeface="楷体" panose="02010609060101010101" pitchFamily="49" charset="-122"/>
                          <a:ea typeface="楷体" panose="02010609060101010101" pitchFamily="49" charset="-122"/>
                        </a:rPr>
                        <a:t>Path8</a:t>
                      </a:r>
                      <a:endParaRPr lang="zh-CN" altLang="en-US" sz="2600" b="1" dirty="0">
                        <a:latin typeface="楷体" panose="02010609060101010101" pitchFamily="49" charset="-122"/>
                        <a:ea typeface="楷体" panose="02010609060101010101" pitchFamily="49" charset="-122"/>
                      </a:endParaRPr>
                    </a:p>
                  </a:txBody>
                  <a:tcPr/>
                </a:tc>
              </a:tr>
            </a:tbl>
          </a:graphicData>
        </a:graphic>
      </p:graphicFrame>
    </p:spTree>
  </p:cSld>
  <p:clrMapOvr>
    <a:masterClrMapping/>
  </p:clrMapOvr>
  <p:transition>
    <p:blinds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sp>
        <p:nvSpPr>
          <p:cNvPr id="2" name="内容占位符 1"/>
          <p:cNvSpPr>
            <a:spLocks noGrp="1"/>
          </p:cNvSpPr>
          <p:nvPr>
            <p:ph idx="1"/>
          </p:nvPr>
        </p:nvSpPr>
        <p:spPr/>
        <p:txBody>
          <a:bodyPr/>
          <a:lstStyle/>
          <a:p>
            <a:r>
              <a:rPr lang="zh-CN" altLang="en-US" dirty="0" smtClean="0"/>
              <a:t>基于程序图和环复杂度的路径测试方法有效吗？</a:t>
            </a:r>
            <a:endParaRPr lang="en-US" altLang="zh-CN" dirty="0" smtClean="0"/>
          </a:p>
          <a:p>
            <a:r>
              <a:rPr lang="zh-CN" altLang="en-US" dirty="0" smtClean="0"/>
              <a:t>能保证测试的完备性和无冗余吗？</a:t>
            </a:r>
            <a:endParaRPr lang="en-US" altLang="zh-CN" dirty="0" smtClean="0"/>
          </a:p>
          <a:p>
            <a:pPr lvl="1"/>
            <a:r>
              <a:rPr lang="zh-CN" altLang="en-US" dirty="0" smtClean="0"/>
              <a:t>从</a:t>
            </a:r>
            <a:r>
              <a:rPr lang="en-US" altLang="zh-CN" dirty="0" err="1" smtClean="0"/>
              <a:t>NextDate</a:t>
            </a:r>
            <a:r>
              <a:rPr lang="zh-CN" altLang="en-US" dirty="0" smtClean="0"/>
              <a:t>函数的例子中看，由于存在不可行路径，使得最终得到的独立路径集合不能保证测试的完备性</a:t>
            </a:r>
            <a:endParaRPr lang="en-US" altLang="zh-CN" dirty="0" smtClean="0"/>
          </a:p>
          <a:p>
            <a:pPr lvl="1"/>
            <a:r>
              <a:rPr lang="zh-CN" altLang="en-US" dirty="0" smtClean="0"/>
              <a:t>补充</a:t>
            </a:r>
            <a:r>
              <a:rPr lang="en-US" altLang="zh-CN" dirty="0" smtClean="0"/>
              <a:t>3</a:t>
            </a:r>
            <a:r>
              <a:rPr lang="zh-CN" altLang="en-US" dirty="0" smtClean="0"/>
              <a:t>条路径后，又不能保证测试的无冗余性</a:t>
            </a:r>
            <a:endParaRPr lang="en-US" altLang="zh-CN" dirty="0" smtClean="0"/>
          </a:p>
          <a:p>
            <a:pPr lvl="1"/>
            <a:r>
              <a:rPr lang="zh-CN" altLang="en-US" dirty="0" smtClean="0"/>
              <a:t>所有独立路径执行概率远远低于补充路径的概率，如果不补充，反而不能保证大概率情况下程序的正常处理</a:t>
            </a:r>
            <a:endParaRPr lang="en-US" altLang="zh-CN" dirty="0" smtClean="0"/>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基于独立路径测试分析</a:t>
            </a:r>
            <a:endParaRPr lang="zh-CN" altLang="en-US" dirty="0"/>
          </a:p>
        </p:txBody>
      </p:sp>
      <p:sp>
        <p:nvSpPr>
          <p:cNvPr id="3" name="内容占位符 2"/>
          <p:cNvSpPr>
            <a:spLocks noGrp="1"/>
          </p:cNvSpPr>
          <p:nvPr>
            <p:ph idx="1"/>
          </p:nvPr>
        </p:nvSpPr>
        <p:spPr/>
        <p:txBody>
          <a:bodyPr/>
          <a:lstStyle/>
          <a:p>
            <a:r>
              <a:rPr lang="zh-CN" altLang="en-US" dirty="0"/>
              <a:t>独立路径测试有意义吗？</a:t>
            </a:r>
            <a:endParaRPr lang="en-US" altLang="zh-CN" dirty="0"/>
          </a:p>
          <a:p>
            <a:r>
              <a:rPr lang="zh-CN" altLang="en-US" dirty="0"/>
              <a:t>其实基于独立路径测试方法具有重要意义</a:t>
            </a:r>
            <a:endParaRPr lang="en-US" altLang="zh-CN" dirty="0"/>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sp>
        <p:nvSpPr>
          <p:cNvPr id="2" name="内容占位符 1"/>
          <p:cNvSpPr>
            <a:spLocks noGrp="1"/>
          </p:cNvSpPr>
          <p:nvPr>
            <p:ph idx="1"/>
          </p:nvPr>
        </p:nvSpPr>
        <p:spPr>
          <a:xfrm>
            <a:off x="695400" y="1196752"/>
            <a:ext cx="10873208" cy="4267200"/>
          </a:xfrm>
        </p:spPr>
        <p:txBody>
          <a:bodyPr/>
          <a:lstStyle/>
          <a:p>
            <a:r>
              <a:rPr lang="zh-CN" altLang="en-US" dirty="0" smtClean="0"/>
              <a:t>独立路径测试的理论基础保证了测试的完备性和无冗余性</a:t>
            </a:r>
            <a:endParaRPr lang="en-US" altLang="zh-CN" dirty="0" smtClean="0"/>
          </a:p>
          <a:p>
            <a:pPr lvl="1"/>
            <a:r>
              <a:rPr lang="zh-CN" altLang="en-US" dirty="0" smtClean="0"/>
              <a:t>情况一：该</a:t>
            </a:r>
            <a:r>
              <a:rPr lang="zh-CN" altLang="en-US" dirty="0" smtClean="0">
                <a:solidFill>
                  <a:srgbClr val="FF0000"/>
                </a:solidFill>
              </a:rPr>
              <a:t>路径唯一包含某些判定分支</a:t>
            </a:r>
            <a:r>
              <a:rPr lang="zh-CN" altLang="en-US" dirty="0" smtClean="0"/>
              <a:t>，若将该路径剔除，其唯一包含的这些判定分支将无法访问到</a:t>
            </a:r>
            <a:endParaRPr lang="en-US" altLang="zh-CN" dirty="0" smtClean="0"/>
          </a:p>
          <a:p>
            <a:pPr lvl="1"/>
            <a:r>
              <a:rPr lang="zh-CN" altLang="en-US" dirty="0" smtClean="0"/>
              <a:t>情况二：该路径包含的所有判定分支都是在其他路径中访问过的，但该路径</a:t>
            </a:r>
            <a:r>
              <a:rPr lang="zh-CN" altLang="en-US" dirty="0" smtClean="0">
                <a:solidFill>
                  <a:srgbClr val="FF0000"/>
                </a:solidFill>
              </a:rPr>
              <a:t>对多个判定分支的组合情况</a:t>
            </a:r>
            <a:r>
              <a:rPr lang="zh-CN" altLang="en-US" dirty="0" smtClean="0"/>
              <a:t>，访问方式是唯一的，一旦剔除，则测试也存在漏洞</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基于独立路径测试分析</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从表中可以看出</a:t>
            </a:r>
            <a:r>
              <a:rPr lang="en-US" altLang="zh-CN" dirty="0"/>
              <a:t>path2—path5</a:t>
            </a:r>
            <a:r>
              <a:rPr lang="zh-CN" altLang="en-US" dirty="0"/>
              <a:t>均存在唯一访问</a:t>
            </a:r>
            <a:r>
              <a:rPr lang="zh-CN" altLang="en-US" dirty="0" smtClean="0"/>
              <a:t>的</a:t>
            </a:r>
            <a:r>
              <a:rPr lang="zh-CN" altLang="en-US" dirty="0"/>
              <a:t>边</a:t>
            </a:r>
            <a:r>
              <a:rPr lang="zh-CN" altLang="en-US" dirty="0" smtClean="0"/>
              <a:t>，</a:t>
            </a:r>
            <a:r>
              <a:rPr lang="zh-CN" altLang="en-US" dirty="0"/>
              <a:t>因此这</a:t>
            </a:r>
            <a:r>
              <a:rPr lang="en-US" altLang="zh-CN" dirty="0"/>
              <a:t>4</a:t>
            </a:r>
            <a:r>
              <a:rPr lang="zh-CN" altLang="en-US" dirty="0"/>
              <a:t>条路径是不可取代的，是独立的</a:t>
            </a:r>
            <a:endParaRPr lang="en-US" altLang="zh-CN" dirty="0"/>
          </a:p>
          <a:p>
            <a:endParaRPr lang="zh-CN" altLang="en-US" dirty="0"/>
          </a:p>
        </p:txBody>
      </p:sp>
      <p:pic>
        <p:nvPicPr>
          <p:cNvPr id="4" name="图片 3"/>
          <p:cNvPicPr>
            <a:picLocks noChangeAspect="1"/>
          </p:cNvPicPr>
          <p:nvPr/>
        </p:nvPicPr>
        <p:blipFill>
          <a:blip r:embed="rId1">
            <a:clrChange>
              <a:clrFrom>
                <a:srgbClr val="EFEFEF"/>
              </a:clrFrom>
              <a:clrTo>
                <a:srgbClr val="EFEFEF">
                  <a:alpha val="0"/>
                </a:srgbClr>
              </a:clrTo>
            </a:clrChange>
          </a:blip>
          <a:stretch>
            <a:fillRect/>
          </a:stretch>
        </p:blipFill>
        <p:spPr>
          <a:xfrm>
            <a:off x="56271" y="1124744"/>
            <a:ext cx="3519449" cy="3436777"/>
          </a:xfrm>
          <a:prstGeom prst="rect">
            <a:avLst/>
          </a:prstGeom>
        </p:spPr>
      </p:pic>
      <p:graphicFrame>
        <p:nvGraphicFramePr>
          <p:cNvPr id="5" name="内容占位符 3"/>
          <p:cNvGraphicFramePr/>
          <p:nvPr/>
        </p:nvGraphicFramePr>
        <p:xfrm>
          <a:off x="3719736" y="1412776"/>
          <a:ext cx="8208912" cy="2987040"/>
        </p:xfrm>
        <a:graphic>
          <a:graphicData uri="http://schemas.openxmlformats.org/drawingml/2006/table">
            <a:tbl>
              <a:tblPr firstRow="1" bandRow="1">
                <a:tableStyleId>{21E4AEA4-8DFA-4A89-87EB-49C32662AFE0}</a:tableStyleId>
              </a:tblPr>
              <a:tblGrid>
                <a:gridCol w="1122017"/>
                <a:gridCol w="501432"/>
                <a:gridCol w="811727"/>
                <a:gridCol w="811727"/>
                <a:gridCol w="713537"/>
                <a:gridCol w="576064"/>
                <a:gridCol w="720080"/>
                <a:gridCol w="864096"/>
                <a:gridCol w="720080"/>
                <a:gridCol w="504056"/>
                <a:gridCol w="864096"/>
              </a:tblGrid>
              <a:tr h="395859">
                <a:tc>
                  <a:txBody>
                    <a:bodyPr/>
                    <a:lstStyle/>
                    <a:p>
                      <a:r>
                        <a:rPr lang="en-US" altLang="zh-CN" sz="2200" b="1" dirty="0" smtClean="0">
                          <a:latin typeface="Times New Roman" panose="02020603050405020304" pitchFamily="18" charset="0"/>
                          <a:cs typeface="Times New Roman" panose="02020603050405020304" pitchFamily="18" charset="0"/>
                        </a:rPr>
                        <a:t>Path</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e2</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e3</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e4</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e5</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e6</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e7</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e8</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e9</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e10</a:t>
                      </a:r>
                      <a:endParaRPr lang="zh-CN" altLang="en-US" sz="2200" b="1" dirty="0">
                        <a:latin typeface="Times New Roman" panose="02020603050405020304" pitchFamily="18" charset="0"/>
                        <a:cs typeface="Times New Roman" panose="02020603050405020304" pitchFamily="18" charset="0"/>
                      </a:endParaRPr>
                    </a:p>
                  </a:txBody>
                  <a:tcPr marL="102129" marR="102129"/>
                </a:tc>
              </a:tr>
              <a:tr h="39585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200" b="1" dirty="0" smtClean="0">
                          <a:latin typeface="Times New Roman" panose="02020603050405020304" pitchFamily="18" charset="0"/>
                          <a:cs typeface="Times New Roman" panose="02020603050405020304" pitchFamily="18" charset="0"/>
                        </a:rPr>
                        <a:t>Path1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r>
              <a:tr h="39585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200" b="1" dirty="0" smtClean="0">
                          <a:latin typeface="Times New Roman" panose="02020603050405020304" pitchFamily="18" charset="0"/>
                          <a:cs typeface="Times New Roman" panose="02020603050405020304" pitchFamily="18" charset="0"/>
                        </a:rPr>
                        <a:t>Path2</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1</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r>
              <a:tr h="395859">
                <a:tc>
                  <a:txBody>
                    <a:bodyPr/>
                    <a:lstStyle/>
                    <a:p>
                      <a:r>
                        <a:rPr lang="en-US" altLang="zh-CN" sz="2200" b="1" dirty="0" smtClean="0">
                          <a:latin typeface="Times New Roman" panose="02020603050405020304" pitchFamily="18" charset="0"/>
                          <a:cs typeface="Times New Roman" panose="02020603050405020304" pitchFamily="18" charset="0"/>
                        </a:rPr>
                        <a:t>Path3</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1</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r>
              <a:tr h="39585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200" b="1" dirty="0" smtClean="0">
                          <a:latin typeface="Times New Roman" panose="02020603050405020304" pitchFamily="18" charset="0"/>
                          <a:cs typeface="Times New Roman" panose="02020603050405020304" pitchFamily="18" charset="0"/>
                        </a:rPr>
                        <a:t>Path4</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1</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1(2)</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r>
              <a:tr h="39585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200" b="1" dirty="0" smtClean="0">
                          <a:latin typeface="Times New Roman" panose="02020603050405020304" pitchFamily="18" charset="0"/>
                          <a:cs typeface="Times New Roman" panose="02020603050405020304" pitchFamily="18" charset="0"/>
                        </a:rPr>
                        <a:t>Path5</a:t>
                      </a:r>
                      <a:endParaRPr lang="zh-CN" altLang="en-US" sz="2200" b="1" dirty="0" smtClean="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solidFill>
                            <a:srgbClr val="FF0000"/>
                          </a:solidFill>
                          <a:latin typeface="Times New Roman" panose="02020603050405020304" pitchFamily="18" charset="0"/>
                          <a:cs typeface="Times New Roman" panose="02020603050405020304" pitchFamily="18" charset="0"/>
                        </a:rPr>
                        <a:t>1</a:t>
                      </a:r>
                      <a:endParaRPr lang="zh-CN" altLang="en-US" sz="2200" b="1" dirty="0">
                        <a:solidFill>
                          <a:srgbClr val="FF0000"/>
                        </a:solidFill>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tc>
              </a:tr>
              <a:tr h="395859">
                <a:tc>
                  <a:txBody>
                    <a:bodyPr/>
                    <a:lstStyle/>
                    <a:p>
                      <a:r>
                        <a:rPr lang="en-US" altLang="zh-CN" sz="2200" b="1" dirty="0" smtClean="0">
                          <a:latin typeface="Times New Roman" panose="02020603050405020304" pitchFamily="18" charset="0"/>
                          <a:cs typeface="Times New Roman" panose="02020603050405020304" pitchFamily="18" charset="0"/>
                        </a:rPr>
                        <a:t>path6</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c>
                  <a:txBody>
                    <a:bodyPr/>
                    <a:lstStyle/>
                    <a:p>
                      <a:r>
                        <a:rPr lang="en-US" altLang="zh-CN" sz="2200" b="1" dirty="0" smtClean="0">
                          <a:latin typeface="Times New Roman" panose="02020603050405020304" pitchFamily="18" charset="0"/>
                          <a:cs typeface="Times New Roman" panose="02020603050405020304" pitchFamily="18" charset="0"/>
                        </a:rPr>
                        <a:t>1</a:t>
                      </a:r>
                      <a:endParaRPr lang="zh-CN" altLang="en-US" sz="2200" b="1" dirty="0">
                        <a:latin typeface="Times New Roman" panose="02020603050405020304" pitchFamily="18" charset="0"/>
                        <a:cs typeface="Times New Roman" panose="02020603050405020304" pitchFamily="18" charset="0"/>
                      </a:endParaRPr>
                    </a:p>
                  </a:txBody>
                  <a:tcPr marL="102129" marR="102129">
                    <a:solidFill>
                      <a:srgbClr val="CC99FF"/>
                    </a:solidFill>
                  </a:tcPr>
                </a:tc>
              </a:tr>
            </a:tbl>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sp>
        <p:nvSpPr>
          <p:cNvPr id="2" name="内容占位符 1"/>
          <p:cNvSpPr>
            <a:spLocks noGrp="1"/>
          </p:cNvSpPr>
          <p:nvPr>
            <p:ph idx="1"/>
          </p:nvPr>
        </p:nvSpPr>
        <p:spPr>
          <a:xfrm>
            <a:off x="623392" y="980728"/>
            <a:ext cx="10873208" cy="4843264"/>
          </a:xfrm>
        </p:spPr>
        <p:txBody>
          <a:bodyPr/>
          <a:lstStyle/>
          <a:p>
            <a:r>
              <a:rPr lang="en-US" altLang="zh-CN" dirty="0" smtClean="0"/>
              <a:t>Path1</a:t>
            </a:r>
            <a:r>
              <a:rPr lang="zh-CN" altLang="en-US" dirty="0" smtClean="0"/>
              <a:t>中的边不具备唯一性，若用其他边表示，必然引入新的边，如：用</a:t>
            </a:r>
            <a:r>
              <a:rPr lang="en-US" altLang="zh-CN" dirty="0" smtClean="0"/>
              <a:t>path2</a:t>
            </a:r>
            <a:r>
              <a:rPr lang="zh-CN" altLang="en-US" dirty="0" smtClean="0"/>
              <a:t>表示</a:t>
            </a:r>
            <a:r>
              <a:rPr lang="en-US" altLang="zh-CN" dirty="0" smtClean="0"/>
              <a:t>path1,</a:t>
            </a:r>
            <a:r>
              <a:rPr lang="zh-CN" altLang="en-US" dirty="0" smtClean="0"/>
              <a:t>会引入</a:t>
            </a:r>
            <a:r>
              <a:rPr lang="en-US" altLang="zh-CN" dirty="0" smtClean="0"/>
              <a:t>e2,e6</a:t>
            </a:r>
            <a:r>
              <a:rPr lang="zh-CN" altLang="en-US" dirty="0" smtClean="0"/>
              <a:t>等</a:t>
            </a:r>
            <a:r>
              <a:rPr lang="en-US" altLang="zh-CN" dirty="0" smtClean="0"/>
              <a:t>;</a:t>
            </a:r>
            <a:r>
              <a:rPr lang="zh-CN" altLang="en-US" dirty="0" smtClean="0"/>
              <a:t>因此</a:t>
            </a:r>
            <a:r>
              <a:rPr lang="en-US" altLang="zh-CN" dirty="0" smtClean="0"/>
              <a:t>path1</a:t>
            </a:r>
            <a:r>
              <a:rPr lang="zh-CN" altLang="en-US" dirty="0" smtClean="0"/>
              <a:t>符合情况二</a:t>
            </a:r>
            <a:r>
              <a:rPr lang="zh-CN" altLang="en-US" dirty="0"/>
              <a:t>，也属于一条独立</a:t>
            </a:r>
            <a:r>
              <a:rPr lang="zh-CN" altLang="en-US" dirty="0" smtClean="0"/>
              <a:t>路径</a:t>
            </a:r>
            <a:endParaRPr lang="zh-CN" altLang="en-US" dirty="0"/>
          </a:p>
          <a:p>
            <a:r>
              <a:rPr lang="zh-CN" altLang="en-US" dirty="0" smtClean="0"/>
              <a:t>补充一条新的路径</a:t>
            </a:r>
            <a:r>
              <a:rPr lang="en-US" altLang="zh-CN" dirty="0" smtClean="0"/>
              <a:t>path6,</a:t>
            </a:r>
            <a:r>
              <a:rPr lang="zh-CN" altLang="en-US" dirty="0" smtClean="0"/>
              <a:t>根据行列式的计算可知：</a:t>
            </a:r>
            <a:endParaRPr lang="en-US" altLang="zh-CN" dirty="0" smtClean="0"/>
          </a:p>
          <a:p>
            <a:pPr lvl="1"/>
            <a:r>
              <a:rPr lang="en-US" altLang="zh-CN" dirty="0" smtClean="0"/>
              <a:t>Path6 = -path1 + path3 + path4</a:t>
            </a:r>
            <a:endParaRPr lang="en-US" altLang="zh-CN" dirty="0" smtClean="0"/>
          </a:p>
          <a:p>
            <a:r>
              <a:rPr lang="zh-CN" altLang="en-US" dirty="0" smtClean="0"/>
              <a:t>对于存在不可行路径的程序，以上结论是否仍</a:t>
            </a:r>
            <a:endParaRPr lang="en-US" altLang="zh-CN" dirty="0" smtClean="0"/>
          </a:p>
          <a:p>
            <a:pPr marL="0" indent="0">
              <a:buNone/>
            </a:pPr>
            <a:r>
              <a:rPr lang="zh-CN" altLang="en-US" dirty="0" smtClean="0"/>
              <a:t>然成立呢？</a:t>
            </a:r>
            <a:endParaRPr lang="en-US" altLang="zh-CN" dirty="0" smtClean="0"/>
          </a:p>
          <a:p>
            <a:endParaRPr lang="en-US" altLang="zh-CN" dirty="0" smtClean="0"/>
          </a:p>
          <a:p>
            <a:endParaRPr lang="zh-CN" altLang="en-US" dirty="0"/>
          </a:p>
        </p:txBody>
      </p:sp>
      <p:pic>
        <p:nvPicPr>
          <p:cNvPr id="6" name="图片 5"/>
          <p:cNvPicPr>
            <a:picLocks noChangeAspect="1"/>
          </p:cNvPicPr>
          <p:nvPr/>
        </p:nvPicPr>
        <p:blipFill>
          <a:blip r:embed="rId1">
            <a:clrChange>
              <a:clrFrom>
                <a:srgbClr val="EFEFEF"/>
              </a:clrFrom>
              <a:clrTo>
                <a:srgbClr val="EFEFEF">
                  <a:alpha val="0"/>
                </a:srgbClr>
              </a:clrTo>
            </a:clrChange>
          </a:blip>
          <a:stretch>
            <a:fillRect/>
          </a:stretch>
        </p:blipFill>
        <p:spPr>
          <a:xfrm>
            <a:off x="8472264" y="2276872"/>
            <a:ext cx="3519449" cy="3436777"/>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sp>
        <p:nvSpPr>
          <p:cNvPr id="2" name="内容占位符 1"/>
          <p:cNvSpPr>
            <a:spLocks noGrp="1"/>
          </p:cNvSpPr>
          <p:nvPr>
            <p:ph idx="1"/>
          </p:nvPr>
        </p:nvSpPr>
        <p:spPr>
          <a:xfrm>
            <a:off x="-24680" y="980728"/>
            <a:ext cx="7416824" cy="4843264"/>
          </a:xfrm>
        </p:spPr>
        <p:txBody>
          <a:bodyPr/>
          <a:lstStyle/>
          <a:p>
            <a:pPr lvl="1"/>
            <a:r>
              <a:rPr lang="en-US" altLang="zh-CN" dirty="0" smtClean="0"/>
              <a:t>Path1:A,6,8,12,13,16,18,20,21,B,34,35</a:t>
            </a:r>
            <a:endParaRPr lang="en-US" altLang="zh-CN" dirty="0" smtClean="0"/>
          </a:p>
          <a:p>
            <a:pPr lvl="1"/>
            <a:r>
              <a:rPr lang="en-US" altLang="zh-CN" dirty="0" smtClean="0"/>
              <a:t>Path2:A,6,7,16,18,20,21,B,34,35</a:t>
            </a:r>
            <a:endParaRPr lang="en-US" altLang="zh-CN" dirty="0" smtClean="0"/>
          </a:p>
          <a:p>
            <a:pPr lvl="1"/>
            <a:r>
              <a:rPr lang="en-US" altLang="zh-CN" dirty="0" smtClean="0"/>
              <a:t>Path3:A,6,8,9,16,18,20,21,B,34,35</a:t>
            </a:r>
            <a:endParaRPr lang="en-US" altLang="zh-CN" dirty="0" smtClean="0"/>
          </a:p>
          <a:p>
            <a:pPr lvl="1"/>
            <a:r>
              <a:rPr lang="en-US" altLang="zh-CN" dirty="0" smtClean="0"/>
              <a:t>Path4:A,6,8,12,15,16,18,20,21,B,34,35</a:t>
            </a:r>
            <a:endParaRPr lang="en-US" altLang="zh-CN" dirty="0" smtClean="0"/>
          </a:p>
          <a:p>
            <a:pPr lvl="1"/>
            <a:r>
              <a:rPr lang="en-US" altLang="zh-CN" dirty="0" smtClean="0"/>
              <a:t>Path5:A,6,8,12,13,16,18,33,34,35</a:t>
            </a:r>
            <a:endParaRPr lang="en-US" altLang="zh-CN" dirty="0" smtClean="0"/>
          </a:p>
          <a:p>
            <a:pPr lvl="1"/>
            <a:r>
              <a:rPr lang="en-US" altLang="zh-CN" dirty="0" smtClean="0"/>
              <a:t>Path6:A,6,8,12,13,16,18,20,21,28,34,35</a:t>
            </a:r>
            <a:endParaRPr lang="en-US" altLang="zh-CN" dirty="0" smtClean="0"/>
          </a:p>
          <a:p>
            <a:endParaRPr lang="zh-CN" altLang="en-US" dirty="0"/>
          </a:p>
        </p:txBody>
      </p:sp>
      <p:pic>
        <p:nvPicPr>
          <p:cNvPr id="7" name="Picture 2" descr="5t23"/>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72064" y="476672"/>
            <a:ext cx="4536504" cy="5502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left)">
                                      <p:cBhvr>
                                        <p:cTn id="13" dur="500"/>
                                        <p:tgtEl>
                                          <p:spTgt spid="2">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left)">
                                      <p:cBhvr>
                                        <p:cTn id="16" dur="500"/>
                                        <p:tgtEl>
                                          <p:spTgt spid="2">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left)">
                                      <p:cBhvr>
                                        <p:cTn id="19" dur="500"/>
                                        <p:tgtEl>
                                          <p:spTgt spid="2">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graphicFrame>
        <p:nvGraphicFramePr>
          <p:cNvPr id="9" name="内容占位符 8"/>
          <p:cNvGraphicFramePr>
            <a:graphicFrameLocks noGrp="1"/>
          </p:cNvGraphicFramePr>
          <p:nvPr>
            <p:ph idx="1"/>
          </p:nvPr>
        </p:nvGraphicFramePr>
        <p:xfrm>
          <a:off x="623888" y="1126936"/>
          <a:ext cx="10872281" cy="4549365"/>
        </p:xfrm>
        <a:graphic>
          <a:graphicData uri="http://schemas.openxmlformats.org/drawingml/2006/table">
            <a:tbl>
              <a:tblPr>
                <a:tableStyleId>{5DA37D80-6434-44D0-A028-1B22A696006F}</a:tableStyleId>
              </a:tblPr>
              <a:tblGrid>
                <a:gridCol w="763259"/>
                <a:gridCol w="481382"/>
                <a:gridCol w="481382"/>
                <a:gridCol w="481382"/>
                <a:gridCol w="481382"/>
                <a:gridCol w="481382"/>
                <a:gridCol w="481382"/>
                <a:gridCol w="452409"/>
                <a:gridCol w="510355"/>
                <a:gridCol w="481382"/>
                <a:gridCol w="481382"/>
                <a:gridCol w="481382"/>
                <a:gridCol w="481382"/>
                <a:gridCol w="481382"/>
                <a:gridCol w="481382"/>
                <a:gridCol w="481382"/>
                <a:gridCol w="481382"/>
                <a:gridCol w="481382"/>
                <a:gridCol w="481382"/>
                <a:gridCol w="481382"/>
                <a:gridCol w="481382"/>
                <a:gridCol w="481382"/>
              </a:tblGrid>
              <a:tr h="644880">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Path</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e2</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e3</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e4</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e5</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e6</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e7</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e8</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e9</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e10</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e11</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e12</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e13</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e14</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e15</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e16</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e17</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e18</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e19</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e20</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sz="2200" b="1" u="none" strike="noStrike" dirty="0" smtClean="0">
                          <a:effectLst/>
                          <a:latin typeface="Times New Roman" panose="02020603050405020304" pitchFamily="18" charset="0"/>
                          <a:cs typeface="Times New Roman" panose="02020603050405020304" pitchFamily="18" charset="0"/>
                        </a:rPr>
                        <a:t>e21</a:t>
                      </a:r>
                      <a:endParaRPr lang="en-US" sz="22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r h="665032">
                <a:tc>
                  <a:txBody>
                    <a:bodyPr/>
                    <a:lstStyle/>
                    <a:p>
                      <a:pPr algn="l" rtl="0" fontAlgn="ctr"/>
                      <a:r>
                        <a:rPr lang="en-US" sz="2200" b="1" u="none" strike="noStrike">
                          <a:effectLst/>
                          <a:latin typeface="Times New Roman" panose="02020603050405020304" pitchFamily="18" charset="0"/>
                          <a:cs typeface="Times New Roman" panose="02020603050405020304" pitchFamily="18" charset="0"/>
                        </a:rPr>
                        <a:t>Path1</a:t>
                      </a:r>
                      <a:endParaRPr 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zh-CN" altLang="en-US" sz="2200" b="1" u="none" strike="noStrike" dirty="0">
                          <a:effectLst/>
                          <a:latin typeface="Times New Roman" panose="02020603050405020304" pitchFamily="18" charset="0"/>
                          <a:cs typeface="Times New Roman" panose="02020603050405020304" pitchFamily="18" charset="0"/>
                        </a:rPr>
                        <a:t>　</a:t>
                      </a:r>
                      <a:r>
                        <a:rPr lang="en-US" altLang="zh-CN" sz="2200" b="1" u="none" strike="noStrike" dirty="0" smtClean="0">
                          <a:effectLst/>
                          <a:latin typeface="Times New Roman" panose="02020603050405020304" pitchFamily="18" charset="0"/>
                          <a:cs typeface="Times New Roman" panose="02020603050405020304" pitchFamily="18" charset="0"/>
                        </a:rPr>
                        <a:t>1</a:t>
                      </a:r>
                      <a:endParaRPr lang="en-US" altLang="zh-CN" sz="2200" b="1" i="0" u="none" strike="noStrike" dirty="0" smtClea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l" fontAlgn="t"/>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r h="644880">
                <a:tc>
                  <a:txBody>
                    <a:bodyPr/>
                    <a:lstStyle/>
                    <a:p>
                      <a:pPr algn="l" rtl="0" fontAlgn="ctr"/>
                      <a:r>
                        <a:rPr lang="en-US" sz="2200" b="1" u="none" strike="noStrike">
                          <a:effectLst/>
                          <a:latin typeface="Times New Roman" panose="02020603050405020304" pitchFamily="18" charset="0"/>
                          <a:cs typeface="Times New Roman" panose="02020603050405020304" pitchFamily="18" charset="0"/>
                        </a:rPr>
                        <a:t>Path2</a:t>
                      </a:r>
                      <a:endParaRPr 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r h="644880">
                <a:tc>
                  <a:txBody>
                    <a:bodyPr/>
                    <a:lstStyle/>
                    <a:p>
                      <a:pPr algn="l" rtl="0" fontAlgn="ctr"/>
                      <a:r>
                        <a:rPr lang="en-US" sz="2200" b="1" u="none" strike="noStrike">
                          <a:effectLst/>
                          <a:latin typeface="Times New Roman" panose="02020603050405020304" pitchFamily="18" charset="0"/>
                          <a:cs typeface="Times New Roman" panose="02020603050405020304" pitchFamily="18" charset="0"/>
                        </a:rPr>
                        <a:t>Path3</a:t>
                      </a:r>
                      <a:endParaRPr 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r h="644880">
                <a:tc>
                  <a:txBody>
                    <a:bodyPr/>
                    <a:lstStyle/>
                    <a:p>
                      <a:pPr algn="l" rtl="0" fontAlgn="ctr"/>
                      <a:r>
                        <a:rPr lang="en-US" sz="2200" b="1" u="none" strike="noStrike">
                          <a:effectLst/>
                          <a:latin typeface="Times New Roman" panose="02020603050405020304" pitchFamily="18" charset="0"/>
                          <a:cs typeface="Times New Roman" panose="02020603050405020304" pitchFamily="18" charset="0"/>
                        </a:rPr>
                        <a:t>Path4</a:t>
                      </a:r>
                      <a:endParaRPr 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solidFill>
                            <a:srgbClr val="FF0000"/>
                          </a:solidFill>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a:effectLst/>
                          <a:latin typeface="Times New Roman" panose="02020603050405020304" pitchFamily="18" charset="0"/>
                          <a:cs typeface="Times New Roman" panose="02020603050405020304" pitchFamily="18" charset="0"/>
                        </a:rPr>
                        <a:t>1</a:t>
                      </a:r>
                      <a:endParaRPr lang="en-US" altLang="zh-CN"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r h="644880">
                <a:tc>
                  <a:txBody>
                    <a:bodyPr/>
                    <a:lstStyle/>
                    <a:p>
                      <a:pPr algn="l" rtl="0" fontAlgn="ctr"/>
                      <a:r>
                        <a:rPr lang="en-US" sz="2200" b="1" u="none" strike="noStrike">
                          <a:effectLst/>
                          <a:latin typeface="Times New Roman" panose="02020603050405020304" pitchFamily="18" charset="0"/>
                          <a:cs typeface="Times New Roman" panose="02020603050405020304" pitchFamily="18" charset="0"/>
                        </a:rPr>
                        <a:t>Path5</a:t>
                      </a:r>
                      <a:endParaRPr 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r h="644880">
                <a:tc>
                  <a:txBody>
                    <a:bodyPr/>
                    <a:lstStyle/>
                    <a:p>
                      <a:pPr algn="l" rtl="0" fontAlgn="ctr"/>
                      <a:r>
                        <a:rPr lang="en-US" sz="2200" b="1" u="none" strike="noStrike" dirty="0">
                          <a:effectLst/>
                          <a:latin typeface="Times New Roman" panose="02020603050405020304" pitchFamily="18" charset="0"/>
                          <a:cs typeface="Times New Roman" panose="02020603050405020304" pitchFamily="18" charset="0"/>
                        </a:rPr>
                        <a:t>Path6</a:t>
                      </a:r>
                      <a:endParaRPr 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fontAlgn="t"/>
                      <a:r>
                        <a:rPr lang="zh-CN" altLang="en-US" sz="2200" b="1" u="none" strike="noStrike">
                          <a:effectLst/>
                          <a:latin typeface="Times New Roman" panose="02020603050405020304" pitchFamily="18" charset="0"/>
                          <a:cs typeface="Times New Roman" panose="02020603050405020304" pitchFamily="18" charset="0"/>
                        </a:rPr>
                        <a:t>　</a:t>
                      </a:r>
                      <a:endParaRPr lang="zh-CN" altLang="en-US" sz="2200" b="1" i="0" u="none" strike="noStrike">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fontAlgn="t"/>
                      <a:r>
                        <a:rPr lang="zh-CN" altLang="en-US" sz="2200" b="1" u="none" strike="noStrike" dirty="0">
                          <a:effectLst/>
                          <a:latin typeface="Times New Roman" panose="02020603050405020304" pitchFamily="18" charset="0"/>
                          <a:cs typeface="Times New Roman" panose="02020603050405020304" pitchFamily="18" charset="0"/>
                        </a:rPr>
                        <a:t>　</a:t>
                      </a:r>
                      <a:endParaRPr lang="zh-CN" altLang="en-US"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c>
                  <a:txBody>
                    <a:bodyPr/>
                    <a:lstStyle/>
                    <a:p>
                      <a:pPr algn="l" rtl="0" fontAlgn="ctr"/>
                      <a:r>
                        <a:rPr lang="en-US" altLang="zh-CN" sz="2200" b="1" u="none" strike="noStrike" dirty="0">
                          <a:effectLst/>
                          <a:latin typeface="Times New Roman" panose="02020603050405020304" pitchFamily="18" charset="0"/>
                          <a:cs typeface="Times New Roman" panose="02020603050405020304" pitchFamily="18" charset="0"/>
                        </a:rPr>
                        <a:t>1</a:t>
                      </a:r>
                      <a:endParaRPr lang="en-US" altLang="zh-CN" sz="2200" b="1"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8852" marR="8852" marT="9525" marB="0" anchor="ctr"/>
                </a:tc>
              </a:tr>
            </a:tbl>
          </a:graphicData>
        </a:graphic>
      </p:graphicFrame>
    </p:spTree>
  </p:cSld>
  <p:clrMapOvr>
    <a:masterClrMapping/>
  </p:clrMapOvr>
  <p:transition>
    <p:blinds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基于独立路径测试分析</a:t>
            </a:r>
            <a:endParaRPr lang="zh-CN" altLang="en-US" dirty="0"/>
          </a:p>
        </p:txBody>
      </p:sp>
      <p:sp>
        <p:nvSpPr>
          <p:cNvPr id="2" name="内容占位符 1"/>
          <p:cNvSpPr>
            <a:spLocks noGrp="1"/>
          </p:cNvSpPr>
          <p:nvPr>
            <p:ph idx="1"/>
          </p:nvPr>
        </p:nvSpPr>
        <p:spPr>
          <a:xfrm>
            <a:off x="623392" y="836712"/>
            <a:ext cx="10945216" cy="4843264"/>
          </a:xfrm>
        </p:spPr>
        <p:txBody>
          <a:bodyPr/>
          <a:lstStyle/>
          <a:p>
            <a:r>
              <a:rPr lang="en-US" altLang="zh-CN" dirty="0" smtClean="0"/>
              <a:t>path2---path5</a:t>
            </a:r>
            <a:r>
              <a:rPr lang="zh-CN" altLang="en-US" dirty="0" smtClean="0"/>
              <a:t>均存在唯一访问的边，因此这</a:t>
            </a:r>
            <a:r>
              <a:rPr lang="en-US" altLang="zh-CN" dirty="0" smtClean="0"/>
              <a:t>4</a:t>
            </a:r>
            <a:r>
              <a:rPr lang="zh-CN" altLang="en-US" dirty="0" smtClean="0"/>
              <a:t>条路径是相互独立的，</a:t>
            </a:r>
            <a:r>
              <a:rPr lang="en-US" altLang="zh-CN" dirty="0" smtClean="0"/>
              <a:t>path1</a:t>
            </a:r>
            <a:r>
              <a:rPr lang="zh-CN" altLang="en-US" dirty="0" smtClean="0"/>
              <a:t>中包含的所有边尽管不具备唯一性，但当试图使用其他路径来表示时，必然引入新的边，但是</a:t>
            </a:r>
            <a:r>
              <a:rPr lang="en-US" altLang="zh-CN" dirty="0" smtClean="0"/>
              <a:t>path1</a:t>
            </a:r>
            <a:r>
              <a:rPr lang="zh-CN" altLang="en-US" dirty="0" smtClean="0"/>
              <a:t>满足情况二的独立路径</a:t>
            </a:r>
            <a:endParaRPr lang="en-US" altLang="zh-CN" dirty="0" smtClean="0"/>
          </a:p>
          <a:p>
            <a:r>
              <a:rPr lang="en-US" altLang="zh-CN" dirty="0" err="1" smtClean="0"/>
              <a:t>NextDate</a:t>
            </a:r>
            <a:r>
              <a:rPr lang="zh-CN" altLang="en-US" dirty="0" smtClean="0"/>
              <a:t>函数源代码中不可行路径导致抽取独立路径时无法得到规定数量的路径，为了避免测试漏洞，需要补充路径</a:t>
            </a:r>
            <a:endParaRPr lang="en-US" altLang="zh-CN" dirty="0" smtClean="0"/>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smtClean="0"/>
              <a:t>环复杂度计算</a:t>
            </a:r>
            <a:endParaRPr lang="en-US" altLang="zh-CN" dirty="0" smtClean="0"/>
          </a:p>
          <a:p>
            <a:pPr lvl="1"/>
            <a:r>
              <a:rPr lang="zh-CN" altLang="en-US" dirty="0" smtClean="0"/>
              <a:t>使用判定节点法：</a:t>
            </a:r>
            <a:r>
              <a:rPr lang="en-US" altLang="zh-CN" dirty="0" smtClean="0"/>
              <a:t>V(G) = P + 1</a:t>
            </a:r>
            <a:endParaRPr lang="en-US" altLang="zh-CN" dirty="0" smtClean="0"/>
          </a:p>
          <a:p>
            <a:pPr lvl="1"/>
            <a:r>
              <a:rPr lang="en-US" altLang="zh-CN" dirty="0" smtClean="0"/>
              <a:t>1</a:t>
            </a:r>
            <a:r>
              <a:rPr lang="zh-CN" altLang="en-US" dirty="0" smtClean="0"/>
              <a:t>）</a:t>
            </a:r>
            <a:r>
              <a:rPr lang="en-US" altLang="zh-CN" dirty="0" smtClean="0"/>
              <a:t>P</a:t>
            </a:r>
            <a:r>
              <a:rPr lang="zh-CN" altLang="en-US" dirty="0" smtClean="0"/>
              <a:t>代表独立判定节点，即两分支的判定</a:t>
            </a:r>
            <a:endParaRPr lang="en-US" altLang="zh-CN" dirty="0" smtClean="0"/>
          </a:p>
          <a:p>
            <a:pPr lvl="1"/>
            <a:r>
              <a:rPr lang="en-US" altLang="zh-CN" dirty="0" smtClean="0"/>
              <a:t>2</a:t>
            </a:r>
            <a:r>
              <a:rPr lang="zh-CN" altLang="en-US" dirty="0" smtClean="0"/>
              <a:t>）如果判定节点是</a:t>
            </a:r>
            <a:r>
              <a:rPr lang="en-US" altLang="zh-CN" dirty="0" smtClean="0">
                <a:solidFill>
                  <a:srgbClr val="FF0000"/>
                </a:solidFill>
              </a:rPr>
              <a:t>n</a:t>
            </a:r>
            <a:r>
              <a:rPr lang="zh-CN" altLang="en-US" dirty="0" smtClean="0">
                <a:solidFill>
                  <a:srgbClr val="FF0000"/>
                </a:solidFill>
              </a:rPr>
              <a:t>分支</a:t>
            </a:r>
            <a:r>
              <a:rPr lang="zh-CN" altLang="en-US" dirty="0" smtClean="0"/>
              <a:t>（</a:t>
            </a:r>
            <a:r>
              <a:rPr lang="en-US" altLang="zh-CN" dirty="0" smtClean="0"/>
              <a:t>n&gt;2</a:t>
            </a:r>
            <a:r>
              <a:rPr lang="zh-CN" altLang="en-US" dirty="0" smtClean="0"/>
              <a:t>），该判定节点应视为</a:t>
            </a:r>
            <a:r>
              <a:rPr lang="en-US" altLang="zh-CN" dirty="0" smtClean="0">
                <a:solidFill>
                  <a:srgbClr val="FF0000"/>
                </a:solidFill>
              </a:rPr>
              <a:t>(n-1)</a:t>
            </a:r>
            <a:r>
              <a:rPr lang="zh-CN" altLang="en-US" dirty="0" smtClean="0">
                <a:solidFill>
                  <a:srgbClr val="FF0000"/>
                </a:solidFill>
              </a:rPr>
              <a:t>个独立</a:t>
            </a:r>
            <a:r>
              <a:rPr lang="zh-CN" altLang="en-US" dirty="0" smtClean="0"/>
              <a:t>判定节点</a:t>
            </a:r>
            <a:endParaRPr lang="en-US" altLang="zh-CN" dirty="0" smtClean="0"/>
          </a:p>
          <a:p>
            <a:pPr lvl="1"/>
            <a:r>
              <a:rPr lang="en-US" altLang="zh-CN" dirty="0" smtClean="0"/>
              <a:t>3</a:t>
            </a:r>
            <a:r>
              <a:rPr lang="zh-CN" altLang="en-US" dirty="0" smtClean="0"/>
              <a:t>）若判断中条件表达式是由逻辑运算符 </a:t>
            </a:r>
            <a:r>
              <a:rPr lang="en-US" altLang="zh-CN" dirty="0" smtClean="0"/>
              <a:t>(</a:t>
            </a:r>
            <a:r>
              <a:rPr lang="en-US" altLang="zh-CN" dirty="0" smtClean="0">
                <a:solidFill>
                  <a:srgbClr val="FF0000"/>
                </a:solidFill>
              </a:rPr>
              <a:t>OR, AND</a:t>
            </a:r>
            <a:r>
              <a:rPr lang="en-US" altLang="zh-CN" dirty="0" smtClean="0"/>
              <a:t>) </a:t>
            </a:r>
            <a:r>
              <a:rPr lang="zh-CN" altLang="en-US" dirty="0" smtClean="0"/>
              <a:t>连接的复合条件表达式，则需改为一系列只有单条件的嵌套的判断</a:t>
            </a:r>
            <a:endParaRPr lang="en-US" altLang="zh-CN" dirty="0" smtClean="0"/>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独立路径背景知识</a:t>
            </a:r>
            <a:endParaRPr lang="en-US" altLang="zh-CN" dirty="0" smtClean="0"/>
          </a:p>
          <a:p>
            <a:pPr>
              <a:lnSpc>
                <a:spcPct val="150000"/>
              </a:lnSpc>
            </a:pPr>
            <a:r>
              <a:rPr lang="zh-CN" altLang="en-US" dirty="0" smtClean="0"/>
              <a:t>独立路径实例分析</a:t>
            </a:r>
            <a:endParaRPr lang="en-US" altLang="zh-CN" dirty="0" smtClean="0"/>
          </a:p>
          <a:p>
            <a:pPr>
              <a:lnSpc>
                <a:spcPct val="150000"/>
              </a:lnSpc>
            </a:pPr>
            <a:r>
              <a:rPr lang="zh-CN" altLang="en-US" dirty="0">
                <a:solidFill>
                  <a:srgbClr val="FF0000"/>
                </a:solidFill>
              </a:rPr>
              <a:t>多判定节点串联和存在循环的独立路径</a:t>
            </a:r>
            <a:r>
              <a:rPr lang="zh-CN" altLang="en-US" dirty="0" smtClean="0">
                <a:solidFill>
                  <a:srgbClr val="FF0000"/>
                </a:solidFill>
              </a:rPr>
              <a:t>测试</a:t>
            </a:r>
            <a:endParaRPr lang="en-US" altLang="zh-CN" dirty="0" smtClean="0">
              <a:solidFill>
                <a:srgbClr val="FF0000"/>
              </a:solidFill>
            </a:endParaRPr>
          </a:p>
          <a:p>
            <a:pPr>
              <a:lnSpc>
                <a:spcPct val="150000"/>
              </a:lnSpc>
            </a:pPr>
            <a:r>
              <a:rPr lang="zh-CN" altLang="en-US" dirty="0" smtClean="0"/>
              <a:t>独立路径测试总结</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cSld>
  <p:clrMapOvr>
    <a:masterClrMapping/>
  </p:clrMapOvr>
  <p:transition>
    <p:blinds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4584" y="260648"/>
            <a:ext cx="10668000" cy="720080"/>
          </a:xfrm>
        </p:spPr>
        <p:txBody>
          <a:bodyPr/>
          <a:lstStyle/>
          <a:p>
            <a:r>
              <a:rPr lang="zh-CN" altLang="en-US" dirty="0" smtClean="0"/>
              <a:t>判定节点串联和存在循环的独立路径测试</a:t>
            </a:r>
            <a:endParaRPr lang="zh-CN" altLang="en-US" dirty="0"/>
          </a:p>
        </p:txBody>
      </p:sp>
      <p:pic>
        <p:nvPicPr>
          <p:cNvPr id="4" name="图片 3"/>
          <p:cNvPicPr>
            <a:picLocks noChangeAspect="1"/>
          </p:cNvPicPr>
          <p:nvPr/>
        </p:nvPicPr>
        <p:blipFill>
          <a:blip r:embed="rId1">
            <a:clrChange>
              <a:clrFrom>
                <a:srgbClr val="F8F8F8"/>
              </a:clrFrom>
              <a:clrTo>
                <a:srgbClr val="F8F8F8">
                  <a:alpha val="0"/>
                </a:srgbClr>
              </a:clrTo>
            </a:clrChange>
          </a:blip>
          <a:stretch>
            <a:fillRect/>
          </a:stretch>
        </p:blipFill>
        <p:spPr>
          <a:xfrm>
            <a:off x="549776" y="853998"/>
            <a:ext cx="2501068" cy="4951266"/>
          </a:xfrm>
          <a:prstGeom prst="rect">
            <a:avLst/>
          </a:prstGeom>
        </p:spPr>
      </p:pic>
      <p:sp>
        <p:nvSpPr>
          <p:cNvPr id="5" name="内容占位符 1"/>
          <p:cNvSpPr txBox="1"/>
          <p:nvPr/>
        </p:nvSpPr>
        <p:spPr bwMode="auto">
          <a:xfrm>
            <a:off x="872831" y="5686233"/>
            <a:ext cx="1690652" cy="77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normAutofit fontScale="700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latin typeface="+mj-ea"/>
                <a:ea typeface="+mj-ea"/>
              </a:rPr>
              <a:t>a</a:t>
            </a:r>
            <a:r>
              <a:rPr lang="zh-CN" altLang="en-US" dirty="0" smtClean="0">
                <a:latin typeface="+mj-ea"/>
                <a:ea typeface="+mj-ea"/>
              </a:rPr>
              <a:t>判定节点串联</a:t>
            </a:r>
            <a:endParaRPr lang="zh-CN" altLang="en-US" dirty="0">
              <a:latin typeface="+mj-ea"/>
              <a:ea typeface="+mj-ea"/>
            </a:endParaRPr>
          </a:p>
        </p:txBody>
      </p:sp>
      <p:pic>
        <p:nvPicPr>
          <p:cNvPr id="6" name="图片 5"/>
          <p:cNvPicPr>
            <a:picLocks noChangeAspect="1"/>
          </p:cNvPicPr>
          <p:nvPr/>
        </p:nvPicPr>
        <p:blipFill>
          <a:blip r:embed="rId2">
            <a:clrChange>
              <a:clrFrom>
                <a:srgbClr val="F8F8F8"/>
              </a:clrFrom>
              <a:clrTo>
                <a:srgbClr val="F8F8F8">
                  <a:alpha val="0"/>
                </a:srgbClr>
              </a:clrTo>
            </a:clrChange>
          </a:blip>
          <a:stretch>
            <a:fillRect/>
          </a:stretch>
        </p:blipFill>
        <p:spPr>
          <a:xfrm>
            <a:off x="3233177" y="928757"/>
            <a:ext cx="3167624" cy="4620902"/>
          </a:xfrm>
          <a:prstGeom prst="rect">
            <a:avLst/>
          </a:prstGeom>
        </p:spPr>
      </p:pic>
      <p:sp>
        <p:nvSpPr>
          <p:cNvPr id="7" name="内容占位符 1"/>
          <p:cNvSpPr txBox="1"/>
          <p:nvPr/>
        </p:nvSpPr>
        <p:spPr bwMode="auto">
          <a:xfrm>
            <a:off x="3710752" y="5674867"/>
            <a:ext cx="1558351" cy="67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normAutofit fontScale="550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latin typeface="+mj-ea"/>
                <a:ea typeface="+mj-ea"/>
              </a:rPr>
              <a:t>b </a:t>
            </a:r>
            <a:r>
              <a:rPr lang="zh-CN" altLang="en-US" dirty="0" smtClean="0">
                <a:latin typeface="+mj-ea"/>
                <a:ea typeface="+mj-ea"/>
              </a:rPr>
              <a:t>判定节点嵌套</a:t>
            </a:r>
            <a:endParaRPr lang="zh-CN" altLang="en-US" dirty="0">
              <a:latin typeface="+mj-ea"/>
              <a:ea typeface="+mj-ea"/>
            </a:endParaRPr>
          </a:p>
        </p:txBody>
      </p:sp>
      <p:pic>
        <p:nvPicPr>
          <p:cNvPr id="8" name="图片 7"/>
          <p:cNvPicPr>
            <a:picLocks noChangeAspect="1"/>
          </p:cNvPicPr>
          <p:nvPr/>
        </p:nvPicPr>
        <p:blipFill>
          <a:blip r:embed="rId3"/>
          <a:stretch>
            <a:fillRect/>
          </a:stretch>
        </p:blipFill>
        <p:spPr>
          <a:xfrm>
            <a:off x="6593844" y="1236856"/>
            <a:ext cx="2085714" cy="3333333"/>
          </a:xfrm>
          <a:prstGeom prst="rect">
            <a:avLst/>
          </a:prstGeom>
        </p:spPr>
      </p:pic>
      <p:sp>
        <p:nvSpPr>
          <p:cNvPr id="9" name="内容占位符 1"/>
          <p:cNvSpPr txBox="1"/>
          <p:nvPr/>
        </p:nvSpPr>
        <p:spPr bwMode="auto">
          <a:xfrm>
            <a:off x="6456040" y="5568397"/>
            <a:ext cx="1731629" cy="67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normAutofit fontScale="62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latin typeface="+mj-ea"/>
                <a:ea typeface="+mj-ea"/>
              </a:rPr>
              <a:t>c </a:t>
            </a:r>
            <a:r>
              <a:rPr lang="zh-CN" altLang="en-US" dirty="0" smtClean="0">
                <a:latin typeface="+mj-ea"/>
                <a:ea typeface="+mj-ea"/>
              </a:rPr>
              <a:t>单个循环节点</a:t>
            </a:r>
            <a:endParaRPr lang="zh-CN" altLang="en-US" dirty="0">
              <a:latin typeface="+mj-ea"/>
              <a:ea typeface="+mj-ea"/>
            </a:endParaRPr>
          </a:p>
        </p:txBody>
      </p:sp>
      <p:sp>
        <p:nvSpPr>
          <p:cNvPr id="11" name="内容占位符 1"/>
          <p:cNvSpPr txBox="1"/>
          <p:nvPr/>
        </p:nvSpPr>
        <p:spPr bwMode="auto">
          <a:xfrm>
            <a:off x="9230732" y="5445224"/>
            <a:ext cx="1731629" cy="67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normAutofit fontScale="62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Lucida Console" panose="020B0609040504020204" pitchFamily="49"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700" b="1" kern="1200" baseline="0">
                <a:solidFill>
                  <a:schemeClr val="tx1"/>
                </a:solidFill>
                <a:latin typeface="Lucida Console" panose="020B0609040504020204" pitchFamily="49"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600" b="1" kern="1200" baseline="0">
                <a:solidFill>
                  <a:schemeClr val="tx1"/>
                </a:solidFill>
                <a:latin typeface="Lucida Console" panose="020B0609040504020204" pitchFamily="49"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500" b="1" kern="1200" baseline="0">
                <a:solidFill>
                  <a:schemeClr val="tx1"/>
                </a:solidFill>
                <a:latin typeface="Lucida Console" panose="020B0609040504020204" pitchFamily="49"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latin typeface="+mj-ea"/>
                <a:ea typeface="+mj-ea"/>
              </a:rPr>
              <a:t>d </a:t>
            </a:r>
            <a:r>
              <a:rPr lang="zh-CN" altLang="en-US" dirty="0" smtClean="0">
                <a:latin typeface="+mj-ea"/>
                <a:ea typeface="+mj-ea"/>
              </a:rPr>
              <a:t>循环节点串联</a:t>
            </a:r>
            <a:endParaRPr lang="zh-CN" altLang="en-US" dirty="0">
              <a:latin typeface="+mj-ea"/>
              <a:ea typeface="+mj-ea"/>
            </a:endParaRPr>
          </a:p>
        </p:txBody>
      </p:sp>
      <p:pic>
        <p:nvPicPr>
          <p:cNvPr id="14" name="图片 13"/>
          <p:cNvPicPr>
            <a:picLocks noChangeAspect="1"/>
          </p:cNvPicPr>
          <p:nvPr/>
        </p:nvPicPr>
        <p:blipFill>
          <a:blip r:embed="rId4">
            <a:clrChange>
              <a:clrFrom>
                <a:srgbClr val="EEF3FA"/>
              </a:clrFrom>
              <a:clrTo>
                <a:srgbClr val="EEF3FA">
                  <a:alpha val="0"/>
                </a:srgbClr>
              </a:clrTo>
            </a:clrChange>
          </a:blip>
          <a:stretch>
            <a:fillRect/>
          </a:stretch>
        </p:blipFill>
        <p:spPr>
          <a:xfrm>
            <a:off x="9084577" y="1381054"/>
            <a:ext cx="2771429" cy="2801224"/>
          </a:xfrm>
          <a:prstGeom prst="rect">
            <a:avLst/>
          </a:prstGeom>
        </p:spPr>
      </p:pic>
    </p:spTree>
  </p:cSld>
  <p:clrMapOvr>
    <a:masterClrMapping/>
  </p:clrMapOvr>
  <p:transition>
    <p:blinds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判定节点串联和存在循环的独立路径测试</a:t>
            </a:r>
            <a:endParaRPr lang="zh-CN" altLang="en-US" dirty="0"/>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695400" y="1124744"/>
                <a:ext cx="10873208" cy="4267200"/>
              </a:xfrm>
            </p:spPr>
            <p:txBody>
              <a:bodyPr/>
              <a:lstStyle/>
              <a:p>
                <a:r>
                  <a:rPr lang="zh-CN" altLang="en-US" dirty="0" smtClean="0"/>
                  <a:t>如图</a:t>
                </a:r>
                <a:r>
                  <a:rPr lang="en-US" altLang="zh-CN" dirty="0" smtClean="0"/>
                  <a:t>a</a:t>
                </a:r>
                <a:r>
                  <a:rPr lang="zh-CN" altLang="en-US" dirty="0" smtClean="0"/>
                  <a:t>所示，假设程序仅包含</a:t>
                </a:r>
                <a:r>
                  <a:rPr lang="zh-CN" altLang="en-US" dirty="0" smtClean="0">
                    <a:solidFill>
                      <a:srgbClr val="FF0000"/>
                    </a:solidFill>
                  </a:rPr>
                  <a:t>串联</a:t>
                </a:r>
                <a:r>
                  <a:rPr lang="zh-CN" altLang="en-US" dirty="0" smtClean="0"/>
                  <a:t>的</a:t>
                </a:r>
                <a:r>
                  <a:rPr lang="en-US" altLang="zh-CN" dirty="0" smtClean="0"/>
                  <a:t>m</a:t>
                </a:r>
                <a:r>
                  <a:rPr lang="zh-CN" altLang="en-US" dirty="0" smtClean="0"/>
                  <a:t>（</a:t>
                </a:r>
                <a:r>
                  <a:rPr lang="en-US" altLang="zh-CN" dirty="0" smtClean="0"/>
                  <a:t>m &gt; 0</a:t>
                </a:r>
                <a:r>
                  <a:rPr lang="zh-CN" altLang="en-US" dirty="0" smtClean="0"/>
                  <a:t>）个条件判定节点，其中第</a:t>
                </a:r>
                <a:r>
                  <a:rPr lang="en-US" altLang="zh-CN" dirty="0" err="1" smtClean="0"/>
                  <a:t>i</a:t>
                </a:r>
                <a:r>
                  <a:rPr lang="zh-CN" altLang="en-US" dirty="0" smtClean="0"/>
                  <a:t>个（</a:t>
                </a:r>
                <a:r>
                  <a:rPr lang="en-US" altLang="zh-CN" dirty="0" err="1" smtClean="0"/>
                  <a:t>i</a:t>
                </a:r>
                <a:r>
                  <a:rPr lang="zh-CN" altLang="en-US" dirty="0" smtClean="0"/>
                  <a:t>∈</a:t>
                </a:r>
                <a:r>
                  <a:rPr lang="en-US" altLang="zh-CN" dirty="0" smtClean="0"/>
                  <a:t>[1,m]</a:t>
                </a:r>
                <a:r>
                  <a:rPr lang="zh-CN" altLang="en-US" dirty="0" smtClean="0"/>
                  <a:t>）判定节点具有</a:t>
                </a:r>
                <a:r>
                  <a:rPr lang="en-US" altLang="zh-CN" dirty="0" err="1" smtClean="0"/>
                  <a:t>n</a:t>
                </a:r>
                <a:r>
                  <a:rPr lang="en-US" altLang="zh-CN" baseline="-25000" dirty="0" err="1" smtClean="0"/>
                  <a:t>i</a:t>
                </a:r>
                <a:r>
                  <a:rPr lang="zh-CN" altLang="en-US" dirty="0" smtClean="0"/>
                  <a:t>个分支，</a:t>
                </a:r>
                <a:r>
                  <a:rPr lang="zh-CN" altLang="en-US" dirty="0" smtClean="0">
                    <a:solidFill>
                      <a:srgbClr val="FF0000"/>
                    </a:solidFill>
                  </a:rPr>
                  <a:t>路径总数</a:t>
                </a:r>
                <a:r>
                  <a:rPr lang="zh-CN" altLang="en-US" dirty="0" smtClean="0"/>
                  <a:t>是</a:t>
                </a:r>
                <a:endParaRPr lang="en-US" altLang="zh-CN" dirty="0" smtClean="0"/>
              </a:p>
              <a:p>
                <a:r>
                  <a:rPr lang="en-US" altLang="zh-CN" dirty="0" smtClean="0"/>
                  <a:t>path = </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smtClean="0">
                            <a:latin typeface="Cambria Math" panose="02040503050406030204" pitchFamily="18" charset="0"/>
                          </a:rPr>
                          <m:t>𝒊</m:t>
                        </m:r>
                        <m:r>
                          <a:rPr lang="en-US" altLang="zh-CN" smtClean="0">
                            <a:latin typeface="Cambria Math" panose="02040503050406030204" pitchFamily="18" charset="0"/>
                          </a:rPr>
                          <m:t>=</m:t>
                        </m:r>
                        <m:r>
                          <a:rPr lang="en-US" altLang="zh-CN" smtClean="0">
                            <a:latin typeface="Cambria Math" panose="02040503050406030204" pitchFamily="18" charset="0"/>
                          </a:rPr>
                          <m:t>𝟏</m:t>
                        </m:r>
                      </m:sub>
                      <m:sup>
                        <m:r>
                          <a:rPr lang="en-US" altLang="zh-CN" smtClean="0">
                            <a:latin typeface="Cambria Math" panose="02040503050406030204" pitchFamily="18" charset="0"/>
                          </a:rPr>
                          <m:t>𝒎</m:t>
                        </m:r>
                      </m:sup>
                      <m:e>
                        <m:r>
                          <m:rPr>
                            <m:sty m:val="p"/>
                          </m:rPr>
                          <a:rPr lang="en-US" altLang="zh-CN">
                            <a:latin typeface="Cambria Math" panose="02040503050406030204" pitchFamily="18" charset="0"/>
                          </a:rPr>
                          <m:t>n</m:t>
                        </m:r>
                        <m:r>
                          <a:rPr lang="en-US" altLang="zh-CN" baseline="-25000" smtClean="0">
                            <a:latin typeface="Cambria Math" panose="02040503050406030204" pitchFamily="18" charset="0"/>
                          </a:rPr>
                          <m:t>𝒊</m:t>
                        </m:r>
                      </m:e>
                    </m:nary>
                  </m:oMath>
                </a14:m>
                <a:r>
                  <a:rPr lang="zh-CN" altLang="en-US" dirty="0" smtClean="0"/>
                  <a:t> ，</a:t>
                </a:r>
                <a:r>
                  <a:rPr lang="zh-CN" altLang="en-US" dirty="0" smtClean="0">
                    <a:solidFill>
                      <a:srgbClr val="FF0000"/>
                    </a:solidFill>
                  </a:rPr>
                  <a:t>独立路径总数</a:t>
                </a:r>
                <a:r>
                  <a:rPr lang="en-US" altLang="zh-CN" dirty="0" smtClean="0"/>
                  <a:t>V(G)</a:t>
                </a:r>
                <a:r>
                  <a:rPr lang="zh-CN" altLang="en-US" dirty="0" smtClean="0"/>
                  <a:t> </a:t>
                </a:r>
                <a:r>
                  <a:rPr lang="en-US" altLang="zh-CN" dirty="0" smtClean="0"/>
                  <a:t>= </a:t>
                </a:r>
                <a:r>
                  <a:rPr lang="en-US" altLang="zh-CN" dirty="0"/>
                  <a:t>1</a:t>
                </a:r>
                <a14:m>
                  <m:oMath xmlns:m="http://schemas.openxmlformats.org/officeDocument/2006/math">
                    <m:r>
                      <a:rPr lang="en-US" altLang="zh-CN" smtClean="0">
                        <a:latin typeface="Cambria Math" panose="02040503050406030204" pitchFamily="18" charset="0"/>
                      </a:rPr>
                      <m:t>+</m:t>
                    </m:r>
                    <m:nary>
                      <m:naryPr>
                        <m:chr m:val="∑"/>
                        <m:ctrlPr>
                          <a:rPr lang="pt-BR" altLang="zh-CN" i="1">
                            <a:latin typeface="Cambria Math" panose="02040503050406030204" pitchFamily="18" charset="0"/>
                          </a:rPr>
                        </m:ctrlPr>
                      </m:naryPr>
                      <m:sub>
                        <m:r>
                          <m:rPr>
                            <m:sty m:val="p"/>
                            <m:brk m:alnAt="23"/>
                          </m:rPr>
                          <a:rPr lang="en-US" altLang="zh-CN">
                            <a:latin typeface="Cambria Math" panose="02040503050406030204" pitchFamily="18" charset="0"/>
                          </a:rPr>
                          <m:t>i</m:t>
                        </m:r>
                        <m:r>
                          <a:rPr lang="en-US" altLang="zh-CN">
                            <a:latin typeface="Cambria Math" panose="02040503050406030204" pitchFamily="18" charset="0"/>
                          </a:rPr>
                          <m:t>=</m:t>
                        </m:r>
                        <m:r>
                          <a:rPr lang="en-US" altLang="zh-CN">
                            <a:latin typeface="Cambria Math" panose="02040503050406030204" pitchFamily="18" charset="0"/>
                          </a:rPr>
                          <m:t>𝟏</m:t>
                        </m:r>
                      </m:sub>
                      <m:sup>
                        <m:r>
                          <a:rPr lang="en-US" altLang="zh-CN">
                            <a:latin typeface="Cambria Math" panose="02040503050406030204" pitchFamily="18" charset="0"/>
                          </a:rPr>
                          <m:t>𝒎</m:t>
                        </m:r>
                      </m:sup>
                      <m:e>
                        <m:r>
                          <a:rPr lang="en-US" altLang="zh-CN">
                            <a:latin typeface="Cambria Math" panose="02040503050406030204" pitchFamily="18" charset="0"/>
                          </a:rPr>
                          <m:t>(</m:t>
                        </m:r>
                        <m:r>
                          <a:rPr lang="en-US" altLang="zh-CN">
                            <a:latin typeface="Cambria Math" panose="02040503050406030204" pitchFamily="18" charset="0"/>
                          </a:rPr>
                          <m:t>𝒏𝒊</m:t>
                        </m:r>
                        <m:r>
                          <a:rPr lang="en-US" altLang="zh-CN">
                            <a:latin typeface="Cambria Math" panose="02040503050406030204" pitchFamily="18" charset="0"/>
                          </a:rPr>
                          <m:t>−1) </m:t>
                        </m:r>
                      </m:e>
                    </m:nary>
                  </m:oMath>
                </a14:m>
                <a:endParaRPr lang="en-US" altLang="zh-CN" dirty="0"/>
              </a:p>
              <a:p>
                <a:r>
                  <a:rPr lang="zh-CN" altLang="en-US" dirty="0"/>
                  <a:t>对于条件</a:t>
                </a:r>
                <a:r>
                  <a:rPr lang="zh-CN" altLang="en-US" dirty="0">
                    <a:solidFill>
                      <a:srgbClr val="FF0000"/>
                    </a:solidFill>
                  </a:rPr>
                  <a:t>判定</a:t>
                </a:r>
                <a:r>
                  <a:rPr lang="zh-CN" altLang="en-US" dirty="0" smtClean="0">
                    <a:solidFill>
                      <a:srgbClr val="FF0000"/>
                    </a:solidFill>
                  </a:rPr>
                  <a:t>节点的嵌套</a:t>
                </a:r>
                <a:r>
                  <a:rPr lang="zh-CN" altLang="en-US" dirty="0" smtClean="0"/>
                  <a:t>情况，如</a:t>
                </a:r>
                <a:r>
                  <a:rPr lang="en-US" altLang="zh-CN" dirty="0" smtClean="0"/>
                  <a:t>b</a:t>
                </a:r>
                <a:r>
                  <a:rPr lang="zh-CN" altLang="en-US" dirty="0" smtClean="0"/>
                  <a:t>所示，假设程序中仅包含嵌套的</a:t>
                </a:r>
                <a:r>
                  <a:rPr lang="en-US" altLang="zh-CN" dirty="0" smtClean="0"/>
                  <a:t>m</a:t>
                </a:r>
                <a:r>
                  <a:rPr lang="zh-CN" altLang="en-US" dirty="0" smtClean="0"/>
                  <a:t>（</a:t>
                </a:r>
                <a:r>
                  <a:rPr lang="en-US" altLang="zh-CN" dirty="0" smtClean="0"/>
                  <a:t>m &gt; 0</a:t>
                </a:r>
                <a:r>
                  <a:rPr lang="zh-CN" altLang="en-US" dirty="0" smtClean="0"/>
                  <a:t>）个条件判定节点，其中第</a:t>
                </a:r>
                <a:r>
                  <a:rPr lang="en-US" altLang="zh-CN" dirty="0" err="1" smtClean="0"/>
                  <a:t>i</a:t>
                </a:r>
                <a:r>
                  <a:rPr lang="zh-CN" altLang="en-US" dirty="0" smtClean="0"/>
                  <a:t>个（</a:t>
                </a:r>
                <a:r>
                  <a:rPr lang="en-US" altLang="zh-CN" dirty="0" err="1" smtClean="0"/>
                  <a:t>i</a:t>
                </a:r>
                <a:r>
                  <a:rPr lang="zh-CN" altLang="en-US" dirty="0" smtClean="0"/>
                  <a:t>∈</a:t>
                </a:r>
                <a:r>
                  <a:rPr lang="en-US" altLang="zh-CN" dirty="0" smtClean="0"/>
                  <a:t>[1,m]</a:t>
                </a:r>
                <a:r>
                  <a:rPr lang="zh-CN" altLang="en-US" dirty="0" smtClean="0"/>
                  <a:t>）判定节点有</a:t>
                </a:r>
                <a:r>
                  <a:rPr lang="en-US" altLang="zh-CN" dirty="0" err="1" smtClean="0"/>
                  <a:t>n</a:t>
                </a:r>
                <a:r>
                  <a:rPr lang="en-US" altLang="zh-CN" baseline="-25000" dirty="0" err="1" smtClean="0"/>
                  <a:t>i</a:t>
                </a:r>
                <a:r>
                  <a:rPr lang="zh-CN" altLang="en-US" dirty="0" smtClean="0"/>
                  <a:t>个分支，则</a:t>
                </a:r>
                <a:r>
                  <a:rPr lang="zh-CN" altLang="en-US" dirty="0" smtClean="0">
                    <a:solidFill>
                      <a:srgbClr val="FF0000"/>
                    </a:solidFill>
                  </a:rPr>
                  <a:t>路径总数</a:t>
                </a:r>
                <a:r>
                  <a:rPr lang="en-US" altLang="zh-CN" dirty="0" smtClean="0">
                    <a:solidFill>
                      <a:srgbClr val="FF0000"/>
                    </a:solidFill>
                  </a:rPr>
                  <a:t>path</a:t>
                </a:r>
                <a:r>
                  <a:rPr lang="zh-CN" altLang="en-US" dirty="0" smtClean="0"/>
                  <a:t>及</a:t>
                </a:r>
                <a:r>
                  <a:rPr lang="zh-CN" altLang="en-US" dirty="0" smtClean="0">
                    <a:solidFill>
                      <a:srgbClr val="FF0000"/>
                    </a:solidFill>
                  </a:rPr>
                  <a:t>独立路径总数</a:t>
                </a:r>
                <a:r>
                  <a:rPr lang="zh-CN" altLang="en-US" dirty="0" smtClean="0"/>
                  <a:t>均为</a:t>
                </a:r>
                <a:endParaRPr lang="en-US" altLang="zh-CN" dirty="0" smtClean="0"/>
              </a:p>
              <a:p>
                <a:pPr marL="0" indent="0">
                  <a:buNone/>
                </a:pPr>
                <a:r>
                  <a:rPr lang="en-US" altLang="zh-CN" dirty="0" smtClean="0"/>
                  <a:t>V(G) = </a:t>
                </a:r>
                <a:r>
                  <a:rPr lang="en-US" altLang="zh-CN" dirty="0"/>
                  <a:t>1 </a:t>
                </a:r>
                <a14:m>
                  <m:oMath xmlns:m="http://schemas.openxmlformats.org/officeDocument/2006/math">
                    <m:r>
                      <a:rPr lang="pt-BR" altLang="zh-CN">
                        <a:latin typeface="Cambria Math" panose="02040503050406030204" pitchFamily="18" charset="0"/>
                      </a:rPr>
                      <m:t>+</m:t>
                    </m:r>
                    <m:nary>
                      <m:naryPr>
                        <m:chr m:val="∑"/>
                        <m:ctrlPr>
                          <a:rPr lang="pt-BR" altLang="zh-CN" i="1">
                            <a:latin typeface="Cambria Math" panose="02040503050406030204" pitchFamily="18" charset="0"/>
                          </a:rPr>
                        </m:ctrlPr>
                      </m:naryPr>
                      <m:sub>
                        <m:r>
                          <m:rPr>
                            <m:sty m:val="p"/>
                            <m:brk m:alnAt="23"/>
                          </m:rPr>
                          <a:rPr lang="en-US" altLang="zh-CN">
                            <a:latin typeface="Cambria Math" panose="02040503050406030204" pitchFamily="18" charset="0"/>
                          </a:rPr>
                          <m:t>i</m:t>
                        </m:r>
                        <m:r>
                          <a:rPr lang="en-US" altLang="zh-CN">
                            <a:latin typeface="Cambria Math" panose="02040503050406030204" pitchFamily="18" charset="0"/>
                          </a:rPr>
                          <m:t>=</m:t>
                        </m:r>
                        <m:r>
                          <a:rPr lang="en-US" altLang="zh-CN">
                            <a:latin typeface="Cambria Math" panose="02040503050406030204" pitchFamily="18" charset="0"/>
                          </a:rPr>
                          <m:t>𝟏</m:t>
                        </m:r>
                      </m:sub>
                      <m:sup>
                        <m:r>
                          <a:rPr lang="en-US" altLang="zh-CN">
                            <a:latin typeface="Cambria Math" panose="02040503050406030204" pitchFamily="18" charset="0"/>
                          </a:rPr>
                          <m:t>𝒎</m:t>
                        </m:r>
                      </m:sup>
                      <m:e>
                        <m:r>
                          <a:rPr lang="en-US" altLang="zh-CN">
                            <a:latin typeface="Cambria Math" panose="02040503050406030204" pitchFamily="18" charset="0"/>
                          </a:rPr>
                          <m:t>(</m:t>
                        </m:r>
                        <m:r>
                          <a:rPr lang="en-US" altLang="zh-CN">
                            <a:latin typeface="Cambria Math" panose="02040503050406030204" pitchFamily="18" charset="0"/>
                          </a:rPr>
                          <m:t>𝒏𝒊</m:t>
                        </m:r>
                        <m:r>
                          <a:rPr lang="en-US" altLang="zh-CN">
                            <a:latin typeface="Cambria Math" panose="02040503050406030204" pitchFamily="18" charset="0"/>
                          </a:rPr>
                          <m:t>−1) </m:t>
                        </m:r>
                      </m:e>
                    </m:nary>
                  </m:oMath>
                </a14:m>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695400" y="1124744"/>
                <a:ext cx="10873208" cy="4267200"/>
              </a:xfrm>
              <a:blipFill rotWithShape="0">
                <a:blip r:embed="rId1"/>
                <a:stretch>
                  <a:fillRect l="-1121" r="-1177" b="-15714"/>
                </a:stretch>
              </a:blipFill>
            </p:spPr>
            <p:txBody>
              <a:bodyPr/>
              <a:lstStyle/>
              <a:p>
                <a:r>
                  <a:rPr lang="zh-CN" altLang="en-US">
                    <a:noFill/>
                  </a:rPr>
                  <a:t> </a:t>
                </a:r>
                <a:endParaRPr lang="zh-CN" altLang="en-US">
                  <a:noFill/>
                </a:endParaRPr>
              </a:p>
            </p:txBody>
          </p:sp>
        </mc:Fallback>
      </mc:AlternateContent>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判定节点串联和存在循环的独立路径测试</a:t>
            </a:r>
            <a:endParaRPr lang="zh-CN" altLang="en-US" dirty="0"/>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191344" y="1124744"/>
                <a:ext cx="11809312" cy="4843264"/>
              </a:xfrm>
            </p:spPr>
            <p:txBody>
              <a:bodyPr/>
              <a:lstStyle/>
              <a:p>
                <a:r>
                  <a:rPr lang="zh-CN" altLang="en-US" dirty="0" smtClean="0"/>
                  <a:t>对于单个循环的情况，如</a:t>
                </a:r>
                <a:r>
                  <a:rPr lang="en-US" altLang="zh-CN" dirty="0" smtClean="0"/>
                  <a:t>c</a:t>
                </a:r>
                <a:r>
                  <a:rPr lang="zh-CN" altLang="en-US" dirty="0" smtClean="0"/>
                  <a:t>图所示，若循环次数为</a:t>
                </a:r>
                <a:r>
                  <a:rPr lang="en-US" altLang="zh-CN" dirty="0" smtClean="0"/>
                  <a:t>n,</a:t>
                </a:r>
                <a:r>
                  <a:rPr lang="zh-CN" altLang="en-US" dirty="0" smtClean="0"/>
                  <a:t>则完整路径为</a:t>
                </a:r>
                <a:r>
                  <a:rPr lang="en-US" altLang="zh-CN" dirty="0" smtClean="0"/>
                  <a:t>n+1</a:t>
                </a:r>
                <a:r>
                  <a:rPr lang="zh-CN" altLang="en-US" dirty="0" smtClean="0"/>
                  <a:t>，环复杂度为</a:t>
                </a:r>
                <a:r>
                  <a:rPr lang="en-US" altLang="zh-CN" dirty="0" smtClean="0"/>
                  <a:t>2</a:t>
                </a:r>
                <a:r>
                  <a:rPr lang="zh-CN" altLang="en-US" dirty="0" smtClean="0"/>
                  <a:t>，循环次数越多，基于独立路径的测试优势越明显</a:t>
                </a:r>
                <a:endParaRPr lang="en-US" altLang="zh-CN" dirty="0" smtClean="0"/>
              </a:p>
              <a:p>
                <a:r>
                  <a:rPr lang="zh-CN" altLang="en-US" dirty="0" smtClean="0"/>
                  <a:t>对于循环节点的串联情况，如</a:t>
                </a:r>
                <a:r>
                  <a:rPr lang="en-US" altLang="zh-CN" dirty="0" smtClean="0"/>
                  <a:t>d</a:t>
                </a:r>
                <a:r>
                  <a:rPr lang="zh-CN" altLang="en-US" dirty="0" smtClean="0"/>
                  <a:t>图所示，假设程序中有</a:t>
                </a:r>
                <a:r>
                  <a:rPr lang="en-US" altLang="zh-CN" dirty="0" smtClean="0"/>
                  <a:t>m</a:t>
                </a:r>
                <a:r>
                  <a:rPr lang="zh-CN" altLang="en-US" dirty="0" smtClean="0"/>
                  <a:t>个（</a:t>
                </a:r>
                <a:r>
                  <a:rPr lang="en-US" altLang="zh-CN" dirty="0" smtClean="0"/>
                  <a:t>m&gt;0</a:t>
                </a:r>
                <a:r>
                  <a:rPr lang="zh-CN" altLang="en-US" dirty="0" smtClean="0"/>
                  <a:t>）串联节点，其中第</a:t>
                </a:r>
                <a:r>
                  <a:rPr lang="en-US" altLang="zh-CN" dirty="0" err="1" smtClean="0"/>
                  <a:t>i</a:t>
                </a:r>
                <a:r>
                  <a:rPr lang="zh-CN" altLang="en-US" dirty="0" smtClean="0"/>
                  <a:t>个（</a:t>
                </a:r>
                <a:r>
                  <a:rPr lang="en-US" altLang="zh-CN" dirty="0" err="1" smtClean="0"/>
                  <a:t>i</a:t>
                </a:r>
                <a:r>
                  <a:rPr lang="zh-CN" altLang="en-US" dirty="0" smtClean="0"/>
                  <a:t>∈</a:t>
                </a:r>
                <a:r>
                  <a:rPr lang="en-US" altLang="zh-CN" dirty="0" smtClean="0"/>
                  <a:t>[1,m]</a:t>
                </a:r>
                <a:r>
                  <a:rPr lang="zh-CN" altLang="en-US" dirty="0" smtClean="0"/>
                  <a:t>）节点的循环次数为</a:t>
                </a:r>
                <a:r>
                  <a:rPr lang="en-US" altLang="zh-CN" dirty="0" err="1" smtClean="0"/>
                  <a:t>n</a:t>
                </a:r>
                <a:r>
                  <a:rPr lang="en-US" altLang="zh-CN" baseline="-25000" dirty="0" err="1" smtClean="0"/>
                  <a:t>i</a:t>
                </a:r>
                <a:r>
                  <a:rPr lang="en-US" altLang="zh-CN" dirty="0" smtClean="0"/>
                  <a:t>,</a:t>
                </a:r>
                <a:r>
                  <a:rPr lang="zh-CN" altLang="en-US" dirty="0" smtClean="0"/>
                  <a:t>则路径总数为</a:t>
                </a:r>
                <a:endParaRPr lang="en-US" altLang="zh-CN" dirty="0" smtClean="0"/>
              </a:p>
              <a:p>
                <a:pPr marL="0" indent="0">
                  <a:buNone/>
                </a:pPr>
                <a:r>
                  <a:rPr lang="en-US" altLang="zh-CN" dirty="0"/>
                  <a:t> </a:t>
                </a:r>
                <a:r>
                  <a:rPr lang="en-US" altLang="zh-CN" dirty="0" smtClean="0"/>
                  <a:t>      path </a:t>
                </a:r>
                <a:r>
                  <a:rPr lang="en-US" altLang="zh-CN" dirty="0"/>
                  <a:t>= </a:t>
                </a:r>
                <a14:m>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a:latin typeface="Cambria Math" panose="02040503050406030204" pitchFamily="18" charset="0"/>
                          </a:rPr>
                          <m:t>𝒊</m:t>
                        </m:r>
                        <m:r>
                          <a:rPr lang="en-US" altLang="zh-CN">
                            <a:latin typeface="Cambria Math" panose="02040503050406030204" pitchFamily="18" charset="0"/>
                          </a:rPr>
                          <m:t>=</m:t>
                        </m:r>
                        <m:r>
                          <a:rPr lang="en-US" altLang="zh-CN">
                            <a:latin typeface="Cambria Math" panose="02040503050406030204" pitchFamily="18" charset="0"/>
                          </a:rPr>
                          <m:t>𝟏</m:t>
                        </m:r>
                      </m:sub>
                      <m:sup>
                        <m:r>
                          <a:rPr lang="en-US" altLang="zh-CN">
                            <a:latin typeface="Cambria Math" panose="02040503050406030204" pitchFamily="18" charset="0"/>
                          </a:rPr>
                          <m:t>𝒎</m:t>
                        </m:r>
                      </m:sup>
                      <m:e>
                        <m:r>
                          <a:rPr lang="en-US" altLang="zh-CN" smtClean="0">
                            <a:latin typeface="Cambria Math" panose="02040503050406030204" pitchFamily="18" charset="0"/>
                          </a:rPr>
                          <m:t>(</m:t>
                        </m:r>
                        <m:r>
                          <m:rPr>
                            <m:sty m:val="p"/>
                          </m:rPr>
                          <a:rPr lang="en-US" altLang="zh-CN">
                            <a:latin typeface="Cambria Math" panose="02040503050406030204" pitchFamily="18" charset="0"/>
                          </a:rPr>
                          <m:t>n</m:t>
                        </m:r>
                        <m:r>
                          <a:rPr lang="en-US" altLang="zh-CN" baseline="-25000">
                            <a:latin typeface="Cambria Math" panose="02040503050406030204" pitchFamily="18" charset="0"/>
                          </a:rPr>
                          <m:t>𝒊</m:t>
                        </m:r>
                      </m:e>
                    </m:nary>
                  </m:oMath>
                </a14:m>
                <a:r>
                  <a:rPr lang="en-US" altLang="zh-CN" dirty="0" smtClean="0"/>
                  <a:t>+1),</a:t>
                </a:r>
                <a:r>
                  <a:rPr lang="zh-CN" altLang="en-US" dirty="0" smtClean="0"/>
                  <a:t>独立路径总数为</a:t>
                </a:r>
                <a:r>
                  <a:rPr lang="en-US" altLang="zh-CN" dirty="0" smtClean="0"/>
                  <a:t>V(G) = m + 1</a:t>
                </a:r>
              </a:p>
              <a:p>
                <a:r>
                  <a:rPr lang="zh-CN" altLang="en-US" dirty="0" smtClean="0"/>
                  <a:t>总之，有多判定节点串联和循环节点导致独立路径数量爆增的问题，应基于独立路径进行测试来降低测试用例的规模</a:t>
                </a:r>
                <a:endParaRPr lang="zh-CN" altLang="en-US" dirty="0"/>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191344" y="1124744"/>
                <a:ext cx="11809312" cy="4843264"/>
              </a:xfrm>
              <a:blipFill rotWithShape="0">
                <a:blip r:embed="rId1"/>
                <a:stretch>
                  <a:fillRect l="-877" r="-980" b="-1259"/>
                </a:stretch>
              </a:blipFill>
            </p:spPr>
            <p:txBody>
              <a:bodyPr/>
              <a:lstStyle/>
              <a:p>
                <a:r>
                  <a:rPr lang="zh-CN" altLang="en-US">
                    <a:noFill/>
                  </a:rPr>
                  <a:t> </a:t>
                </a:r>
                <a:endParaRPr lang="zh-CN" altLang="en-US">
                  <a:noFill/>
                </a:endParaRPr>
              </a:p>
            </p:txBody>
          </p:sp>
        </mc:Fallback>
      </mc:AlternateContent>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独立路径背景知识</a:t>
            </a:r>
            <a:endParaRPr lang="en-US" altLang="zh-CN" dirty="0" smtClean="0"/>
          </a:p>
          <a:p>
            <a:pPr>
              <a:lnSpc>
                <a:spcPct val="150000"/>
              </a:lnSpc>
            </a:pPr>
            <a:r>
              <a:rPr lang="zh-CN" altLang="en-US" dirty="0" smtClean="0"/>
              <a:t>独立路径实例分析</a:t>
            </a:r>
            <a:endParaRPr lang="en-US" altLang="zh-CN" dirty="0" smtClean="0"/>
          </a:p>
          <a:p>
            <a:pPr>
              <a:lnSpc>
                <a:spcPct val="150000"/>
              </a:lnSpc>
            </a:pPr>
            <a:r>
              <a:rPr lang="zh-CN" altLang="en-US" dirty="0"/>
              <a:t>多判定节点串联和存在循环的独立路径</a:t>
            </a:r>
            <a:r>
              <a:rPr lang="zh-CN" altLang="en-US" dirty="0" smtClean="0"/>
              <a:t>测试</a:t>
            </a:r>
            <a:endParaRPr lang="en-US" altLang="zh-CN" dirty="0" smtClean="0"/>
          </a:p>
          <a:p>
            <a:pPr>
              <a:lnSpc>
                <a:spcPct val="150000"/>
              </a:lnSpc>
            </a:pPr>
            <a:r>
              <a:rPr lang="zh-CN" altLang="en-US" dirty="0" smtClean="0">
                <a:solidFill>
                  <a:srgbClr val="FF0000"/>
                </a:solidFill>
              </a:rPr>
              <a:t>独立路径测试总结</a:t>
            </a:r>
            <a:endParaRPr lang="en-US" altLang="zh-CN" dirty="0" smtClean="0">
              <a:solidFill>
                <a:srgbClr val="FF0000"/>
              </a:solidFill>
            </a:endParaRPr>
          </a:p>
          <a:p>
            <a:pPr>
              <a:lnSpc>
                <a:spcPct val="150000"/>
              </a:lnSpc>
            </a:pPr>
            <a:endParaRPr lang="en-US" altLang="zh-CN" dirty="0" smtClean="0"/>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cSld>
  <p:clrMapOvr>
    <a:masterClrMapping/>
  </p:clrMapOvr>
  <p:transition>
    <p:blinds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独立路径测试注意事项总结</a:t>
            </a:r>
            <a:endParaRPr lang="zh-CN" altLang="en-US" dirty="0"/>
          </a:p>
        </p:txBody>
      </p:sp>
      <p:sp>
        <p:nvSpPr>
          <p:cNvPr id="2" name="内容占位符 1"/>
          <p:cNvSpPr>
            <a:spLocks noGrp="1"/>
          </p:cNvSpPr>
          <p:nvPr>
            <p:ph idx="1"/>
          </p:nvPr>
        </p:nvSpPr>
        <p:spPr>
          <a:xfrm>
            <a:off x="695400" y="1196752"/>
            <a:ext cx="10729192" cy="4267200"/>
          </a:xfrm>
        </p:spPr>
        <p:txBody>
          <a:bodyPr/>
          <a:lstStyle/>
          <a:p>
            <a:r>
              <a:rPr lang="zh-CN" altLang="en-US" dirty="0" smtClean="0">
                <a:solidFill>
                  <a:srgbClr val="FF0000"/>
                </a:solidFill>
              </a:rPr>
              <a:t>避免引入不可行路径</a:t>
            </a:r>
            <a:endParaRPr lang="en-US" altLang="zh-CN" dirty="0" smtClean="0">
              <a:solidFill>
                <a:srgbClr val="FF0000"/>
              </a:solidFill>
            </a:endParaRPr>
          </a:p>
          <a:p>
            <a:pPr lvl="1"/>
            <a:r>
              <a:rPr lang="zh-CN" altLang="en-US" dirty="0" smtClean="0"/>
              <a:t>程序设计时应避免不可行路径的引入</a:t>
            </a:r>
            <a:endParaRPr lang="en-US" altLang="zh-CN" dirty="0" smtClean="0"/>
          </a:p>
          <a:p>
            <a:r>
              <a:rPr lang="zh-CN" altLang="en-US" dirty="0" smtClean="0"/>
              <a:t>基于程序图和环复杂度的独立路径测试仅</a:t>
            </a:r>
            <a:r>
              <a:rPr lang="zh-CN" altLang="en-US" dirty="0" smtClean="0">
                <a:solidFill>
                  <a:srgbClr val="FF0000"/>
                </a:solidFill>
              </a:rPr>
              <a:t>关注结构的测试覆盖</a:t>
            </a:r>
            <a:endParaRPr lang="en-US" altLang="zh-CN" dirty="0" smtClean="0">
              <a:solidFill>
                <a:srgbClr val="FF0000"/>
              </a:solidFill>
            </a:endParaRPr>
          </a:p>
          <a:p>
            <a:pPr lvl="1"/>
            <a:r>
              <a:rPr lang="zh-CN" altLang="en-US" dirty="0" smtClean="0"/>
              <a:t>程序图是压缩的程序流图，不考虑串行语句的长度，即忽略了源代码文本复杂性（即代码中数据变量的类型、数量导致 的复杂性）</a:t>
            </a:r>
            <a:endParaRPr lang="en-US" altLang="zh-CN" dirty="0" smtClean="0"/>
          </a:p>
          <a:p>
            <a:pPr lvl="1"/>
            <a:r>
              <a:rPr lang="zh-CN" altLang="en-US" dirty="0" smtClean="0"/>
              <a:t>忽略了循环次数对程序造成的复杂度</a:t>
            </a:r>
            <a:endParaRPr lang="en-US" altLang="zh-CN" dirty="0" smtClean="0"/>
          </a:p>
          <a:p>
            <a:pPr lvl="1"/>
            <a:endParaRPr lang="zh-CN" altLang="en-US" dirty="0"/>
          </a:p>
        </p:txBody>
      </p:sp>
    </p:spTree>
  </p:cSld>
  <p:clrMapOvr>
    <a:masterClrMapping/>
  </p:clrMapOvr>
  <p:transition>
    <p:blinds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独立路径测试注意事项总结</a:t>
            </a:r>
            <a:endParaRPr lang="zh-CN" altLang="en-US" dirty="0"/>
          </a:p>
        </p:txBody>
      </p:sp>
      <p:sp>
        <p:nvSpPr>
          <p:cNvPr id="3" name="内容占位符 2"/>
          <p:cNvSpPr>
            <a:spLocks noGrp="1"/>
          </p:cNvSpPr>
          <p:nvPr>
            <p:ph idx="1"/>
          </p:nvPr>
        </p:nvSpPr>
        <p:spPr/>
        <p:txBody>
          <a:bodyPr/>
          <a:lstStyle/>
          <a:p>
            <a:pPr lvl="1"/>
            <a:r>
              <a:rPr lang="zh-CN" altLang="en-US" dirty="0"/>
              <a:t>忽略了对串行语句的长度，以及每条路径所涉及的针对各数据变量的行为</a:t>
            </a:r>
            <a:endParaRPr lang="en-US" altLang="zh-CN" dirty="0"/>
          </a:p>
          <a:p>
            <a:r>
              <a:rPr lang="zh-CN" altLang="en-US" dirty="0"/>
              <a:t>所以，引用独立路径测试，有效降低测试用例数量，提高测试用例有效性，但是也有一定的局限性</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路径测试 实践</a:t>
            </a:r>
            <a:r>
              <a:rPr lang="en-US" altLang="zh-CN" dirty="0" smtClean="0"/>
              <a:t>1</a:t>
            </a:r>
            <a:endParaRPr lang="zh-CN" altLang="en-US" dirty="0"/>
          </a:p>
        </p:txBody>
      </p:sp>
      <p:sp>
        <p:nvSpPr>
          <p:cNvPr id="2" name="内容占位符 1"/>
          <p:cNvSpPr>
            <a:spLocks noGrp="1"/>
          </p:cNvSpPr>
          <p:nvPr>
            <p:ph idx="1"/>
          </p:nvPr>
        </p:nvSpPr>
        <p:spPr/>
        <p:txBody>
          <a:bodyPr/>
          <a:lstStyle/>
          <a:p>
            <a:r>
              <a:rPr lang="en-US" altLang="zh-CN" dirty="0" smtClean="0"/>
              <a:t>ATM</a:t>
            </a:r>
            <a:r>
              <a:rPr lang="zh-CN" altLang="en-US" dirty="0" smtClean="0"/>
              <a:t>机取款问题的路径测试</a:t>
            </a:r>
            <a:endParaRPr lang="en-US" altLang="zh-CN" dirty="0" smtClean="0"/>
          </a:p>
          <a:p>
            <a:pPr lvl="1"/>
            <a:r>
              <a:rPr lang="zh-CN" altLang="en-US" dirty="0" smtClean="0"/>
              <a:t>根据</a:t>
            </a:r>
            <a:r>
              <a:rPr lang="en-US" altLang="zh-CN" dirty="0" smtClean="0"/>
              <a:t>ATM</a:t>
            </a:r>
            <a:r>
              <a:rPr lang="zh-CN" altLang="en-US" dirty="0" smtClean="0"/>
              <a:t>机取款流程画出程序图，并编号注明编号代表的实际步骤，然后使用路径测试进行测试用例设计</a:t>
            </a:r>
            <a:endParaRPr lang="en-US" altLang="zh-CN" dirty="0" smtClean="0"/>
          </a:p>
          <a:p>
            <a:r>
              <a:rPr lang="zh-CN" altLang="en-US" dirty="0" smtClean="0"/>
              <a:t>完成后，总结独立路径测试与场景法测试的关系</a:t>
            </a:r>
            <a:endParaRPr lang="zh-CN" altLang="en-US" dirty="0"/>
          </a:p>
        </p:txBody>
      </p:sp>
    </p:spTree>
  </p:cSld>
  <p:clrMapOvr>
    <a:masterClrMapping/>
  </p:clrMapOvr>
  <p:transition>
    <p:blinds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路径测试 实践</a:t>
            </a:r>
            <a:r>
              <a:rPr lang="en-US" altLang="zh-CN" dirty="0" smtClean="0"/>
              <a:t>2</a:t>
            </a:r>
            <a:endParaRPr lang="zh-CN" altLang="en-US" dirty="0"/>
          </a:p>
        </p:txBody>
      </p:sp>
      <p:pic>
        <p:nvPicPr>
          <p:cNvPr id="6" name="内容占位符 5"/>
          <p:cNvPicPr>
            <a:picLocks noGrp="1" noChangeAspect="1"/>
          </p:cNvPicPr>
          <p:nvPr>
            <p:ph idx="1"/>
          </p:nvPr>
        </p:nvPicPr>
        <p:blipFill>
          <a:blip r:embed="rId1"/>
          <a:stretch>
            <a:fillRect/>
          </a:stretch>
        </p:blipFill>
        <p:spPr>
          <a:xfrm>
            <a:off x="8472264" y="681131"/>
            <a:ext cx="2664296" cy="5484173"/>
          </a:xfrm>
        </p:spPr>
      </p:pic>
      <p:pic>
        <p:nvPicPr>
          <p:cNvPr id="4" name="图片 3"/>
          <p:cNvPicPr>
            <a:picLocks noChangeAspect="1"/>
          </p:cNvPicPr>
          <p:nvPr/>
        </p:nvPicPr>
        <p:blipFill rotWithShape="1">
          <a:blip r:embed="rId2"/>
          <a:srcRect t="1439" r="10069" b="896"/>
          <a:stretch>
            <a:fillRect/>
          </a:stretch>
        </p:blipFill>
        <p:spPr>
          <a:xfrm>
            <a:off x="4295800" y="-125411"/>
            <a:ext cx="3908030" cy="6505639"/>
          </a:xfrm>
          <a:prstGeom prst="rect">
            <a:avLst/>
          </a:prstGeom>
        </p:spPr>
      </p:pic>
      <p:sp>
        <p:nvSpPr>
          <p:cNvPr id="7" name="内容占位符 1"/>
          <p:cNvSpPr txBox="1"/>
          <p:nvPr/>
        </p:nvSpPr>
        <p:spPr bwMode="auto">
          <a:xfrm>
            <a:off x="693776" y="1052736"/>
            <a:ext cx="3818048"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rtlCol="0" anchor="t" anchorCtr="0" compatLnSpc="1">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800" b="1" kern="1200" baseline="0">
                <a:solidFill>
                  <a:schemeClr val="tx1"/>
                </a:solidFill>
                <a:latin typeface="Times New Roman" panose="02020603050405020304" pitchFamily="18" charset="0"/>
                <a:ea typeface="楷体" panose="02010609060101010101" pitchFamily="49"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400" b="1" kern="1200" baseline="0">
                <a:solidFill>
                  <a:schemeClr val="tx1"/>
                </a:solidFill>
                <a:latin typeface="Times New Roman" panose="02020603050405020304" pitchFamily="18" charset="0"/>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信息采集系统</a:t>
            </a:r>
            <a:endParaRPr lang="zh-CN" altLang="en-US" dirty="0"/>
          </a:p>
        </p:txBody>
      </p:sp>
    </p:spTree>
  </p:cSld>
  <p:clrMapOvr>
    <a:masterClrMapping/>
  </p:clrMapOvr>
  <p:transition>
    <p:blinds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路径测试实践</a:t>
            </a:r>
            <a:r>
              <a:rPr lang="en-US" altLang="zh-CN" dirty="0" smtClean="0"/>
              <a:t>2</a:t>
            </a:r>
            <a:endParaRPr lang="zh-CN" altLang="en-US" dirty="0"/>
          </a:p>
        </p:txBody>
      </p:sp>
      <p:graphicFrame>
        <p:nvGraphicFramePr>
          <p:cNvPr id="4" name="内容占位符 3"/>
          <p:cNvGraphicFramePr>
            <a:graphicFrameLocks noGrp="1"/>
          </p:cNvGraphicFramePr>
          <p:nvPr>
            <p:ph idx="1"/>
          </p:nvPr>
        </p:nvGraphicFramePr>
        <p:xfrm>
          <a:off x="623392" y="1196752"/>
          <a:ext cx="10872470" cy="4165787"/>
        </p:xfrm>
        <a:graphic>
          <a:graphicData uri="http://schemas.openxmlformats.org/drawingml/2006/table">
            <a:tbl>
              <a:tblPr firstRow="1" bandRow="1">
                <a:tableStyleId>{21E4AEA4-8DFA-4A89-87EB-49C32662AFE0}</a:tableStyleId>
              </a:tblPr>
              <a:tblGrid>
                <a:gridCol w="1081079"/>
                <a:gridCol w="3226226"/>
                <a:gridCol w="3546476"/>
                <a:gridCol w="1457743"/>
                <a:gridCol w="1560946"/>
              </a:tblGrid>
              <a:tr h="590053">
                <a:tc>
                  <a:txBody>
                    <a:bodyPr/>
                    <a:lstStyle/>
                    <a:p>
                      <a:r>
                        <a:rPr lang="en-US" altLang="zh-CN" sz="2200" b="1" dirty="0" smtClean="0">
                          <a:latin typeface="Times New Roman" panose="02020603050405020304" pitchFamily="18" charset="0"/>
                          <a:cs typeface="Times New Roman" panose="02020603050405020304" pitchFamily="18" charset="0"/>
                        </a:rPr>
                        <a:t>Path</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包含的边</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备注</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对应场景</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是否可行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r>
              <a:tr h="45340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200" b="1" dirty="0" smtClean="0">
                          <a:latin typeface="Times New Roman" panose="02020603050405020304" pitchFamily="18" charset="0"/>
                          <a:cs typeface="Times New Roman" panose="02020603050405020304" pitchFamily="18" charset="0"/>
                        </a:rPr>
                        <a:t>Path1</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r>
                        <a:rPr lang="en-US" altLang="zh-CN" sz="2200" b="1" dirty="0" smtClean="0">
                          <a:latin typeface="Times New Roman" panose="02020603050405020304" pitchFamily="18" charset="0"/>
                          <a:cs typeface="Times New Roman" panose="02020603050405020304" pitchFamily="18" charset="0"/>
                        </a:rPr>
                        <a:t>e1,e3,e4,e6,e7,e8,e10,e11</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包含所有判定节点</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场景</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6</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r>
              <a:tr h="45340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200" b="1" dirty="0" smtClean="0">
                          <a:latin typeface="Times New Roman" panose="02020603050405020304" pitchFamily="18" charset="0"/>
                          <a:cs typeface="Times New Roman" panose="02020603050405020304" pitchFamily="18" charset="0"/>
                        </a:rPr>
                        <a:t>Path2</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r>
                        <a:rPr lang="en-US" altLang="zh-CN" sz="2200" b="1" dirty="0" smtClean="0">
                          <a:latin typeface="Times New Roman" panose="02020603050405020304" pitchFamily="18" charset="0"/>
                          <a:cs typeface="Times New Roman" panose="02020603050405020304" pitchFamily="18" charset="0"/>
                        </a:rPr>
                        <a:t>e1,e2,e6,e7,e8,e10,e11</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在判定节点</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2</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处执行</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e2</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分支</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场景</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3</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r>
              <a:tr h="80964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200" b="1" dirty="0" smtClean="0">
                          <a:latin typeface="Times New Roman" panose="02020603050405020304" pitchFamily="18" charset="0"/>
                          <a:cs typeface="Times New Roman" panose="02020603050405020304" pitchFamily="18" charset="0"/>
                        </a:rPr>
                        <a:t>Path3</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200" b="1" dirty="0" smtClean="0">
                          <a:latin typeface="Times New Roman" panose="02020603050405020304" pitchFamily="18" charset="0"/>
                          <a:cs typeface="Times New Roman" panose="02020603050405020304" pitchFamily="18" charset="0"/>
                        </a:rPr>
                        <a:t>e1,e3,e4,e5,e8,e10,e11</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在判定节点</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4</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处执行</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e5</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分支</a:t>
                      </a:r>
                      <a:endParaRPr lang="zh-CN" altLang="en-US" sz="2200" b="1" dirty="0" smtClean="0">
                        <a:latin typeface="楷体" panose="02010609060101010101" pitchFamily="49" charset="-122"/>
                        <a:ea typeface="楷体" panose="02010609060101010101" pitchFamily="49" charset="-122"/>
                        <a:cs typeface="Times New Roman" panose="02020603050405020304" pitchFamily="18" charset="0"/>
                      </a:endParaRPr>
                    </a:p>
                    <a:p>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场景</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2</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r>
              <a:tr h="58365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200" b="1" dirty="0" smtClean="0">
                          <a:latin typeface="Times New Roman" panose="02020603050405020304" pitchFamily="18" charset="0"/>
                          <a:cs typeface="Times New Roman" panose="02020603050405020304" pitchFamily="18" charset="0"/>
                        </a:rPr>
                        <a:t>Path4</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200" b="1" dirty="0" smtClean="0">
                          <a:latin typeface="Times New Roman" panose="02020603050405020304" pitchFamily="18" charset="0"/>
                          <a:cs typeface="Times New Roman" panose="02020603050405020304" pitchFamily="18" charset="0"/>
                        </a:rPr>
                        <a:t>e1,e3,e4,e6,e7,e8,e9,e14</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在判定节点</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7</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处执行</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e9</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分支</a:t>
                      </a:r>
                      <a:endParaRPr lang="zh-CN" altLang="en-US" sz="2200" b="1" dirty="0" smtClean="0">
                        <a:latin typeface="楷体" panose="02010609060101010101" pitchFamily="49" charset="-122"/>
                        <a:ea typeface="楷体" panose="02010609060101010101" pitchFamily="49" charset="-122"/>
                        <a:cs typeface="Times New Roman" panose="02020603050405020304" pitchFamily="18" charset="0"/>
                      </a:endParaRPr>
                    </a:p>
                    <a:p>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无</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不可行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r>
              <a:tr h="103668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200" b="1" dirty="0" smtClean="0">
                          <a:latin typeface="Times New Roman" panose="02020603050405020304" pitchFamily="18" charset="0"/>
                          <a:cs typeface="Times New Roman" panose="02020603050405020304" pitchFamily="18" charset="0"/>
                        </a:rPr>
                        <a:t>Path5</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200" b="1" dirty="0" smtClean="0">
                          <a:latin typeface="Times New Roman" panose="02020603050405020304" pitchFamily="18" charset="0"/>
                          <a:cs typeface="Times New Roman" panose="02020603050405020304" pitchFamily="18" charset="0"/>
                        </a:rPr>
                        <a:t>e1,e3,e4,e6,e7,e8,e10,e12,e13,e3,e4, e6,e7,e8,e10,e11</a:t>
                      </a:r>
                      <a:endParaRPr lang="zh-CN" altLang="en-US" sz="2200" b="1" dirty="0">
                        <a:latin typeface="Times New Roman" panose="02020603050405020304" pitchFamily="18" charset="0"/>
                        <a:cs typeface="Times New Roman" panose="02020603050405020304" pitchFamily="18" charset="0"/>
                      </a:endParaRPr>
                    </a:p>
                  </a:txBody>
                  <a:tcPr marL="82452" marR="82452"/>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在判定节点</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8</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处执行</a:t>
                      </a:r>
                      <a:r>
                        <a:rPr lang="en-US" altLang="zh-CN" sz="2200" b="1" dirty="0" smtClean="0">
                          <a:latin typeface="楷体" panose="02010609060101010101" pitchFamily="49" charset="-122"/>
                          <a:ea typeface="楷体" panose="02010609060101010101" pitchFamily="49" charset="-122"/>
                          <a:cs typeface="Times New Roman" panose="02020603050405020304" pitchFamily="18" charset="0"/>
                        </a:rPr>
                        <a:t>e12</a:t>
                      </a:r>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分支</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无</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c>
                  <a:txBody>
                    <a:bodyPr/>
                    <a:lstStyle/>
                    <a:p>
                      <a:r>
                        <a:rPr lang="zh-CN" altLang="en-US" sz="2200" b="1" dirty="0" smtClean="0">
                          <a:latin typeface="楷体" panose="02010609060101010101" pitchFamily="49" charset="-122"/>
                          <a:ea typeface="楷体" panose="02010609060101010101" pitchFamily="49" charset="-122"/>
                          <a:cs typeface="Times New Roman" panose="02020603050405020304" pitchFamily="18" charset="0"/>
                        </a:rPr>
                        <a:t>可行</a:t>
                      </a:r>
                      <a:endParaRPr lang="zh-CN" altLang="en-US" sz="2200" b="1" dirty="0">
                        <a:latin typeface="楷体" panose="02010609060101010101" pitchFamily="49" charset="-122"/>
                        <a:ea typeface="楷体" panose="02010609060101010101" pitchFamily="49" charset="-122"/>
                        <a:cs typeface="Times New Roman" panose="02020603050405020304" pitchFamily="18" charset="0"/>
                      </a:endParaRPr>
                    </a:p>
                  </a:txBody>
                  <a:tcPr marL="82452" marR="82452"/>
                </a:tc>
              </a:tr>
            </a:tbl>
          </a:graphicData>
        </a:graphic>
      </p:graphicFrame>
    </p:spTree>
  </p:cSld>
  <p:clrMapOvr>
    <a:masterClrMapping/>
  </p:clrMapOvr>
  <p:transition>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内容回顾</a:t>
            </a:r>
            <a:endParaRPr lang="zh-CN" altLang="en-US" dirty="0"/>
          </a:p>
        </p:txBody>
      </p:sp>
      <p:sp>
        <p:nvSpPr>
          <p:cNvPr id="3" name="内容占位符 2"/>
          <p:cNvSpPr>
            <a:spLocks noGrp="1"/>
          </p:cNvSpPr>
          <p:nvPr>
            <p:ph idx="1"/>
          </p:nvPr>
        </p:nvSpPr>
        <p:spPr/>
        <p:txBody>
          <a:bodyPr/>
          <a:lstStyle/>
          <a:p>
            <a:r>
              <a:rPr lang="zh-CN" altLang="en-US" dirty="0"/>
              <a:t>动态白盒测试：</a:t>
            </a:r>
            <a:endParaRPr lang="en-US" altLang="zh-CN" dirty="0"/>
          </a:p>
          <a:p>
            <a:pPr lvl="1"/>
            <a:r>
              <a:rPr lang="zh-CN" altLang="en-US" dirty="0"/>
              <a:t>对于判定的</a:t>
            </a:r>
            <a:r>
              <a:rPr lang="zh-CN" altLang="en-US" dirty="0" smtClean="0"/>
              <a:t>测试</a:t>
            </a:r>
            <a:endParaRPr lang="en-US" altLang="zh-CN" dirty="0" smtClean="0"/>
          </a:p>
          <a:p>
            <a:pPr lvl="2"/>
            <a:r>
              <a:rPr lang="zh-CN" altLang="en-US" dirty="0" smtClean="0"/>
              <a:t>语句覆盖、判定覆盖、条件覆盖、判定条件覆盖、条件组合覆盖</a:t>
            </a:r>
            <a:endParaRPr lang="en-US" altLang="zh-CN" dirty="0"/>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基于路径测试的总结</a:t>
            </a:r>
            <a:endParaRPr lang="zh-CN" altLang="en-US" dirty="0"/>
          </a:p>
        </p:txBody>
      </p:sp>
      <p:sp>
        <p:nvSpPr>
          <p:cNvPr id="2" name="内容占位符 1"/>
          <p:cNvSpPr>
            <a:spLocks noGrp="1"/>
          </p:cNvSpPr>
          <p:nvPr>
            <p:ph idx="1"/>
          </p:nvPr>
        </p:nvSpPr>
        <p:spPr>
          <a:xfrm>
            <a:off x="623392" y="980728"/>
            <a:ext cx="11017224" cy="4843264"/>
          </a:xfrm>
        </p:spPr>
        <p:txBody>
          <a:bodyPr/>
          <a:lstStyle/>
          <a:p>
            <a:r>
              <a:rPr lang="zh-CN" altLang="en-US" dirty="0" smtClean="0"/>
              <a:t>适应场景：单元测试阶段，基于独立路径测试主要用于对程序源代码的执行测试，在集成测试阶段，该方法主要用于对业务流程、页面跳转等类似动态执行路径测试</a:t>
            </a:r>
            <a:endParaRPr lang="en-US" altLang="zh-CN" dirty="0" smtClean="0"/>
          </a:p>
          <a:p>
            <a:r>
              <a:rPr lang="zh-CN" altLang="en-US" dirty="0" smtClean="0"/>
              <a:t>使用步骤：</a:t>
            </a:r>
            <a:endParaRPr lang="en-US" altLang="zh-CN" dirty="0" smtClean="0"/>
          </a:p>
          <a:p>
            <a:pPr marL="471170" lvl="1" indent="0">
              <a:buNone/>
            </a:pPr>
            <a:r>
              <a:rPr lang="en-US" altLang="zh-CN" dirty="0" smtClean="0"/>
              <a:t>1 </a:t>
            </a:r>
            <a:r>
              <a:rPr lang="zh-CN" altLang="en-US" dirty="0" smtClean="0"/>
              <a:t>从源代码生成程序图，去掉注释，不包含初始化数据变量声明和串行语句进行压缩</a:t>
            </a:r>
            <a:endParaRPr lang="en-US" altLang="zh-CN" dirty="0" smtClean="0"/>
          </a:p>
          <a:p>
            <a:pPr marL="471170" lvl="1" indent="0">
              <a:buNone/>
            </a:pPr>
            <a:r>
              <a:rPr lang="en-US" altLang="zh-CN" dirty="0" smtClean="0"/>
              <a:t>2 </a:t>
            </a:r>
            <a:r>
              <a:rPr lang="zh-CN" altLang="en-US" dirty="0" smtClean="0"/>
              <a:t>根据程序图计算环复杂度，必要时进行改造</a:t>
            </a:r>
            <a:endParaRPr lang="en-US" altLang="zh-CN" dirty="0" smtClean="0"/>
          </a:p>
        </p:txBody>
      </p:sp>
    </p:spTree>
  </p:cSld>
  <p:clrMapOvr>
    <a:masterClrMapping/>
  </p:clrMapOvr>
  <p:transition>
    <p:blinds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基于路径测试的总结</a:t>
            </a:r>
            <a:endParaRPr lang="zh-CN" altLang="en-US" dirty="0"/>
          </a:p>
        </p:txBody>
      </p:sp>
      <p:sp>
        <p:nvSpPr>
          <p:cNvPr id="3" name="内容占位符 2"/>
          <p:cNvSpPr>
            <a:spLocks noGrp="1"/>
          </p:cNvSpPr>
          <p:nvPr>
            <p:ph idx="1"/>
          </p:nvPr>
        </p:nvSpPr>
        <p:spPr/>
        <p:txBody>
          <a:bodyPr/>
          <a:lstStyle/>
          <a:p>
            <a:pPr marL="471170" lvl="1" indent="0">
              <a:buNone/>
            </a:pPr>
            <a:r>
              <a:rPr lang="en-US" altLang="zh-CN" dirty="0"/>
              <a:t>3 </a:t>
            </a:r>
            <a:r>
              <a:rPr lang="zh-CN" altLang="en-US" dirty="0"/>
              <a:t>根据环复杂度，以一条最复杂的基础路径为基准，通过覆盖该路径上的每个新的判定分支来抽取一组独立路径集合</a:t>
            </a:r>
            <a:endParaRPr lang="en-US" altLang="zh-CN" dirty="0"/>
          </a:p>
          <a:p>
            <a:pPr marL="471170" lvl="1" indent="0">
              <a:buNone/>
            </a:pPr>
            <a:r>
              <a:rPr lang="en-US" altLang="zh-CN" dirty="0"/>
              <a:t>4 </a:t>
            </a:r>
            <a:r>
              <a:rPr lang="zh-CN" altLang="en-US" dirty="0"/>
              <a:t>分析判定表达式的关联性，去除不可行路径</a:t>
            </a:r>
            <a:endParaRPr lang="en-US" altLang="zh-CN" dirty="0"/>
          </a:p>
          <a:p>
            <a:pPr marL="471170" lvl="1" indent="0">
              <a:buNone/>
            </a:pPr>
            <a:r>
              <a:rPr lang="en-US" altLang="zh-CN" dirty="0"/>
              <a:t>5 </a:t>
            </a:r>
            <a:r>
              <a:rPr lang="zh-CN" altLang="en-US" dirty="0"/>
              <a:t>补充其他高概率或需求（场景）未涵盖到的路径</a:t>
            </a:r>
            <a:endParaRPr lang="en-US" altLang="zh-CN" dirty="0"/>
          </a:p>
          <a:p>
            <a:pPr marL="471170" lvl="1" indent="0">
              <a:buNone/>
            </a:pPr>
            <a:r>
              <a:rPr lang="en-US" altLang="zh-CN" dirty="0"/>
              <a:t>6 </a:t>
            </a:r>
            <a:r>
              <a:rPr lang="zh-CN" altLang="en-US" dirty="0"/>
              <a:t>每条路径生成一条测试用例，对该路径设计合适的数据</a:t>
            </a:r>
            <a:endParaRPr lang="zh-CN" altLang="en-US" dirty="0"/>
          </a:p>
          <a:p>
            <a:pPr lvl="1"/>
            <a:endParaRPr lang="zh-CN" altLang="en-US" dirty="0"/>
          </a:p>
        </p:txBody>
      </p:sp>
    </p:spTree>
  </p:cSld>
  <p:clrMapOvr>
    <a:masterClrMapping/>
  </p:clrMapOvr>
  <p:transition>
    <p:blinds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基于路径测试的总结</a:t>
            </a:r>
            <a:endParaRPr lang="zh-CN" altLang="en-US" dirty="0"/>
          </a:p>
        </p:txBody>
      </p:sp>
      <p:sp>
        <p:nvSpPr>
          <p:cNvPr id="2" name="内容占位符 1"/>
          <p:cNvSpPr>
            <a:spLocks noGrp="1"/>
          </p:cNvSpPr>
          <p:nvPr>
            <p:ph idx="1"/>
          </p:nvPr>
        </p:nvSpPr>
        <p:spPr>
          <a:xfrm>
            <a:off x="623392" y="980728"/>
            <a:ext cx="11089232" cy="4843264"/>
          </a:xfrm>
        </p:spPr>
        <p:txBody>
          <a:bodyPr/>
          <a:lstStyle/>
          <a:p>
            <a:r>
              <a:rPr lang="zh-CN" altLang="en-US" dirty="0" smtClean="0"/>
              <a:t>基于独立路径测试更强调良好的程序设计，体现在如下方面：</a:t>
            </a:r>
            <a:endParaRPr lang="en-US" altLang="zh-CN" dirty="0" smtClean="0"/>
          </a:p>
          <a:p>
            <a:pPr marL="471170" lvl="1" indent="0">
              <a:buNone/>
            </a:pPr>
            <a:r>
              <a:rPr lang="en-US" altLang="zh-CN" dirty="0" smtClean="0"/>
              <a:t>1 </a:t>
            </a:r>
            <a:r>
              <a:rPr lang="zh-CN" altLang="en-US" dirty="0" smtClean="0"/>
              <a:t>代码设计应尽量简单，保持环复杂度不超过</a:t>
            </a:r>
            <a:r>
              <a:rPr lang="en-US" altLang="zh-CN" dirty="0" smtClean="0"/>
              <a:t>10</a:t>
            </a:r>
            <a:endParaRPr lang="en-US" altLang="zh-CN" dirty="0" smtClean="0"/>
          </a:p>
          <a:p>
            <a:pPr marL="471170" lvl="1" indent="0">
              <a:buNone/>
            </a:pPr>
            <a:r>
              <a:rPr lang="en-US" altLang="zh-CN" dirty="0" smtClean="0"/>
              <a:t>2 </a:t>
            </a:r>
            <a:r>
              <a:rPr lang="zh-CN" altLang="en-US" dirty="0" smtClean="0"/>
              <a:t>代码中应避免重复的判定条件或数据依赖，保持判定节点的独立性，以避免不可行路径</a:t>
            </a:r>
            <a:endParaRPr lang="en-US" altLang="zh-CN" dirty="0" smtClean="0"/>
          </a:p>
          <a:p>
            <a:pPr lvl="1"/>
            <a:endParaRPr lang="zh-CN" altLang="en-US" dirty="0"/>
          </a:p>
        </p:txBody>
      </p:sp>
    </p:spTree>
  </p:cSld>
  <p:clrMapOvr>
    <a:masterClrMapping/>
  </p:clrMapOvr>
  <p:transition>
    <p:blinds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内容总结</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a:t>独立路径实例</a:t>
            </a:r>
            <a:r>
              <a:rPr lang="zh-CN" altLang="en-US" dirty="0" smtClean="0"/>
              <a:t>分析</a:t>
            </a:r>
            <a:endParaRPr lang="en-US" altLang="zh-CN" dirty="0" smtClean="0"/>
          </a:p>
          <a:p>
            <a:pPr lvl="1"/>
            <a:r>
              <a:rPr lang="zh-CN" altLang="en-US" dirty="0" smtClean="0"/>
              <a:t>以</a:t>
            </a:r>
            <a:r>
              <a:rPr lang="en-US" altLang="zh-CN" dirty="0" err="1" smtClean="0"/>
              <a:t>NextDate</a:t>
            </a:r>
            <a:r>
              <a:rPr lang="zh-CN" altLang="en-US" dirty="0" smtClean="0"/>
              <a:t>函数为例进行分析并总结</a:t>
            </a:r>
            <a:endParaRPr lang="en-US" altLang="zh-CN" dirty="0"/>
          </a:p>
          <a:p>
            <a:r>
              <a:rPr lang="zh-CN" altLang="en-US" dirty="0"/>
              <a:t>多判定节点串联和存在循环的独立路径</a:t>
            </a:r>
            <a:r>
              <a:rPr lang="zh-CN" altLang="en-US" dirty="0" smtClean="0"/>
              <a:t>测试</a:t>
            </a:r>
            <a:endParaRPr lang="en-US" altLang="zh-CN" dirty="0" smtClean="0"/>
          </a:p>
          <a:p>
            <a:pPr lvl="1"/>
            <a:r>
              <a:rPr lang="zh-CN" altLang="en-US" dirty="0" smtClean="0"/>
              <a:t>路径测试与独立路径测试间的比较</a:t>
            </a:r>
            <a:endParaRPr lang="en-US" altLang="zh-CN" dirty="0"/>
          </a:p>
          <a:p>
            <a:r>
              <a:rPr lang="zh-CN" altLang="en-US" dirty="0"/>
              <a:t>独立路径测试</a:t>
            </a:r>
            <a:r>
              <a:rPr lang="zh-CN" altLang="en-US" dirty="0" smtClean="0"/>
              <a:t>总结</a:t>
            </a:r>
            <a:endParaRPr lang="en-US" altLang="zh-CN" dirty="0" smtClean="0"/>
          </a:p>
          <a:p>
            <a:pPr lvl="1"/>
            <a:r>
              <a:rPr lang="zh-CN" altLang="en-US" dirty="0" smtClean="0"/>
              <a:t>使用步骤</a:t>
            </a:r>
            <a:endParaRPr lang="en-US" altLang="zh-CN" dirty="0" smtClean="0"/>
          </a:p>
          <a:p>
            <a:pPr lvl="1"/>
            <a:r>
              <a:rPr lang="zh-CN" altLang="en-US" dirty="0" smtClean="0"/>
              <a:t>使用独立路径的好处</a:t>
            </a:r>
            <a:endParaRPr lang="en-US" altLang="zh-CN" dirty="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164637" y="4038135"/>
            <a:ext cx="3027363" cy="2732957"/>
            <a:chOff x="9164637" y="4038135"/>
            <a:chExt cx="3027363" cy="2732957"/>
          </a:xfrm>
        </p:grpSpPr>
        <p:sp>
          <p:nvSpPr>
            <p:cNvPr id="18" name="等腰三角形 58"/>
            <p:cNvSpPr/>
            <p:nvPr/>
          </p:nvSpPr>
          <p:spPr>
            <a:xfrm>
              <a:off x="9525108" y="5430674"/>
              <a:ext cx="1162051" cy="130722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 name="connsiteX0-25" fmla="*/ 0 w 1774032"/>
                <a:gd name="connsiteY0-26" fmla="*/ 112635 h 641273"/>
                <a:gd name="connsiteX1-27" fmla="*/ 778670 w 1774032"/>
                <a:gd name="connsiteY1-28" fmla="*/ 0 h 641273"/>
                <a:gd name="connsiteX2-29" fmla="*/ 1774032 w 1774032"/>
                <a:gd name="connsiteY2-30" fmla="*/ 641273 h 641273"/>
                <a:gd name="connsiteX3-31" fmla="*/ 0 w 1774032"/>
                <a:gd name="connsiteY3-32" fmla="*/ 112635 h 641273"/>
                <a:gd name="connsiteX0-33" fmla="*/ 0 w 1774032"/>
                <a:gd name="connsiteY0-34" fmla="*/ 181691 h 710329"/>
                <a:gd name="connsiteX1-35" fmla="*/ 1147764 w 1774032"/>
                <a:gd name="connsiteY1-36" fmla="*/ 0 h 710329"/>
                <a:gd name="connsiteX2-37" fmla="*/ 1774032 w 1774032"/>
                <a:gd name="connsiteY2-38" fmla="*/ 710329 h 710329"/>
                <a:gd name="connsiteX3-39" fmla="*/ 0 w 1774032"/>
                <a:gd name="connsiteY3-40" fmla="*/ 181691 h 710329"/>
                <a:gd name="connsiteX0-41" fmla="*/ 0 w 1147764"/>
                <a:gd name="connsiteY0-42" fmla="*/ 181691 h 348379"/>
                <a:gd name="connsiteX1-43" fmla="*/ 1147764 w 1147764"/>
                <a:gd name="connsiteY1-44" fmla="*/ 0 h 348379"/>
                <a:gd name="connsiteX2-45" fmla="*/ 547688 w 1147764"/>
                <a:gd name="connsiteY2-46" fmla="*/ 348379 h 348379"/>
                <a:gd name="connsiteX3-47" fmla="*/ 0 w 1147764"/>
                <a:gd name="connsiteY3-48" fmla="*/ 181691 h 348379"/>
                <a:gd name="connsiteX0-49" fmla="*/ 452437 w 1600201"/>
                <a:gd name="connsiteY0-50" fmla="*/ 181691 h 732554"/>
                <a:gd name="connsiteX1-51" fmla="*/ 1600201 w 1600201"/>
                <a:gd name="connsiteY1-52" fmla="*/ 0 h 732554"/>
                <a:gd name="connsiteX2-53" fmla="*/ 0 w 1600201"/>
                <a:gd name="connsiteY2-54" fmla="*/ 732554 h 732554"/>
                <a:gd name="connsiteX3-55" fmla="*/ 452437 w 1600201"/>
                <a:gd name="connsiteY3-56" fmla="*/ 181691 h 732554"/>
                <a:gd name="connsiteX0-57" fmla="*/ 547687 w 1600201"/>
                <a:gd name="connsiteY0-58" fmla="*/ 0 h 957263"/>
                <a:gd name="connsiteX1-59" fmla="*/ 1600201 w 1600201"/>
                <a:gd name="connsiteY1-60" fmla="*/ 224709 h 957263"/>
                <a:gd name="connsiteX2-61" fmla="*/ 0 w 1600201"/>
                <a:gd name="connsiteY2-62" fmla="*/ 957263 h 957263"/>
                <a:gd name="connsiteX3-63" fmla="*/ 547687 w 1600201"/>
                <a:gd name="connsiteY3-64" fmla="*/ 0 h 957263"/>
                <a:gd name="connsiteX0-65" fmla="*/ 547687 w 1162051"/>
                <a:gd name="connsiteY0-66" fmla="*/ 349966 h 1307229"/>
                <a:gd name="connsiteX1-67" fmla="*/ 1162051 w 1162051"/>
                <a:gd name="connsiteY1-68" fmla="*/ 0 h 1307229"/>
                <a:gd name="connsiteX2-69" fmla="*/ 0 w 1162051"/>
                <a:gd name="connsiteY2-70" fmla="*/ 1307229 h 1307229"/>
                <a:gd name="connsiteX3-71" fmla="*/ 547687 w 1162051"/>
                <a:gd name="connsiteY3-72" fmla="*/ 349966 h 1307229"/>
              </a:gdLst>
              <a:ahLst/>
              <a:cxnLst>
                <a:cxn ang="0">
                  <a:pos x="connsiteX0-1" y="connsiteY0-2"/>
                </a:cxn>
                <a:cxn ang="0">
                  <a:pos x="connsiteX1-3" y="connsiteY1-4"/>
                </a:cxn>
                <a:cxn ang="0">
                  <a:pos x="connsiteX2-5" y="connsiteY2-6"/>
                </a:cxn>
                <a:cxn ang="0">
                  <a:pos x="connsiteX3-7" y="connsiteY3-8"/>
                </a:cxn>
              </a:cxnLst>
              <a:rect l="l" t="t" r="r" b="b"/>
              <a:pathLst>
                <a:path w="1162051" h="1307229">
                  <a:moveTo>
                    <a:pt x="547687" y="349966"/>
                  </a:moveTo>
                  <a:lnTo>
                    <a:pt x="1162051" y="0"/>
                  </a:lnTo>
                  <a:lnTo>
                    <a:pt x="0" y="1307229"/>
                  </a:lnTo>
                  <a:lnTo>
                    <a:pt x="547687" y="349966"/>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
            <p:cNvSpPr/>
            <p:nvPr/>
          </p:nvSpPr>
          <p:spPr>
            <a:xfrm>
              <a:off x="10694277" y="4864997"/>
              <a:ext cx="1474792" cy="557087"/>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1" fmla="*/ 0 w 1833567"/>
                <a:gd name="connsiteY0-2" fmla="*/ 877762 h 877762"/>
                <a:gd name="connsiteX1-3" fmla="*/ 570709 w 1833567"/>
                <a:gd name="connsiteY1-4" fmla="*/ 0 h 877762"/>
                <a:gd name="connsiteX2-5" fmla="*/ 1833567 w 1833567"/>
                <a:gd name="connsiteY2-6" fmla="*/ 433262 h 877762"/>
                <a:gd name="connsiteX3-7" fmla="*/ 0 w 1833567"/>
                <a:gd name="connsiteY3-8" fmla="*/ 877762 h 877762"/>
                <a:gd name="connsiteX0-9" fmla="*/ 0 w 1268417"/>
                <a:gd name="connsiteY0-10" fmla="*/ 426912 h 433262"/>
                <a:gd name="connsiteX1-11" fmla="*/ 5559 w 1268417"/>
                <a:gd name="connsiteY1-12" fmla="*/ 0 h 433262"/>
                <a:gd name="connsiteX2-13" fmla="*/ 1268417 w 1268417"/>
                <a:gd name="connsiteY2-14" fmla="*/ 433262 h 433262"/>
                <a:gd name="connsiteX3-15" fmla="*/ 0 w 1268417"/>
                <a:gd name="connsiteY3-16" fmla="*/ 426912 h 433262"/>
                <a:gd name="connsiteX0-17" fmla="*/ 0 w 1474792"/>
                <a:gd name="connsiteY0-18" fmla="*/ 557087 h 557087"/>
                <a:gd name="connsiteX1-19" fmla="*/ 211934 w 1474792"/>
                <a:gd name="connsiteY1-20" fmla="*/ 0 h 557087"/>
                <a:gd name="connsiteX2-21" fmla="*/ 1474792 w 1474792"/>
                <a:gd name="connsiteY2-22" fmla="*/ 433262 h 557087"/>
                <a:gd name="connsiteX3-23" fmla="*/ 0 w 1474792"/>
                <a:gd name="connsiteY3-24" fmla="*/ 557087 h 557087"/>
              </a:gdLst>
              <a:ahLst/>
              <a:cxnLst>
                <a:cxn ang="0">
                  <a:pos x="connsiteX0-1" y="connsiteY0-2"/>
                </a:cxn>
                <a:cxn ang="0">
                  <a:pos x="connsiteX1-3" y="connsiteY1-4"/>
                </a:cxn>
                <a:cxn ang="0">
                  <a:pos x="connsiteX2-5" y="connsiteY2-6"/>
                </a:cxn>
                <a:cxn ang="0">
                  <a:pos x="connsiteX3-7" y="connsiteY3-8"/>
                </a:cxn>
              </a:cxnLst>
              <a:rect l="l" t="t" r="r" b="b"/>
              <a:pathLst>
                <a:path w="1474792" h="557087">
                  <a:moveTo>
                    <a:pt x="0" y="557087"/>
                  </a:moveTo>
                  <a:lnTo>
                    <a:pt x="211934" y="0"/>
                  </a:lnTo>
                  <a:lnTo>
                    <a:pt x="1474792" y="433262"/>
                  </a:lnTo>
                  <a:lnTo>
                    <a:pt x="0" y="557087"/>
                  </a:lnTo>
                  <a:close/>
                </a:path>
              </a:pathLst>
            </a:custGeom>
            <a:solidFill>
              <a:schemeClr val="bg1"/>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58"/>
            <p:cNvSpPr/>
            <p:nvPr/>
          </p:nvSpPr>
          <p:spPr>
            <a:xfrm>
              <a:off x="10914029" y="4654507"/>
              <a:ext cx="1245394" cy="641273"/>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Lst>
              <a:ahLst/>
              <a:cxnLst>
                <a:cxn ang="0">
                  <a:pos x="connsiteX0-1" y="connsiteY0-2"/>
                </a:cxn>
                <a:cxn ang="0">
                  <a:pos x="connsiteX1-3" y="connsiteY1-4"/>
                </a:cxn>
                <a:cxn ang="0">
                  <a:pos x="connsiteX2-5" y="connsiteY2-6"/>
                </a:cxn>
                <a:cxn ang="0">
                  <a:pos x="connsiteX3-7" y="connsiteY3-8"/>
                </a:cxn>
              </a:cxnLst>
              <a:rect l="l" t="t" r="r" b="b"/>
              <a:pathLst>
                <a:path w="1245394" h="641273">
                  <a:moveTo>
                    <a:pt x="0" y="203123"/>
                  </a:moveTo>
                  <a:lnTo>
                    <a:pt x="250032" y="0"/>
                  </a:lnTo>
                  <a:lnTo>
                    <a:pt x="1245394" y="641273"/>
                  </a:lnTo>
                  <a:lnTo>
                    <a:pt x="0" y="203123"/>
                  </a:lnTo>
                  <a:close/>
                </a:path>
              </a:pathLst>
            </a:custGeom>
            <a:solidFill>
              <a:srgbClr val="F2F2F2"/>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34"/>
            <p:cNvSpPr/>
            <p:nvPr/>
          </p:nvSpPr>
          <p:spPr>
            <a:xfrm rot="7233140">
              <a:off x="9433484" y="4630457"/>
              <a:ext cx="1793112" cy="804826"/>
            </a:xfrm>
            <a:custGeom>
              <a:avLst/>
              <a:gdLst>
                <a:gd name="connsiteX0" fmla="*/ 0 w 1634073"/>
                <a:gd name="connsiteY0" fmla="*/ 702844 h 702844"/>
                <a:gd name="connsiteX1" fmla="*/ 412538 w 1634073"/>
                <a:gd name="connsiteY1" fmla="*/ 0 h 702844"/>
                <a:gd name="connsiteX2" fmla="*/ 1634073 w 1634073"/>
                <a:gd name="connsiteY2" fmla="*/ 702844 h 702844"/>
                <a:gd name="connsiteX3" fmla="*/ 0 w 1634073"/>
                <a:gd name="connsiteY3" fmla="*/ 702844 h 702844"/>
                <a:gd name="connsiteX0-1" fmla="*/ 0 w 1767688"/>
                <a:gd name="connsiteY0-2" fmla="*/ 807522 h 807522"/>
                <a:gd name="connsiteX1-3" fmla="*/ 546153 w 1767688"/>
                <a:gd name="connsiteY1-4" fmla="*/ 0 h 807522"/>
                <a:gd name="connsiteX2-5" fmla="*/ 1767688 w 1767688"/>
                <a:gd name="connsiteY2-6" fmla="*/ 702844 h 807522"/>
                <a:gd name="connsiteX3-7" fmla="*/ 0 w 1767688"/>
                <a:gd name="connsiteY3-8" fmla="*/ 807522 h 807522"/>
                <a:gd name="connsiteX0-9" fmla="*/ 0 w 1793112"/>
                <a:gd name="connsiteY0-10" fmla="*/ 807522 h 807522"/>
                <a:gd name="connsiteX1-11" fmla="*/ 546153 w 1793112"/>
                <a:gd name="connsiteY1-12" fmla="*/ 0 h 807522"/>
                <a:gd name="connsiteX2-13" fmla="*/ 1793112 w 1793112"/>
                <a:gd name="connsiteY2-14" fmla="*/ 802128 h 807522"/>
                <a:gd name="connsiteX3-15" fmla="*/ 0 w 1793112"/>
                <a:gd name="connsiteY3-16" fmla="*/ 807522 h 807522"/>
                <a:gd name="connsiteX0-17" fmla="*/ 0 w 1793112"/>
                <a:gd name="connsiteY0-18" fmla="*/ 804826 h 804826"/>
                <a:gd name="connsiteX1-19" fmla="*/ 466633 w 1793112"/>
                <a:gd name="connsiteY1-20" fmla="*/ 0 h 804826"/>
                <a:gd name="connsiteX2-21" fmla="*/ 1793112 w 1793112"/>
                <a:gd name="connsiteY2-22" fmla="*/ 799432 h 804826"/>
                <a:gd name="connsiteX3-23" fmla="*/ 0 w 1793112"/>
                <a:gd name="connsiteY3-24" fmla="*/ 804826 h 804826"/>
              </a:gdLst>
              <a:ahLst/>
              <a:cxnLst>
                <a:cxn ang="0">
                  <a:pos x="connsiteX0-1" y="connsiteY0-2"/>
                </a:cxn>
                <a:cxn ang="0">
                  <a:pos x="connsiteX1-3" y="connsiteY1-4"/>
                </a:cxn>
                <a:cxn ang="0">
                  <a:pos x="connsiteX2-5" y="connsiteY2-6"/>
                </a:cxn>
                <a:cxn ang="0">
                  <a:pos x="connsiteX3-7" y="connsiteY3-8"/>
                </a:cxn>
              </a:cxnLst>
              <a:rect l="l" t="t" r="r" b="b"/>
              <a:pathLst>
                <a:path w="1793112" h="804826">
                  <a:moveTo>
                    <a:pt x="0" y="804826"/>
                  </a:moveTo>
                  <a:lnTo>
                    <a:pt x="466633" y="0"/>
                  </a:lnTo>
                  <a:lnTo>
                    <a:pt x="1793112" y="799432"/>
                  </a:lnTo>
                  <a:lnTo>
                    <a:pt x="0" y="80482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9164637" y="4361031"/>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7"/>
            </p:cNvCxnSpPr>
            <p:nvPr/>
          </p:nvCxnSpPr>
          <p:spPr>
            <a:xfrm flipV="1">
              <a:off x="9203661" y="4056233"/>
              <a:ext cx="1232563" cy="311493"/>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0415745" y="403813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V="1">
              <a:off x="9539286" y="4074330"/>
              <a:ext cx="889220" cy="1524954"/>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9" idx="1"/>
            </p:cNvCxnSpPr>
            <p:nvPr/>
          </p:nvCxnSpPr>
          <p:spPr>
            <a:xfrm flipH="1" flipV="1">
              <a:off x="9187496" y="4406750"/>
              <a:ext cx="330288" cy="1187970"/>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9210357" y="4383891"/>
              <a:ext cx="1692139" cy="475776"/>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34" idx="1"/>
              <a:endCxn id="25" idx="5"/>
            </p:cNvCxnSpPr>
            <p:nvPr/>
          </p:nvCxnSpPr>
          <p:spPr>
            <a:xfrm flipH="1" flipV="1">
              <a:off x="10454769" y="4077159"/>
              <a:ext cx="430205" cy="766345"/>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39" idx="7"/>
              <a:endCxn id="34" idx="3"/>
            </p:cNvCxnSpPr>
            <p:nvPr/>
          </p:nvCxnSpPr>
          <p:spPr>
            <a:xfrm flipV="1">
              <a:off x="9550113" y="4875833"/>
              <a:ext cx="1334861" cy="718887"/>
            </a:xfrm>
            <a:prstGeom prst="line">
              <a:avLst/>
            </a:prstGeom>
            <a:ln w="6350">
              <a:solidFill>
                <a:srgbClr val="C7CBD8"/>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10671972" y="5407353"/>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1148994" y="4643238"/>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10878279" y="4836809"/>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1"/>
            <p:cNvSpPr/>
            <p:nvPr/>
          </p:nvSpPr>
          <p:spPr>
            <a:xfrm>
              <a:off x="9519057" y="5605893"/>
              <a:ext cx="560392" cy="1135731"/>
            </a:xfrm>
            <a:custGeom>
              <a:avLst/>
              <a:gdLst>
                <a:gd name="connsiteX0" fmla="*/ 0 w 1141417"/>
                <a:gd name="connsiteY0" fmla="*/ 877762 h 877762"/>
                <a:gd name="connsiteX1" fmla="*/ 570709 w 1141417"/>
                <a:gd name="connsiteY1" fmla="*/ 0 h 877762"/>
                <a:gd name="connsiteX2" fmla="*/ 1141417 w 1141417"/>
                <a:gd name="connsiteY2" fmla="*/ 877762 h 877762"/>
                <a:gd name="connsiteX3" fmla="*/ 0 w 1141417"/>
                <a:gd name="connsiteY3" fmla="*/ 877762 h 877762"/>
                <a:gd name="connsiteX0-1" fmla="*/ 0 w 1833567"/>
                <a:gd name="connsiteY0-2" fmla="*/ 877762 h 877762"/>
                <a:gd name="connsiteX1-3" fmla="*/ 570709 w 1833567"/>
                <a:gd name="connsiteY1-4" fmla="*/ 0 h 877762"/>
                <a:gd name="connsiteX2-5" fmla="*/ 1833567 w 1833567"/>
                <a:gd name="connsiteY2-6" fmla="*/ 433262 h 877762"/>
                <a:gd name="connsiteX3-7" fmla="*/ 0 w 1833567"/>
                <a:gd name="connsiteY3-8" fmla="*/ 877762 h 877762"/>
                <a:gd name="connsiteX0-9" fmla="*/ 0 w 1268417"/>
                <a:gd name="connsiteY0-10" fmla="*/ 426912 h 433262"/>
                <a:gd name="connsiteX1-11" fmla="*/ 5559 w 1268417"/>
                <a:gd name="connsiteY1-12" fmla="*/ 0 h 433262"/>
                <a:gd name="connsiteX2-13" fmla="*/ 1268417 w 1268417"/>
                <a:gd name="connsiteY2-14" fmla="*/ 433262 h 433262"/>
                <a:gd name="connsiteX3-15" fmla="*/ 0 w 1268417"/>
                <a:gd name="connsiteY3-16" fmla="*/ 426912 h 433262"/>
                <a:gd name="connsiteX0-17" fmla="*/ 0 w 1474792"/>
                <a:gd name="connsiteY0-18" fmla="*/ 557087 h 557087"/>
                <a:gd name="connsiteX1-19" fmla="*/ 211934 w 1474792"/>
                <a:gd name="connsiteY1-20" fmla="*/ 0 h 557087"/>
                <a:gd name="connsiteX2-21" fmla="*/ 1474792 w 1474792"/>
                <a:gd name="connsiteY2-22" fmla="*/ 433262 h 557087"/>
                <a:gd name="connsiteX3-23" fmla="*/ 0 w 1474792"/>
                <a:gd name="connsiteY3-24" fmla="*/ 557087 h 557087"/>
                <a:gd name="connsiteX0-25" fmla="*/ 0 w 579442"/>
                <a:gd name="connsiteY0-26" fmla="*/ 557087 h 557087"/>
                <a:gd name="connsiteX1-27" fmla="*/ 211934 w 579442"/>
                <a:gd name="connsiteY1-28" fmla="*/ 0 h 557087"/>
                <a:gd name="connsiteX2-29" fmla="*/ 579442 w 579442"/>
                <a:gd name="connsiteY2-30" fmla="*/ 273719 h 557087"/>
                <a:gd name="connsiteX3-31" fmla="*/ 0 w 579442"/>
                <a:gd name="connsiteY3-32" fmla="*/ 557087 h 557087"/>
                <a:gd name="connsiteX0-33" fmla="*/ 0 w 758036"/>
                <a:gd name="connsiteY0-34" fmla="*/ 557087 h 557087"/>
                <a:gd name="connsiteX1-35" fmla="*/ 211934 w 758036"/>
                <a:gd name="connsiteY1-36" fmla="*/ 0 h 557087"/>
                <a:gd name="connsiteX2-37" fmla="*/ 758036 w 758036"/>
                <a:gd name="connsiteY2-38" fmla="*/ 164181 h 557087"/>
                <a:gd name="connsiteX3-39" fmla="*/ 0 w 758036"/>
                <a:gd name="connsiteY3-40" fmla="*/ 557087 h 557087"/>
                <a:gd name="connsiteX0-41" fmla="*/ 0 w 569917"/>
                <a:gd name="connsiteY0-42" fmla="*/ 1145256 h 1145256"/>
                <a:gd name="connsiteX1-43" fmla="*/ 23815 w 569917"/>
                <a:gd name="connsiteY1-44" fmla="*/ 0 h 1145256"/>
                <a:gd name="connsiteX2-45" fmla="*/ 569917 w 569917"/>
                <a:gd name="connsiteY2-46" fmla="*/ 164181 h 1145256"/>
                <a:gd name="connsiteX3-47" fmla="*/ 0 w 569917"/>
                <a:gd name="connsiteY3-48" fmla="*/ 1145256 h 1145256"/>
                <a:gd name="connsiteX0-49" fmla="*/ 0 w 560392"/>
                <a:gd name="connsiteY0-50" fmla="*/ 1135731 h 1135731"/>
                <a:gd name="connsiteX1-51" fmla="*/ 14290 w 560392"/>
                <a:gd name="connsiteY1-52" fmla="*/ 0 h 1135731"/>
                <a:gd name="connsiteX2-53" fmla="*/ 560392 w 560392"/>
                <a:gd name="connsiteY2-54" fmla="*/ 164181 h 1135731"/>
                <a:gd name="connsiteX3-55" fmla="*/ 0 w 560392"/>
                <a:gd name="connsiteY3-56" fmla="*/ 1135731 h 1135731"/>
              </a:gdLst>
              <a:ahLst/>
              <a:cxnLst>
                <a:cxn ang="0">
                  <a:pos x="connsiteX0-1" y="connsiteY0-2"/>
                </a:cxn>
                <a:cxn ang="0">
                  <a:pos x="connsiteX1-3" y="connsiteY1-4"/>
                </a:cxn>
                <a:cxn ang="0">
                  <a:pos x="connsiteX2-5" y="connsiteY2-6"/>
                </a:cxn>
                <a:cxn ang="0">
                  <a:pos x="connsiteX3-7" y="connsiteY3-8"/>
                </a:cxn>
              </a:cxnLst>
              <a:rect l="l" t="t" r="r" b="b"/>
              <a:pathLst>
                <a:path w="560392" h="1135731">
                  <a:moveTo>
                    <a:pt x="0" y="1135731"/>
                  </a:moveTo>
                  <a:lnTo>
                    <a:pt x="14290" y="0"/>
                  </a:lnTo>
                  <a:lnTo>
                    <a:pt x="560392" y="164181"/>
                  </a:lnTo>
                  <a:lnTo>
                    <a:pt x="0" y="1135731"/>
                  </a:lnTo>
                  <a:close/>
                </a:path>
              </a:pathLst>
            </a:custGeom>
            <a:solidFill>
              <a:schemeClr val="bg1">
                <a:lumMod val="95000"/>
              </a:schemeClr>
            </a:solidFill>
            <a:ln>
              <a:solidFill>
                <a:srgbClr val="E4E6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9504893" y="6725373"/>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等腰三角形 58"/>
            <p:cNvSpPr/>
            <p:nvPr/>
          </p:nvSpPr>
          <p:spPr>
            <a:xfrm>
              <a:off x="9538637" y="5429148"/>
              <a:ext cx="1147764" cy="348379"/>
            </a:xfrm>
            <a:custGeom>
              <a:avLst/>
              <a:gdLst>
                <a:gd name="connsiteX0" fmla="*/ 0 w 628650"/>
                <a:gd name="connsiteY0" fmla="*/ 215029 h 215029"/>
                <a:gd name="connsiteX1" fmla="*/ 314325 w 628650"/>
                <a:gd name="connsiteY1" fmla="*/ 0 h 215029"/>
                <a:gd name="connsiteX2" fmla="*/ 628650 w 628650"/>
                <a:gd name="connsiteY2" fmla="*/ 215029 h 215029"/>
                <a:gd name="connsiteX3" fmla="*/ 0 w 628650"/>
                <a:gd name="connsiteY3" fmla="*/ 215029 h 215029"/>
                <a:gd name="connsiteX0-1" fmla="*/ 14287 w 642937"/>
                <a:gd name="connsiteY0-2" fmla="*/ 186454 h 186454"/>
                <a:gd name="connsiteX1-3" fmla="*/ 0 w 642937"/>
                <a:gd name="connsiteY1-4" fmla="*/ 0 h 186454"/>
                <a:gd name="connsiteX2-5" fmla="*/ 642937 w 642937"/>
                <a:gd name="connsiteY2-6" fmla="*/ 186454 h 186454"/>
                <a:gd name="connsiteX3-7" fmla="*/ 14287 w 642937"/>
                <a:gd name="connsiteY3-8" fmla="*/ 186454 h 186454"/>
                <a:gd name="connsiteX0-9" fmla="*/ 14287 w 995362"/>
                <a:gd name="connsiteY0-10" fmla="*/ 186454 h 641273"/>
                <a:gd name="connsiteX1-11" fmla="*/ 0 w 995362"/>
                <a:gd name="connsiteY1-12" fmla="*/ 0 h 641273"/>
                <a:gd name="connsiteX2-13" fmla="*/ 995362 w 995362"/>
                <a:gd name="connsiteY2-14" fmla="*/ 641273 h 641273"/>
                <a:gd name="connsiteX3-15" fmla="*/ 14287 w 995362"/>
                <a:gd name="connsiteY3-16" fmla="*/ 186454 h 641273"/>
                <a:gd name="connsiteX0-17" fmla="*/ 0 w 1245394"/>
                <a:gd name="connsiteY0-18" fmla="*/ 203123 h 641273"/>
                <a:gd name="connsiteX1-19" fmla="*/ 250032 w 1245394"/>
                <a:gd name="connsiteY1-20" fmla="*/ 0 h 641273"/>
                <a:gd name="connsiteX2-21" fmla="*/ 1245394 w 1245394"/>
                <a:gd name="connsiteY2-22" fmla="*/ 641273 h 641273"/>
                <a:gd name="connsiteX3-23" fmla="*/ 0 w 1245394"/>
                <a:gd name="connsiteY3-24" fmla="*/ 203123 h 641273"/>
                <a:gd name="connsiteX0-25" fmla="*/ 0 w 1774032"/>
                <a:gd name="connsiteY0-26" fmla="*/ 112635 h 641273"/>
                <a:gd name="connsiteX1-27" fmla="*/ 778670 w 1774032"/>
                <a:gd name="connsiteY1-28" fmla="*/ 0 h 641273"/>
                <a:gd name="connsiteX2-29" fmla="*/ 1774032 w 1774032"/>
                <a:gd name="connsiteY2-30" fmla="*/ 641273 h 641273"/>
                <a:gd name="connsiteX3-31" fmla="*/ 0 w 1774032"/>
                <a:gd name="connsiteY3-32" fmla="*/ 112635 h 641273"/>
                <a:gd name="connsiteX0-33" fmla="*/ 0 w 1774032"/>
                <a:gd name="connsiteY0-34" fmla="*/ 181691 h 710329"/>
                <a:gd name="connsiteX1-35" fmla="*/ 1147764 w 1774032"/>
                <a:gd name="connsiteY1-36" fmla="*/ 0 h 710329"/>
                <a:gd name="connsiteX2-37" fmla="*/ 1774032 w 1774032"/>
                <a:gd name="connsiteY2-38" fmla="*/ 710329 h 710329"/>
                <a:gd name="connsiteX3-39" fmla="*/ 0 w 1774032"/>
                <a:gd name="connsiteY3-40" fmla="*/ 181691 h 710329"/>
                <a:gd name="connsiteX0-41" fmla="*/ 0 w 1147764"/>
                <a:gd name="connsiteY0-42" fmla="*/ 181691 h 348379"/>
                <a:gd name="connsiteX1-43" fmla="*/ 1147764 w 1147764"/>
                <a:gd name="connsiteY1-44" fmla="*/ 0 h 348379"/>
                <a:gd name="connsiteX2-45" fmla="*/ 547688 w 1147764"/>
                <a:gd name="connsiteY2-46" fmla="*/ 348379 h 348379"/>
                <a:gd name="connsiteX3-47" fmla="*/ 0 w 1147764"/>
                <a:gd name="connsiteY3-48" fmla="*/ 181691 h 348379"/>
              </a:gdLst>
              <a:ahLst/>
              <a:cxnLst>
                <a:cxn ang="0">
                  <a:pos x="connsiteX0-1" y="connsiteY0-2"/>
                </a:cxn>
                <a:cxn ang="0">
                  <a:pos x="connsiteX1-3" y="connsiteY1-4"/>
                </a:cxn>
                <a:cxn ang="0">
                  <a:pos x="connsiteX2-5" y="connsiteY2-6"/>
                </a:cxn>
                <a:cxn ang="0">
                  <a:pos x="connsiteX3-7" y="connsiteY3-8"/>
                </a:cxn>
              </a:cxnLst>
              <a:rect l="l" t="t" r="r" b="b"/>
              <a:pathLst>
                <a:path w="1147764" h="348379">
                  <a:moveTo>
                    <a:pt x="0" y="181691"/>
                  </a:moveTo>
                  <a:lnTo>
                    <a:pt x="1147764" y="0"/>
                  </a:lnTo>
                  <a:lnTo>
                    <a:pt x="547688" y="348379"/>
                  </a:lnTo>
                  <a:lnTo>
                    <a:pt x="0" y="181691"/>
                  </a:lnTo>
                  <a:close/>
                </a:path>
              </a:pathLst>
            </a:custGeom>
            <a:solidFill>
              <a:schemeClr val="bg1"/>
            </a:solidFill>
            <a:ln w="6350">
              <a:solidFill>
                <a:srgbClr val="E3E5E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511089" y="5588025"/>
              <a:ext cx="45719" cy="45719"/>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056426" y="5764191"/>
              <a:ext cx="36000" cy="360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2163200" y="5284321"/>
              <a:ext cx="28800" cy="28800"/>
            </a:xfrm>
            <a:prstGeom prst="ellipse">
              <a:avLst/>
            </a:prstGeom>
            <a:solidFill>
              <a:srgbClr val="C7CBD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 name="直接连接符 19"/>
          <p:cNvCxnSpPr/>
          <p:nvPr/>
        </p:nvCxnSpPr>
        <p:spPr>
          <a:xfrm flipH="1">
            <a:off x="0" y="6433143"/>
            <a:ext cx="121920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258103" y="2593076"/>
            <a:ext cx="4339988" cy="830997"/>
          </a:xfrm>
          <a:prstGeom prst="rect">
            <a:avLst/>
          </a:prstGeom>
          <a:noFill/>
        </p:spPr>
        <p:txBody>
          <a:bodyPr wrap="square" rtlCol="0">
            <a:spAutoFit/>
          </a:bodyPr>
          <a:lstStyle/>
          <a:p>
            <a:r>
              <a:rPr lang="en-US" altLang="zh-CN" sz="4800" b="1" dirty="0" smtClean="0">
                <a:latin typeface="Times New Roman" panose="02020603050405020304" pitchFamily="18" charset="0"/>
                <a:cs typeface="Times New Roman" panose="02020603050405020304" pitchFamily="18" charset="0"/>
              </a:rPr>
              <a:t>Question</a:t>
            </a:r>
            <a:endParaRPr lang="zh-CN" altLang="en-US" sz="4800" b="1" dirty="0">
              <a:latin typeface="Times New Roman" panose="02020603050405020304" pitchFamily="18" charset="0"/>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927648" y="1052736"/>
            <a:ext cx="10221383" cy="4641850"/>
          </a:xfrm>
        </p:spPr>
        <p:txBody>
          <a:bodyPr/>
          <a:lstStyle/>
          <a:p>
            <a:pPr>
              <a:lnSpc>
                <a:spcPct val="150000"/>
              </a:lnSpc>
            </a:pPr>
            <a:r>
              <a:rPr lang="zh-CN" altLang="en-US" dirty="0" smtClean="0"/>
              <a:t>独立路径背景知识</a:t>
            </a:r>
            <a:endParaRPr lang="en-US" altLang="zh-CN" dirty="0" smtClean="0"/>
          </a:p>
          <a:p>
            <a:pPr>
              <a:lnSpc>
                <a:spcPct val="150000"/>
              </a:lnSpc>
            </a:pPr>
            <a:r>
              <a:rPr lang="zh-CN" altLang="en-US" dirty="0" smtClean="0"/>
              <a:t>独立路径实例分析</a:t>
            </a:r>
            <a:endParaRPr lang="en-US" altLang="zh-CN" dirty="0" smtClean="0"/>
          </a:p>
          <a:p>
            <a:pPr>
              <a:lnSpc>
                <a:spcPct val="150000"/>
              </a:lnSpc>
            </a:pPr>
            <a:r>
              <a:rPr lang="zh-CN" altLang="en-US" dirty="0"/>
              <a:t>多判定节点串联和存在循环的独立路径</a:t>
            </a:r>
            <a:r>
              <a:rPr lang="zh-CN" altLang="en-US" dirty="0" smtClean="0"/>
              <a:t>测试</a:t>
            </a:r>
            <a:endParaRPr lang="en-US" altLang="zh-CN" dirty="0" smtClean="0"/>
          </a:p>
          <a:p>
            <a:pPr>
              <a:lnSpc>
                <a:spcPct val="150000"/>
              </a:lnSpc>
            </a:pPr>
            <a:r>
              <a:rPr lang="zh-CN" altLang="en-US" dirty="0" smtClean="0"/>
              <a:t>独立路径测试总结</a:t>
            </a:r>
            <a:endParaRPr lang="en-US" altLang="zh-CN" dirty="0" smtClean="0"/>
          </a:p>
          <a:p>
            <a:pPr>
              <a:lnSpc>
                <a:spcPct val="150000"/>
              </a:lnSpc>
            </a:pPr>
            <a:endParaRPr lang="en-US" altLang="zh-CN" dirty="0" smtClean="0"/>
          </a:p>
          <a:p>
            <a:pPr>
              <a:lnSpc>
                <a:spcPct val="150000"/>
              </a:lnSpc>
            </a:pPr>
            <a:endParaRPr lang="en-US" altLang="zh-CN" dirty="0" smtClean="0"/>
          </a:p>
          <a:p>
            <a:pPr>
              <a:lnSpc>
                <a:spcPct val="150000"/>
              </a:lnSpc>
            </a:pPr>
            <a:endParaRPr lang="zh-CN" altLang="en-US" dirty="0"/>
          </a:p>
        </p:txBody>
      </p:sp>
      <p:sp>
        <p:nvSpPr>
          <p:cNvPr id="3" name="标题 2"/>
          <p:cNvSpPr>
            <a:spLocks noGrp="1"/>
          </p:cNvSpPr>
          <p:nvPr>
            <p:ph type="title" idx="4294967295"/>
          </p:nvPr>
        </p:nvSpPr>
        <p:spPr/>
        <p:txBody>
          <a:bodyPr/>
          <a:lstStyle/>
          <a:p>
            <a:pPr algn="ctr"/>
            <a:r>
              <a:rPr lang="zh-CN" altLang="en-US" dirty="0" smtClean="0"/>
              <a:t>目   录</a:t>
            </a:r>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故事从这里开始</a:t>
            </a:r>
            <a:endParaRPr lang="zh-CN" altLang="en-US" dirty="0"/>
          </a:p>
        </p:txBody>
      </p:sp>
      <p:sp>
        <p:nvSpPr>
          <p:cNvPr id="3" name="内容占位符 2"/>
          <p:cNvSpPr>
            <a:spLocks noGrp="1"/>
          </p:cNvSpPr>
          <p:nvPr>
            <p:ph idx="1"/>
          </p:nvPr>
        </p:nvSpPr>
        <p:spPr/>
        <p:txBody>
          <a:bodyPr/>
          <a:lstStyle/>
          <a:p>
            <a:r>
              <a:rPr lang="zh-CN" altLang="en-US" dirty="0" smtClean="0"/>
              <a:t>弥诺陶洛斯迷宫的故事</a:t>
            </a:r>
            <a:endParaRPr lang="en-US" altLang="zh-CN" dirty="0" smtClean="0"/>
          </a:p>
          <a:p>
            <a:pPr lvl="1"/>
            <a:r>
              <a:rPr lang="zh-CN" altLang="en-US" dirty="0" smtClean="0"/>
              <a:t>弥诺斯（克里特岛）</a:t>
            </a:r>
            <a:endParaRPr lang="en-US" altLang="zh-CN" dirty="0" smtClean="0"/>
          </a:p>
          <a:p>
            <a:pPr lvl="1"/>
            <a:r>
              <a:rPr lang="zh-CN" altLang="en-US" dirty="0" smtClean="0"/>
              <a:t>帕西菲（弥诺斯妻子）</a:t>
            </a:r>
            <a:endParaRPr lang="en-US" altLang="zh-CN" dirty="0" smtClean="0"/>
          </a:p>
          <a:p>
            <a:pPr lvl="1"/>
            <a:r>
              <a:rPr lang="zh-CN" altLang="en-US" dirty="0" smtClean="0"/>
              <a:t>波赛冬（海神）</a:t>
            </a:r>
            <a:endParaRPr lang="en-US" altLang="zh-CN" dirty="0" smtClean="0"/>
          </a:p>
          <a:p>
            <a:pPr lvl="1"/>
            <a:r>
              <a:rPr lang="zh-CN" altLang="en-US" dirty="0" smtClean="0"/>
              <a:t>安德洛革俄斯（弥诺斯儿子，泛雅典娜节运动会获胜）</a:t>
            </a:r>
            <a:endParaRPr lang="en-US" altLang="zh-CN" dirty="0" smtClean="0"/>
          </a:p>
          <a:p>
            <a:pPr lvl="1"/>
            <a:r>
              <a:rPr lang="zh-CN" altLang="en-US" dirty="0" smtClean="0"/>
              <a:t>忒斯（雅典国王埃勾斯之子）</a:t>
            </a:r>
            <a:endParaRPr lang="en-US" altLang="zh-CN" dirty="0" smtClean="0"/>
          </a:p>
          <a:p>
            <a:pPr lvl="1"/>
            <a:r>
              <a:rPr lang="zh-CN" altLang="en-US" dirty="0" smtClean="0"/>
              <a:t>阿里阿德湼（弥诺斯女儿）</a:t>
            </a:r>
            <a:endParaRPr lang="en-US" altLang="zh-CN" dirty="0" smtClean="0"/>
          </a:p>
          <a:p>
            <a:pPr lvl="1"/>
            <a:endParaRPr lang="en-US" altLang="zh-CN" dirty="0" smtClean="0"/>
          </a:p>
          <a:p>
            <a:pPr lvl="1"/>
            <a:endParaRPr lang="en-US" altLang="zh-CN" dirty="0" smtClean="0"/>
          </a:p>
          <a:p>
            <a:endParaRPr lang="zh-CN" altLang="en-US" dirty="0"/>
          </a:p>
        </p:txBody>
      </p:sp>
    </p:spTree>
  </p:cSld>
  <p:clrMapOvr>
    <a:masterClrMapping/>
  </p:clrMapOvr>
  <p:transition>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程序路径</a:t>
            </a:r>
            <a:endParaRPr lang="zh-CN" altLang="en-US" dirty="0"/>
          </a:p>
        </p:txBody>
      </p:sp>
      <p:sp>
        <p:nvSpPr>
          <p:cNvPr id="3" name="内容占位符 2"/>
          <p:cNvSpPr>
            <a:spLocks noGrp="1"/>
          </p:cNvSpPr>
          <p:nvPr>
            <p:ph idx="1"/>
          </p:nvPr>
        </p:nvSpPr>
        <p:spPr/>
        <p:txBody>
          <a:bodyPr/>
          <a:lstStyle/>
          <a:p>
            <a:r>
              <a:rPr lang="zh-CN" altLang="en-US" dirty="0" smtClean="0"/>
              <a:t>判定和循环增多，程序路径数目越大</a:t>
            </a:r>
            <a:endParaRPr lang="en-US" altLang="zh-CN" dirty="0" smtClean="0"/>
          </a:p>
          <a:p>
            <a:r>
              <a:rPr lang="zh-CN" altLang="en-US" dirty="0" smtClean="0"/>
              <a:t>每次升级带来的路径变化、增多</a:t>
            </a:r>
            <a:endParaRPr lang="en-US" altLang="zh-CN" dirty="0" smtClean="0"/>
          </a:p>
          <a:p>
            <a:r>
              <a:rPr lang="zh-CN" altLang="en-US" dirty="0" smtClean="0"/>
              <a:t>测试人员需要找到三件法宝</a:t>
            </a:r>
            <a:endParaRPr lang="en-US" altLang="zh-CN" dirty="0" smtClean="0"/>
          </a:p>
          <a:p>
            <a:pPr lvl="1"/>
            <a:r>
              <a:rPr lang="zh-CN" altLang="en-US" dirty="0"/>
              <a:t>一</a:t>
            </a:r>
            <a:r>
              <a:rPr lang="zh-CN" altLang="en-US" dirty="0" smtClean="0"/>
              <a:t>张用于记录迷宫路线的地图</a:t>
            </a:r>
            <a:endParaRPr lang="en-US" altLang="zh-CN" dirty="0" smtClean="0"/>
          </a:p>
          <a:p>
            <a:pPr lvl="1"/>
            <a:r>
              <a:rPr lang="zh-CN" altLang="en-US" dirty="0" smtClean="0"/>
              <a:t>迷宫内最少线性无关路径数，避免走重复路径</a:t>
            </a:r>
            <a:endParaRPr lang="en-US" altLang="zh-CN" dirty="0" smtClean="0"/>
          </a:p>
          <a:p>
            <a:pPr lvl="1"/>
            <a:r>
              <a:rPr lang="zh-CN" altLang="en-US" dirty="0" smtClean="0"/>
              <a:t>找到所有可能迅速逃离迷宫的最佳独立路径</a:t>
            </a:r>
            <a:endParaRPr lang="en-US" altLang="zh-CN" dirty="0" smtClean="0"/>
          </a:p>
          <a:p>
            <a:pPr lvl="1"/>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独立路径</a:t>
            </a:r>
            <a:endParaRPr lang="zh-CN" altLang="en-US" dirty="0"/>
          </a:p>
        </p:txBody>
      </p:sp>
      <p:sp>
        <p:nvSpPr>
          <p:cNvPr id="3" name="内容占位符 2"/>
          <p:cNvSpPr>
            <a:spLocks noGrp="1"/>
          </p:cNvSpPr>
          <p:nvPr>
            <p:ph idx="1"/>
          </p:nvPr>
        </p:nvSpPr>
        <p:spPr/>
        <p:txBody>
          <a:bodyPr/>
          <a:lstStyle/>
          <a:p>
            <a:r>
              <a:rPr lang="zh-CN" altLang="en-US" dirty="0" smtClean="0"/>
              <a:t>什么是路径</a:t>
            </a:r>
            <a:endParaRPr lang="en-US" altLang="zh-CN" dirty="0" smtClean="0"/>
          </a:p>
          <a:p>
            <a:pPr lvl="1"/>
            <a:r>
              <a:rPr lang="zh-CN" altLang="en-US" dirty="0" smtClean="0"/>
              <a:t>程序从起始执行到程序结束经过的所有节点和连接线</a:t>
            </a:r>
            <a:endParaRPr lang="en-US" altLang="zh-CN" dirty="0" smtClean="0"/>
          </a:p>
          <a:p>
            <a:r>
              <a:rPr lang="zh-CN" altLang="en-US" dirty="0" smtClean="0"/>
              <a:t>什么是</a:t>
            </a:r>
            <a:r>
              <a:rPr lang="zh-CN" altLang="en-US" dirty="0" smtClean="0">
                <a:solidFill>
                  <a:srgbClr val="FF0000"/>
                </a:solidFill>
              </a:rPr>
              <a:t>独立路径</a:t>
            </a:r>
            <a:endParaRPr lang="en-US" altLang="zh-CN" dirty="0" smtClean="0">
              <a:solidFill>
                <a:srgbClr val="FF0000"/>
              </a:solidFill>
            </a:endParaRPr>
          </a:p>
          <a:p>
            <a:pPr lvl="1"/>
            <a:r>
              <a:rPr lang="zh-CN" altLang="en-US" dirty="0" smtClean="0"/>
              <a:t>将全路径看做一个向量空间，从全路径集合中抽取一组线性无关的独立路径看做一组向量基</a:t>
            </a:r>
            <a:endParaRPr lang="en-US" altLang="zh-CN" dirty="0" smtClean="0"/>
          </a:p>
          <a:p>
            <a:r>
              <a:rPr lang="zh-CN" altLang="en-US" dirty="0" smtClean="0"/>
              <a:t>什么是向量基</a:t>
            </a:r>
            <a:endParaRPr lang="en-US" altLang="zh-CN" dirty="0"/>
          </a:p>
          <a:p>
            <a:pPr lvl="1"/>
            <a:r>
              <a:rPr lang="zh-CN" altLang="en-US" dirty="0" smtClean="0"/>
              <a:t>指</a:t>
            </a:r>
            <a:r>
              <a:rPr lang="zh-CN" altLang="en-US" dirty="0"/>
              <a:t>一组向量中任意一个向量都不能由其它几个向量线性表示</a:t>
            </a:r>
            <a:endParaRPr lang="en-US" altLang="zh-CN" dirty="0" smtClean="0"/>
          </a:p>
          <a:p>
            <a:endParaRPr lang="zh-CN" altLang="en-US"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独立路径抽取</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Picture 6" descr="5t2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67408" y="1268760"/>
            <a:ext cx="10363916"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4619</Words>
  <Application>WPS 演示</Application>
  <PresentationFormat>宽屏</PresentationFormat>
  <Paragraphs>942</Paragraphs>
  <Slides>44</Slides>
  <Notes>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44</vt:i4>
      </vt:variant>
    </vt:vector>
  </HeadingPairs>
  <TitlesOfParts>
    <vt:vector size="59" baseType="lpstr">
      <vt:lpstr>Arial</vt:lpstr>
      <vt:lpstr>宋体</vt:lpstr>
      <vt:lpstr>Wingdings</vt:lpstr>
      <vt:lpstr>Verdana</vt:lpstr>
      <vt:lpstr>华文楷体</vt:lpstr>
      <vt:lpstr>楷体</vt:lpstr>
      <vt:lpstr>华文新魏</vt:lpstr>
      <vt:lpstr>Times New Roman</vt:lpstr>
      <vt:lpstr>黑体</vt:lpstr>
      <vt:lpstr>Lucida Console</vt:lpstr>
      <vt:lpstr>华文隶书</vt:lpstr>
      <vt:lpstr>微软雅黑</vt:lpstr>
      <vt:lpstr>Arial Unicode MS</vt:lpstr>
      <vt:lpstr>Consolas</vt:lpstr>
      <vt:lpstr>Profile</vt:lpstr>
      <vt:lpstr>软件测试实用教程 ——方法与实践</vt:lpstr>
      <vt:lpstr>内容回顾</vt:lpstr>
      <vt:lpstr>内容回顾</vt:lpstr>
      <vt:lpstr>内容回顾</vt:lpstr>
      <vt:lpstr>目   录</vt:lpstr>
      <vt:lpstr>故事从这里开始</vt:lpstr>
      <vt:lpstr>程序路径</vt:lpstr>
      <vt:lpstr>独立路径</vt:lpstr>
      <vt:lpstr>独立路径抽取</vt:lpstr>
      <vt:lpstr>基本路径测试追求的目标</vt:lpstr>
      <vt:lpstr>独立路径测试难点</vt:lpstr>
      <vt:lpstr>独立路径抽取</vt:lpstr>
      <vt:lpstr>独立路径抽取</vt:lpstr>
      <vt:lpstr>目   录</vt:lpstr>
      <vt:lpstr>第二日问题独立路径分析</vt:lpstr>
      <vt:lpstr>基于独立路径测试分析</vt:lpstr>
      <vt:lpstr>不可行路径处理</vt:lpstr>
      <vt:lpstr>路径测试</vt:lpstr>
      <vt:lpstr>NextDate函数路径测试分析</vt:lpstr>
      <vt:lpstr>NextDate函数路径测试分析</vt:lpstr>
      <vt:lpstr>NextDate函数路径测试</vt:lpstr>
      <vt:lpstr>基于独立路径测试分析</vt:lpstr>
      <vt:lpstr>基于独立路径测试分析</vt:lpstr>
      <vt:lpstr>基于独立路径测试分析</vt:lpstr>
      <vt:lpstr>基于独立路径测试分析</vt:lpstr>
      <vt:lpstr>基于独立路径测试分析</vt:lpstr>
      <vt:lpstr>基于独立路径测试分析</vt:lpstr>
      <vt:lpstr>基于独立路径测试分析</vt:lpstr>
      <vt:lpstr>基于独立路径测试分析</vt:lpstr>
      <vt:lpstr>目   录</vt:lpstr>
      <vt:lpstr>判定节点串联和存在循环的独立路径测试</vt:lpstr>
      <vt:lpstr>判定节点串联和存在循环的独立路径测试</vt:lpstr>
      <vt:lpstr>判定节点串联和存在循环的独立路径测试</vt:lpstr>
      <vt:lpstr>目   录</vt:lpstr>
      <vt:lpstr>独立路径测试注意事项总结</vt:lpstr>
      <vt:lpstr>独立路径测试注意事项总结</vt:lpstr>
      <vt:lpstr>路径测试 实践1</vt:lpstr>
      <vt:lpstr>路径测试 实践2</vt:lpstr>
      <vt:lpstr>路径测试实践2</vt:lpstr>
      <vt:lpstr>基于路径测试的总结</vt:lpstr>
      <vt:lpstr>基于路径测试的总结</vt:lpstr>
      <vt:lpstr>基于路径测试的总结</vt:lpstr>
      <vt:lpstr>内容总结	</vt:lpstr>
      <vt:lpstr>PowerPoint 演示文稿</vt:lpstr>
    </vt:vector>
  </TitlesOfParts>
  <Company>福建163软件园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软件测试技术基础</dc:title>
  <dc:creator>福建163软件园</dc:creator>
  <cp:lastModifiedBy>玲子</cp:lastModifiedBy>
  <cp:revision>324</cp:revision>
  <dcterms:created xsi:type="dcterms:W3CDTF">2008-07-27T05:17:00Z</dcterms:created>
  <dcterms:modified xsi:type="dcterms:W3CDTF">2019-06-14T09:18:45Z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