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686" r:id="rId3"/>
    <p:sldId id="2681" r:id="rId5"/>
    <p:sldId id="2693" r:id="rId6"/>
    <p:sldId id="2696" r:id="rId7"/>
    <p:sldId id="2689" r:id="rId8"/>
    <p:sldId id="2711" r:id="rId9"/>
    <p:sldId id="2720" r:id="rId10"/>
    <p:sldId id="2721" r:id="rId11"/>
    <p:sldId id="2722" r:id="rId12"/>
    <p:sldId id="2724" r:id="rId13"/>
  </p:sldIdLst>
  <p:sldSz cx="12858750" cy="7232650"/>
  <p:notesSz cx="6858000" cy="9144000"/>
  <p:custDataLst>
    <p:tags r:id="rId1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E41"/>
    <a:srgbClr val="591E87"/>
    <a:srgbClr val="749A03"/>
    <a:srgbClr val="9EC304"/>
    <a:srgbClr val="A432E1"/>
    <a:srgbClr val="A7BC1B"/>
    <a:srgbClr val="C65568"/>
    <a:srgbClr val="591F0E"/>
    <a:srgbClr val="725A41"/>
    <a:srgbClr val="ECCA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9" autoAdjust="0"/>
    <p:restoredTop sz="92986" autoAdjust="0"/>
  </p:normalViewPr>
  <p:slideViewPr>
    <p:cSldViewPr>
      <p:cViewPr varScale="1">
        <p:scale>
          <a:sx n="118" d="100"/>
          <a:sy n="118" d="100"/>
        </p:scale>
        <p:origin x="749" y="130"/>
      </p:cViewPr>
      <p:guideLst>
        <p:guide orient="horz" pos="736"/>
        <p:guide pos="4050"/>
        <p:guide pos="512"/>
        <p:guide orient="horz" pos="4183"/>
        <p:guide pos="7588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0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4213" y="1141413"/>
            <a:ext cx="5486400" cy="3086100"/>
          </a:xfrm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xfrm>
            <a:off x="684213" y="4398963"/>
            <a:ext cx="5486400" cy="3600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7892" name="灯片编号占位符 3"/>
          <p:cNvSpPr txBox="1">
            <a:spLocks noGrp="1" noChangeArrowheads="1"/>
          </p:cNvSpPr>
          <p:nvPr/>
        </p:nvSpPr>
        <p:spPr bwMode="auto">
          <a:xfrm>
            <a:off x="3883025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latinLnBrk="1" hangingPunct="1">
              <a:spcBef>
                <a:spcPct val="0"/>
              </a:spcBef>
            </a:pPr>
            <a:fld id="{F072CDB6-E1FA-46ED-B4B9-DDF96359B0CB}" type="slidenum">
              <a:rPr lang="zh-CN" altLang="en-US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9601">
        <p14:window dir="vert"/>
      </p:transition>
    </mc:Choice>
    <mc:Fallback>
      <p:transition spd="slow" advTm="9601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500" advTm="9601">
        <p14:window dir="vert"/>
      </p:transition>
    </mc:Choice>
    <mc:Fallback>
      <p:transition spd="slow" advTm="9601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282" y="3256285"/>
            <a:ext cx="6769434" cy="3807806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-9331" y="3610947"/>
            <a:ext cx="1063690" cy="3116424"/>
          </a:xfrm>
          <a:custGeom>
            <a:avLst/>
            <a:gdLst>
              <a:gd name="connsiteX0" fmla="*/ 0 w 1063690"/>
              <a:gd name="connsiteY0" fmla="*/ 550506 h 3116424"/>
              <a:gd name="connsiteX1" fmla="*/ 1063690 w 1063690"/>
              <a:gd name="connsiteY1" fmla="*/ 0 h 3116424"/>
              <a:gd name="connsiteX2" fmla="*/ 821094 w 1063690"/>
              <a:gd name="connsiteY2" fmla="*/ 3116424 h 3116424"/>
              <a:gd name="connsiteX3" fmla="*/ 0 w 1063690"/>
              <a:gd name="connsiteY3" fmla="*/ 3116424 h 3116424"/>
              <a:gd name="connsiteX4" fmla="*/ 0 w 1063690"/>
              <a:gd name="connsiteY4" fmla="*/ 550506 h 311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3690" h="3116424">
                <a:moveTo>
                  <a:pt x="0" y="550506"/>
                </a:moveTo>
                <a:lnTo>
                  <a:pt x="1063690" y="0"/>
                </a:lnTo>
                <a:lnTo>
                  <a:pt x="821094" y="3116424"/>
                </a:lnTo>
                <a:lnTo>
                  <a:pt x="0" y="3116424"/>
                </a:lnTo>
                <a:lnTo>
                  <a:pt x="0" y="55050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>
            <a:off x="466531" y="1632857"/>
            <a:ext cx="3592285" cy="3442996"/>
          </a:xfrm>
          <a:custGeom>
            <a:avLst/>
            <a:gdLst>
              <a:gd name="connsiteX0" fmla="*/ 0 w 3592285"/>
              <a:gd name="connsiteY0" fmla="*/ 699796 h 3442996"/>
              <a:gd name="connsiteX1" fmla="*/ 3592285 w 3592285"/>
              <a:gd name="connsiteY1" fmla="*/ 0 h 3442996"/>
              <a:gd name="connsiteX2" fmla="*/ 2425959 w 3592285"/>
              <a:gd name="connsiteY2" fmla="*/ 3442996 h 3442996"/>
              <a:gd name="connsiteX3" fmla="*/ 0 w 3592285"/>
              <a:gd name="connsiteY3" fmla="*/ 699796 h 344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285" h="3442996">
                <a:moveTo>
                  <a:pt x="0" y="699796"/>
                </a:moveTo>
                <a:lnTo>
                  <a:pt x="3592285" y="0"/>
                </a:lnTo>
                <a:lnTo>
                  <a:pt x="2425959" y="3442996"/>
                </a:lnTo>
                <a:lnTo>
                  <a:pt x="0" y="69979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968500" y="1276350"/>
            <a:ext cx="1270000" cy="965200"/>
          </a:xfrm>
          <a:custGeom>
            <a:avLst/>
            <a:gdLst>
              <a:gd name="connsiteX0" fmla="*/ 0 w 1270000"/>
              <a:gd name="connsiteY0" fmla="*/ 965200 h 965200"/>
              <a:gd name="connsiteX1" fmla="*/ 1035050 w 1270000"/>
              <a:gd name="connsiteY1" fmla="*/ 0 h 965200"/>
              <a:gd name="connsiteX2" fmla="*/ 1270000 w 1270000"/>
              <a:gd name="connsiteY2" fmla="*/ 93345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965200">
                <a:moveTo>
                  <a:pt x="0" y="965200"/>
                </a:moveTo>
                <a:lnTo>
                  <a:pt x="1035050" y="0"/>
                </a:lnTo>
                <a:lnTo>
                  <a:pt x="1270000" y="93345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 flipH="1">
            <a:off x="3238500" y="0"/>
            <a:ext cx="2470795" cy="23921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: 形状 40"/>
          <p:cNvSpPr/>
          <p:nvPr/>
        </p:nvSpPr>
        <p:spPr>
          <a:xfrm>
            <a:off x="400050" y="3019425"/>
            <a:ext cx="3457575" cy="1752600"/>
          </a:xfrm>
          <a:custGeom>
            <a:avLst/>
            <a:gdLst>
              <a:gd name="connsiteX0" fmla="*/ 733425 w 3457575"/>
              <a:gd name="connsiteY0" fmla="*/ 0 h 1752600"/>
              <a:gd name="connsiteX1" fmla="*/ 0 w 3457575"/>
              <a:gd name="connsiteY1" fmla="*/ 733425 h 1752600"/>
              <a:gd name="connsiteX2" fmla="*/ 3457575 w 3457575"/>
              <a:gd name="connsiteY2" fmla="*/ 1752600 h 1752600"/>
              <a:gd name="connsiteX3" fmla="*/ 3305175 w 3457575"/>
              <a:gd name="connsiteY3" fmla="*/ 1114425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1752600">
                <a:moveTo>
                  <a:pt x="733425" y="0"/>
                </a:moveTo>
                <a:lnTo>
                  <a:pt x="0" y="733425"/>
                </a:lnTo>
                <a:lnTo>
                  <a:pt x="3457575" y="1752600"/>
                </a:lnTo>
                <a:lnTo>
                  <a:pt x="3305175" y="111442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 flipH="1">
            <a:off x="3333031" y="3760341"/>
            <a:ext cx="72008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8831" y="3256285"/>
            <a:ext cx="1668016" cy="1584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多边形: 形状 47"/>
          <p:cNvSpPr/>
          <p:nvPr/>
        </p:nvSpPr>
        <p:spPr>
          <a:xfrm>
            <a:off x="2686050" y="1428750"/>
            <a:ext cx="374650" cy="368300"/>
          </a:xfrm>
          <a:custGeom>
            <a:avLst/>
            <a:gdLst>
              <a:gd name="connsiteX0" fmla="*/ 0 w 374650"/>
              <a:gd name="connsiteY0" fmla="*/ 260350 h 368300"/>
              <a:gd name="connsiteX1" fmla="*/ 279400 w 374650"/>
              <a:gd name="connsiteY1" fmla="*/ 0 h 368300"/>
              <a:gd name="connsiteX2" fmla="*/ 374650 w 374650"/>
              <a:gd name="connsiteY2" fmla="*/ 368300 h 368300"/>
              <a:gd name="connsiteX3" fmla="*/ 0 w 374650"/>
              <a:gd name="connsiteY3" fmla="*/ 26035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68300">
                <a:moveTo>
                  <a:pt x="0" y="260350"/>
                </a:moveTo>
                <a:lnTo>
                  <a:pt x="279400" y="0"/>
                </a:lnTo>
                <a:lnTo>
                  <a:pt x="374650" y="368300"/>
                </a:lnTo>
                <a:lnTo>
                  <a:pt x="0" y="260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493271" y="2248173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毕业论文答辩</a:t>
            </a:r>
            <a:endParaRPr lang="zh-CN" altLang="en-US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965722" y="2894504"/>
            <a:ext cx="439218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DE4B5D"/>
                </a:solidFill>
                <a:latin typeface="黑体" panose="02010609060101010101" charset="-122"/>
                <a:ea typeface="黑体" panose="02010609060101010101" charset="-122"/>
              </a:rPr>
              <a:t> reporting</a:t>
            </a:r>
            <a:endParaRPr lang="en-US" altLang="zh-CN" dirty="0">
              <a:solidFill>
                <a:srgbClr val="DE4B5D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248844" y="3544317"/>
            <a:ext cx="6429375" cy="645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noProof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      汇报人：钟成</a:t>
            </a:r>
            <a:endParaRPr lang="en-US" altLang="zh-CN" noProof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defRPr/>
            </a:pPr>
            <a:r>
              <a:rPr lang="zh-CN" altLang="en-US" noProof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                   导师：马双宝</a:t>
            </a:r>
            <a:endParaRPr lang="zh-CN" altLang="en-US" noProof="1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 advTm="8978">
        <p14:vortex dir="r"/>
      </p:transition>
    </mc:Choice>
    <mc:Fallback>
      <p:transition spd="slow" advTm="897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9" grpId="0" animBg="1"/>
      <p:bldP spid="41" grpId="0" animBg="1"/>
      <p:bldP spid="48" grpId="0" animBg="1"/>
      <p:bldP spid="51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690370" y="2985135"/>
            <a:ext cx="9984105" cy="10147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60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</a:rPr>
              <a:t>感谢老师同学三年半的陪伴</a:t>
            </a:r>
            <a:endParaRPr lang="zh-CN" altLang="en-US" sz="60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9601">
        <p14:window dir="vert"/>
      </p:transition>
    </mc:Choice>
    <mc:Fallback>
      <p:transition spd="slow" advTm="960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3200">
            <a:off x="2387501" y="-285564"/>
            <a:ext cx="6547642" cy="3683048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 bwMode="auto">
          <a:xfrm>
            <a:off x="7387106" y="2491740"/>
            <a:ext cx="308036" cy="369183"/>
            <a:chOff x="3346" y="2433"/>
            <a:chExt cx="485" cy="580"/>
          </a:xfrm>
        </p:grpSpPr>
        <p:sp>
          <p:nvSpPr>
            <p:cNvPr id="33" name="椭圆 32"/>
            <p:cNvSpPr/>
            <p:nvPr/>
          </p:nvSpPr>
          <p:spPr>
            <a:xfrm>
              <a:off x="3346" y="2494"/>
              <a:ext cx="485" cy="4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4" name="文本框 23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 bwMode="auto">
          <a:xfrm>
            <a:off x="7386930" y="2488302"/>
            <a:ext cx="1971692" cy="1153253"/>
            <a:chOff x="3345" y="1190"/>
            <a:chExt cx="3104" cy="1823"/>
          </a:xfrm>
        </p:grpSpPr>
        <p:sp>
          <p:nvSpPr>
            <p:cNvPr id="36" name="文本框 26"/>
            <p:cNvSpPr txBox="1">
              <a:spLocks noChangeArrowheads="1"/>
            </p:cNvSpPr>
            <p:nvPr/>
          </p:nvSpPr>
          <p:spPr bwMode="auto">
            <a:xfrm>
              <a:off x="4438" y="1190"/>
              <a:ext cx="2011" cy="92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研究的意义与背景</a:t>
              </a:r>
              <a:endPara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45" y="2497"/>
              <a:ext cx="485" cy="4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9" name="文本框 29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 bwMode="auto">
          <a:xfrm>
            <a:off x="7384390" y="4029367"/>
            <a:ext cx="1828135" cy="375568"/>
            <a:chOff x="3345" y="2433"/>
            <a:chExt cx="2878" cy="591"/>
          </a:xfrm>
        </p:grpSpPr>
        <p:sp>
          <p:nvSpPr>
            <p:cNvPr id="41" name="文本框 31"/>
            <p:cNvSpPr txBox="1">
              <a:spLocks noChangeArrowheads="1"/>
            </p:cNvSpPr>
            <p:nvPr/>
          </p:nvSpPr>
          <p:spPr bwMode="auto">
            <a:xfrm>
              <a:off x="4436" y="2493"/>
              <a:ext cx="1787" cy="5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6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硬件设计</a:t>
              </a:r>
              <a:endPara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3345" y="2494"/>
              <a:ext cx="485" cy="4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noProof="1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4" name="文本框 34"/>
            <p:cNvSpPr txBox="1">
              <a:spLocks noChangeArrowheads="1"/>
            </p:cNvSpPr>
            <p:nvPr/>
          </p:nvSpPr>
          <p:spPr bwMode="auto">
            <a:xfrm>
              <a:off x="3349" y="2433"/>
              <a:ext cx="410" cy="58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en-US" altLang="zh-CN" dirty="0">
                  <a:latin typeface="幼圆" panose="02010509060101010101" pitchFamily="49" charset="-122"/>
                  <a:ea typeface="幼圆" panose="02010509060101010101" pitchFamily="49" charset="-122"/>
                </a:rPr>
                <a:t>3</a:t>
              </a:r>
              <a:endParaRPr lang="en-US" altLang="zh-CN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52" name="任意多边形: 形状 51"/>
          <p:cNvSpPr/>
          <p:nvPr/>
        </p:nvSpPr>
        <p:spPr>
          <a:xfrm>
            <a:off x="1901872" y="2405577"/>
            <a:ext cx="3592285" cy="3442996"/>
          </a:xfrm>
          <a:custGeom>
            <a:avLst/>
            <a:gdLst>
              <a:gd name="connsiteX0" fmla="*/ 0 w 3592285"/>
              <a:gd name="connsiteY0" fmla="*/ 699796 h 3442996"/>
              <a:gd name="connsiteX1" fmla="*/ 3592285 w 3592285"/>
              <a:gd name="connsiteY1" fmla="*/ 0 h 3442996"/>
              <a:gd name="connsiteX2" fmla="*/ 2425959 w 3592285"/>
              <a:gd name="connsiteY2" fmla="*/ 3442996 h 3442996"/>
              <a:gd name="connsiteX3" fmla="*/ 0 w 3592285"/>
              <a:gd name="connsiteY3" fmla="*/ 699796 h 344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2285" h="3442996">
                <a:moveTo>
                  <a:pt x="0" y="699796"/>
                </a:moveTo>
                <a:lnTo>
                  <a:pt x="3592285" y="0"/>
                </a:lnTo>
                <a:lnTo>
                  <a:pt x="2425959" y="3442996"/>
                </a:lnTo>
                <a:lnTo>
                  <a:pt x="0" y="699796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>
            <a:off x="3403841" y="2049070"/>
            <a:ext cx="1270000" cy="965200"/>
          </a:xfrm>
          <a:custGeom>
            <a:avLst/>
            <a:gdLst>
              <a:gd name="connsiteX0" fmla="*/ 0 w 1270000"/>
              <a:gd name="connsiteY0" fmla="*/ 965200 h 965200"/>
              <a:gd name="connsiteX1" fmla="*/ 1035050 w 1270000"/>
              <a:gd name="connsiteY1" fmla="*/ 0 h 965200"/>
              <a:gd name="connsiteX2" fmla="*/ 1270000 w 1270000"/>
              <a:gd name="connsiteY2" fmla="*/ 93345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0000" h="965200">
                <a:moveTo>
                  <a:pt x="0" y="965200"/>
                </a:moveTo>
                <a:lnTo>
                  <a:pt x="1035050" y="0"/>
                </a:lnTo>
                <a:lnTo>
                  <a:pt x="1270000" y="933450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任意多边形: 形状 54"/>
          <p:cNvSpPr/>
          <p:nvPr/>
        </p:nvSpPr>
        <p:spPr>
          <a:xfrm>
            <a:off x="1835391" y="3792145"/>
            <a:ext cx="3457575" cy="1752600"/>
          </a:xfrm>
          <a:custGeom>
            <a:avLst/>
            <a:gdLst>
              <a:gd name="connsiteX0" fmla="*/ 733425 w 3457575"/>
              <a:gd name="connsiteY0" fmla="*/ 0 h 1752600"/>
              <a:gd name="connsiteX1" fmla="*/ 0 w 3457575"/>
              <a:gd name="connsiteY1" fmla="*/ 733425 h 1752600"/>
              <a:gd name="connsiteX2" fmla="*/ 3457575 w 3457575"/>
              <a:gd name="connsiteY2" fmla="*/ 1752600 h 1752600"/>
              <a:gd name="connsiteX3" fmla="*/ 3305175 w 3457575"/>
              <a:gd name="connsiteY3" fmla="*/ 1114425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7575" h="1752600">
                <a:moveTo>
                  <a:pt x="733425" y="0"/>
                </a:moveTo>
                <a:lnTo>
                  <a:pt x="0" y="733425"/>
                </a:lnTo>
                <a:lnTo>
                  <a:pt x="3457575" y="1752600"/>
                </a:lnTo>
                <a:lnTo>
                  <a:pt x="3305175" y="1114425"/>
                </a:lnTo>
              </a:path>
            </a:pathLst>
          </a:cu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 flipH="1">
            <a:off x="4768372" y="4533061"/>
            <a:ext cx="720080" cy="72008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 flipH="1">
            <a:off x="1444172" y="4029005"/>
            <a:ext cx="1668016" cy="158417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任意多边形: 形状 57"/>
          <p:cNvSpPr/>
          <p:nvPr/>
        </p:nvSpPr>
        <p:spPr>
          <a:xfrm>
            <a:off x="4121391" y="2201470"/>
            <a:ext cx="374650" cy="368300"/>
          </a:xfrm>
          <a:custGeom>
            <a:avLst/>
            <a:gdLst>
              <a:gd name="connsiteX0" fmla="*/ 0 w 374650"/>
              <a:gd name="connsiteY0" fmla="*/ 260350 h 368300"/>
              <a:gd name="connsiteX1" fmla="*/ 279400 w 374650"/>
              <a:gd name="connsiteY1" fmla="*/ 0 h 368300"/>
              <a:gd name="connsiteX2" fmla="*/ 374650 w 374650"/>
              <a:gd name="connsiteY2" fmla="*/ 368300 h 368300"/>
              <a:gd name="connsiteX3" fmla="*/ 0 w 374650"/>
              <a:gd name="connsiteY3" fmla="*/ 26035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650" h="368300">
                <a:moveTo>
                  <a:pt x="0" y="260350"/>
                </a:moveTo>
                <a:lnTo>
                  <a:pt x="279400" y="0"/>
                </a:lnTo>
                <a:lnTo>
                  <a:pt x="374650" y="368300"/>
                </a:lnTo>
                <a:lnTo>
                  <a:pt x="0" y="260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3430759" y="341522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目录</a:t>
            </a:r>
            <a:endParaRPr lang="zh-CN" altLang="en-US" sz="3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69" name="直接连接符 68"/>
          <p:cNvCxnSpPr/>
          <p:nvPr/>
        </p:nvCxnSpPr>
        <p:spPr>
          <a:xfrm flipH="1">
            <a:off x="4678660" y="591989"/>
            <a:ext cx="2470795" cy="2392189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31"/>
          <p:cNvSpPr txBox="1">
            <a:spLocks noChangeArrowheads="1"/>
          </p:cNvSpPr>
          <p:nvPr/>
        </p:nvSpPr>
        <p:spPr bwMode="auto">
          <a:xfrm>
            <a:off x="8079662" y="3225893"/>
            <a:ext cx="1135121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游戏框图</a:t>
            </a:r>
            <a:r>
              <a:rPr lang="zh-CN" altLang="en-US" sz="1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设计</a:t>
            </a:r>
            <a:endParaRPr lang="zh-CN" altLang="en-US" sz="16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628">
        <p14:window dir="vert"/>
      </p:transition>
    </mc:Choice>
    <mc:Fallback>
      <p:transition spd="slow" advTm="462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  <p:bldP spid="58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5264150" y="336550"/>
            <a:ext cx="7594600" cy="6896100"/>
          </a:xfrm>
          <a:custGeom>
            <a:avLst/>
            <a:gdLst>
              <a:gd name="connsiteX0" fmla="*/ 7594600 w 7594600"/>
              <a:gd name="connsiteY0" fmla="*/ 0 h 6896100"/>
              <a:gd name="connsiteX1" fmla="*/ 0 w 7594600"/>
              <a:gd name="connsiteY1" fmla="*/ 3035300 h 6896100"/>
              <a:gd name="connsiteX2" fmla="*/ 2032000 w 7594600"/>
              <a:gd name="connsiteY2" fmla="*/ 6896100 h 6896100"/>
              <a:gd name="connsiteX3" fmla="*/ 7594600 w 7594600"/>
              <a:gd name="connsiteY3" fmla="*/ 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600" h="6896100">
                <a:moveTo>
                  <a:pt x="7594600" y="0"/>
                </a:moveTo>
                <a:lnTo>
                  <a:pt x="0" y="3035300"/>
                </a:lnTo>
                <a:lnTo>
                  <a:pt x="2032000" y="6896100"/>
                </a:lnTo>
                <a:lnTo>
                  <a:pt x="759460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59" y="2243376"/>
            <a:ext cx="8268602" cy="4651086"/>
          </a:xfrm>
          <a:prstGeom prst="rect">
            <a:avLst/>
          </a:prstGeom>
        </p:spPr>
      </p:pic>
      <p:sp>
        <p:nvSpPr>
          <p:cNvPr id="23" name="文本框 22"/>
          <p:cNvSpPr txBox="1">
            <a:spLocks noChangeAspect="1" noChangeArrowheads="1"/>
          </p:cNvSpPr>
          <p:nvPr/>
        </p:nvSpPr>
        <p:spPr bwMode="auto">
          <a:xfrm>
            <a:off x="5337175" y="3232150"/>
            <a:ext cx="428244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研究背景与意义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645698" y="4304290"/>
            <a:ext cx="276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214">
        <p14:window dir="vert"/>
      </p:transition>
    </mc:Choice>
    <mc:Fallback>
      <p:transition spd="slow" advTm="2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26720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研究背景与意义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2659597" y="1466572"/>
            <a:ext cx="7262629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        中国有着庞大的入口基数，随着人们生活条件的提高，手机电脑越来越普及，人们的娱乐休闲方式越发多元化。游戏产业也开始在中国这片古老的土地上大放异彩。在外国游戏风靡全国的背景下，大学生设计游戏不仅能锻炼自己的编程技术，还能促进国产游戏的发展，减少国外游戏市场的垄断。是一件很有意义的活动。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       如今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越来越多的人喜欢在休息时间宅在家中打游戏。专家表示，现代人普遍缺乏锻炼，身体素质已经出现大面积滑坡，这必须尽早引起人们关注。所有，为了迎合人们对游戏的热爱以及对锻炼的需求。本次毕业设计开发了这样一款基于python的体感跑酷游戏。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       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2902802" y="3465889"/>
            <a:ext cx="1747152" cy="1251807"/>
            <a:chOff x="1241959" y="2241331"/>
            <a:chExt cx="1747152" cy="1251807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1241959" y="3185361"/>
              <a:ext cx="17471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翻译汇报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文本框 13"/>
            <p:cNvSpPr txBox="1">
              <a:spLocks noChangeArrowheads="1"/>
            </p:cNvSpPr>
            <p:nvPr/>
          </p:nvSpPr>
          <p:spPr bwMode="auto">
            <a:xfrm>
              <a:off x="1681944" y="2241331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Arial" panose="020B0604020202020204" pitchFamily="34" charset="0"/>
                </a:rPr>
                <a:t>徐东圣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399">
        <p14:window dir="vert"/>
      </p:transition>
    </mc:Choice>
    <mc:Fallback>
      <p:transition spd="slow" advTm="139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23164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游戏框图设计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52" name="矩形 67"/>
          <p:cNvSpPr>
            <a:spLocks noChangeArrowheads="1"/>
          </p:cNvSpPr>
          <p:nvPr/>
        </p:nvSpPr>
        <p:spPr bwMode="auto">
          <a:xfrm>
            <a:off x="7505316" y="2350597"/>
            <a:ext cx="391413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  <a:defRPr/>
            </a:pP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</a:t>
            </a:r>
            <a:endParaRPr lang="en-US" sz="2000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  <a:sym typeface="方正兰亭黑_GBK" panose="02000000000000000000" pitchFamily="2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1397000"/>
            <a:ext cx="4824730" cy="491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图片 2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410" y="2157730"/>
            <a:ext cx="3872230" cy="29178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806">
        <p14:window dir="vert"/>
      </p:transition>
    </mc:Choice>
    <mc:Fallback>
      <p:transition spd="slow" advTm="38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5264150" y="336550"/>
            <a:ext cx="7594600" cy="6896100"/>
          </a:xfrm>
          <a:custGeom>
            <a:avLst/>
            <a:gdLst>
              <a:gd name="connsiteX0" fmla="*/ 7594600 w 7594600"/>
              <a:gd name="connsiteY0" fmla="*/ 0 h 6896100"/>
              <a:gd name="connsiteX1" fmla="*/ 0 w 7594600"/>
              <a:gd name="connsiteY1" fmla="*/ 3035300 h 6896100"/>
              <a:gd name="connsiteX2" fmla="*/ 2032000 w 7594600"/>
              <a:gd name="connsiteY2" fmla="*/ 6896100 h 6896100"/>
              <a:gd name="connsiteX3" fmla="*/ 7594600 w 7594600"/>
              <a:gd name="connsiteY3" fmla="*/ 0 h 689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4600" h="6896100">
                <a:moveTo>
                  <a:pt x="7594600" y="0"/>
                </a:moveTo>
                <a:lnTo>
                  <a:pt x="0" y="3035300"/>
                </a:lnTo>
                <a:lnTo>
                  <a:pt x="2032000" y="6896100"/>
                </a:lnTo>
                <a:lnTo>
                  <a:pt x="759460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959" y="2243376"/>
            <a:ext cx="8268602" cy="4651086"/>
          </a:xfrm>
          <a:prstGeom prst="rect">
            <a:avLst/>
          </a:prstGeom>
        </p:spPr>
      </p:pic>
      <p:sp>
        <p:nvSpPr>
          <p:cNvPr id="23" name="文本框 22"/>
          <p:cNvSpPr txBox="1">
            <a:spLocks noChangeAspect="1" noChangeArrowheads="1"/>
          </p:cNvSpPr>
          <p:nvPr/>
        </p:nvSpPr>
        <p:spPr bwMode="auto">
          <a:xfrm>
            <a:off x="5941516" y="3096285"/>
            <a:ext cx="368458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zh-CN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硬件设计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7645698" y="4304290"/>
            <a:ext cx="2762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214">
        <p14:window dir="vert"/>
      </p:transition>
    </mc:Choice>
    <mc:Fallback>
      <p:transition spd="slow" advTm="221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16052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硬件设计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2659597" y="1466572"/>
            <a:ext cx="7262629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</a:rPr>
              <a:t>     本次毕设所用到的传感器是红外对管传感器，。其具有一对红外线发射与接收管，发射管发射出一定频率的红外线，当前方遇到障碍物时，红外线反射回来被接收管接收，然后经过比较器电路处理，传感器上方绿色指示灯就会亮起来，同时输出接口输入一个低电平信号。单片机检测到该信号后经过串口把信号发射给电脑，python经过加载的pyserial模块来获取信号，进而操纵游戏  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2902802" y="3465889"/>
            <a:ext cx="1747152" cy="1251807"/>
            <a:chOff x="1241959" y="2241331"/>
            <a:chExt cx="1747152" cy="1251807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1241959" y="3185361"/>
              <a:ext cx="17471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翻译汇报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文本框 13"/>
            <p:cNvSpPr txBox="1">
              <a:spLocks noChangeArrowheads="1"/>
            </p:cNvSpPr>
            <p:nvPr/>
          </p:nvSpPr>
          <p:spPr bwMode="auto">
            <a:xfrm>
              <a:off x="1681944" y="2241331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Arial" panose="020B0604020202020204" pitchFamily="34" charset="0"/>
                </a:rPr>
                <a:t>徐东圣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2" name="图片 4" descr="nan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3896360"/>
            <a:ext cx="1588770" cy="1588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3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543" y="4071303"/>
            <a:ext cx="1692275" cy="12376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399">
        <p14:window dir="vert"/>
      </p:transition>
    </mc:Choice>
    <mc:Fallback>
      <p:transition spd="slow" advTm="139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19608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测试与运行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2659597" y="1466572"/>
            <a:ext cx="7262629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</a:rPr>
              <a:t>     首先打开pycharm，加载程序文件以及相关图片素材。然后加载所必备的模块，比如pygame等。加载完模块就可以直接运行main.py程序。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      当敲击空格键时，游戏角色孙悟空就会跳起来。如下图所示。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r>
              <a:rPr lang="zh-CN" altLang="en-US" sz="2000" b="1" dirty="0">
                <a:solidFill>
                  <a:schemeClr val="bg1"/>
                </a:solidFill>
              </a:rPr>
              <a:t>当接上检测模块和单片机，正常运行后，在传感器前面跳起，游戏角色孙悟空也会跳起。当敲击字母b键，孙悟空就会发射技能波，可以消灭前方障碍物。 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2902802" y="3465889"/>
            <a:ext cx="1747152" cy="1251807"/>
            <a:chOff x="1241959" y="2241331"/>
            <a:chExt cx="1747152" cy="1251807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1241959" y="3185361"/>
              <a:ext cx="17471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翻译汇报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文本框 13"/>
            <p:cNvSpPr txBox="1">
              <a:spLocks noChangeArrowheads="1"/>
            </p:cNvSpPr>
            <p:nvPr/>
          </p:nvSpPr>
          <p:spPr bwMode="auto">
            <a:xfrm>
              <a:off x="1681944" y="2241331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Arial" panose="020B0604020202020204" pitchFamily="34" charset="0"/>
                </a:rPr>
                <a:t>徐东圣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pic>
        <p:nvPicPr>
          <p:cNvPr id="5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65" y="3865880"/>
            <a:ext cx="3232150" cy="1913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365" y="3869055"/>
            <a:ext cx="3227705" cy="19100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399">
        <p14:window dir="vert"/>
      </p:transition>
    </mc:Choice>
    <mc:Fallback>
      <p:transition spd="slow" advTm="139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704344"/>
            <a:ext cx="9140061" cy="2875208"/>
            <a:chOff x="0" y="-704344"/>
            <a:chExt cx="9140061" cy="2875208"/>
          </a:xfrm>
        </p:grpSpPr>
        <p:grpSp>
          <p:nvGrpSpPr>
            <p:cNvPr id="4" name="组合 3"/>
            <p:cNvGrpSpPr/>
            <p:nvPr/>
          </p:nvGrpSpPr>
          <p:grpSpPr>
            <a:xfrm>
              <a:off x="0" y="-488131"/>
              <a:ext cx="2392916" cy="2204722"/>
              <a:chOff x="1444172" y="591989"/>
              <a:chExt cx="5705283" cy="5256584"/>
            </a:xfrm>
          </p:grpSpPr>
          <p:sp>
            <p:nvSpPr>
              <p:cNvPr id="64" name="任意多边形: 形状 63"/>
              <p:cNvSpPr/>
              <p:nvPr/>
            </p:nvSpPr>
            <p:spPr>
              <a:xfrm>
                <a:off x="1901872" y="2405577"/>
                <a:ext cx="3592285" cy="3442996"/>
              </a:xfrm>
              <a:custGeom>
                <a:avLst/>
                <a:gdLst>
                  <a:gd name="connsiteX0" fmla="*/ 0 w 3592285"/>
                  <a:gd name="connsiteY0" fmla="*/ 699796 h 3442996"/>
                  <a:gd name="connsiteX1" fmla="*/ 3592285 w 3592285"/>
                  <a:gd name="connsiteY1" fmla="*/ 0 h 3442996"/>
                  <a:gd name="connsiteX2" fmla="*/ 2425959 w 3592285"/>
                  <a:gd name="connsiteY2" fmla="*/ 3442996 h 3442996"/>
                  <a:gd name="connsiteX3" fmla="*/ 0 w 3592285"/>
                  <a:gd name="connsiteY3" fmla="*/ 699796 h 3442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92285" h="3442996">
                    <a:moveTo>
                      <a:pt x="0" y="699796"/>
                    </a:moveTo>
                    <a:lnTo>
                      <a:pt x="3592285" y="0"/>
                    </a:lnTo>
                    <a:lnTo>
                      <a:pt x="2425959" y="3442996"/>
                    </a:lnTo>
                    <a:lnTo>
                      <a:pt x="0" y="699796"/>
                    </a:lnTo>
                    <a:close/>
                  </a:path>
                </a:pathLst>
              </a:custGeom>
              <a:solidFill>
                <a:schemeClr val="bg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任意多边形: 形状 64"/>
              <p:cNvSpPr/>
              <p:nvPr/>
            </p:nvSpPr>
            <p:spPr>
              <a:xfrm>
                <a:off x="3403842" y="2049069"/>
                <a:ext cx="1270001" cy="965200"/>
              </a:xfrm>
              <a:custGeom>
                <a:avLst/>
                <a:gdLst>
                  <a:gd name="connsiteX0" fmla="*/ 0 w 1270000"/>
                  <a:gd name="connsiteY0" fmla="*/ 965200 h 965200"/>
                  <a:gd name="connsiteX1" fmla="*/ 1035050 w 1270000"/>
                  <a:gd name="connsiteY1" fmla="*/ 0 h 965200"/>
                  <a:gd name="connsiteX2" fmla="*/ 1270000 w 1270000"/>
                  <a:gd name="connsiteY2" fmla="*/ 933450 h 96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70000" h="965200">
                    <a:moveTo>
                      <a:pt x="0" y="965200"/>
                    </a:moveTo>
                    <a:lnTo>
                      <a:pt x="1035050" y="0"/>
                    </a:lnTo>
                    <a:lnTo>
                      <a:pt x="1270000" y="93345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1835390" y="3792146"/>
                <a:ext cx="3457575" cy="1752599"/>
              </a:xfrm>
              <a:custGeom>
                <a:avLst/>
                <a:gdLst>
                  <a:gd name="connsiteX0" fmla="*/ 733425 w 3457575"/>
                  <a:gd name="connsiteY0" fmla="*/ 0 h 1752600"/>
                  <a:gd name="connsiteX1" fmla="*/ 0 w 3457575"/>
                  <a:gd name="connsiteY1" fmla="*/ 733425 h 1752600"/>
                  <a:gd name="connsiteX2" fmla="*/ 3457575 w 3457575"/>
                  <a:gd name="connsiteY2" fmla="*/ 1752600 h 1752600"/>
                  <a:gd name="connsiteX3" fmla="*/ 3305175 w 3457575"/>
                  <a:gd name="connsiteY3" fmla="*/ 1114425 h 175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7575" h="1752600">
                    <a:moveTo>
                      <a:pt x="733425" y="0"/>
                    </a:moveTo>
                    <a:lnTo>
                      <a:pt x="0" y="733425"/>
                    </a:lnTo>
                    <a:lnTo>
                      <a:pt x="3457575" y="1752600"/>
                    </a:lnTo>
                    <a:lnTo>
                      <a:pt x="3305175" y="1114425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 flipH="1">
                <a:off x="4768373" y="4533062"/>
                <a:ext cx="720081" cy="72008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1444172" y="4029005"/>
                <a:ext cx="1668016" cy="158417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任意多边形: 形状 69"/>
              <p:cNvSpPr/>
              <p:nvPr/>
            </p:nvSpPr>
            <p:spPr>
              <a:xfrm>
                <a:off x="4121391" y="2201470"/>
                <a:ext cx="374650" cy="368301"/>
              </a:xfrm>
              <a:custGeom>
                <a:avLst/>
                <a:gdLst>
                  <a:gd name="connsiteX0" fmla="*/ 0 w 374650"/>
                  <a:gd name="connsiteY0" fmla="*/ 260350 h 368300"/>
                  <a:gd name="connsiteX1" fmla="*/ 279400 w 374650"/>
                  <a:gd name="connsiteY1" fmla="*/ 0 h 368300"/>
                  <a:gd name="connsiteX2" fmla="*/ 374650 w 374650"/>
                  <a:gd name="connsiteY2" fmla="*/ 368300 h 368300"/>
                  <a:gd name="connsiteX3" fmla="*/ 0 w 374650"/>
                  <a:gd name="connsiteY3" fmla="*/ 260350 h 368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4650" h="368300">
                    <a:moveTo>
                      <a:pt x="0" y="260350"/>
                    </a:moveTo>
                    <a:lnTo>
                      <a:pt x="279400" y="0"/>
                    </a:lnTo>
                    <a:lnTo>
                      <a:pt x="374650" y="368300"/>
                    </a:lnTo>
                    <a:lnTo>
                      <a:pt x="0" y="26035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4678659" y="591989"/>
                <a:ext cx="2470796" cy="2392188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直接连接符 5"/>
            <p:cNvCxnSpPr/>
            <p:nvPr/>
          </p:nvCxnSpPr>
          <p:spPr>
            <a:xfrm>
              <a:off x="1696257" y="1164838"/>
              <a:ext cx="689335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2252911" y="572825"/>
              <a:ext cx="196088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总结与归纳</a:t>
              </a:r>
              <a:endParaRPr lang="zh-CN" altLang="en-US" sz="28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8589615" y="1056826"/>
              <a:ext cx="216024" cy="216024"/>
            </a:xfrm>
            <a:prstGeom prst="ellipse">
              <a:avLst/>
            </a:pr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5" name="图片 7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06853">
              <a:off x="4028581" y="-704344"/>
              <a:ext cx="5111480" cy="2875208"/>
            </a:xfrm>
            <a:prstGeom prst="rect">
              <a:avLst/>
            </a:prstGeom>
          </p:spPr>
        </p:pic>
      </p:grpSp>
      <p:sp>
        <p:nvSpPr>
          <p:cNvPr id="27" name="文本框 66"/>
          <p:cNvSpPr txBox="1">
            <a:spLocks noChangeArrowheads="1"/>
          </p:cNvSpPr>
          <p:nvPr/>
        </p:nvSpPr>
        <p:spPr bwMode="auto">
          <a:xfrm>
            <a:off x="2460842" y="2164437"/>
            <a:ext cx="7262629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zh-CN" altLang="en-US" sz="2000" b="1" dirty="0">
                <a:solidFill>
                  <a:schemeClr val="bg1"/>
                </a:solidFill>
              </a:rPr>
              <a:t>     由于有C语言基础，我学习python的过程不算太艰辛，一步步跟着B站小甲鱼学python。在这几个月里，我学到很多关于编程的知识。不仅初步掌握了一门新的语言，而且还慢慢领悟到了模块化编程的思想。慢慢的，我也养成了敲代码前先画一下流程图这个习惯，我对python的各种函数库也有了更多的了解，调用函数也越来越得心应手，甚至敲代码的速度越来越快了。这些都是我本次毕业设计的收获，我相信这些知识会让我现在乃至将来受益匪浅。  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 bwMode="auto">
          <a:xfrm>
            <a:off x="2902802" y="3465889"/>
            <a:ext cx="1747152" cy="1251807"/>
            <a:chOff x="1241959" y="2241331"/>
            <a:chExt cx="1747152" cy="1251807"/>
          </a:xfrm>
        </p:grpSpPr>
        <p:sp>
          <p:nvSpPr>
            <p:cNvPr id="41" name="文本框 66"/>
            <p:cNvSpPr txBox="1">
              <a:spLocks noChangeArrowheads="1"/>
            </p:cNvSpPr>
            <p:nvPr/>
          </p:nvSpPr>
          <p:spPr bwMode="auto">
            <a:xfrm>
              <a:off x="1241959" y="3185361"/>
              <a:ext cx="174715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/>
              <a:r>
                <a:rPr lang="zh-CN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翻译汇报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42" name="文本框 13"/>
            <p:cNvSpPr txBox="1">
              <a:spLocks noChangeArrowheads="1"/>
            </p:cNvSpPr>
            <p:nvPr/>
          </p:nvSpPr>
          <p:spPr bwMode="auto">
            <a:xfrm>
              <a:off x="1681944" y="2241331"/>
              <a:ext cx="95410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Arial" panose="020B0604020202020204" pitchFamily="34" charset="0"/>
                </a:rPr>
                <a:t>徐东圣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399">
        <p14:window dir="vert"/>
      </p:transition>
    </mc:Choice>
    <mc:Fallback>
      <p:transition spd="slow" advTm="1399">
        <p:fade/>
      </p:transition>
    </mc:Fallback>
  </mc:AlternateContent>
</p:sld>
</file>

<file path=ppt/tags/tag1.xml><?xml version="1.0" encoding="utf-8"?>
<p:tagLst xmlns:p="http://schemas.openxmlformats.org/presentationml/2006/main">
  <p:tag name="TIMING" val="|0.9|0.9|1.2|1.2|2.4"/>
</p:tagLst>
</file>

<file path=ppt/tags/tag10.xml><?xml version="1.0" encoding="utf-8"?>
<p:tagLst xmlns:p="http://schemas.openxmlformats.org/presentationml/2006/main">
  <p:tag name="ISPRING_PRESENTATION_TITLE" val="bt018.pptx"/>
</p:tagLst>
</file>

<file path=ppt/tags/tag2.xml><?xml version="1.0" encoding="utf-8"?>
<p:tagLst xmlns:p="http://schemas.openxmlformats.org/presentationml/2006/main">
  <p:tag name="TIMING" val="|0.9|2.6"/>
</p:tagLst>
</file>

<file path=ppt/tags/tag3.xml><?xml version="1.0" encoding="utf-8"?>
<p:tagLst xmlns:p="http://schemas.openxmlformats.org/presentationml/2006/main">
  <p:tag name="TIMING" val="|0"/>
</p:tagLst>
</file>

<file path=ppt/tags/tag4.xml><?xml version="1.0" encoding="utf-8"?>
<p:tagLst xmlns:p="http://schemas.openxmlformats.org/presentationml/2006/main">
  <p:tag name="TIMING" val="|0.8|0.8"/>
</p:tagLst>
</file>

<file path=ppt/tags/tag5.xml><?xml version="1.0" encoding="utf-8"?>
<p:tagLst xmlns:p="http://schemas.openxmlformats.org/presentationml/2006/main">
  <p:tag name="TIMING" val="|0.8|0.8"/>
</p:tagLst>
</file>

<file path=ppt/tags/tag6.xml><?xml version="1.0" encoding="utf-8"?>
<p:tagLst xmlns:p="http://schemas.openxmlformats.org/presentationml/2006/main">
  <p:tag name="TIMING" val="|0"/>
</p:tagLst>
</file>

<file path=ppt/tags/tag7.xml><?xml version="1.0" encoding="utf-8"?>
<p:tagLst xmlns:p="http://schemas.openxmlformats.org/presentationml/2006/main">
  <p:tag name="TIMING" val="|0.8|0.8"/>
</p:tagLst>
</file>

<file path=ppt/tags/tag8.xml><?xml version="1.0" encoding="utf-8"?>
<p:tagLst xmlns:p="http://schemas.openxmlformats.org/presentationml/2006/main">
  <p:tag name="TIMING" val="|0.8|0.8"/>
</p:tagLst>
</file>

<file path=ppt/tags/tag9.xml><?xml version="1.0" encoding="utf-8"?>
<p:tagLst xmlns:p="http://schemas.openxmlformats.org/presentationml/2006/main">
  <p:tag name="TIMING" val="|0.8|0.8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演示</Application>
  <PresentationFormat>自定义</PresentationFormat>
  <Paragraphs>68</Paragraphs>
  <Slides>10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宋体</vt:lpstr>
      <vt:lpstr>Wingdings</vt:lpstr>
      <vt:lpstr>Calibri</vt:lpstr>
      <vt:lpstr>幼圆</vt:lpstr>
      <vt:lpstr>黑体</vt:lpstr>
      <vt:lpstr>方正兰亭黑_GBK</vt:lpstr>
      <vt:lpstr>微软雅黑</vt:lpstr>
      <vt:lpstr>Arial Unicode MS</vt:lpstr>
      <vt:lpstr>Calibri Light</vt:lpstr>
      <vt:lpstr>仿宋</vt:lpstr>
      <vt:lpstr>新宋体</vt:lpstr>
      <vt:lpstr>微软雅黑 Light</vt:lpstr>
      <vt:lpstr>等线 Light</vt:lpstr>
      <vt:lpstr>MS PGothic</vt:lpstr>
      <vt:lpstr>Bahnschrift Light</vt:lpstr>
      <vt:lpstr>楷体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bt018.pptx</dc:title>
  <dc:creator/>
  <cp:lastModifiedBy>钟成</cp:lastModifiedBy>
  <cp:revision>3</cp:revision>
  <dcterms:created xsi:type="dcterms:W3CDTF">2016-09-17T14:09:00Z</dcterms:created>
  <dcterms:modified xsi:type="dcterms:W3CDTF">2020-05-30T00:30:51Z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