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494179-87A7-470A-9AE5-B221D4B42B3A}">
          <p14:sldIdLst/>
        </p14:section>
        <p14:section name="结论一" id="{BBF6F396-A9BB-4B88-84AA-61A46B89964E}">
          <p14:sldIdLst>
            <p14:sldId id="257"/>
            <p14:sldId id="258"/>
            <p14:sldId id="259"/>
          </p14:sldIdLst>
        </p14:section>
        <p14:section name="结论二" id="{D13B49DD-D2BB-49A3-9ECD-23B339D093B2}">
          <p14:sldIdLst>
            <p14:sldId id="260"/>
            <p14:sldId id="261"/>
          </p14:sldIdLst>
        </p14:section>
        <p14:section name="结论三" id="{30CC9C01-BA51-4CC4-A3BF-B06994E072DD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6670" y="579706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stopwords-iso/stopwords-zh&#19979;&#36733;&#20102;&#24120;&#35265;&#30340;&#20572;&#29992;&#35789;&#24211;&#65292;&#24182;&#28155;&#21152;&#20102;&#19968;&#20123;&#39069;&#22806;&#30340;&#20572;&#29992;&#35789;&#12290;&#26368;&#32456;&#25152;&#26377;&#30340;&#20572;&#29992;&#35789;&#22312;stopwords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38115" cy="4448175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latin typeface="+mn-ea"/>
              </a:rPr>
              <a:t>在所爬取的带有歌词与热门评论的</a:t>
            </a:r>
            <a:r>
              <a:rPr lang="en-US" altLang="zh-CN" sz="2400" dirty="0">
                <a:latin typeface="+mn-ea"/>
              </a:rPr>
              <a:t>2029</a:t>
            </a:r>
            <a:r>
              <a:rPr lang="zh-CN" altLang="en-US" sz="2400" dirty="0">
                <a:latin typeface="+mn-ea"/>
              </a:rPr>
              <a:t>首歌曲中，热门评论和歌词之间的相似度的分布接近于正态分布。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平均值约为</a:t>
            </a:r>
            <a:r>
              <a:rPr lang="en-US" altLang="zh-CN" sz="2400" dirty="0">
                <a:latin typeface="+mn-ea"/>
              </a:rPr>
              <a:t>0.43</a:t>
            </a:r>
            <a:r>
              <a:rPr lang="zh-CN" altLang="en-US" sz="2400" dirty="0">
                <a:latin typeface="+mn-ea"/>
              </a:rPr>
              <a:t>，这表示评论和歌词整体有中等语义相关性，</a:t>
            </a:r>
            <a:r>
              <a:rPr lang="zh-CN" altLang="en-US" sz="2400" dirty="0"/>
              <a:t>评论内容并非完全脱离歌词语义</a:t>
            </a:r>
            <a:r>
              <a:rPr lang="zh-CN" altLang="en-US" sz="2400" dirty="0">
                <a:latin typeface="+mn-ea"/>
              </a:rPr>
              <a:t>；而标准差较小，这说明相关性分布较集中，大多数歌曲的相似度围绕均值波动。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因此，可以认为热门评论总体上歌词与语义具有关联性。但也</a:t>
            </a:r>
            <a:r>
              <a:rPr lang="zh-CN" altLang="en-US" sz="2400" dirty="0"/>
              <a:t>存在部分评论与歌词语义完全不相关，或重复歌词文本的情况（如下页所示）。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6490" y="481330"/>
            <a:ext cx="5849620" cy="375412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576695" y="4231640"/>
          <a:ext cx="5278120" cy="219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060"/>
                <a:gridCol w="2639060"/>
              </a:tblGrid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count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2029</a:t>
                      </a:r>
                      <a:endParaRPr lang="en-US" altLang="zh-CN" dirty="0"/>
                    </a:p>
                  </a:txBody>
                  <a:tcPr/>
                </a:tc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mean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0.428590</a:t>
                      </a:r>
                      <a:endParaRPr lang="en-US" altLang="zh-CN" dirty="0"/>
                    </a:p>
                  </a:txBody>
                  <a:tcPr/>
                </a:tc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std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0.088273</a:t>
                      </a:r>
                      <a:endParaRPr lang="en-US" altLang="zh-CN" dirty="0"/>
                    </a:p>
                  </a:txBody>
                  <a:tcPr/>
                </a:tc>
              </a:tr>
              <a:tr h="3663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>
                          <a:sym typeface="+mn-ea"/>
                        </a:rPr>
                        <a:t>25%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>
                          <a:sym typeface="+mn-ea"/>
                        </a:rPr>
                        <a:t>0.370835</a:t>
                      </a:r>
                      <a:endParaRPr lang="en-US" altLang="zh-CN" dirty="0"/>
                    </a:p>
                  </a:txBody>
                  <a:tcPr/>
                </a:tc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50%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0.429076</a:t>
                      </a:r>
                      <a:endParaRPr lang="en-US" altLang="zh-CN" dirty="0"/>
                    </a:p>
                  </a:txBody>
                  <a:tcPr/>
                </a:tc>
              </a:tr>
              <a:tr h="36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75%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0.484919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340488" y="1617280"/>
            <a:ext cx="4850757" cy="401959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</a:rPr>
              <a:t>低相关度（</a:t>
            </a:r>
            <a:r>
              <a:rPr lang="en-US" altLang="zh-CN" dirty="0">
                <a:latin typeface="+mn-ea"/>
              </a:rPr>
              <a:t>0.15</a:t>
            </a:r>
            <a:r>
              <a:rPr lang="zh-CN" altLang="en-US" dirty="0">
                <a:latin typeface="+mn-ea"/>
              </a:rPr>
              <a:t>）歌曲：</a:t>
            </a:r>
            <a:r>
              <a:rPr lang="en-US" altLang="zh-CN" dirty="0">
                <a:latin typeface="+mn-ea"/>
              </a:rPr>
              <a:t>Love Story (Taylor‘s Version)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166391234</a:t>
            </a:r>
            <a:r>
              <a:rPr lang="zh-CN" altLang="en-US" dirty="0">
                <a:latin typeface="+mn-ea"/>
              </a:rPr>
              <a:t>）：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评论：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右边放假天数→</a:t>
            </a:r>
            <a:r>
              <a:rPr lang="en-US" altLang="zh-CN" dirty="0">
                <a:latin typeface="+mn-ea"/>
              </a:rPr>
              <a:t>_→ 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霉霉真有心，选择中国农历新年正月初一释出这首大部分老霉粉的入坑曲</a:t>
            </a:r>
            <a:r>
              <a:rPr lang="en-US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真的在尽力模仿以前的声音，给粉丝以前的味道啊！辛苦了，钮钴禄泰勒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老霉真的在尽力还原之前的声音了，但是夹杂着现在成熟的声音，</a:t>
            </a:r>
            <a:r>
              <a:rPr lang="en-US" altLang="zh-CN" dirty="0">
                <a:latin typeface="+mn-ea"/>
              </a:rPr>
              <a:t>love story</a:t>
            </a:r>
            <a:r>
              <a:rPr lang="zh-CN" altLang="en-US" dirty="0">
                <a:latin typeface="+mn-ea"/>
              </a:rPr>
              <a:t>又别有风味，</a:t>
            </a: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可爱</a:t>
            </a:r>
            <a:r>
              <a:rPr lang="en-US" altLang="zh-CN" dirty="0">
                <a:latin typeface="+mn-ea"/>
              </a:rPr>
              <a:t>][</a:t>
            </a:r>
            <a:r>
              <a:rPr lang="zh-CN" altLang="en-US" dirty="0">
                <a:latin typeface="+mn-ea"/>
              </a:rPr>
              <a:t>可爱</a:t>
            </a:r>
            <a:r>
              <a:rPr lang="en-US" altLang="zh-CN" dirty="0">
                <a:latin typeface="+mn-ea"/>
              </a:rPr>
              <a:t>][</a:t>
            </a:r>
            <a:r>
              <a:rPr lang="zh-CN" altLang="en-US" dirty="0">
                <a:latin typeface="+mn-ea"/>
              </a:rPr>
              <a:t>可爱</a:t>
            </a:r>
            <a:r>
              <a:rPr lang="en-US" altLang="zh-CN" dirty="0">
                <a:latin typeface="+mn-ea"/>
              </a:rPr>
              <a:t>][</a:t>
            </a:r>
            <a:r>
              <a:rPr lang="zh-CN" altLang="en-US" dirty="0">
                <a:latin typeface="+mn-ea"/>
              </a:rPr>
              <a:t>可爱</a:t>
            </a:r>
            <a:r>
              <a:rPr lang="en-US" altLang="zh-CN" dirty="0">
                <a:latin typeface="+mn-ea"/>
              </a:rPr>
              <a:t>]</a:t>
            </a:r>
            <a:r>
              <a:rPr lang="zh-CN" altLang="en-US" dirty="0">
                <a:latin typeface="+mn-ea"/>
              </a:rPr>
              <a:t>，老霉会越来越优秀，</a:t>
            </a:r>
            <a:r>
              <a:rPr lang="en-US" altLang="zh-CN" dirty="0">
                <a:latin typeface="+mn-ea"/>
              </a:rPr>
              <a:t>forever</a:t>
            </a:r>
            <a:r>
              <a:rPr lang="zh-CN" altLang="en-US" dirty="0">
                <a:latin typeface="+mn-ea"/>
              </a:rPr>
              <a:t>，没了那些🐀🐀的干扰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穷鬼的福利😂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结论一示例</a:t>
            </a:r>
            <a:endParaRPr lang="zh-CN" altLang="en-US" dirty="0"/>
          </a:p>
        </p:txBody>
      </p:sp>
      <p:sp>
        <p:nvSpPr>
          <p:cNvPr id="6" name="文本占位符 1"/>
          <p:cNvSpPr txBox="1"/>
          <p:nvPr/>
        </p:nvSpPr>
        <p:spPr>
          <a:xfrm>
            <a:off x="5191245" y="1685685"/>
            <a:ext cx="6736465" cy="4634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</a:rPr>
              <a:t>高相关度（</a:t>
            </a:r>
            <a:r>
              <a:rPr lang="en-US" altLang="zh-CN" dirty="0">
                <a:latin typeface="+mn-ea"/>
              </a:rPr>
              <a:t>0.70</a:t>
            </a:r>
            <a:r>
              <a:rPr lang="zh-CN" altLang="en-US" dirty="0">
                <a:latin typeface="+mn-ea"/>
              </a:rPr>
              <a:t>）歌曲：桂花谣（</a:t>
            </a:r>
            <a:r>
              <a:rPr lang="en-US" altLang="zh-CN" dirty="0">
                <a:latin typeface="+mn-ea"/>
              </a:rPr>
              <a:t>477211439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评论：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此去经年，应是良辰美景虚设，便纵有千种风情，更与何人说！ 最美的相遇，不言过往；最美的离别，不问归期！ 周深的</a:t>
            </a:r>
            <a:r>
              <a:rPr lang="en-US" altLang="zh-CN" dirty="0">
                <a:latin typeface="+mn-ea"/>
              </a:rPr>
              <a:t>《</a:t>
            </a:r>
            <a:r>
              <a:rPr lang="zh-CN" altLang="en-US" dirty="0">
                <a:latin typeface="+mn-ea"/>
              </a:rPr>
              <a:t>桂花谣</a:t>
            </a:r>
            <a:r>
              <a:rPr lang="en-US" altLang="zh-CN" dirty="0">
                <a:latin typeface="+mn-ea"/>
              </a:rPr>
              <a:t>》</a:t>
            </a:r>
            <a:r>
              <a:rPr lang="zh-CN" altLang="en-US" dirty="0">
                <a:latin typeface="+mn-ea"/>
              </a:rPr>
              <a:t>唱出了对故乡的思念，对回归平凡生活的向往！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深深，走累了就回头看看，你的身后，有那么多支持你的生米，有那么多爱你的人，那些黑粉算什么，你可不能为了他们担忧，难过，你要记得，我们都很爱你，你不必为你做的任何事道歉，觉得累了就歇会，你能开开心心的，就是我们最大的愿望</a:t>
            </a:r>
            <a:r>
              <a:rPr lang="en-US" altLang="zh-CN" dirty="0">
                <a:latin typeface="+mn-ea"/>
              </a:rPr>
              <a:t>【</a:t>
            </a:r>
            <a:r>
              <a:rPr lang="zh-CN" altLang="en-US" dirty="0">
                <a:latin typeface="+mn-ea"/>
              </a:rPr>
              <a:t>认同的吧我顶上去，谢谢啦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一曲桂花谣 千年长安梦  周深演唱的</a:t>
            </a:r>
            <a:r>
              <a:rPr lang="en-US" altLang="zh-CN" dirty="0">
                <a:latin typeface="+mn-ea"/>
              </a:rPr>
              <a:t>《</a:t>
            </a:r>
            <a:r>
              <a:rPr lang="zh-CN" altLang="en-US" dirty="0">
                <a:latin typeface="+mn-ea"/>
              </a:rPr>
              <a:t>桂花谣</a:t>
            </a:r>
            <a:r>
              <a:rPr lang="en-US" altLang="zh-CN" dirty="0">
                <a:latin typeface="+mn-ea"/>
              </a:rPr>
              <a:t>》</a:t>
            </a:r>
            <a:r>
              <a:rPr lang="zh-CN" altLang="en-US" dirty="0">
                <a:latin typeface="+mn-ea"/>
              </a:rPr>
              <a:t>，宛如一幅徐徐展开的长安画卷。空灵清澈的嗓音，带着桂花的香甜，将荔枝转运的艰辛与盛唐的繁华，化作音符流淌。“长安一片月，万户捣衣声”，歌声里既有小人物的无奈挣扎，又有对命运的不屈呐喊。每一个音符都敲在心上，每一句吟唱都令人回味，在歌声中感受千年前的风云变幻，余韵悠长，沉醉其中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听周深的</a:t>
            </a:r>
            <a:r>
              <a:rPr lang="en-US" altLang="zh-CN" dirty="0">
                <a:latin typeface="+mn-ea"/>
              </a:rPr>
              <a:t>《</a:t>
            </a:r>
            <a:r>
              <a:rPr lang="zh-CN" altLang="en-US" dirty="0">
                <a:latin typeface="+mn-ea"/>
              </a:rPr>
              <a:t>桂花谣</a:t>
            </a:r>
            <a:r>
              <a:rPr lang="en-US" altLang="zh-CN" dirty="0">
                <a:latin typeface="+mn-ea"/>
              </a:rPr>
              <a:t>》</a:t>
            </a:r>
            <a:r>
              <a:rPr lang="zh-CN" altLang="en-US" dirty="0">
                <a:latin typeface="+mn-ea"/>
              </a:rPr>
              <a:t>，就像被月光温柔包裹 。他的嗓音清澈又空灵，将歌曲里的离愁别绪和对故乡的思念演绎得丝丝入扣。“世间纷扰难收场，我愿独守桂花香 ”，唱的不仅是荔枝使李善德的命运波折，更是每一个漂泊之人对故园的眷恋 。在这歌声里，岁月的沧桑、人生的辗转，都化作一抹悠悠桂香，萦绕心间，让人不禁湿了眼眶。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你的歌声，在山水之间飘荡，飘向那最远的地方。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相关代码（完整代码见提交代码）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71235" y="1425205"/>
            <a:ext cx="555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数据分析（使用</a:t>
            </a:r>
            <a:r>
              <a:rPr lang="en-US" altLang="zh-CN" dirty="0"/>
              <a:t>Transformer</a:t>
            </a:r>
            <a:r>
              <a:rPr lang="zh-CN" altLang="en-US" dirty="0"/>
              <a:t>架构的</a:t>
            </a:r>
            <a:r>
              <a:rPr lang="en-US" altLang="zh-CN" dirty="0"/>
              <a:t>BERT</a:t>
            </a:r>
            <a:r>
              <a:rPr lang="zh-CN" altLang="en-US" dirty="0"/>
              <a:t>模型）</a:t>
            </a:r>
            <a:endParaRPr lang="en-US" altLang="zh-CN" dirty="0"/>
          </a:p>
          <a:p>
            <a:r>
              <a:rPr lang="zh-CN" altLang="en-US" dirty="0"/>
              <a:t>对歌词和评论的余弦相似度进行分析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95422" y="2154030"/>
            <a:ext cx="3553428" cy="4164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preprocess_text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altLang="zh-CN" sz="1000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cleaned_lines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stripped_line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stripped_line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stripped_line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stripped_line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cleaned_lines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stripped_line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cleaned_lines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\r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jieba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lcut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45383" y="2071536"/>
            <a:ext cx="6096964" cy="4421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all_texts_to_encode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processed_lyrics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comment_texts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all_texts_to_encode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convert_to_tensor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lyrics_embedding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comments_embeddings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 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similarities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ndarray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cosine_similarity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lyrics_embedding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comments_embeddings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avg_similarity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similarities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similarities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'kuwo_id'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kuwo_id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'song_name'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song_data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'Unknown Song'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'artist'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song_data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'artist'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'Unknown Artist'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'lyrics_length'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lyrics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'num_comments'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comments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'avg_comment_similarity_to_lyrics'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avg_similarity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'individual_comment_similarities'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similarities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4916" y="1703408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数据预处理（删除冒号行可以删除作者信息）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604950"/>
            <a:ext cx="5313744" cy="5000263"/>
          </a:xfrm>
        </p:spPr>
        <p:txBody>
          <a:bodyPr>
            <a:noAutofit/>
          </a:bodyPr>
          <a:lstStyle/>
          <a:p>
            <a:r>
              <a:rPr lang="zh-CN" altLang="en-US" sz="1600" dirty="0">
                <a:latin typeface="+mn-ea"/>
              </a:rPr>
              <a:t>在筛选（剔除非中文、长度小于</a:t>
            </a:r>
            <a:r>
              <a:rPr lang="en-US" altLang="zh-CN" sz="1600" dirty="0">
                <a:latin typeface="+mn-ea"/>
              </a:rPr>
              <a:t>20</a:t>
            </a:r>
            <a:r>
              <a:rPr lang="zh-CN" altLang="en-US" sz="1600" dirty="0">
                <a:latin typeface="+mn-ea"/>
              </a:rPr>
              <a:t>行的歌曲）过后的</a:t>
            </a:r>
            <a:r>
              <a:rPr lang="en-US" altLang="zh-CN" sz="1600" dirty="0">
                <a:latin typeface="+mn-ea"/>
              </a:rPr>
              <a:t>2028</a:t>
            </a:r>
            <a:r>
              <a:rPr lang="zh-CN" altLang="en-US" sz="1600" dirty="0">
                <a:latin typeface="+mn-ea"/>
              </a:rPr>
              <a:t>首歌曲中，整体押韵重复度的平均值较高（</a:t>
            </a:r>
            <a:r>
              <a:rPr lang="en-US" altLang="zh-CN" sz="1600" dirty="0">
                <a:latin typeface="+mn-ea"/>
              </a:rPr>
              <a:t>0.8617</a:t>
            </a:r>
            <a:r>
              <a:rPr lang="zh-CN" altLang="en-US" sz="1600" dirty="0">
                <a:latin typeface="+mn-ea"/>
              </a:rPr>
              <a:t>），方差较小（</a:t>
            </a:r>
            <a:r>
              <a:rPr lang="en-US" altLang="zh-CN" sz="1600" dirty="0">
                <a:latin typeface="+mn-ea"/>
              </a:rPr>
              <a:t>0.0571</a:t>
            </a:r>
            <a:r>
              <a:rPr lang="zh-CN" altLang="en-US" sz="1600" dirty="0">
                <a:latin typeface="+mn-ea"/>
              </a:rPr>
              <a:t>）。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这反应出大部分歌曲在每行结尾选择了非常类似（甚至相同）的韵母，压韵规律非常强烈，并且大部分歌曲的押韵重复度都处于相近水平。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在筛选过后的歌曲中，主导韵母比例的平均值中等（</a:t>
            </a:r>
            <a:r>
              <a:rPr lang="en-US" altLang="zh-CN" sz="1600" dirty="0">
                <a:latin typeface="+mn-ea"/>
              </a:rPr>
              <a:t>0.5473</a:t>
            </a:r>
            <a:r>
              <a:rPr lang="zh-CN" altLang="en-US" sz="1600" dirty="0">
                <a:latin typeface="+mn-ea"/>
              </a:rPr>
              <a:t>），方差较大（</a:t>
            </a:r>
            <a:r>
              <a:rPr lang="en-US" altLang="zh-CN" sz="1600" dirty="0">
                <a:latin typeface="+mn-ea"/>
              </a:rPr>
              <a:t>0.2063</a:t>
            </a:r>
            <a:r>
              <a:rPr lang="zh-CN" altLang="en-US" sz="1600" dirty="0">
                <a:latin typeface="+mn-ea"/>
              </a:rPr>
              <a:t>）。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这反映出说明一首歌中最常出现的韵母约占一半，并且重复韵母可能不是集中在某一个，而是多个韵母之间分布。而有的歌曲较为集中，有的歌曲较为分散。</a:t>
            </a:r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因此，现代中文歌曲中，押韵仍然是非常常见和重要的歌词技巧。同时，也保留了押韵的多样性，以保持韵律不显单调。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683" y="65194"/>
            <a:ext cx="5436242" cy="32430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83" y="3429000"/>
            <a:ext cx="5494114" cy="32775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相关代码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6666" y="1627621"/>
            <a:ext cx="4671349" cy="518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YUNMU_NORMALIZATION = {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'ang'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'ang_rhyme'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iang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'ang_rhyme'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'uang'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'ang_rhyme'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ian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uan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eng_rhyme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ing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eng_rhyme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ueng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eng_rhyme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ong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ong_rhyme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iong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ong_rhyme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en_rhyme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en_rhyme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uen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en_rhyme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'un'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en_rhyme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ia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uo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ue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'v' is the pinyin representation for 'ü'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ao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'ao_rhyme'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iao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'ao_rhyme'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iou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iu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'ai'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'ai_rhyme'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uai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'ai_rhyme'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ei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'ei_rhyme'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uei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'ei_rhyme'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'ei_rhyme'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'er_rhyme'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Erhua rhyme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22917" y="1690688"/>
            <a:ext cx="23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计算押韵程度方法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480612" y="2403485"/>
            <a:ext cx="6803985" cy="2369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1. Overall Rhyme Repetition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sum(count - 1 for count &gt; 1) / total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sum_of_duplicates = sum(count -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yunmu, count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yunmu_counts.items()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&gt;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overall_repetition_score = sum_of_duplicates / total_yunmus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total_yunmus &gt;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b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2. Max Rhyme Dominance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max(count) / total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max_count = max(yunmu_counts.values())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yunmu_counts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max_dominance_score = max_count / total_yunmus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total_yunmus &gt;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2471" y="1410689"/>
            <a:ext cx="335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韵母分类（相对宽松）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90058" cy="461568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ea"/>
              </a:rPr>
              <a:t>左侧词云图展示了在所爬取的歌词当中，最常出现的</a:t>
            </a:r>
            <a:r>
              <a:rPr lang="en-US" altLang="zh-CN" dirty="0">
                <a:latin typeface="+mn-ea"/>
              </a:rPr>
              <a:t>250</a:t>
            </a:r>
            <a:r>
              <a:rPr lang="zh-CN" altLang="en-US" dirty="0">
                <a:latin typeface="+mn-ea"/>
              </a:rPr>
              <a:t>个词语（除去停用词）。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其中最长出现的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个词语及比例如下表所示。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/>
              <a:t>由此可见，“爱情”是歌词中最核心的主题。此外，对人生、世界感慨也是歌词中的热门主题。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0304" y="515700"/>
            <a:ext cx="7249612" cy="568770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88266" y="3359552"/>
          <a:ext cx="155197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86"/>
                <a:gridCol w="775986"/>
              </a:tblGrid>
              <a:tr h="31828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爱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4779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7707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想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1981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7707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心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1203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7707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走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1157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7707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世界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945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相关代码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0007" y="3974393"/>
            <a:ext cx="3896327" cy="1087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seg_list = jieba.cut(combined_lyrics, cut_all=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filtered_words = [word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seg_list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word.strip()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word.strip()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stopwords]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final_text = 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.join(filtered_words)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1043" y="1438085"/>
            <a:ext cx="4486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jieba</a:t>
            </a:r>
            <a:r>
              <a:rPr lang="zh-CN" altLang="en-US" dirty="0">
                <a:latin typeface="+mn-ea"/>
              </a:rPr>
              <a:t>库将歌词拆解成词语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其中的</a:t>
            </a:r>
            <a:r>
              <a:rPr lang="en-US" altLang="zh-CN" dirty="0">
                <a:latin typeface="+mn-ea"/>
              </a:rPr>
              <a:t>stopwords</a:t>
            </a:r>
            <a:r>
              <a:rPr lang="zh-CN" altLang="en-US" dirty="0">
                <a:latin typeface="+mn-ea"/>
              </a:rPr>
              <a:t>是常见的没有实意的词语构成的列表，例如量词、介词等。作者在</a:t>
            </a:r>
            <a:r>
              <a:rPr lang="en-US" altLang="zh-CN" dirty="0">
                <a:latin typeface="+mn-ea"/>
                <a:hlinkClick r:id="rId1"/>
              </a:rPr>
              <a:t>https://github.com/stopwords-iso/stopwords-zh</a:t>
            </a:r>
            <a:r>
              <a:rPr lang="zh-CN" altLang="en-US" dirty="0">
                <a:latin typeface="+mn-ea"/>
                <a:hlinkClick r:id="rId1"/>
              </a:rPr>
              <a:t>下载了常见的停用词库，并添加了一些额外的停用词。最终所有的停用词在</a:t>
            </a:r>
            <a:r>
              <a:rPr lang="en-US" altLang="zh-CN" dirty="0">
                <a:latin typeface="+mn-ea"/>
                <a:hlinkClick r:id="rId1"/>
              </a:rPr>
              <a:t>stopwords.txt</a:t>
            </a:r>
            <a:r>
              <a:rPr lang="zh-CN" altLang="en-US" dirty="0">
                <a:latin typeface="+mn-ea"/>
              </a:rPr>
              <a:t>中。</a:t>
            </a:r>
            <a:endParaRPr lang="zh-CN" altLang="en-US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99478" y="3305117"/>
            <a:ext cx="3766593" cy="211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wordcloud = WordCloud(font_path=font_path, 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width=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height=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background_color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max_words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</a:t>
            </a:r>
            <a:r>
              <a:rPr lang="en-US" altLang="zh-C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min_font_size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collocations=</a:t>
            </a:r>
            <a:r>
              <a:rPr lang="en-US" altLang="zh-C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).generate(text)</a:t>
            </a:r>
            <a:endParaRPr lang="en-US" altLang="zh-CN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66254" y="2651386"/>
            <a:ext cx="23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绘制词云图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b9f09b7-3010-4c55-a6d8-ff3339072be4}"/>
  <p:tag name="TABLE_ENDDRAG_ORIGIN_RECT" val="415*172"/>
  <p:tag name="TABLE_ENDDRAG_RECT" val="517*333*415*172"/>
</p:tagLst>
</file>

<file path=ppt/tags/tag2.xml><?xml version="1.0" encoding="utf-8"?>
<p:tagLst xmlns:p="http://schemas.openxmlformats.org/presentationml/2006/main">
  <p:tag name="COMMONDATA" val="eyJoZGlkIjoiNDdkYzRjOTk0ZjZmN2NhODA3M2M4MDQzZTNjZmY3OWEifQ=="/>
</p:tagLst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v1扁平16-9</Template>
  <TotalTime>0</TotalTime>
  <Words>4728</Words>
  <Application>WPS 演示</Application>
  <PresentationFormat>宽屏</PresentationFormat>
  <Paragraphs>189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Wingdings 2</vt:lpstr>
      <vt:lpstr>Consolas</vt:lpstr>
      <vt:lpstr>华文中宋</vt:lpstr>
      <vt:lpstr>Gill Sans MT</vt:lpstr>
      <vt:lpstr>微软雅黑</vt:lpstr>
      <vt:lpstr>Arial Unicode MS</vt:lpstr>
      <vt:lpstr>Calibri</vt:lpstr>
      <vt:lpstr>清华简约主题-扁平-16:9</vt:lpstr>
      <vt:lpstr>结论一</vt:lpstr>
      <vt:lpstr>结论一示例</vt:lpstr>
      <vt:lpstr>相关代码（完整代码见提交代码）</vt:lpstr>
      <vt:lpstr>结论二</vt:lpstr>
      <vt:lpstr>相关代码</vt:lpstr>
      <vt:lpstr>结论三</vt:lpstr>
      <vt:lpstr>相关代码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陈晓宇</dc:creator>
  <cp:lastModifiedBy>33398</cp:lastModifiedBy>
  <cp:revision>22</cp:revision>
  <dcterms:created xsi:type="dcterms:W3CDTF">2025-07-05T14:25:00Z</dcterms:created>
  <dcterms:modified xsi:type="dcterms:W3CDTF">2025-07-07T08:06:26Z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165EFBDDE7A54CBEBF32DE53DEB04F00</vt:lpwstr>
  </property>
  <property fmtid="{D5CDD505-2E9C-101B-9397-08002B2CF9AE}" pid="3" name="KSOProductBuildVer">
    <vt:lpwstr>2052-11.1.0.12165</vt:lpwstr>
  </property>
</Properties>
</file>