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4" r:id="rId13"/>
    <p:sldId id="269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5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22" name="矩形 21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半闭框 17"/>
            <p:cNvSpPr/>
            <p:nvPr userDrawn="1"/>
          </p:nvSpPr>
          <p:spPr>
            <a:xfrm>
              <a:off x="599225" y="1921565"/>
              <a:ext cx="821803" cy="867934"/>
            </a:xfrm>
            <a:prstGeom prst="halfFrame">
              <a:avLst>
                <a:gd name="adj1" fmla="val 23474"/>
                <a:gd name="adj2" fmla="val 23475"/>
              </a:avLst>
            </a:prstGeom>
            <a:solidFill>
              <a:srgbClr val="660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10161778" y="3614195"/>
              <a:ext cx="1430996" cy="2106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963169" y="3819054"/>
            <a:ext cx="10265664" cy="1340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3617" y="399620"/>
            <a:ext cx="2519157" cy="991863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963167" y="2023572"/>
            <a:ext cx="10265664" cy="1325563"/>
          </a:xfrm>
        </p:spPr>
        <p:txBody>
          <a:bodyPr anchor="b">
            <a:normAutofit/>
          </a:bodyPr>
          <a:lstStyle>
            <a:lvl1pPr>
              <a:defRPr lang="zh-CN" altLang="en-US" sz="3600" b="0" kern="1200" cap="none" baseline="0" dirty="0">
                <a:solidFill>
                  <a:srgbClr val="66087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3376" y="2111829"/>
            <a:ext cx="10521388" cy="3379068"/>
          </a:xfrm>
          <a:prstGeom prst="rect">
            <a:avLst/>
          </a:prstGeom>
        </p:spPr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占位符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431883" y="2118167"/>
            <a:ext cx="10178926" cy="360247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1882" y="5592991"/>
            <a:ext cx="6066519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431882" y="490438"/>
            <a:ext cx="10178925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/>
          <p:cNvSpPr/>
          <p:nvPr/>
        </p:nvSpPr>
        <p:spPr>
          <a:xfrm rot="5400000">
            <a:off x="-2692137" y="3263038"/>
            <a:ext cx="6858000" cy="3319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63169" y="3830629"/>
            <a:ext cx="10265664" cy="13409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7" name="日期占位符 10"/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8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63169" y="1909598"/>
            <a:ext cx="10265664" cy="15568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5"/>
            <a:ext cx="5422391" cy="3242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5"/>
            <a:ext cx="5422392" cy="324263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1840986"/>
            <a:ext cx="5087075" cy="53600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516146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1840986"/>
            <a:ext cx="5087073" cy="55337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516146"/>
            <a:ext cx="5393100" cy="293499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日期占位符 12"/>
          <p:cNvSpPr>
            <a:spLocks noGrp="1"/>
          </p:cNvSpPr>
          <p:nvPr>
            <p:ph type="dt" sz="half" idx="10"/>
          </p:nvPr>
        </p:nvSpPr>
        <p:spPr>
          <a:xfrm>
            <a:off x="7523545" y="6054522"/>
            <a:ext cx="252328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>
          <a:xfrm>
            <a:off x="833377" y="6054522"/>
            <a:ext cx="6585500" cy="36079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10151493" y="6054522"/>
            <a:ext cx="1203271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021463" y="4913486"/>
            <a:ext cx="10333301" cy="609039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23" name="Subtitle 2"/>
          <p:cNvSpPr>
            <a:spLocks noGrp="1"/>
          </p:cNvSpPr>
          <p:nvPr>
            <p:ph type="subTitle" idx="13"/>
          </p:nvPr>
        </p:nvSpPr>
        <p:spPr>
          <a:xfrm>
            <a:off x="1021463" y="5608156"/>
            <a:ext cx="10333300" cy="3607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86670" y="579706"/>
            <a:ext cx="82800" cy="89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7235" y="5597323"/>
            <a:ext cx="6581641" cy="360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82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none" baseline="0">
          <a:solidFill>
            <a:srgbClr val="66087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成果展示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609" y="2257023"/>
            <a:ext cx="2661036" cy="20686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62609" y="1690688"/>
            <a:ext cx="2939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#include &lt;10stream&gt;</a:t>
            </a:r>
            <a:endParaRPr lang="zh-CN" altLang="en-US" dirty="0"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525" y="1479008"/>
            <a:ext cx="2549718" cy="155603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265752" y="925010"/>
            <a:ext cx="1802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print(1/0)</a:t>
            </a:r>
            <a:endParaRPr lang="zh-CN" altLang="en-US" dirty="0"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558" y="4206240"/>
            <a:ext cx="3114884" cy="190576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080884" y="3291331"/>
            <a:ext cx="1938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while True: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 print(114)</a:t>
            </a:r>
            <a:endParaRPr lang="zh-CN" altLang="en-US" dirty="0">
              <a:latin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614" y="1479008"/>
            <a:ext cx="2963186" cy="1612154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786315" y="925010"/>
            <a:ext cx="42996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a = [i for i in range(1000000000)]</a:t>
            </a:r>
            <a:endParaRPr lang="zh-CN" altLang="en-US" dirty="0">
              <a:latin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0963" y="4195666"/>
            <a:ext cx="3510370" cy="1926912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9169842" y="3536016"/>
            <a:ext cx="1691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import os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本次代码中，</a:t>
            </a:r>
            <a:r>
              <a:rPr lang="en-US" altLang="zh-CN" sz="2000" dirty="0">
                <a:latin typeface="+mn-ea"/>
              </a:rPr>
              <a:t>AI</a:t>
            </a:r>
            <a:r>
              <a:rPr lang="zh-CN" altLang="en-US" sz="2000" dirty="0">
                <a:latin typeface="+mn-ea"/>
              </a:rPr>
              <a:t>编写的代码集中在</a:t>
            </a:r>
            <a:r>
              <a:rPr lang="en-US" altLang="zh-CN" sz="2000" dirty="0">
                <a:latin typeface="+mn-ea"/>
              </a:rPr>
              <a:t>code_judge.py</a:t>
            </a:r>
            <a:r>
              <a:rPr lang="zh-CN" altLang="en-US" sz="2000" dirty="0">
                <a:latin typeface="+mn-ea"/>
              </a:rPr>
              <a:t>与</a:t>
            </a:r>
            <a:r>
              <a:rPr lang="en-US" altLang="zh-CN" sz="2000" dirty="0">
                <a:latin typeface="+mn-ea"/>
              </a:rPr>
              <a:t>streamlit.py</a:t>
            </a:r>
            <a:r>
              <a:rPr lang="zh-CN" altLang="en-US" sz="2000" dirty="0">
                <a:latin typeface="+mn-ea"/>
              </a:rPr>
              <a:t>内，其中</a:t>
            </a:r>
            <a:r>
              <a:rPr lang="en-US" altLang="zh-CN" sz="2000" dirty="0">
                <a:latin typeface="+mn-ea"/>
              </a:rPr>
              <a:t>code_judge.py</a:t>
            </a: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AI</a:t>
            </a:r>
            <a:r>
              <a:rPr lang="zh-CN" altLang="en-US" sz="2000" dirty="0">
                <a:latin typeface="+mn-ea"/>
              </a:rPr>
              <a:t>的部分已在注释中标注，</a:t>
            </a:r>
            <a:r>
              <a:rPr lang="en-US" altLang="zh-CN" sz="2000" dirty="0">
                <a:latin typeface="+mn-ea"/>
              </a:rPr>
              <a:t> streamlit.py</a:t>
            </a:r>
            <a:r>
              <a:rPr lang="zh-CN" altLang="en-US" sz="2000" dirty="0">
                <a:latin typeface="+mn-ea"/>
              </a:rPr>
              <a:t>中由于时间原因，部分代码参考了</a:t>
            </a:r>
            <a:r>
              <a:rPr lang="en-US" altLang="zh-CN" sz="2000" dirty="0">
                <a:latin typeface="+mn-ea"/>
              </a:rPr>
              <a:t>AI</a:t>
            </a:r>
            <a:r>
              <a:rPr lang="zh-CN" altLang="en-US" sz="2000" dirty="0">
                <a:latin typeface="+mn-ea"/>
              </a:rPr>
              <a:t>生成的示例。其他代码均由本人编写，仅通过</a:t>
            </a:r>
            <a:r>
              <a:rPr lang="en-US" altLang="zh-CN" sz="2000" dirty="0">
                <a:latin typeface="+mn-ea"/>
              </a:rPr>
              <a:t>AI</a:t>
            </a:r>
            <a:r>
              <a:rPr lang="zh-CN" altLang="en-US" sz="2000" dirty="0">
                <a:latin typeface="+mn-ea"/>
              </a:rPr>
              <a:t>查询库函数的使用方法以及</a:t>
            </a:r>
            <a:r>
              <a:rPr lang="en-US" altLang="zh-CN" sz="2000" dirty="0">
                <a:latin typeface="+mn-ea"/>
              </a:rPr>
              <a:t>debug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个人认为此次作业中，接口与数据库对接、用户权限判断中的任务量超出训练的目标，重复性劳动略多。希望仅保留</a:t>
            </a:r>
            <a:r>
              <a:rPr lang="en-US" altLang="zh-CN" sz="2000" dirty="0">
                <a:latin typeface="+mn-ea"/>
              </a:rPr>
              <a:t>Step1-3</a:t>
            </a:r>
            <a:r>
              <a:rPr lang="zh-CN" altLang="en-US" sz="2000" dirty="0">
                <a:latin typeface="+mn-ea"/>
              </a:rPr>
              <a:t>以及查看评测详细信息的任务，简化题目所需字段，将用户系统作为提高功能实现。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此外，提高功能难度较大，个人由于时间和能力方面的原因，导致部分代码只能通过</a:t>
            </a:r>
            <a:r>
              <a:rPr lang="en-US" altLang="zh-CN" sz="2000" dirty="0">
                <a:latin typeface="+mn-ea"/>
              </a:rPr>
              <a:t>AI</a:t>
            </a:r>
            <a:r>
              <a:rPr lang="zh-CN" altLang="en-US" sz="2000" dirty="0">
                <a:latin typeface="+mn-ea"/>
              </a:rPr>
              <a:t>生成，在这里表示歉意。同时也希望助教能够考虑降低提高功能难度。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最后，感谢老师和助教一个月内的付出，你们辛苦了！</a:t>
            </a:r>
            <a:endParaRPr lang="en-US" altLang="zh-CN" sz="20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总结与建议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感谢批评指正！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2531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前端：使用</a:t>
            </a:r>
            <a:r>
              <a:rPr lang="en-US" altLang="zh-CN" sz="2000" dirty="0">
                <a:latin typeface="+mn-ea"/>
              </a:rPr>
              <a:t>streamlit</a:t>
            </a:r>
            <a:r>
              <a:rPr lang="zh-CN" altLang="en-US" sz="2000" dirty="0">
                <a:latin typeface="+mn-ea"/>
              </a:rPr>
              <a:t>库实现前端交互，通过</a:t>
            </a:r>
            <a:r>
              <a:rPr lang="en-US" altLang="zh-CN" sz="2000" dirty="0">
                <a:latin typeface="+mn-ea"/>
              </a:rPr>
              <a:t>HTTP</a:t>
            </a:r>
            <a:r>
              <a:rPr lang="zh-CN" altLang="en-US" sz="2000" dirty="0">
                <a:latin typeface="+mn-ea"/>
              </a:rPr>
              <a:t>请求与后端</a:t>
            </a:r>
            <a:r>
              <a:rPr lang="en-US" altLang="zh-CN" sz="2000" dirty="0">
                <a:latin typeface="+mn-ea"/>
              </a:rPr>
              <a:t>API</a:t>
            </a:r>
            <a:r>
              <a:rPr lang="zh-CN" altLang="en-US" sz="2000" dirty="0">
                <a:latin typeface="+mn-ea"/>
              </a:rPr>
              <a:t>进行通信。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后端：使用</a:t>
            </a:r>
            <a:r>
              <a:rPr lang="en-US" altLang="zh-CN" sz="2000" dirty="0">
                <a:latin typeface="+mn-ea"/>
              </a:rPr>
              <a:t>FastAPI</a:t>
            </a:r>
            <a:r>
              <a:rPr lang="zh-CN" altLang="en-US" sz="2000" dirty="0">
                <a:latin typeface="+mn-ea"/>
              </a:rPr>
              <a:t>库实现前端与数据库的联系，处理所有业务逻辑、数据管理和用户请求。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数据库： 使用</a:t>
            </a:r>
            <a:r>
              <a:rPr lang="en-US" altLang="zh-CN" sz="2000" dirty="0">
                <a:latin typeface="+mn-ea"/>
              </a:rPr>
              <a:t>SQLite</a:t>
            </a:r>
            <a:r>
              <a:rPr lang="zh-CN" altLang="en-US" sz="2000" dirty="0">
                <a:latin typeface="+mn-ea"/>
              </a:rPr>
              <a:t>作为关系型数据库，存储用户信息、题目、提交记录、编程语言配置和日志等数据。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容器：代码判题过程在</a:t>
            </a:r>
            <a:r>
              <a:rPr lang="en-US" altLang="zh-CN" sz="2000" dirty="0">
                <a:latin typeface="+mn-ea"/>
              </a:rPr>
              <a:t>Docker</a:t>
            </a:r>
            <a:r>
              <a:rPr lang="zh-CN" altLang="en-US" sz="2000" dirty="0">
                <a:latin typeface="+mn-ea"/>
              </a:rPr>
              <a:t>容器中进行，实现系统调用、资源、网络等的隔离和限制，防止恶意代码危害系统。</a:t>
            </a:r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系统模块划分及各模块主要功能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-77525" y="1680203"/>
            <a:ext cx="60946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│  streamlit.py                          </a:t>
            </a: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前端设计（</a:t>
            </a:r>
            <a:r>
              <a:rPr lang="en-US" altLang="zh-CN" dirty="0">
                <a:latin typeface="+mn-ea"/>
              </a:rPr>
              <a:t>Adv2</a:t>
            </a:r>
            <a:r>
              <a:rPr lang="zh-CN" altLang="en-US" dirty="0">
                <a:latin typeface="+mn-ea"/>
              </a:rPr>
              <a:t>）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│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└─app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 │  code_judge.py                   </a:t>
            </a: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代码评测（</a:t>
            </a:r>
            <a:r>
              <a:rPr lang="en-US" altLang="zh-CN" dirty="0">
                <a:latin typeface="+mn-ea"/>
              </a:rPr>
              <a:t>Adv3</a:t>
            </a:r>
            <a:r>
              <a:rPr lang="zh-CN" altLang="en-US" dirty="0">
                <a:latin typeface="+mn-ea"/>
              </a:rPr>
              <a:t>）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 │  default_seccomp.json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 │  Dockerfile.cpp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 │  Dockerfile.python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 │  initialize_table.py              </a:t>
            </a: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初始化数据库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 │  main.py                            </a:t>
            </a: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主程序入口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 │  page.py                             </a:t>
            </a: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获取页码内容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 │  problem_data.py               </a:t>
            </a: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记录题目内容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 │  __init__.py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 │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    └─api                                  </a:t>
            </a:r>
            <a:r>
              <a:rPr lang="en-US" altLang="zh-CN" dirty="0">
                <a:latin typeface="+mn-ea"/>
              </a:rPr>
              <a:t>//API</a:t>
            </a:r>
            <a:r>
              <a:rPr lang="zh-CN" altLang="en-US" dirty="0">
                <a:latin typeface="+mn-ea"/>
              </a:rPr>
              <a:t>接口文件夹</a:t>
            </a:r>
            <a:endParaRPr lang="zh-CN" altLang="en-US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63478" y="1680203"/>
            <a:ext cx="62285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api_auth.py                 </a:t>
            </a: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用户登录登出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api_export.py               </a:t>
            </a: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导出数据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api_import.py              </a:t>
            </a: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导入数据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api_languages.py         </a:t>
            </a: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添加、查看语言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api_logs.py                  </a:t>
            </a: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审计访问日志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api_problems.py         </a:t>
            </a: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增删改查题目、配置日志可见性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api_reset.py                </a:t>
            </a: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系统重置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api_submissions.py    </a:t>
            </a: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提交代码、查询记录、重新评测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api_users.py               </a:t>
            </a: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用户注册、权限变更、查询</a:t>
            </a:r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__init__.py</a:t>
            </a:r>
            <a:endParaRPr lang="zh-CN" altLang="en-US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后端框架使用</a:t>
            </a:r>
            <a:r>
              <a:rPr lang="en-US" altLang="zh-CN" sz="2000" dirty="0">
                <a:latin typeface="+mn-ea"/>
              </a:rPr>
              <a:t>FastAPI</a:t>
            </a:r>
            <a:r>
              <a:rPr lang="zh-CN" altLang="en-US" sz="2000" dirty="0">
                <a:latin typeface="+mn-ea"/>
              </a:rPr>
              <a:t>，用于构建</a:t>
            </a:r>
            <a:r>
              <a:rPr lang="en-US" altLang="zh-CN" sz="2000" dirty="0">
                <a:latin typeface="+mn-ea"/>
              </a:rPr>
              <a:t>API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数据库使用</a:t>
            </a:r>
            <a:r>
              <a:rPr lang="en-US" altLang="zh-CN" sz="2000" dirty="0">
                <a:latin typeface="+mn-ea"/>
              </a:rPr>
              <a:t>SQLite</a:t>
            </a:r>
            <a:r>
              <a:rPr lang="zh-CN" altLang="en-US" sz="2000" dirty="0">
                <a:latin typeface="+mn-ea"/>
              </a:rPr>
              <a:t>，是一个轻量级的嵌入式数据库。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密码处理使用</a:t>
            </a:r>
            <a:r>
              <a:rPr lang="en-US" altLang="zh-CN" sz="2000" dirty="0">
                <a:latin typeface="+mn-ea"/>
              </a:rPr>
              <a:t>bcrypt</a:t>
            </a:r>
            <a:r>
              <a:rPr lang="zh-CN" altLang="en-US" sz="2000" dirty="0">
                <a:latin typeface="+mn-ea"/>
              </a:rPr>
              <a:t>，用于安全地哈希和验证用户密码。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会话管理使用</a:t>
            </a:r>
            <a:r>
              <a:rPr lang="en-US" altLang="zh-CN" sz="2000" dirty="0">
                <a:latin typeface="+mn-ea"/>
              </a:rPr>
              <a:t>starlette.middleware.sessions</a:t>
            </a:r>
            <a:r>
              <a:rPr lang="zh-CN" altLang="en-US" sz="2000" dirty="0">
                <a:latin typeface="+mn-ea"/>
              </a:rPr>
              <a:t>，用于管理用户会话状态。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异步编程使用</a:t>
            </a:r>
            <a:r>
              <a:rPr lang="en-US" altLang="zh-CN" sz="2000" dirty="0">
                <a:latin typeface="+mn-ea"/>
              </a:rPr>
              <a:t>asyncio</a:t>
            </a:r>
            <a:r>
              <a:rPr lang="zh-CN" altLang="en-US" sz="2000" dirty="0">
                <a:latin typeface="+mn-ea"/>
              </a:rPr>
              <a:t>的异步</a:t>
            </a:r>
            <a:r>
              <a:rPr lang="en-US" altLang="zh-CN" sz="2000" dirty="0">
                <a:latin typeface="+mn-ea"/>
              </a:rPr>
              <a:t>I/O</a:t>
            </a:r>
            <a:r>
              <a:rPr lang="zh-CN" altLang="en-US" sz="2000" dirty="0">
                <a:latin typeface="+mn-ea"/>
              </a:rPr>
              <a:t>框架，用于处理并发操作，提高系统吞吐量。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Docker</a:t>
            </a:r>
            <a:r>
              <a:rPr lang="zh-CN" altLang="en-US" sz="2000" dirty="0">
                <a:latin typeface="+mn-ea"/>
              </a:rPr>
              <a:t>容器：用于隔离和执行用户提交的代码，确保判题过程的安全性。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技术选型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要求存储的数据含有必选和可选属性的项目，种类较多（题目、提交、语言、用户、日志），结构复杂（内含列表、字典），使用</a:t>
            </a:r>
            <a:r>
              <a:rPr lang="en-US" altLang="zh-CN" sz="2000" dirty="0">
                <a:latin typeface="+mn-ea"/>
              </a:rPr>
              <a:t>json</a:t>
            </a:r>
            <a:r>
              <a:rPr lang="zh-CN" altLang="en-US" sz="2000" dirty="0">
                <a:latin typeface="+mn-ea"/>
              </a:rPr>
              <a:t>文件存储虽然简便，但效率偏低，难以实现增删改查。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因此，本代码采用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en-US" sz="2000" dirty="0">
                <a:latin typeface="+mn-ea"/>
              </a:rPr>
              <a:t>中的</a:t>
            </a:r>
            <a:r>
              <a:rPr lang="en-US" altLang="zh-CN" sz="2000" dirty="0">
                <a:latin typeface="+mn-ea"/>
              </a:rPr>
              <a:t>sqlite3</a:t>
            </a:r>
            <a:r>
              <a:rPr lang="zh-CN" altLang="en-US" sz="2000" dirty="0">
                <a:latin typeface="+mn-ea"/>
              </a:rPr>
              <a:t>库，将所有数据统一存放在</a:t>
            </a:r>
            <a:r>
              <a:rPr lang="en-US" altLang="zh-CN" sz="2000" dirty="0">
                <a:latin typeface="+mn-ea"/>
              </a:rPr>
              <a:t>oj_system.db</a:t>
            </a:r>
            <a:r>
              <a:rPr lang="zh-CN" altLang="en-US" sz="2000" dirty="0">
                <a:latin typeface="+mn-ea"/>
              </a:rPr>
              <a:t>中，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调用</a:t>
            </a:r>
            <a:r>
              <a:rPr lang="en-US" altLang="zh-CN" sz="2000" dirty="0">
                <a:latin typeface="+mn-ea"/>
              </a:rPr>
              <a:t>cursor.execute()</a:t>
            </a:r>
            <a:r>
              <a:rPr lang="zh-CN" altLang="en-US" sz="2000" dirty="0">
                <a:latin typeface="+mn-ea"/>
              </a:rPr>
              <a:t>实现增（</a:t>
            </a:r>
            <a:r>
              <a:rPr lang="en-US" altLang="zh-CN" sz="2000" dirty="0">
                <a:latin typeface="+mn-ea"/>
              </a:rPr>
              <a:t>INSERT</a:t>
            </a:r>
            <a:r>
              <a:rPr lang="zh-CN" altLang="en-US" sz="2000" dirty="0">
                <a:latin typeface="+mn-ea"/>
              </a:rPr>
              <a:t>）删（</a:t>
            </a:r>
            <a:r>
              <a:rPr lang="en-US" altLang="zh-CN" sz="2000" dirty="0">
                <a:latin typeface="+mn-ea"/>
              </a:rPr>
              <a:t> DELETE</a:t>
            </a:r>
            <a:r>
              <a:rPr lang="zh-CN" altLang="en-US" sz="2000" dirty="0">
                <a:latin typeface="+mn-ea"/>
              </a:rPr>
              <a:t>）改（</a:t>
            </a:r>
            <a:r>
              <a:rPr lang="en-US" altLang="zh-CN" sz="2000" dirty="0">
                <a:latin typeface="+mn-ea"/>
              </a:rPr>
              <a:t>UPDATE</a:t>
            </a:r>
            <a:r>
              <a:rPr lang="zh-CN" altLang="en-US" sz="2000" dirty="0">
                <a:latin typeface="+mn-ea"/>
              </a:rPr>
              <a:t>）查（</a:t>
            </a:r>
            <a:r>
              <a:rPr lang="en-US" altLang="zh-CN" sz="2000" dirty="0">
                <a:latin typeface="+mn-ea"/>
              </a:rPr>
              <a:t>SELECT</a:t>
            </a:r>
            <a:r>
              <a:rPr lang="zh-CN" altLang="en-US" sz="2000" dirty="0">
                <a:latin typeface="+mn-ea"/>
              </a:rPr>
              <a:t>）。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对于复杂的的结构，在创建表时可选择是否为</a:t>
            </a:r>
            <a:r>
              <a:rPr lang="en-US" altLang="zh-CN" sz="2000" dirty="0">
                <a:latin typeface="+mn-ea"/>
              </a:rPr>
              <a:t>NOT NULL</a:t>
            </a:r>
            <a:r>
              <a:rPr lang="zh-CN" altLang="en-US" sz="2000" dirty="0">
                <a:latin typeface="+mn-ea"/>
              </a:rPr>
              <a:t>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对于列表、字典，采用</a:t>
            </a:r>
            <a:r>
              <a:rPr lang="en-US" altLang="zh-CN" sz="2000" dirty="0">
                <a:latin typeface="+mn-ea"/>
              </a:rPr>
              <a:t>json.loads()</a:t>
            </a:r>
            <a:r>
              <a:rPr lang="zh-CN" altLang="en-US" sz="2000" dirty="0">
                <a:latin typeface="+mn-ea"/>
              </a:rPr>
              <a:t>从文本转为对象；采用</a:t>
            </a:r>
            <a:r>
              <a:rPr lang="en-US" altLang="zh-CN" sz="2000" dirty="0">
                <a:latin typeface="+mn-ea"/>
              </a:rPr>
              <a:t>json.dumps()</a:t>
            </a:r>
            <a:r>
              <a:rPr lang="zh-CN" altLang="en-US" sz="2000" dirty="0">
                <a:latin typeface="+mn-ea"/>
              </a:rPr>
              <a:t>从对象转为文本。</a:t>
            </a:r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关键实现与难点</a:t>
            </a:r>
            <a:r>
              <a:rPr lang="en-US" altLang="zh-CN" dirty="0"/>
              <a:t>——</a:t>
            </a:r>
            <a:r>
              <a:rPr lang="zh-CN" altLang="en-US" dirty="0"/>
              <a:t>数据存储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本实验中用户分为管理员、普通用户、封禁用户三种，不同接口需要的用户权限和登录状态极为复杂。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本代码中使用</a:t>
            </a:r>
            <a:r>
              <a:rPr lang="en-US" altLang="zh-CN" sz="2000" dirty="0">
                <a:latin typeface="+mn-ea"/>
              </a:rPr>
              <a:t>request.session</a:t>
            </a:r>
            <a:r>
              <a:rPr lang="zh-CN" altLang="en-US" sz="2000" dirty="0">
                <a:latin typeface="+mn-ea"/>
              </a:rPr>
              <a:t>记录用户的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、用户名、角色和最近提交时间，在接口工作前首先根据用户的信息判断是否返回未登录、权限不足、提交频率超限等异常状态。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关键实现与难点</a:t>
            </a:r>
            <a:r>
              <a:rPr lang="en-US" altLang="zh-CN" dirty="0"/>
              <a:t>——</a:t>
            </a:r>
            <a:r>
              <a:rPr lang="zh-CN" altLang="en-US" dirty="0"/>
              <a:t>用户管理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latin typeface="+mn-ea"/>
              </a:rPr>
              <a:t>Adv3</a:t>
            </a:r>
            <a:r>
              <a:rPr lang="zh-CN" altLang="en-US" sz="2000" dirty="0">
                <a:latin typeface="+mn-ea"/>
              </a:rPr>
              <a:t>中要求实现系统调用、资源、网络等的隔离和限制，防止恶意代码危害系统。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本代码将评测认为放入</a:t>
            </a:r>
            <a:r>
              <a:rPr lang="en-US" altLang="zh-CN" sz="2000" dirty="0">
                <a:latin typeface="+mn-ea"/>
              </a:rPr>
              <a:t>Docker</a:t>
            </a:r>
            <a:r>
              <a:rPr lang="zh-CN" altLang="en-US" sz="2000" dirty="0">
                <a:latin typeface="+mn-ea"/>
              </a:rPr>
              <a:t>容器中进行，实现限制代码的恶意行为。例如系统调用、文件访问、网络连接、限制内存与时间。</a:t>
            </a:r>
            <a:endParaRPr lang="zh-CN" altLang="en-US" sz="2000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关键实现与难点</a:t>
            </a:r>
            <a:r>
              <a:rPr lang="en-US" altLang="zh-CN" dirty="0"/>
              <a:t>——</a:t>
            </a:r>
            <a:r>
              <a:rPr lang="zh-CN" altLang="en-US" dirty="0"/>
              <a:t>代码评测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2174018" y="1522278"/>
            <a:ext cx="2056075" cy="42516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用户登录页面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成果展示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186" y="2108336"/>
            <a:ext cx="3343526" cy="1992528"/>
          </a:xfrm>
          <a:prstGeom prst="rect">
            <a:avLst/>
          </a:prstGeom>
        </p:spPr>
      </p:pic>
      <p:sp>
        <p:nvSpPr>
          <p:cNvPr id="6" name="文本占位符 1"/>
          <p:cNvSpPr txBox="1"/>
          <p:nvPr/>
        </p:nvSpPr>
        <p:spPr>
          <a:xfrm>
            <a:off x="2635855" y="4100864"/>
            <a:ext cx="1132399" cy="425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dirty="0"/>
              <a:t>主页面</a:t>
            </a:r>
            <a:endParaRPr lang="zh-CN" altLang="en-US" dirty="0"/>
          </a:p>
        </p:txBody>
      </p:sp>
      <p:sp>
        <p:nvSpPr>
          <p:cNvPr id="7" name="文本占位符 1"/>
          <p:cNvSpPr txBox="1"/>
          <p:nvPr/>
        </p:nvSpPr>
        <p:spPr>
          <a:xfrm>
            <a:off x="8503917" y="1522278"/>
            <a:ext cx="2056075" cy="425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dirty="0"/>
              <a:t>代码提交页面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378" y="4694551"/>
            <a:ext cx="3538334" cy="21072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135" y="2052575"/>
            <a:ext cx="2997638" cy="1590532"/>
          </a:xfrm>
          <a:prstGeom prst="rect">
            <a:avLst/>
          </a:prstGeom>
        </p:spPr>
      </p:pic>
      <p:sp>
        <p:nvSpPr>
          <p:cNvPr id="12" name="文本占位符 1"/>
          <p:cNvSpPr txBox="1"/>
          <p:nvPr/>
        </p:nvSpPr>
        <p:spPr>
          <a:xfrm>
            <a:off x="8503917" y="4082952"/>
            <a:ext cx="1622727" cy="425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0607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60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105" indent="-23368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64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dirty="0"/>
              <a:t>结果查询页面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490" y="4843320"/>
            <a:ext cx="3595310" cy="1809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成果展示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7180" y="2531946"/>
            <a:ext cx="3374413" cy="215311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530" y="2531946"/>
            <a:ext cx="3440264" cy="263079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41" y="2531946"/>
            <a:ext cx="3408462" cy="184991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dkYzRjOTk0ZjZmN2NhODA3M2M4MDQzZTNjZmY3OWEifQ=="/>
</p:tagLst>
</file>

<file path=ppt/theme/theme1.xml><?xml version="1.0" encoding="utf-8"?>
<a:theme xmlns:a="http://schemas.openxmlformats.org/drawingml/2006/main" name="清华简约主题-扁平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2215</Words>
  <Application>WPS 演示</Application>
  <PresentationFormat>宽屏</PresentationFormat>
  <Paragraphs>106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Wingdings 2</vt:lpstr>
      <vt:lpstr>华文中宋</vt:lpstr>
      <vt:lpstr>Gill Sans MT</vt:lpstr>
      <vt:lpstr>微软雅黑</vt:lpstr>
      <vt:lpstr>Arial Unicode MS</vt:lpstr>
      <vt:lpstr>Calibri</vt:lpstr>
      <vt:lpstr>清华简约主题-扁平-16:9</vt:lpstr>
      <vt:lpstr>实验报告</vt:lpstr>
      <vt:lpstr>系统架构</vt:lpstr>
      <vt:lpstr>系统模块划分及各模块主要功能</vt:lpstr>
      <vt:lpstr>技术选型</vt:lpstr>
      <vt:lpstr>关键实现与难点——数据存储</vt:lpstr>
      <vt:lpstr>关键实现与难点——用户管理</vt:lpstr>
      <vt:lpstr>关键实现与难点——代码评测</vt:lpstr>
      <vt:lpstr>成果展示</vt:lpstr>
      <vt:lpstr>成果展示</vt:lpstr>
      <vt:lpstr>成果展示</vt:lpstr>
      <vt:lpstr>总结与建议</vt:lpstr>
      <vt:lpstr>感谢批评指正！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陈晓宇</dc:creator>
  <cp:lastModifiedBy>33398</cp:lastModifiedBy>
  <cp:revision>35</cp:revision>
  <dcterms:created xsi:type="dcterms:W3CDTF">2025-07-17T09:25:00Z</dcterms:created>
  <dcterms:modified xsi:type="dcterms:W3CDTF">2025-07-26T06:56:54Z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A2985761467C4F1D8BD5F76A904C7A67</vt:lpwstr>
  </property>
  <property fmtid="{D5CDD505-2E9C-101B-9397-08002B2CF9AE}" pid="3" name="KSOProductBuildVer">
    <vt:lpwstr>2052-11.1.0.12165</vt:lpwstr>
  </property>
</Properties>
</file>