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A043"/>
    <a:srgbClr val="3F78C1"/>
    <a:srgbClr val="D0D2D3"/>
    <a:srgbClr val="339933"/>
    <a:srgbClr val="BC60A4"/>
    <a:srgbClr val="329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32" autoAdjust="0"/>
  </p:normalViewPr>
  <p:slideViewPr>
    <p:cSldViewPr snapToGrid="0">
      <p:cViewPr varScale="1">
        <p:scale>
          <a:sx n="70" d="100"/>
          <a:sy n="70" d="100"/>
        </p:scale>
        <p:origin x="7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B0298-7282-4692-AA75-171651FADBC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25CFF-1362-4A51-B4B9-9AB370C2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22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25CFF-1362-4A51-B4B9-9AB370C255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2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2E47-A75E-4C59-9A56-B49D6F3DC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72998-FE91-4607-915E-082D4D116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2B095-0D7E-43CD-9FB3-2EB4766A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AC14-5310-4083-9C83-AA1BFF95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244EA-A442-482D-8727-0EFF2533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27A8-A767-4C36-B8C4-0E7810A9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94333-6023-45F1-AE6E-910139F32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C447D-D4A6-44C3-B7BD-EE6F45E0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9B318-81EE-4590-B6BE-78A19E55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579C5-B9AE-48F3-9C73-3740652E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6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99FEB-35B8-428E-9610-81CECCBC4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FECAB-498D-4712-95A9-3796E70DB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CC019-6969-4887-AB37-EA08FB72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0F87D-2AF7-4DD2-AA0F-822FE427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EB97F-30EA-4B12-9D7F-3A6AB370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5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E361-79DE-4C06-B060-F8CE2F77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ACE5-7878-4E89-9230-DCE72419A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F097-96B2-4035-8EED-943F0893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3DE68-F0C5-4ACF-AC9F-427C0E3E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3D94-19D5-4061-9527-FCE5EAD8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2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02BD-AF26-4794-BFD9-4B1BB30A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6A6A6-1D98-407A-ACC0-AF54A1F1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94617-4CDC-4756-AA95-4AF8E498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02773-3ACE-4F8C-ADAC-945379E8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E9FF4-57EF-413F-AACA-2EDBFE79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378C-6542-4189-B317-F469B7C0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CB84-2ABA-4EF7-928B-D7AB83BB1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71755-3934-41F6-9424-CD557539C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F9B8B-572F-4A2D-BC33-6128A9B3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61569-38E9-4929-A4A7-39404C96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04FB8-9BE2-4FE7-B786-49BD91FA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5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B330-BB3C-4927-B40C-1A397B98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19E2F-95E3-4FD6-B810-7515F99AA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0D871-93FF-4F6E-917F-63EF9E164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F206B-7CFA-4EEA-974B-5B231CE1E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238C1-1D4E-473B-80BD-47197093A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AB7AF-22E8-4232-B400-0D8FF859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1AF0C-896D-4C54-8159-D89A1C12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33507-63BB-48C4-9C7A-860CC940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1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EE81-831A-420B-A9CD-D6C00370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2F548-1279-463F-B337-E890A93F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32893-3F5F-4FFD-A35E-44B18EBF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F639F-6CA1-48AB-BC96-5498881F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8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C6C18-C01E-409E-973D-5B20D1DA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AA53B-A1C2-40F0-9046-15653F3A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B5A78-BDD1-4806-A788-2EFBFE65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1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5ED4-17CF-4B54-A29C-AAEDE2F4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78BF-E531-4A0F-829B-CF0E42CC9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14FD1-6FC3-4720-9DF3-621A2C221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0EB80-C491-4839-B69A-E65C6476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7480D-D54F-4492-9683-AF903485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112AC-762C-44D4-8E7D-72326E7B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7C44-5CC2-4A6B-98A1-BD7EE90F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87F19-44C7-4C37-8A75-3B623C453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9AA20-2B43-4099-B97F-DCB0C6C20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66914-DC75-48A2-ADE1-E813A403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5456F-B43D-476B-B5D5-604D52E9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D9CAC-2E34-4124-BECD-02797F60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2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62AE3-AF29-42F2-A24A-B8666163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7F637-1453-4804-8050-DE915689A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9E74D-EB3B-464E-AB5B-461FC0961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83DC-1B1B-4B85-A912-3B70F1246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AF8E8-1C82-4715-AD0C-0782A336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357F4-9BB0-47EC-830F-C856395FF3EF}"/>
              </a:ext>
            </a:extLst>
          </p:cNvPr>
          <p:cNvSpPr txBox="1"/>
          <p:nvPr/>
        </p:nvSpPr>
        <p:spPr>
          <a:xfrm>
            <a:off x="2229956" y="731768"/>
            <a:ext cx="7463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  <a:r>
              <a:rPr lang="en-US" altLang="zh-CN" b="1" dirty="0"/>
              <a:t>ene therapy</a:t>
            </a:r>
            <a:r>
              <a:rPr lang="en-US" altLang="zh-CN" dirty="0"/>
              <a:t>: treating genetic disorders using genetic approaches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class of diseases that are conducive to gene therapy: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Monogeneic</a:t>
            </a:r>
            <a:r>
              <a:rPr lang="en-US" dirty="0"/>
              <a:t>: easy to target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Loss-of-function </a:t>
            </a:r>
            <a:r>
              <a:rPr lang="en-US" altLang="zh-CN" dirty="0"/>
              <a:t>or haploinsufficiency: easy to rescue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are also hematological diseases: easy to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Lower-level restoration: easier to molecularly fix cells than tissues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6AC61B8-DFBE-4F2D-86CE-BA3DAB4D3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39762"/>
              </p:ext>
            </p:extLst>
          </p:nvPr>
        </p:nvGraphicFramePr>
        <p:xfrm>
          <a:off x="1514304" y="2832993"/>
          <a:ext cx="8895144" cy="3885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394">
                  <a:extLst>
                    <a:ext uri="{9D8B030D-6E8A-4147-A177-3AD203B41FA5}">
                      <a16:colId xmlns:a16="http://schemas.microsoft.com/office/drawing/2014/main" val="3371348756"/>
                    </a:ext>
                  </a:extLst>
                </a:gridCol>
                <a:gridCol w="2144249">
                  <a:extLst>
                    <a:ext uri="{9D8B030D-6E8A-4147-A177-3AD203B41FA5}">
                      <a16:colId xmlns:a16="http://schemas.microsoft.com/office/drawing/2014/main" val="3605307374"/>
                    </a:ext>
                  </a:extLst>
                </a:gridCol>
                <a:gridCol w="1018572">
                  <a:extLst>
                    <a:ext uri="{9D8B030D-6E8A-4147-A177-3AD203B41FA5}">
                      <a16:colId xmlns:a16="http://schemas.microsoft.com/office/drawing/2014/main" val="1449071487"/>
                    </a:ext>
                  </a:extLst>
                </a:gridCol>
                <a:gridCol w="1574157">
                  <a:extLst>
                    <a:ext uri="{9D8B030D-6E8A-4147-A177-3AD203B41FA5}">
                      <a16:colId xmlns:a16="http://schemas.microsoft.com/office/drawing/2014/main" val="3948768524"/>
                    </a:ext>
                  </a:extLst>
                </a:gridCol>
                <a:gridCol w="1006997">
                  <a:extLst>
                    <a:ext uri="{9D8B030D-6E8A-4147-A177-3AD203B41FA5}">
                      <a16:colId xmlns:a16="http://schemas.microsoft.com/office/drawing/2014/main" val="4170589640"/>
                    </a:ext>
                  </a:extLst>
                </a:gridCol>
                <a:gridCol w="849775">
                  <a:extLst>
                    <a:ext uri="{9D8B030D-6E8A-4147-A177-3AD203B41FA5}">
                      <a16:colId xmlns:a16="http://schemas.microsoft.com/office/drawing/2014/main" val="1067151404"/>
                    </a:ext>
                  </a:extLst>
                </a:gridCol>
              </a:tblGrid>
              <a:tr h="349466">
                <a:tc>
                  <a:txBody>
                    <a:bodyPr/>
                    <a:lstStyle/>
                    <a:p>
                      <a:r>
                        <a:rPr lang="en-US" sz="1400"/>
                        <a:t>D</a:t>
                      </a:r>
                      <a:r>
                        <a:rPr lang="en-US" altLang="zh-CN" sz="140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Gene changes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Vector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8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X-linked Severe Combined Immunodeficiency (SCID)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Lymphocytes development deficiency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IL2RG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Mutations in </a:t>
                      </a:r>
                      <a:r>
                        <a:rPr lang="en-US" sz="1400" i="1" dirty="0"/>
                        <a:t>IL2RG </a:t>
                      </a:r>
                      <a:r>
                        <a:rPr lang="en-US" sz="1400" dirty="0"/>
                        <a:t>gene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 vivo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RV</a:t>
                      </a:r>
                      <a:br>
                        <a:rPr lang="en-US" sz="1400" dirty="0"/>
                      </a:b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71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Thalassemia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Less alpha or beta hemoglobin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HBA1</a:t>
                      </a:r>
                      <a:r>
                        <a:rPr lang="en-US" sz="1400" dirty="0"/>
                        <a:t> and/or </a:t>
                      </a:r>
                      <a:r>
                        <a:rPr lang="en-US" sz="1400" i="1" dirty="0"/>
                        <a:t>HBA2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Mutations in </a:t>
                      </a:r>
                      <a:r>
                        <a:rPr lang="en-US" sz="1400" i="1" dirty="0"/>
                        <a:t>HBA1</a:t>
                      </a:r>
                      <a:r>
                        <a:rPr lang="en-US" sz="1400" dirty="0"/>
                        <a:t> and/or </a:t>
                      </a:r>
                      <a:r>
                        <a:rPr lang="en-US" sz="1400" i="1" dirty="0"/>
                        <a:t>HBA2</a:t>
                      </a:r>
                      <a:r>
                        <a:rPr lang="en-US" sz="1400" dirty="0"/>
                        <a:t> 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 vivo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9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Sickle cell anemia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Hemoglobin polymerization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HBB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mutation in both </a:t>
                      </a:r>
                      <a:r>
                        <a:rPr lang="en-US" sz="1400" i="1" dirty="0"/>
                        <a:t>HBB</a:t>
                      </a:r>
                      <a:r>
                        <a:rPr lang="en-US" sz="1400" dirty="0"/>
                        <a:t> alleles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 vivo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6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Congenital hemophilia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Blood does not clot properly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F8</a:t>
                      </a:r>
                      <a:r>
                        <a:rPr lang="en-US" sz="1400" dirty="0"/>
                        <a:t> and/or </a:t>
                      </a:r>
                      <a:r>
                        <a:rPr lang="en-US" sz="1400" i="1" dirty="0"/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Mutations in </a:t>
                      </a:r>
                      <a:r>
                        <a:rPr lang="en-US" sz="1400" i="1" dirty="0"/>
                        <a:t>F8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i="1" dirty="0"/>
                        <a:t>F9</a:t>
                      </a:r>
                      <a:r>
                        <a:rPr lang="en-US" sz="1400" dirty="0"/>
                        <a:t>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 vivo</a:t>
                      </a:r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5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Impaired retinoid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RPE65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</a:t>
                      </a:r>
                      <a:r>
                        <a:rPr lang="en-US" altLang="zh-CN" sz="1400" dirty="0"/>
                        <a:t>utations in 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RPE65 </a:t>
                      </a:r>
                      <a:r>
                        <a:rPr lang="en-US" sz="1400" dirty="0"/>
                        <a:t>gene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 vivo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56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Spinal muscular atrophy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Insufficient survival motor neuron protein (SMN)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Mutations in </a:t>
                      </a:r>
                      <a:r>
                        <a:rPr lang="en-US" sz="1400" i="1" dirty="0"/>
                        <a:t>SMN1</a:t>
                      </a:r>
                      <a:r>
                        <a:rPr lang="en-US" sz="1400" dirty="0"/>
                        <a:t> 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 vivo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469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FFDA8CC-AC55-4E50-BA75-0FD3ECB00AB8}"/>
              </a:ext>
            </a:extLst>
          </p:cNvPr>
          <p:cNvSpPr txBox="1"/>
          <p:nvPr/>
        </p:nvSpPr>
        <p:spPr>
          <a:xfrm>
            <a:off x="144780" y="144780"/>
            <a:ext cx="537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GGSB Prelim Q2 – Hang 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C7F6-1ED8-4BF5-ACFC-F4BC8042E3A3}"/>
              </a:ext>
            </a:extLst>
          </p:cNvPr>
          <p:cNvSpPr txBox="1"/>
          <p:nvPr/>
        </p:nvSpPr>
        <p:spPr>
          <a:xfrm>
            <a:off x="10552176" y="6447498"/>
            <a:ext cx="150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</a:t>
            </a:r>
            <a:r>
              <a:rPr lang="en-US" altLang="zh-CN" sz="1400" i="1" dirty="0"/>
              <a:t>igh et al., 2019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9963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27210A3C-9034-4CCE-B634-DFB79E91C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03416"/>
            <a:ext cx="7155146" cy="21761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39FF92-34C8-40AE-A845-CF4D8B328637}"/>
              </a:ext>
            </a:extLst>
          </p:cNvPr>
          <p:cNvSpPr txBox="1"/>
          <p:nvPr/>
        </p:nvSpPr>
        <p:spPr>
          <a:xfrm>
            <a:off x="224028" y="234938"/>
            <a:ext cx="433882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Lentivirus (LV)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Retrovirus (enveloped)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Single stranded positive sense RNA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~10kb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5’ and 3’ LTRs: required for transcription and reverse transcription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298CB"/>
                </a:solidFill>
              </a:rPr>
              <a:t>gag: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C60A4"/>
                </a:solidFill>
              </a:rPr>
              <a:t>pol: reverse transcription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env: surface protein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rev/tat: regulatory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other replication related 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E9ECA9-E62D-4914-AC93-A08CF38875D8}"/>
              </a:ext>
            </a:extLst>
          </p:cNvPr>
          <p:cNvGrpSpPr/>
          <p:nvPr/>
        </p:nvGrpSpPr>
        <p:grpSpPr>
          <a:xfrm>
            <a:off x="1245108" y="4813687"/>
            <a:ext cx="9281160" cy="2082199"/>
            <a:chOff x="1179576" y="4742031"/>
            <a:chExt cx="9281160" cy="2082199"/>
          </a:xfrm>
        </p:grpSpPr>
        <p:pic>
          <p:nvPicPr>
            <p:cNvPr id="6" name="Picture 5" descr="Chart, waterfall chart&#10;&#10;Description automatically generated">
              <a:extLst>
                <a:ext uri="{FF2B5EF4-FFF2-40B4-BE49-F238E27FC236}">
                  <a16:creationId xmlns:a16="http://schemas.microsoft.com/office/drawing/2014/main" id="{CC820107-7D2B-41E9-A08F-5DECDC96E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576" y="4742031"/>
              <a:ext cx="9281160" cy="20821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F8F4FA-3906-469D-BC82-1E3714ACC08A}"/>
                </a:ext>
              </a:extLst>
            </p:cNvPr>
            <p:cNvSpPr txBox="1"/>
            <p:nvPr/>
          </p:nvSpPr>
          <p:spPr>
            <a:xfrm>
              <a:off x="8350282" y="5218990"/>
              <a:ext cx="728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339933"/>
                  </a:solidFill>
                </a:rPr>
                <a:t>env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687FBA2-4496-4856-AE4C-0D8F2A1091F3}"/>
              </a:ext>
            </a:extLst>
          </p:cNvPr>
          <p:cNvSpPr txBox="1"/>
          <p:nvPr/>
        </p:nvSpPr>
        <p:spPr>
          <a:xfrm>
            <a:off x="4480560" y="6419088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Lentivirus genome</a:t>
            </a:r>
          </a:p>
        </p:txBody>
      </p:sp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63C08BB4-AD0B-4EB1-814C-1FEF71C9B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594" y="2050888"/>
            <a:ext cx="7159752" cy="29208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3A239B-9288-4DAB-8AE6-3F6C524A56EF}"/>
              </a:ext>
            </a:extLst>
          </p:cNvPr>
          <p:cNvSpPr txBox="1"/>
          <p:nvPr/>
        </p:nvSpPr>
        <p:spPr>
          <a:xfrm>
            <a:off x="4662466" y="163281"/>
            <a:ext cx="4416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Recombined LV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Generation 2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Generation 3 (SIN)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FB71F2-B59D-4412-9C40-556AE877C99F}"/>
              </a:ext>
            </a:extLst>
          </p:cNvPr>
          <p:cNvSpPr txBox="1"/>
          <p:nvPr/>
        </p:nvSpPr>
        <p:spPr>
          <a:xfrm>
            <a:off x="10392706" y="6385252"/>
            <a:ext cx="1430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 err="1">
                <a:effectLst/>
              </a:rPr>
              <a:t>Abm</a:t>
            </a:r>
            <a:r>
              <a:rPr lang="en-US" sz="1400" b="0" i="1" dirty="0">
                <a:effectLst/>
              </a:rPr>
              <a:t> Inc.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0DB114-8163-4BD7-9706-54FDBFE75AAE}"/>
              </a:ext>
            </a:extLst>
          </p:cNvPr>
          <p:cNvSpPr txBox="1"/>
          <p:nvPr/>
        </p:nvSpPr>
        <p:spPr>
          <a:xfrm>
            <a:off x="9870914" y="3273314"/>
            <a:ext cx="231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Safer, but lower titer</a:t>
            </a:r>
          </a:p>
        </p:txBody>
      </p:sp>
    </p:spTree>
    <p:extLst>
      <p:ext uri="{BB962C8B-B14F-4D97-AF65-F5344CB8AC3E}">
        <p14:creationId xmlns:p14="http://schemas.microsoft.com/office/powerpoint/2010/main" val="179626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D580881-1792-490E-8FB9-B9C996BF8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86" y="1045409"/>
            <a:ext cx="7426581" cy="483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8A35E5-F586-424C-8005-951DA09CF009}"/>
              </a:ext>
            </a:extLst>
          </p:cNvPr>
          <p:cNvSpPr txBox="1"/>
          <p:nvPr/>
        </p:nvSpPr>
        <p:spPr>
          <a:xfrm>
            <a:off x="104667" y="135114"/>
            <a:ext cx="482938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Recombined Lentivirus (LV)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Tropism: VSV-G, for most cells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Entry: membrane fusion and endocytosis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Dividing cells (hard to cross nuclear membrane)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Genome integration</a:t>
            </a:r>
          </a:p>
          <a:p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Large capacity for transgene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Easy to design (transfer plasmid)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SIN system for safety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Integrated into genome, permanent expression</a:t>
            </a:r>
          </a:p>
          <a:p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Insertional mutagenesis risks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Copy number issues</a:t>
            </a:r>
          </a:p>
          <a:p>
            <a:pPr marL="0" lvl="1"/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Suited for: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Dividing cells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Permanent correction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E.g., hematopoiesis diseases (ex vivo treatment)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68D11B-1D5F-4AC9-961B-6A1F89F24658}"/>
              </a:ext>
            </a:extLst>
          </p:cNvPr>
          <p:cNvSpPr txBox="1"/>
          <p:nvPr/>
        </p:nvSpPr>
        <p:spPr>
          <a:xfrm>
            <a:off x="10763128" y="5921028"/>
            <a:ext cx="2384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 err="1">
                <a:effectLst/>
              </a:rPr>
              <a:t>Mirus</a:t>
            </a:r>
            <a:r>
              <a:rPr lang="en-US" sz="1400" b="0" i="1" dirty="0">
                <a:effectLst/>
              </a:rPr>
              <a:t> Bio LLC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56030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421F9A-BDBB-4FD2-8A95-E79E38DDE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010" y="153889"/>
            <a:ext cx="7108518" cy="4702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19AA3-562D-4546-937D-9758EA6CD0D1}"/>
              </a:ext>
            </a:extLst>
          </p:cNvPr>
          <p:cNvSpPr txBox="1"/>
          <p:nvPr/>
        </p:nvSpPr>
        <p:spPr>
          <a:xfrm>
            <a:off x="224028" y="234938"/>
            <a:ext cx="433882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Adeno-associated virus (AAV)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Dependovirus</a:t>
            </a:r>
            <a:r>
              <a:rPr lang="en-US" dirty="0"/>
              <a:t> (non-enveloped, rely on other viruses to help replicate)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ssDNA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~4.7kb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5’ and 3’ ITRs: required for the synthesis of the complementary DNA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F78C1"/>
                </a:solidFill>
              </a:rPr>
              <a:t>rep: replication 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4A043"/>
                </a:solidFill>
              </a:rPr>
              <a:t>cap: capsid 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D9649-DBD4-4195-88DC-0821842FA17B}"/>
              </a:ext>
            </a:extLst>
          </p:cNvPr>
          <p:cNvSpPr txBox="1"/>
          <p:nvPr/>
        </p:nvSpPr>
        <p:spPr>
          <a:xfrm>
            <a:off x="10391741" y="4798619"/>
            <a:ext cx="1565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Dyno Therapeutics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472429E-3646-4366-A380-273F3400E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6" y="3928140"/>
            <a:ext cx="4495774" cy="27759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AFA393-ACCD-4ABB-ACCB-BABE6B98D552}"/>
              </a:ext>
            </a:extLst>
          </p:cNvPr>
          <p:cNvSpPr txBox="1"/>
          <p:nvPr/>
        </p:nvSpPr>
        <p:spPr>
          <a:xfrm>
            <a:off x="4116412" y="6550222"/>
            <a:ext cx="1565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Aldevron</a:t>
            </a:r>
            <a:endParaRPr lang="en-US" sz="14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F0757-E89A-42BA-A930-4F02E8C963A7}"/>
              </a:ext>
            </a:extLst>
          </p:cNvPr>
          <p:cNvSpPr txBox="1"/>
          <p:nvPr/>
        </p:nvSpPr>
        <p:spPr>
          <a:xfrm>
            <a:off x="5586196" y="5503782"/>
            <a:ext cx="6331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Recombined AAV (</a:t>
            </a:r>
            <a:r>
              <a:rPr lang="en-US" dirty="0" err="1"/>
              <a:t>rAAV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 plasmid: ITR and transgene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helper plasmid: required for virus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rep/cap plasmid: may require special design for targeted cells</a:t>
            </a:r>
          </a:p>
        </p:txBody>
      </p:sp>
    </p:spTree>
    <p:extLst>
      <p:ext uri="{BB962C8B-B14F-4D97-AF65-F5344CB8AC3E}">
        <p14:creationId xmlns:p14="http://schemas.microsoft.com/office/powerpoint/2010/main" val="21006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BF14A2D-85E7-407C-A269-357A46379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0"/>
            <a:ext cx="5362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4DE16E-AE51-4015-A1A6-E0847B30D596}"/>
              </a:ext>
            </a:extLst>
          </p:cNvPr>
          <p:cNvSpPr txBox="1"/>
          <p:nvPr/>
        </p:nvSpPr>
        <p:spPr>
          <a:xfrm>
            <a:off x="123237" y="153682"/>
            <a:ext cx="652357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Recombined Adeno-associated virus (AAV)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Tropism: more specific (may require optimization, e.g., directed evolution, </a:t>
            </a:r>
            <a:r>
              <a:rPr lang="en-US" i="1" dirty="0"/>
              <a:t>in silico </a:t>
            </a:r>
            <a:r>
              <a:rPr lang="en-US" dirty="0"/>
              <a:t>design)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Entry: endocytosis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Both dividing and non-dividing cells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low genome integration</a:t>
            </a:r>
          </a:p>
          <a:p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Tissue specificity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Very low insertional mutagenesis risks (although it could happen if administrated in long term)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AAV itself does not cause disease</a:t>
            </a:r>
          </a:p>
          <a:p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Small capacity for transgene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Complicated to design, hard to manufacture in large scale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Some people may have immunity against naturally existing AAV, which can decrease the efficacy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Suited for: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Non-dividing cells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Transient expression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E.g., neurological disorders (in vivo treatment)</a:t>
            </a:r>
          </a:p>
        </p:txBody>
      </p:sp>
    </p:spTree>
    <p:extLst>
      <p:ext uri="{BB962C8B-B14F-4D97-AF65-F5344CB8AC3E}">
        <p14:creationId xmlns:p14="http://schemas.microsoft.com/office/powerpoint/2010/main" val="169445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64A668-D927-4EF4-8B2E-20CD257E1525}"/>
              </a:ext>
            </a:extLst>
          </p:cNvPr>
          <p:cNvSpPr txBox="1"/>
          <p:nvPr/>
        </p:nvSpPr>
        <p:spPr>
          <a:xfrm>
            <a:off x="2808019" y="1393439"/>
            <a:ext cx="65759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Ethics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Bottomline: no germline editing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Genotoxicity (insertional mutagenesis, copy number issues)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Delivery (tropism, immunity, cell migration)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 to $1.2 billion per 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other directions: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ASO (RNAi issue)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CAR-T CAR-NK (exhaustion issue)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Maybe SARS-CoV-2 as a vector in the future? </a:t>
            </a:r>
          </a:p>
          <a:p>
            <a:pPr marL="822960" lvl="1"/>
            <a:r>
              <a:rPr lang="en-US" dirty="0"/>
              <a:t>(~</a:t>
            </a:r>
            <a:r>
              <a:rPr lang="en-US"/>
              <a:t>30Kb capacity, </a:t>
            </a:r>
            <a:r>
              <a:rPr lang="en-US" dirty="0"/>
              <a:t>strong infection ability)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4F65E-74A7-482E-9DBE-C779EDC9757F}"/>
              </a:ext>
            </a:extLst>
          </p:cNvPr>
          <p:cNvSpPr txBox="1"/>
          <p:nvPr/>
        </p:nvSpPr>
        <p:spPr>
          <a:xfrm>
            <a:off x="345793" y="321727"/>
            <a:ext cx="6096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BBE539-5BB6-414D-8484-D975B42B2999}"/>
              </a:ext>
            </a:extLst>
          </p:cNvPr>
          <p:cNvSpPr txBox="1"/>
          <p:nvPr/>
        </p:nvSpPr>
        <p:spPr>
          <a:xfrm>
            <a:off x="873759" y="6176010"/>
            <a:ext cx="692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thanks to </a:t>
            </a:r>
            <a:r>
              <a:rPr lang="en-US" dirty="0" err="1"/>
              <a:t>Xiaochang</a:t>
            </a:r>
            <a:r>
              <a:rPr lang="en-US" dirty="0"/>
              <a:t> Zhang group.</a:t>
            </a:r>
          </a:p>
        </p:txBody>
      </p:sp>
    </p:spTree>
    <p:extLst>
      <p:ext uri="{BB962C8B-B14F-4D97-AF65-F5344CB8AC3E}">
        <p14:creationId xmlns:p14="http://schemas.microsoft.com/office/powerpoint/2010/main" val="271442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598</Words>
  <Application>Microsoft Office PowerPoint</Application>
  <PresentationFormat>Widescreen</PresentationFormat>
  <Paragraphs>149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 Chen</dc:creator>
  <cp:lastModifiedBy>Hang Chen</cp:lastModifiedBy>
  <cp:revision>23</cp:revision>
  <dcterms:created xsi:type="dcterms:W3CDTF">2022-09-11T14:33:58Z</dcterms:created>
  <dcterms:modified xsi:type="dcterms:W3CDTF">2022-09-12T07:55:45Z</dcterms:modified>
</cp:coreProperties>
</file>