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22" autoAdjust="0"/>
  </p:normalViewPr>
  <p:slideViewPr>
    <p:cSldViewPr snapToGrid="0">
      <p:cViewPr varScale="1">
        <p:scale>
          <a:sx n="70" d="100"/>
          <a:sy n="70" d="100"/>
        </p:scale>
        <p:origin x="7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26CC-8E15-4411-BC2E-3548F72D5B6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22644-CE62-4FD6-ACCF-04374D42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22644-CE62-4FD6-ACCF-04374D42A8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76D9-40B3-485E-A772-07BD0CB5B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895EA-1184-416C-96EF-97918AFD0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6E5D-39CA-45B7-9DD6-5FE654C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8EBA-70E2-42A6-A5D2-1EE3C58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6C19-D6E4-45A8-B7B5-A2635455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1EC3-3181-4894-9122-A59A169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8A4AB-2EC0-4C9B-914C-3E86914A8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19D5-65D5-474A-BE8A-D36E4D62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2940-B24B-4D62-9C6D-E7550BD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56CC-82C8-4D33-96CA-97201533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06A42-2E1E-4BA9-8632-F803F6EB7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9D939-C311-4524-9212-0E0BF21A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064-6C6D-48EA-BCA3-68B0319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F170-7684-41DE-A0DB-AACA010D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8D4D-A1CE-46C2-9774-B435769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8818-6785-406E-98D2-E9DF7F1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93A4-0E85-4372-88A5-63585651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4E64-10A9-4C80-9A8A-96F65CD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ACE4-EC4C-4EBB-ADBD-F5C3B8A2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FDE6-09B0-4D00-8E38-4AF28F33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F8D3-8E98-4815-BF2E-DC8574DA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24DB-E505-41ED-87EE-5118A022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FF3F-042B-40B8-B5E0-61F8AEA9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AFD3-D995-49C5-B7C2-568D316E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B798-56AB-42FF-BF7F-AA175F7F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847-FCC9-40C3-A6C7-7FA38ADD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F643-3093-4FC8-9C3B-76EE060C0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AA16-F141-491F-B889-D7C3339F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14516-98DF-4259-816D-7040EAD8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527C-34B1-4431-8311-7C006B15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8FF44-001D-471A-BF3F-8E3FF735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B7F6-3476-4065-9A9E-494C4BB9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1C00-05CE-4570-AED1-4096F14A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0B2C9-2BBE-4B28-9451-DC8BBA1F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BD238-9702-47D4-8895-E92E4220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65452-5EEB-4318-92F2-2206AA0EE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FE143-CEF9-40D1-A4EB-C41D7489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60522-5707-4314-B6BA-C418429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52FA0-A52B-4BA6-A682-98B4361D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179-2FA2-446F-9274-42C2B655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BC006-F9E7-4301-BA18-471A4096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8C367-081F-4BCF-AB2E-24182453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DEE52-8F7B-46F4-BE63-F6A33DD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BBD5A-2350-4F4D-9852-E02BC10B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99A1F-13CD-4121-9A45-4BD7980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5539-FAA1-40C4-B2F6-10F8FD5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1E28-0825-4ED9-B2F6-9CDDF69E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2EEF-6783-42FD-8ADF-13641B49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9322F-76B8-4B46-B344-89A2849F4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75855-4747-4ACB-AF8A-2A96E896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7AA6-6BCE-4D77-9E18-A35D3C02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779C5-680B-4063-8E4F-8439019B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7B75-5179-4CB6-B201-9F8EDB75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A5B32-B70F-4E29-9447-7FE6B5206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50A3B-E399-4A4B-ACFE-43C5B9D1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576A-43DE-4EFA-AAB1-10FB6A6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6C00D-B7C5-42FF-9FBD-03DFAF06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B0BE8-B015-491B-8CEE-47A97155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6BE94-44B7-478C-AF4C-C0C9EB60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2E535-5B76-4374-B530-889CFA4D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BFEF-E86B-46CE-9EAE-579EF4B50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04AE-4C96-40C7-B9C7-DFDE4225A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6384-F8F6-4E0B-B35C-B5F2471D2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E0A38-BA63-4835-982B-E821964775F5}"/>
              </a:ext>
            </a:extLst>
          </p:cNvPr>
          <p:cNvSpPr txBox="1"/>
          <p:nvPr/>
        </p:nvSpPr>
        <p:spPr>
          <a:xfrm>
            <a:off x="291261" y="1181993"/>
            <a:ext cx="4477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altLang="zh-CN" dirty="0"/>
              <a:t>colocalization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assoc</a:t>
            </a:r>
            <a:r>
              <a:rPr lang="en-US" altLang="zh-CN" dirty="0"/>
              <a:t>iation</a:t>
            </a:r>
            <a:r>
              <a:rPr lang="en-US" dirty="0"/>
              <a:t> analyses (GWAS &amp; </a:t>
            </a:r>
            <a:r>
              <a:rPr lang="en-US" dirty="0" err="1"/>
              <a:t>eQTL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SNPs are overlapped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altLang="zh-CN" dirty="0"/>
              <a:t>hy colocalization: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GWAS lack molecular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GWAS hits are usually non-coding</a:t>
            </a:r>
          </a:p>
          <a:p>
            <a:endParaRPr lang="en-US" altLang="zh-CN" dirty="0"/>
          </a:p>
          <a:p>
            <a:r>
              <a:rPr lang="en-US" altLang="zh-CN" dirty="0"/>
              <a:t>How to do colocalization: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Eyeballing?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C73F0-FDE5-48F5-A9F1-CB63239B1EAA}"/>
              </a:ext>
            </a:extLst>
          </p:cNvPr>
          <p:cNvSpPr txBox="1"/>
          <p:nvPr/>
        </p:nvSpPr>
        <p:spPr>
          <a:xfrm>
            <a:off x="8959516" y="280659"/>
            <a:ext cx="32324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uestion a)</a:t>
            </a:r>
          </a:p>
          <a:p>
            <a:endParaRPr lang="en-US" dirty="0"/>
          </a:p>
          <a:p>
            <a:r>
              <a:rPr lang="en-US" dirty="0"/>
              <a:t>1. Pleiotropy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X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 same SNP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X’ – 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LD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X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 two SNPs in perfect LD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SNP’ – X’ – 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Intermediate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Int. – X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 same Int.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 – X’ – Y </a:t>
            </a:r>
          </a:p>
          <a:p>
            <a:endParaRPr lang="en-US" sz="1400" dirty="0"/>
          </a:p>
          <a:p>
            <a:r>
              <a:rPr lang="en-US" dirty="0"/>
              <a:t>(X=gene, Y=disease)</a:t>
            </a:r>
          </a:p>
          <a:p>
            <a:endParaRPr lang="en-US" sz="140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3DDF0A-A6AB-487F-818B-0B189D246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70" y="1144262"/>
            <a:ext cx="3484944" cy="4621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47380-1CFD-4834-963B-D33294ECEEEC}"/>
              </a:ext>
            </a:extLst>
          </p:cNvPr>
          <p:cNvSpPr txBox="1"/>
          <p:nvPr/>
        </p:nvSpPr>
        <p:spPr>
          <a:xfrm>
            <a:off x="5524500" y="5713738"/>
            <a:ext cx="2446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(Zhang </a:t>
            </a:r>
            <a:r>
              <a:rPr lang="en-US" sz="1400" i="1" dirty="0" err="1"/>
              <a:t>Lab@Columbia</a:t>
            </a:r>
            <a:r>
              <a:rPr lang="en-US" sz="1400" i="1" dirty="0"/>
              <a:t>, 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8B7FF-39CF-4DB2-8FA3-07D622362D9D}"/>
              </a:ext>
            </a:extLst>
          </p:cNvPr>
          <p:cNvSpPr txBox="1"/>
          <p:nvPr/>
        </p:nvSpPr>
        <p:spPr>
          <a:xfrm>
            <a:off x="144780" y="144780"/>
            <a:ext cx="53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GGSB Prelim Q5 – Hang Chen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1B3CCE-FECA-4E64-867B-438662273573}"/>
              </a:ext>
            </a:extLst>
          </p:cNvPr>
          <p:cNvCxnSpPr/>
          <p:nvPr/>
        </p:nvCxnSpPr>
        <p:spPr>
          <a:xfrm>
            <a:off x="6614765" y="746895"/>
            <a:ext cx="0" cy="46588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A286B-020A-46A7-B4FE-1BA2AFC9353D}"/>
              </a:ext>
            </a:extLst>
          </p:cNvPr>
          <p:cNvCxnSpPr/>
          <p:nvPr/>
        </p:nvCxnSpPr>
        <p:spPr>
          <a:xfrm>
            <a:off x="7149129" y="746895"/>
            <a:ext cx="0" cy="46588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C50345-AE6A-43C5-9741-B1DF6343DD4B}"/>
              </a:ext>
            </a:extLst>
          </p:cNvPr>
          <p:cNvSpPr txBox="1"/>
          <p:nvPr/>
        </p:nvSpPr>
        <p:spPr>
          <a:xfrm>
            <a:off x="353028" y="5000263"/>
            <a:ext cx="4166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may not conclude a SNP-associated gene is causal for the same SNP-associated disease, but we can calculate and rank the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6214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7B847-F064-4179-A777-D804A0BD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8" y="1662293"/>
            <a:ext cx="4917135" cy="5027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E0A38-BA63-4835-982B-E821964775F5}"/>
              </a:ext>
            </a:extLst>
          </p:cNvPr>
          <p:cNvSpPr txBox="1"/>
          <p:nvPr/>
        </p:nvSpPr>
        <p:spPr>
          <a:xfrm>
            <a:off x="617428" y="168075"/>
            <a:ext cx="5033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Colocalization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Sequencing and routine QCs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association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region, convert the association results to </a:t>
            </a:r>
            <a:r>
              <a:rPr lang="en-US" b="1" dirty="0"/>
              <a:t>binary </a:t>
            </a:r>
            <a:r>
              <a:rPr lang="en-US" dirty="0"/>
              <a:t>(each pair is a </a:t>
            </a:r>
            <a:r>
              <a:rPr lang="en-US" b="1" dirty="0"/>
              <a:t>configuration,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C73F0-FDE5-48F5-A9F1-CB63239B1EAA}"/>
              </a:ext>
            </a:extLst>
          </p:cNvPr>
          <p:cNvSpPr txBox="1"/>
          <p:nvPr/>
        </p:nvSpPr>
        <p:spPr>
          <a:xfrm>
            <a:off x="5607532" y="227748"/>
            <a:ext cx="647016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test the five hypothesis:</a:t>
            </a:r>
          </a:p>
          <a:p>
            <a:pPr lvl="1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region, 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No association with either trait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1, not with trait 2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2, not with trait 1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1 and trait 2, two independent SNPs</a:t>
            </a:r>
          </a:p>
          <a:p>
            <a:pPr lvl="1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1 and trait 2, one shared SNP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there are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/>
              <a:t> SNPs in a region, and for each SNP, the probability of that it is associated with trait 1 is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with trait 2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with both traits </a:t>
            </a:r>
            <a:r>
              <a:rPr lang="en-US" i="1" dirty="0"/>
              <a:t>p</a:t>
            </a:r>
            <a:r>
              <a:rPr lang="en-US" i="1" baseline="-25000" dirty="0"/>
              <a:t>12</a:t>
            </a:r>
            <a:r>
              <a:rPr lang="en-US" dirty="0"/>
              <a:t>, with no traits </a:t>
            </a:r>
            <a:r>
              <a:rPr lang="en-US" i="1" dirty="0"/>
              <a:t>p</a:t>
            </a:r>
            <a:r>
              <a:rPr lang="en-US" i="1" baseline="-25000" dirty="0"/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i="1" dirty="0"/>
              <a:t>p</a:t>
            </a:r>
            <a:r>
              <a:rPr lang="en-US" i="1" baseline="-25000" dirty="0"/>
              <a:t>0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i="1" dirty="0"/>
              <a:t> p</a:t>
            </a:r>
            <a:r>
              <a:rPr lang="en-US" i="1" baseline="-25000" dirty="0"/>
              <a:t>1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i="1" dirty="0"/>
              <a:t> p</a:t>
            </a:r>
            <a:r>
              <a:rPr lang="en-US" i="1" baseline="-25000" dirty="0"/>
              <a:t>2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i="1" dirty="0"/>
              <a:t> p</a:t>
            </a:r>
            <a:r>
              <a:rPr lang="en-US" i="1" baseline="-25000" dirty="0"/>
              <a:t>12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uestion b)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	Probabilities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for each configurations:</a:t>
            </a:r>
            <a:endParaRPr lang="en-US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endParaRPr lang="en-US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Q-2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A1711-7BA7-43F3-A8AC-3035C911CA49}"/>
              </a:ext>
            </a:extLst>
          </p:cNvPr>
          <p:cNvSpPr txBox="1"/>
          <p:nvPr/>
        </p:nvSpPr>
        <p:spPr>
          <a:xfrm>
            <a:off x="3906012" y="6523280"/>
            <a:ext cx="2446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/>
              <a:t>Giambartolomei</a:t>
            </a:r>
            <a:r>
              <a:rPr lang="en-US" sz="1400" i="1" dirty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13171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32DE43-B43F-4505-B487-32B4729698AD}"/>
              </a:ext>
            </a:extLst>
          </p:cNvPr>
          <p:cNvSpPr txBox="1"/>
          <p:nvPr/>
        </p:nvSpPr>
        <p:spPr>
          <a:xfrm>
            <a:off x="6395425" y="338524"/>
            <a:ext cx="455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c)</a:t>
            </a:r>
          </a:p>
          <a:p>
            <a:endParaRPr lang="en-US" dirty="0"/>
          </a:p>
          <a:p>
            <a:r>
              <a:rPr lang="en-US" dirty="0"/>
              <a:t>Deriving the PPs as a function of BFs: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1EDF9-F74F-4EE9-95CF-7C048FA68C8C}"/>
                  </a:ext>
                </a:extLst>
              </p:cNvPr>
              <p:cNvSpPr txBox="1"/>
              <p:nvPr/>
            </p:nvSpPr>
            <p:spPr>
              <a:xfrm>
                <a:off x="647138" y="392239"/>
                <a:ext cx="5239312" cy="6350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i="1" dirty="0" err="1"/>
                  <a:t>coloc</a:t>
                </a:r>
                <a:r>
                  <a:rPr lang="en-US" dirty="0"/>
                  <a:t> summarizes the results of the five hypotheses as posterior probabilities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(PP0, PP1, PP2, PP3, PP4).</a:t>
                </a:r>
              </a:p>
              <a:p>
                <a:endParaRPr lang="en-US" dirty="0"/>
              </a:p>
              <a:p>
                <a:r>
                  <a:rPr lang="en-US" dirty="0"/>
                  <a:t>Bayes’ theorem: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posterior probability: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P(A|B)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prior 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 factor:</a:t>
                </a:r>
                <a:r>
                  <a:rPr lang="en-US" sz="1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65760"/>
                <a:r>
                  <a:rPr lang="en-US" dirty="0"/>
                  <a:t>(the ratio of the likelihood of one particular hypothesis to the likelihood of another)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Approximate Bayes factor: can be calculated from summary statistics (</a:t>
                </a:r>
                <a:r>
                  <a:rPr lang="en-US" i="1" dirty="0"/>
                  <a:t>p</a:t>
                </a:r>
                <a:r>
                  <a:rPr lang="en-US" dirty="0"/>
                  <a:t>-values) using Wakefield’s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1EDF9-F74F-4EE9-95CF-7C048FA6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38" y="392239"/>
                <a:ext cx="5239312" cy="6350521"/>
              </a:xfrm>
              <a:prstGeom prst="rect">
                <a:avLst/>
              </a:prstGeom>
              <a:blipFill>
                <a:blip r:embed="rId2"/>
                <a:stretch>
                  <a:fillRect l="-930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11DEA-CB99-4ACD-BC9F-F0E2C45A3A02}"/>
                  </a:ext>
                </a:extLst>
              </p:cNvPr>
              <p:cNvSpPr txBox="1"/>
              <p:nvPr/>
            </p:nvSpPr>
            <p:spPr>
              <a:xfrm>
                <a:off x="1511713" y="1970879"/>
                <a:ext cx="2107787" cy="49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P(A|B) 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11DEA-CB99-4ACD-BC9F-F0E2C45A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13" y="1970879"/>
                <a:ext cx="2107787" cy="490327"/>
              </a:xfrm>
              <a:prstGeom prst="rect">
                <a:avLst/>
              </a:prstGeom>
              <a:blipFill>
                <a:blip r:embed="rId3"/>
                <a:stretch>
                  <a:fillRect l="-7514" t="-246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4432E-6960-4D18-B058-E30E079C0113}"/>
                  </a:ext>
                </a:extLst>
              </p:cNvPr>
              <p:cNvSpPr txBox="1"/>
              <p:nvPr/>
            </p:nvSpPr>
            <p:spPr>
              <a:xfrm>
                <a:off x="7292043" y="1568147"/>
                <a:ext cx="21077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PP4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4432E-6960-4D18-B058-E30E079C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43" y="1568147"/>
                <a:ext cx="2107787" cy="307777"/>
              </a:xfrm>
              <a:prstGeom prst="rect">
                <a:avLst/>
              </a:prstGeom>
              <a:blipFill>
                <a:blip r:embed="rId4"/>
                <a:stretch>
                  <a:fillRect l="-7225" t="-29412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B894A-5AF8-4CC3-B73D-C57468503693}"/>
                  </a:ext>
                </a:extLst>
              </p:cNvPr>
              <p:cNvSpPr txBox="1"/>
              <p:nvPr/>
            </p:nvSpPr>
            <p:spPr>
              <a:xfrm>
                <a:off x="7736543" y="2211705"/>
                <a:ext cx="2107787" cy="53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B894A-5AF8-4CC3-B73D-C5746850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2211705"/>
                <a:ext cx="2107787" cy="539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171A58-378A-41B6-B22D-F478DDD282B1}"/>
                  </a:ext>
                </a:extLst>
              </p:cNvPr>
              <p:cNvSpPr txBox="1"/>
              <p:nvPr/>
            </p:nvSpPr>
            <p:spPr>
              <a:xfrm>
                <a:off x="7736543" y="3028080"/>
                <a:ext cx="3103880" cy="606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</m:e>
                        </m:nary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171A58-378A-41B6-B22D-F478DDD2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3028080"/>
                <a:ext cx="3103880" cy="606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D9BEC6-9FA4-45C5-910F-E3BDDADDEE1D}"/>
                  </a:ext>
                </a:extLst>
              </p:cNvPr>
              <p:cNvSpPr txBox="1"/>
              <p:nvPr/>
            </p:nvSpPr>
            <p:spPr>
              <a:xfrm>
                <a:off x="7736543" y="4031381"/>
                <a:ext cx="2107787" cy="942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D9BEC6-9FA4-45C5-910F-E3BDDADD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4031381"/>
                <a:ext cx="2107787" cy="942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1885BA-B4BF-4B65-BC8F-737FAB10A674}"/>
                  </a:ext>
                </a:extLst>
              </p:cNvPr>
              <p:cNvSpPr txBox="1"/>
              <p:nvPr/>
            </p:nvSpPr>
            <p:spPr>
              <a:xfrm>
                <a:off x="7736543" y="5311476"/>
                <a:ext cx="2107787" cy="53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𝐵𝐹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1885BA-B4BF-4B65-BC8F-737FAB10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5311476"/>
                <a:ext cx="2107787" cy="5393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E636FCB-FCCC-430F-A28F-E0D6ECA9ED3B}"/>
              </a:ext>
            </a:extLst>
          </p:cNvPr>
          <p:cNvSpPr txBox="1"/>
          <p:nvPr/>
        </p:nvSpPr>
        <p:spPr>
          <a:xfrm>
            <a:off x="10248900" y="2581773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Reformatting P(D)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771CE-3082-48E8-BF17-CC395501E1E8}"/>
              </a:ext>
            </a:extLst>
          </p:cNvPr>
          <p:cNvSpPr txBox="1"/>
          <p:nvPr/>
        </p:nvSpPr>
        <p:spPr>
          <a:xfrm>
            <a:off x="10248900" y="3773251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Reformatting to BF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562A3-19E5-4A0D-A218-965AD3EEBD76}"/>
              </a:ext>
            </a:extLst>
          </p:cNvPr>
          <p:cNvSpPr txBox="1"/>
          <p:nvPr/>
        </p:nvSpPr>
        <p:spPr>
          <a:xfrm>
            <a:off x="7478955" y="6115485"/>
            <a:ext cx="384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Slightly different from the equation in the </a:t>
            </a:r>
            <a:r>
              <a:rPr lang="en-US" sz="1400" i="1" dirty="0" err="1"/>
              <a:t>coloc</a:t>
            </a:r>
            <a:r>
              <a:rPr lang="en-US" sz="1400" dirty="0"/>
              <a:t> paper, but mathematically equivalent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02F4A-B770-4D9D-AECF-EFB8CA852083}"/>
              </a:ext>
            </a:extLst>
          </p:cNvPr>
          <p:cNvSpPr txBox="1"/>
          <p:nvPr/>
        </p:nvSpPr>
        <p:spPr>
          <a:xfrm>
            <a:off x="10237173" y="1544183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D: observed data</a:t>
            </a:r>
          </a:p>
        </p:txBody>
      </p:sp>
    </p:spTree>
    <p:extLst>
      <p:ext uri="{BB962C8B-B14F-4D97-AF65-F5344CB8AC3E}">
        <p14:creationId xmlns:p14="http://schemas.microsoft.com/office/powerpoint/2010/main" val="154543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9FDC59-6B84-4EEE-8E61-394A9E1C7B67}"/>
              </a:ext>
            </a:extLst>
          </p:cNvPr>
          <p:cNvSpPr/>
          <p:nvPr/>
        </p:nvSpPr>
        <p:spPr>
          <a:xfrm>
            <a:off x="3443942" y="4953000"/>
            <a:ext cx="2101850" cy="13082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A53118-AEC9-4D67-93AB-416D4379F676}"/>
              </a:ext>
            </a:extLst>
          </p:cNvPr>
          <p:cNvSpPr/>
          <p:nvPr/>
        </p:nvSpPr>
        <p:spPr>
          <a:xfrm>
            <a:off x="3694767" y="5045164"/>
            <a:ext cx="1600200" cy="1123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1BD74-4A3E-4C39-8852-C1A06AA1822A}"/>
                  </a:ext>
                </a:extLst>
              </p:cNvPr>
              <p:cNvSpPr txBox="1"/>
              <p:nvPr/>
            </p:nvSpPr>
            <p:spPr>
              <a:xfrm>
                <a:off x="643592" y="327063"/>
                <a:ext cx="2107787" cy="53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PP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𝐵𝐹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1BD74-4A3E-4C39-8852-C1A06AA1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2" y="327063"/>
                <a:ext cx="2107787" cy="539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35B2CE-590C-47D0-890F-206449A06BE3}"/>
                  </a:ext>
                </a:extLst>
              </p:cNvPr>
              <p:cNvSpPr txBox="1"/>
              <p:nvPr/>
            </p:nvSpPr>
            <p:spPr>
              <a:xfrm>
                <a:off x="643592" y="1582192"/>
                <a:ext cx="51349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About the </a:t>
                </a:r>
                <a:r>
                  <a:rPr lang="en-US" dirty="0">
                    <a:solidFill>
                      <a:srgbClr val="00B050"/>
                    </a:solidFill>
                  </a:rPr>
                  <a:t>prior</a:t>
                </a:r>
                <a:r>
                  <a:rPr lang="en-US" dirty="0"/>
                  <a:t>: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 err="1"/>
                  <a:t>coloc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pPr marL="365760"/>
                <a:r>
                  <a:rPr lang="en-US" dirty="0"/>
                  <a:t>(meaning: 1/100 GWAS hits are also </a:t>
                </a:r>
                <a:r>
                  <a:rPr lang="en-US" dirty="0" err="1"/>
                  <a:t>eQTL</a:t>
                </a:r>
                <a:r>
                  <a:rPr lang="en-US" dirty="0"/>
                  <a:t>)</a:t>
                </a:r>
              </a:p>
              <a:p>
                <a:pPr marL="36576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 err="1"/>
                  <a:t>eCAVIAR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(two fine-mappings)</a:t>
                </a:r>
              </a:p>
              <a:p>
                <a:pPr marL="365760"/>
                <a:r>
                  <a:rPr lang="en-US" dirty="0"/>
                  <a:t>(meaning: no </a:t>
                </a:r>
                <a:r>
                  <a:rPr lang="en-US" dirty="0" err="1"/>
                  <a:t>eQTL</a:t>
                </a:r>
                <a:r>
                  <a:rPr lang="en-US" dirty="0"/>
                  <a:t> enrichment in GWAS hits comparing to the whole genome)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35B2CE-590C-47D0-890F-206449A06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2" y="1582192"/>
                <a:ext cx="5134907" cy="2308324"/>
              </a:xfrm>
              <a:prstGeom prst="rect">
                <a:avLst/>
              </a:prstGeom>
              <a:blipFill>
                <a:blip r:embed="rId3"/>
                <a:stretch>
                  <a:fillRect l="-106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116D2C1-25C1-4A1C-A748-B5D48C87961A}"/>
              </a:ext>
            </a:extLst>
          </p:cNvPr>
          <p:cNvSpPr txBox="1"/>
          <p:nvPr/>
        </p:nvSpPr>
        <p:spPr>
          <a:xfrm>
            <a:off x="643592" y="435198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</a:t>
            </a:r>
            <a:r>
              <a:rPr lang="en-US" dirty="0" err="1"/>
              <a:t>eQTL</a:t>
            </a:r>
            <a:r>
              <a:rPr lang="en-US" dirty="0"/>
              <a:t> enrichment in GWAS hits: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18FA5A-C75D-4F24-BFF6-1FD2D5FB1501}"/>
              </a:ext>
            </a:extLst>
          </p:cNvPr>
          <p:cNvSpPr/>
          <p:nvPr/>
        </p:nvSpPr>
        <p:spPr>
          <a:xfrm>
            <a:off x="1037292" y="4953000"/>
            <a:ext cx="2101850" cy="13082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4D2AB-473B-4997-AE95-C3226C096A4C}"/>
              </a:ext>
            </a:extLst>
          </p:cNvPr>
          <p:cNvSpPr txBox="1"/>
          <p:nvPr/>
        </p:nvSpPr>
        <p:spPr>
          <a:xfrm>
            <a:off x="1526242" y="63373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SNPs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F0382-D84F-4FC0-9F8F-428B78BB6D39}"/>
              </a:ext>
            </a:extLst>
          </p:cNvPr>
          <p:cNvSpPr txBox="1"/>
          <p:nvPr/>
        </p:nvSpPr>
        <p:spPr>
          <a:xfrm>
            <a:off x="4015442" y="63373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GWAS hits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A46A9A-1F50-4DBC-956D-94BAF911C6F2}"/>
              </a:ext>
            </a:extLst>
          </p:cNvPr>
          <p:cNvGrpSpPr/>
          <p:nvPr/>
        </p:nvGrpSpPr>
        <p:grpSpPr>
          <a:xfrm>
            <a:off x="1704042" y="5391328"/>
            <a:ext cx="679450" cy="419100"/>
            <a:chOff x="6991350" y="1962150"/>
            <a:chExt cx="679450" cy="4191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066FA1-DAB6-4AA6-8212-DBD34A8FBE05}"/>
                </a:ext>
              </a:extLst>
            </p:cNvPr>
            <p:cNvSpPr/>
            <p:nvPr/>
          </p:nvSpPr>
          <p:spPr>
            <a:xfrm>
              <a:off x="7023100" y="1962150"/>
              <a:ext cx="615950" cy="4191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2EDF73-124F-4151-AEF2-F6B305941FA9}"/>
                </a:ext>
              </a:extLst>
            </p:cNvPr>
            <p:cNvSpPr txBox="1"/>
            <p:nvPr/>
          </p:nvSpPr>
          <p:spPr>
            <a:xfrm>
              <a:off x="6991350" y="1981200"/>
              <a:ext cx="67945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eQTL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4E6B93-FB19-40A3-B85C-F1825A0E31FD}"/>
              </a:ext>
            </a:extLst>
          </p:cNvPr>
          <p:cNvSpPr txBox="1"/>
          <p:nvPr/>
        </p:nvSpPr>
        <p:spPr>
          <a:xfrm>
            <a:off x="4155142" y="5416639"/>
            <a:ext cx="679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eQTL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3EBD24-5847-4F31-BC57-D0BCFD1576D1}"/>
              </a:ext>
            </a:extLst>
          </p:cNvPr>
          <p:cNvCxnSpPr>
            <a:cxnSpLocks/>
          </p:cNvCxnSpPr>
          <p:nvPr/>
        </p:nvCxnSpPr>
        <p:spPr>
          <a:xfrm>
            <a:off x="6635750" y="1040130"/>
            <a:ext cx="15011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E92B91-32C7-449D-ADFD-C2A1ACB125AB}"/>
              </a:ext>
            </a:extLst>
          </p:cNvPr>
          <p:cNvCxnSpPr>
            <a:cxnSpLocks/>
          </p:cNvCxnSpPr>
          <p:nvPr/>
        </p:nvCxnSpPr>
        <p:spPr>
          <a:xfrm>
            <a:off x="6635750" y="1543050"/>
            <a:ext cx="15011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566C2EB-F298-4ECB-9226-31469F8717C7}"/>
              </a:ext>
            </a:extLst>
          </p:cNvPr>
          <p:cNvSpPr/>
          <p:nvPr/>
        </p:nvSpPr>
        <p:spPr>
          <a:xfrm>
            <a:off x="6887634" y="977691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89B78E-B650-4B46-83EB-B4B5FD59E21C}"/>
              </a:ext>
            </a:extLst>
          </p:cNvPr>
          <p:cNvSpPr/>
          <p:nvPr/>
        </p:nvSpPr>
        <p:spPr>
          <a:xfrm>
            <a:off x="7653868" y="977690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BD525-6861-4307-814B-68A4896517AF}"/>
              </a:ext>
            </a:extLst>
          </p:cNvPr>
          <p:cNvSpPr/>
          <p:nvPr/>
        </p:nvSpPr>
        <p:spPr>
          <a:xfrm>
            <a:off x="6887634" y="1480611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399CD-DA64-4BF8-BD98-46C2340A3503}"/>
              </a:ext>
            </a:extLst>
          </p:cNvPr>
          <p:cNvSpPr/>
          <p:nvPr/>
        </p:nvSpPr>
        <p:spPr>
          <a:xfrm>
            <a:off x="7653867" y="1480611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01D30C-B667-4622-A8D4-7AA3AD32A2FD}"/>
                  </a:ext>
                </a:extLst>
              </p:cNvPr>
              <p:cNvSpPr txBox="1"/>
              <p:nvPr/>
            </p:nvSpPr>
            <p:spPr>
              <a:xfrm>
                <a:off x="6553200" y="1844038"/>
                <a:ext cx="5213350" cy="500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the two SNPs are in perfect LD.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only know that one of them is associated with trait-1 and one of them with trait-2.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there is no enrichment, the probability of colocalization in this region: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 enrichment level is extremely high, the probability of colocalization in this region: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PPs are sensitive to priors. In the </a:t>
                </a:r>
                <a:r>
                  <a:rPr lang="en-US" i="1" dirty="0" err="1"/>
                  <a:t>eCAVIAR</a:t>
                </a:r>
                <a:r>
                  <a:rPr lang="en-US" dirty="0"/>
                  <a:t> case (two fine-mappings), fewer colocalization events will be called.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01D30C-B667-4622-A8D4-7AA3AD32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844038"/>
                <a:ext cx="5213350" cy="5007525"/>
              </a:xfrm>
              <a:prstGeom prst="rect">
                <a:avLst/>
              </a:prstGeom>
              <a:blipFill>
                <a:blip r:embed="rId4"/>
                <a:stretch>
                  <a:fillRect l="-702" t="-608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3F59F6F-FBF2-482C-82D7-80EEE8A03E61}"/>
              </a:ext>
            </a:extLst>
          </p:cNvPr>
          <p:cNvSpPr txBox="1"/>
          <p:nvPr/>
        </p:nvSpPr>
        <p:spPr>
          <a:xfrm>
            <a:off x="8464550" y="819150"/>
            <a:ext cx="302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is GWAS hit</a:t>
            </a:r>
          </a:p>
          <a:p>
            <a:endParaRPr lang="en-US" dirty="0"/>
          </a:p>
          <a:p>
            <a:r>
              <a:rPr lang="en-US" dirty="0"/>
              <a:t>One is </a:t>
            </a:r>
            <a:r>
              <a:rPr lang="en-US" dirty="0" err="1"/>
              <a:t>eQTL</a:t>
            </a:r>
            <a:r>
              <a:rPr lang="en-US" dirty="0"/>
              <a:t> hit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55B4A-96E5-4694-8A19-558F0E49B777}"/>
              </a:ext>
            </a:extLst>
          </p:cNvPr>
          <p:cNvSpPr txBox="1"/>
          <p:nvPr/>
        </p:nvSpPr>
        <p:spPr>
          <a:xfrm>
            <a:off x="6553200" y="11751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e): </a:t>
            </a:r>
            <a:r>
              <a:rPr lang="en-US" dirty="0"/>
              <a:t>an extreme example</a:t>
            </a:r>
          </a:p>
        </p:txBody>
      </p:sp>
    </p:spTree>
    <p:extLst>
      <p:ext uri="{BB962C8B-B14F-4D97-AF65-F5344CB8AC3E}">
        <p14:creationId xmlns:p14="http://schemas.microsoft.com/office/powerpoint/2010/main" val="41853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4A2CCA-CED6-4FF7-856B-108CEBBAEA0D}"/>
                  </a:ext>
                </a:extLst>
              </p:cNvPr>
              <p:cNvSpPr txBox="1"/>
              <p:nvPr/>
            </p:nvSpPr>
            <p:spPr>
              <a:xfrm>
                <a:off x="822959" y="655320"/>
                <a:ext cx="4899661" cy="3478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Question d/f/g) </a:t>
                </a:r>
                <a:r>
                  <a:rPr lang="en-US" b="1" i="1" dirty="0" err="1"/>
                  <a:t>enloc</a:t>
                </a:r>
                <a:endParaRPr lang="en-US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Main idea: evaluate </a:t>
                </a:r>
                <a:r>
                  <a:rPr lang="en-US" dirty="0" err="1"/>
                  <a:t>eQTL</a:t>
                </a:r>
                <a:r>
                  <a:rPr lang="en-US" dirty="0"/>
                  <a:t> enrichment level in GWAS hits from the original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Method: Regress GWAS annotation odds ratio on </a:t>
                </a:r>
                <a:r>
                  <a:rPr lang="en-US" dirty="0" err="1"/>
                  <a:t>eQTL</a:t>
                </a:r>
                <a:r>
                  <a:rPr lang="en-US" dirty="0"/>
                  <a:t> annotation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GWAS annotation;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eQTL</a:t>
                </a:r>
                <a:r>
                  <a:rPr lang="en-US" dirty="0"/>
                  <a:t> annotation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indicates the enrichment level</a:t>
                </a:r>
              </a:p>
              <a:p>
                <a:pPr marL="365760"/>
                <a:r>
                  <a:rPr lang="en-US" dirty="0"/>
                  <a:t>(an empirical way to assign the prior for PPs)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4A2CCA-CED6-4FF7-856B-108CEBBA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655320"/>
                <a:ext cx="4899661" cy="3478709"/>
              </a:xfrm>
              <a:prstGeom prst="rect">
                <a:avLst/>
              </a:prstGeom>
              <a:blipFill>
                <a:blip r:embed="rId2"/>
                <a:stretch>
                  <a:fillRect l="-995" t="-1053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E2A9E2-DD87-4586-AF2F-5B20BED8283A}"/>
              </a:ext>
            </a:extLst>
          </p:cNvPr>
          <p:cNvSpPr txBox="1"/>
          <p:nvPr/>
        </p:nvSpPr>
        <p:spPr>
          <a:xfrm>
            <a:off x="6469382" y="953770"/>
            <a:ext cx="4363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</a:t>
            </a:r>
            <a:r>
              <a:rPr lang="en-US" i="1" dirty="0" err="1"/>
              <a:t>coloc</a:t>
            </a:r>
            <a:r>
              <a:rPr lang="en-US" dirty="0"/>
              <a:t> and </a:t>
            </a:r>
            <a:r>
              <a:rPr lang="en-US" i="1" dirty="0" err="1"/>
              <a:t>enloc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coloc</a:t>
            </a:r>
            <a:r>
              <a:rPr lang="en-US" dirty="0"/>
              <a:t> is a special case of </a:t>
            </a:r>
            <a:r>
              <a:rPr lang="en-US" i="1" dirty="0" err="1"/>
              <a:t>enloc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coloc</a:t>
            </a:r>
            <a:r>
              <a:rPr lang="en-US" dirty="0"/>
              <a:t> requires artificially assigned priors, or in other words, it bypasses the enrichment level assessing.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enloc</a:t>
            </a:r>
            <a:r>
              <a:rPr lang="en-US" dirty="0"/>
              <a:t> calculate the empirical priors from the data, which provides more accurate colocalization events calling.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3A4D2-4C80-4E30-A94B-8F822C8793F1}"/>
              </a:ext>
            </a:extLst>
          </p:cNvPr>
          <p:cNvSpPr txBox="1"/>
          <p:nvPr/>
        </p:nvSpPr>
        <p:spPr>
          <a:xfrm>
            <a:off x="873759" y="6176010"/>
            <a:ext cx="69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Jing Gu, Charles Zhou, and </a:t>
            </a:r>
            <a:r>
              <a:rPr lang="en-US" dirty="0" err="1"/>
              <a:t>Xuanyao</a:t>
            </a:r>
            <a:r>
              <a:rPr lang="en-US" dirty="0"/>
              <a:t> Liu group.</a:t>
            </a:r>
          </a:p>
        </p:txBody>
      </p:sp>
    </p:spTree>
    <p:extLst>
      <p:ext uri="{BB962C8B-B14F-4D97-AF65-F5344CB8AC3E}">
        <p14:creationId xmlns:p14="http://schemas.microsoft.com/office/powerpoint/2010/main" val="87589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541618-1C55-4008-9664-6A253A379610}"/>
                  </a:ext>
                </a:extLst>
              </p:cNvPr>
              <p:cNvSpPr txBox="1"/>
              <p:nvPr/>
            </p:nvSpPr>
            <p:spPr>
              <a:xfrm>
                <a:off x="2138423" y="2653496"/>
                <a:ext cx="2346220" cy="456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541618-1C55-4008-9664-6A253A37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423" y="2653496"/>
                <a:ext cx="2346220" cy="4564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73328-0906-4B22-8318-344B29E0A825}"/>
                  </a:ext>
                </a:extLst>
              </p:cNvPr>
              <p:cNvSpPr txBox="1"/>
              <p:nvPr/>
            </p:nvSpPr>
            <p:spPr>
              <a:xfrm>
                <a:off x="6174823" y="2621831"/>
                <a:ext cx="3878754" cy="798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73328-0906-4B22-8318-344B29E0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23" y="2621831"/>
                <a:ext cx="3878754" cy="798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A1EC6C-9A06-4A34-8F7A-34F9547EE60D}"/>
              </a:ext>
            </a:extLst>
          </p:cNvPr>
          <p:cNvSpPr txBox="1"/>
          <p:nvPr/>
        </p:nvSpPr>
        <p:spPr>
          <a:xfrm>
            <a:off x="2080550" y="3968943"/>
            <a:ext cx="3168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49811"/>
              </a:rPr>
              <a:t>r: shrinkage factor, the ratio of the variance of the prior and total variance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r</a:t>
            </a:r>
            <a:r>
              <a:rPr lang="en-US" dirty="0">
                <a:solidFill>
                  <a:srgbClr val="000000"/>
                </a:solidFill>
                <a:latin typeface="AdvP40798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W</a:t>
            </a:r>
            <a:r>
              <a:rPr lang="en-US" dirty="0">
                <a:solidFill>
                  <a:srgbClr val="000000"/>
                </a:solidFill>
                <a:latin typeface="AdvP4C4E51"/>
              </a:rPr>
              <a:t>/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2"/>
              </a:rPr>
              <a:t>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V</a:t>
            </a:r>
            <a:r>
              <a:rPr lang="en-US" dirty="0">
                <a:solidFill>
                  <a:srgbClr val="000000"/>
                </a:solidFill>
                <a:latin typeface="AdvP40798"/>
              </a:rPr>
              <a:t>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2"/>
              </a:rPr>
              <a:t>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811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796C-A1F9-4141-949F-B433DEE8A4F2}"/>
              </a:ext>
            </a:extLst>
          </p:cNvPr>
          <p:cNvSpPr txBox="1"/>
          <p:nvPr/>
        </p:nvSpPr>
        <p:spPr>
          <a:xfrm>
            <a:off x="345793" y="321727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5861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865</Words>
  <Application>Microsoft Office PowerPoint</Application>
  <PresentationFormat>Widescreen</PresentationFormat>
  <Paragraphs>140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AdvP40798</vt:lpstr>
      <vt:lpstr>AdvP497E2</vt:lpstr>
      <vt:lpstr>AdvP497E3</vt:lpstr>
      <vt:lpstr>AdvP49811</vt:lpstr>
      <vt:lpstr>AdvP4C4E51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Chen</dc:creator>
  <cp:lastModifiedBy>Hang Chen</cp:lastModifiedBy>
  <cp:revision>23</cp:revision>
  <dcterms:created xsi:type="dcterms:W3CDTF">2022-09-09T22:11:11Z</dcterms:created>
  <dcterms:modified xsi:type="dcterms:W3CDTF">2022-09-12T06:18:16Z</dcterms:modified>
</cp:coreProperties>
</file>