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44" r:id="rId2"/>
    <p:sldId id="556" r:id="rId3"/>
    <p:sldId id="564" r:id="rId4"/>
    <p:sldId id="565" r:id="rId5"/>
    <p:sldId id="566" r:id="rId6"/>
    <p:sldId id="44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6" autoAdjust="0"/>
    <p:restoredTop sz="95026" autoAdjust="0"/>
  </p:normalViewPr>
  <p:slideViewPr>
    <p:cSldViewPr snapToGrid="0">
      <p:cViewPr varScale="1">
        <p:scale>
          <a:sx n="119" d="100"/>
          <a:sy n="119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2024/3/4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8FF8-7E7A-1555-5381-221E13C0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642A0375-0444-1BBB-9ABC-0A133F12D461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624A5C5-80C3-4E99-9B11-51576E092554}"/>
              </a:ext>
            </a:extLst>
          </p:cNvPr>
          <p:cNvGrpSpPr/>
          <p:nvPr/>
        </p:nvGrpSpPr>
        <p:grpSpPr>
          <a:xfrm>
            <a:off x="1060763" y="2077577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158B690-4846-1752-E1BF-505646FE9DBE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01F1267-4331-BCD0-3299-2D6CCF2341E7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6F16836-8DA8-19CA-771C-0D21CC7E1B88}"/>
              </a:ext>
            </a:extLst>
          </p:cNvPr>
          <p:cNvSpPr/>
          <p:nvPr/>
        </p:nvSpPr>
        <p:spPr>
          <a:xfrm>
            <a:off x="1850399" y="1993018"/>
            <a:ext cx="952468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Compare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ifferent feature extractor results in attention-based model and transformer-based model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48F79B4-BD81-6584-EEBA-85E249ADF0E1}"/>
              </a:ext>
            </a:extLst>
          </p:cNvPr>
          <p:cNvGrpSpPr/>
          <p:nvPr/>
        </p:nvGrpSpPr>
        <p:grpSpPr>
          <a:xfrm>
            <a:off x="1060763" y="1093360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7BB0F75F-B293-1C38-59D2-7C7967A721E0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56B9F39-04DE-C281-F40B-2273B72750E1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59BFFFF-A6B9-5E25-2C6A-3A2E884F66A7}"/>
              </a:ext>
            </a:extLst>
          </p:cNvPr>
          <p:cNvSpPr/>
          <p:nvPr/>
        </p:nvSpPr>
        <p:spPr>
          <a:xfrm>
            <a:off x="1850399" y="1008801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Finish big lab meeting progress presentation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6C9A767-71FB-387C-056B-60F0B52A3C5F}"/>
              </a:ext>
            </a:extLst>
          </p:cNvPr>
          <p:cNvGrpSpPr/>
          <p:nvPr/>
        </p:nvGrpSpPr>
        <p:grpSpPr>
          <a:xfrm>
            <a:off x="1069031" y="3061794"/>
            <a:ext cx="720000" cy="769441"/>
            <a:chOff x="1498967" y="3890940"/>
            <a:chExt cx="720000" cy="769441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566B1C21-D614-62CB-893F-04E828285281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0280A36-38B5-F41B-A4DB-38084BD734C3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矩形: 圓角 9">
            <a:extLst>
              <a:ext uri="{FF2B5EF4-FFF2-40B4-BE49-F238E27FC236}">
                <a16:creationId xmlns:a16="http://schemas.microsoft.com/office/drawing/2014/main" id="{84DCE0AE-2519-905A-45C3-D0DEA23C2B0A}"/>
              </a:ext>
            </a:extLst>
          </p:cNvPr>
          <p:cNvSpPr/>
          <p:nvPr/>
        </p:nvSpPr>
        <p:spPr>
          <a:xfrm>
            <a:off x="1858667" y="2977235"/>
            <a:ext cx="952468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Arrange CPTAC-COAD external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166671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463926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Suggestion from big lab meeting 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DCD6C0F-1574-7434-171A-4E757606FD35}"/>
              </a:ext>
            </a:extLst>
          </p:cNvPr>
          <p:cNvGrpSpPr/>
          <p:nvPr/>
        </p:nvGrpSpPr>
        <p:grpSpPr>
          <a:xfrm>
            <a:off x="1060763" y="1093360"/>
            <a:ext cx="720000" cy="769441"/>
            <a:chOff x="1498967" y="3890940"/>
            <a:chExt cx="720000" cy="769441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33CA7F25-49A1-42BE-04E3-4B74A1C2DCFE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0DB356E-2EA5-A128-A389-7D4D7EDE40FC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: 圓角 13">
            <a:extLst>
              <a:ext uri="{FF2B5EF4-FFF2-40B4-BE49-F238E27FC236}">
                <a16:creationId xmlns:a16="http://schemas.microsoft.com/office/drawing/2014/main" id="{CDFAE400-2499-C737-AC0B-48B7A9A0B64D}"/>
              </a:ext>
            </a:extLst>
          </p:cNvPr>
          <p:cNvSpPr/>
          <p:nvPr/>
        </p:nvSpPr>
        <p:spPr>
          <a:xfrm>
            <a:off x="1850399" y="1008801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KRAS label based on the protein change (G12C) from binary classification problem to multiple class classification  </a:t>
            </a:r>
            <a:endParaRPr kumimoji="1"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D4AB81-0E48-FD83-0D05-4F8786CC7D4A}"/>
              </a:ext>
            </a:extLst>
          </p:cNvPr>
          <p:cNvSpPr txBox="1"/>
          <p:nvPr/>
        </p:nvSpPr>
        <p:spPr>
          <a:xfrm>
            <a:off x="2033196" y="2119256"/>
            <a:ext cx="271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 </a:t>
            </a:r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wildtype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3D09DB9-82F7-1F7B-7BE5-5F87CC4816AE}"/>
              </a:ext>
            </a:extLst>
          </p:cNvPr>
          <p:cNvSpPr txBox="1"/>
          <p:nvPr/>
        </p:nvSpPr>
        <p:spPr>
          <a:xfrm>
            <a:off x="2033196" y="2691263"/>
            <a:ext cx="5819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G12C mutation </a:t>
            </a:r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non-G12C mutation </a:t>
            </a:r>
            <a:r>
              <a:rPr kumimoji="1"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</a:t>
            </a: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wildtype</a:t>
            </a: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80BE971-BB41-95B4-1DBA-FCD27F2471AE}"/>
              </a:ext>
            </a:extLst>
          </p:cNvPr>
          <p:cNvGrpSpPr/>
          <p:nvPr/>
        </p:nvGrpSpPr>
        <p:grpSpPr>
          <a:xfrm>
            <a:off x="1069031" y="3347829"/>
            <a:ext cx="720000" cy="769441"/>
            <a:chOff x="1498967" y="3890940"/>
            <a:chExt cx="720000" cy="769441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28569047-B798-3B46-7AB4-15593A849B2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A94F375-3A44-689B-C15A-0199F471FA6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矩形: 圓角 13">
            <a:extLst>
              <a:ext uri="{FF2B5EF4-FFF2-40B4-BE49-F238E27FC236}">
                <a16:creationId xmlns:a16="http://schemas.microsoft.com/office/drawing/2014/main" id="{5C70C181-0966-2128-2F39-2C2C817E85C6}"/>
              </a:ext>
            </a:extLst>
          </p:cNvPr>
          <p:cNvSpPr/>
          <p:nvPr/>
        </p:nvSpPr>
        <p:spPr>
          <a:xfrm>
            <a:off x="1858667" y="3263270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testing dataset (CPTAC-COAD)</a:t>
            </a:r>
            <a:endParaRPr kumimoji="1"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75F5DCB0-1289-FCF0-0236-BBB5A7CE160F}"/>
              </a:ext>
            </a:extLst>
          </p:cNvPr>
          <p:cNvGrpSpPr/>
          <p:nvPr/>
        </p:nvGrpSpPr>
        <p:grpSpPr>
          <a:xfrm>
            <a:off x="1077299" y="4458284"/>
            <a:ext cx="720000" cy="769441"/>
            <a:chOff x="1498967" y="3890940"/>
            <a:chExt cx="720000" cy="769441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5A6AF618-BECB-8A73-762C-CC2C1EA081E3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D89A913C-CE38-9E70-7C6A-818D42DA46E0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矩形: 圓角 13">
            <a:extLst>
              <a:ext uri="{FF2B5EF4-FFF2-40B4-BE49-F238E27FC236}">
                <a16:creationId xmlns:a16="http://schemas.microsoft.com/office/drawing/2014/main" id="{412B9767-E8E5-8331-F801-C24FF42E1146}"/>
              </a:ext>
            </a:extLst>
          </p:cNvPr>
          <p:cNvSpPr/>
          <p:nvPr/>
        </p:nvSpPr>
        <p:spPr>
          <a:xfrm>
            <a:off x="1866935" y="4373725"/>
            <a:ext cx="9616923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Oversampling doubt (adjust cross entropy class weights)</a:t>
            </a:r>
            <a:endParaRPr kumimoji="1" lang="zh-TW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20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5639722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BRAF prediction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(attention-based model)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3">
                <a:extLst>
                  <a:ext uri="{FF2B5EF4-FFF2-40B4-BE49-F238E27FC236}">
                    <a16:creationId xmlns:a16="http://schemas.microsoft.com/office/drawing/2014/main" id="{411691FA-6C3F-9F90-414B-092F766EAA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487796"/>
                  </p:ext>
                </p:extLst>
              </p:nvPr>
            </p:nvGraphicFramePr>
            <p:xfrm>
              <a:off x="916193" y="1029497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656678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01501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0.075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0.122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0.092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0.596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0.092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0.083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0.189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0.105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0.078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0.774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0.831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0.092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0.748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0.013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3">
                <a:extLst>
                  <a:ext uri="{FF2B5EF4-FFF2-40B4-BE49-F238E27FC236}">
                    <a16:creationId xmlns:a16="http://schemas.microsoft.com/office/drawing/2014/main" id="{411691FA-6C3F-9F90-414B-092F766EAA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487796"/>
                  </p:ext>
                </p:extLst>
              </p:nvPr>
            </p:nvGraphicFramePr>
            <p:xfrm>
              <a:off x="916193" y="1029497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656678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01501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1756" t="-110345" r="-351908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5672" t="-110345" r="-244030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0127" t="-110345" r="-106962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714" t="-110345" r="-595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756" t="-210345" r="-351908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5672" t="-210345" r="-244030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0127" t="-210345" r="-106962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714" t="-210345" r="-59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1756" t="-310345" r="-351908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5672" t="-310345" r="-244030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0127" t="-310345" r="-1069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714" t="-310345" r="-59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矩形: 圓角 182">
            <a:extLst>
              <a:ext uri="{FF2B5EF4-FFF2-40B4-BE49-F238E27FC236}">
                <a16:creationId xmlns:a16="http://schemas.microsoft.com/office/drawing/2014/main" id="{098D98A4-4890-D905-7FFC-DE84EC5FB4AD}"/>
              </a:ext>
            </a:extLst>
          </p:cNvPr>
          <p:cNvSpPr/>
          <p:nvPr/>
        </p:nvSpPr>
        <p:spPr>
          <a:xfrm>
            <a:off x="287741" y="2809859"/>
            <a:ext cx="608078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BRAF prediction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(transformer-based model)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13">
                <a:extLst>
                  <a:ext uri="{FF2B5EF4-FFF2-40B4-BE49-F238E27FC236}">
                    <a16:creationId xmlns:a16="http://schemas.microsoft.com/office/drawing/2014/main" id="{00FCF294-6E9C-6F21-4E4C-0DF34ACEFC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135574"/>
                  </p:ext>
                </p:extLst>
              </p:nvPr>
            </p:nvGraphicFramePr>
            <p:xfrm>
              <a:off x="916193" y="3720701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0.793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0.046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0.194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0.12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0.09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0.311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0.148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0.118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0.082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0.874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0.034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0.291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0.025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0.826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0.049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13">
                <a:extLst>
                  <a:ext uri="{FF2B5EF4-FFF2-40B4-BE49-F238E27FC236}">
                    <a16:creationId xmlns:a16="http://schemas.microsoft.com/office/drawing/2014/main" id="{00FCF294-6E9C-6F21-4E4C-0DF34ACEFC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5135574"/>
                  </p:ext>
                </p:extLst>
              </p:nvPr>
            </p:nvGraphicFramePr>
            <p:xfrm>
              <a:off x="916193" y="3720701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452" t="-103333" r="-37741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518" t="-103333" r="-23191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0127" t="-103333" r="-106962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5714" t="-103333" r="-595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452" t="-210345" r="-37741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518" t="-210345" r="-23191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27" t="-210345" r="-106962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5714" t="-210345" r="-59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452" t="-310345" r="-37741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518" t="-310345" r="-23191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27" t="-310345" r="-1069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5714" t="-310345" r="-59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73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1" y="258747"/>
            <a:ext cx="589790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KRAS prediction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(attention-based model)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3">
                <a:extLst>
                  <a:ext uri="{FF2B5EF4-FFF2-40B4-BE49-F238E27FC236}">
                    <a16:creationId xmlns:a16="http://schemas.microsoft.com/office/drawing/2014/main" id="{411691FA-6C3F-9F90-414B-092F766EAA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45397"/>
                  </p:ext>
                </p:extLst>
              </p:nvPr>
            </p:nvGraphicFramePr>
            <p:xfrm>
              <a:off x="916193" y="1029497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0.025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0.082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0.098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0.066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0.055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0.548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0.623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0.324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0.636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0.055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3">
                <a:extLst>
                  <a:ext uri="{FF2B5EF4-FFF2-40B4-BE49-F238E27FC236}">
                    <a16:creationId xmlns:a16="http://schemas.microsoft.com/office/drawing/2014/main" id="{411691FA-6C3F-9F90-414B-092F766EAA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6545397"/>
                  </p:ext>
                </p:extLst>
              </p:nvPr>
            </p:nvGraphicFramePr>
            <p:xfrm>
              <a:off x="916193" y="1029497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1452" t="-110345" r="-377419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7518" t="-110345" r="-231915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0127" t="-110345" r="-106962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714" t="-110345" r="-595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52" t="-210345" r="-37741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518" t="-210345" r="-23191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0127" t="-210345" r="-106962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714" t="-210345" r="-59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52" t="-310345" r="-37741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518" t="-310345" r="-23191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0127" t="-310345" r="-1069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714" t="-310345" r="-59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矩形: 圓角 182">
            <a:extLst>
              <a:ext uri="{FF2B5EF4-FFF2-40B4-BE49-F238E27FC236}">
                <a16:creationId xmlns:a16="http://schemas.microsoft.com/office/drawing/2014/main" id="{098D98A4-4890-D905-7FFC-DE84EC5FB4AD}"/>
              </a:ext>
            </a:extLst>
          </p:cNvPr>
          <p:cNvSpPr/>
          <p:nvPr/>
        </p:nvSpPr>
        <p:spPr>
          <a:xfrm>
            <a:off x="287741" y="2809859"/>
            <a:ext cx="6048513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KRAS prediction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(transformer-based model)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13">
                <a:extLst>
                  <a:ext uri="{FF2B5EF4-FFF2-40B4-BE49-F238E27FC236}">
                    <a16:creationId xmlns:a16="http://schemas.microsoft.com/office/drawing/2014/main" id="{00FCF294-6E9C-6F21-4E4C-0DF34ACEFC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582329"/>
                  </p:ext>
                </p:extLst>
              </p:nvPr>
            </p:nvGraphicFramePr>
            <p:xfrm>
              <a:off x="916193" y="3720701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0.519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0.524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0.079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0.416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0.049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0.575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0.055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0.032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0.588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0.498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0.071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0.657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0.045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13">
                <a:extLst>
                  <a:ext uri="{FF2B5EF4-FFF2-40B4-BE49-F238E27FC236}">
                    <a16:creationId xmlns:a16="http://schemas.microsoft.com/office/drawing/2014/main" id="{00FCF294-6E9C-6F21-4E4C-0DF34ACEFC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9582329"/>
                  </p:ext>
                </p:extLst>
              </p:nvPr>
            </p:nvGraphicFramePr>
            <p:xfrm>
              <a:off x="916193" y="3720701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452" t="-103333" r="-37741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518" t="-103333" r="-23191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0127" t="-103333" r="-106962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5714" t="-103333" r="-595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452" t="-210345" r="-37741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518" t="-210345" r="-23191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27" t="-210345" r="-106962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5714" t="-210345" r="-59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452" t="-310345" r="-37741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518" t="-310345" r="-23191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27" t="-310345" r="-1069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5714" t="-310345" r="-59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2072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ED5A-6DD2-03E1-F199-EC5880C2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圓角 182">
            <a:extLst>
              <a:ext uri="{FF2B5EF4-FFF2-40B4-BE49-F238E27FC236}">
                <a16:creationId xmlns:a16="http://schemas.microsoft.com/office/drawing/2014/main" id="{0D0CD24A-DAC3-A89E-9781-1C65142CAE4E}"/>
              </a:ext>
            </a:extLst>
          </p:cNvPr>
          <p:cNvSpPr/>
          <p:nvPr/>
        </p:nvSpPr>
        <p:spPr>
          <a:xfrm>
            <a:off x="287742" y="258747"/>
            <a:ext cx="555366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MSI prediction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(attention-based model)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3">
                <a:extLst>
                  <a:ext uri="{FF2B5EF4-FFF2-40B4-BE49-F238E27FC236}">
                    <a16:creationId xmlns:a16="http://schemas.microsoft.com/office/drawing/2014/main" id="{411691FA-6C3F-9F90-414B-092F766EAA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741517"/>
                  </p:ext>
                </p:extLst>
              </p:nvPr>
            </p:nvGraphicFramePr>
            <p:xfrm>
              <a:off x="916193" y="1029497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0.518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0.207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0.579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0.295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0.477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0.288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0.586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0.107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0.213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0.672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0.298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0.321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0.524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0.046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0.089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0.722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0.044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3">
                <a:extLst>
                  <a:ext uri="{FF2B5EF4-FFF2-40B4-BE49-F238E27FC236}">
                    <a16:creationId xmlns:a16="http://schemas.microsoft.com/office/drawing/2014/main" id="{411691FA-6C3F-9F90-414B-092F766EAA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4741517"/>
                  </p:ext>
                </p:extLst>
              </p:nvPr>
            </p:nvGraphicFramePr>
            <p:xfrm>
              <a:off x="916193" y="1029497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81452" t="-110345" r="-377419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7518" t="-110345" r="-231915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0127" t="-110345" r="-106962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5714" t="-110345" r="-595" b="-2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52" t="-210345" r="-37741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518" t="-210345" r="-23191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0127" t="-210345" r="-106962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714" t="-210345" r="-59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1452" t="-310345" r="-37741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47518" t="-310345" r="-23191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0127" t="-310345" r="-1069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5714" t="-310345" r="-59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矩形: 圓角 182">
            <a:extLst>
              <a:ext uri="{FF2B5EF4-FFF2-40B4-BE49-F238E27FC236}">
                <a16:creationId xmlns:a16="http://schemas.microsoft.com/office/drawing/2014/main" id="{098D98A4-4890-D905-7FFC-DE84EC5FB4AD}"/>
              </a:ext>
            </a:extLst>
          </p:cNvPr>
          <p:cNvSpPr/>
          <p:nvPr/>
        </p:nvSpPr>
        <p:spPr>
          <a:xfrm>
            <a:off x="287741" y="2809859"/>
            <a:ext cx="5908663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MSI prediction</a:t>
            </a:r>
            <a:r>
              <a:rPr lang="zh-TW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(transformer-based model)</a:t>
            </a:r>
            <a:r>
              <a:rPr lang="en-US" altLang="zh-TW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13">
                <a:extLst>
                  <a:ext uri="{FF2B5EF4-FFF2-40B4-BE49-F238E27FC236}">
                    <a16:creationId xmlns:a16="http://schemas.microsoft.com/office/drawing/2014/main" id="{00FCF294-6E9C-6F21-4E4C-0DF34ACEFC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917273"/>
                  </p:ext>
                </p:extLst>
              </p:nvPr>
            </p:nvGraphicFramePr>
            <p:xfrm>
              <a:off x="916193" y="3720701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40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0.771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0.039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0.815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0.066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0.056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0.459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0.772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0.053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0.65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0.09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4001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0.031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0.458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0.122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0.027</a:t>
                          </a:r>
                          <a:endParaRPr lang="zh-TW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0.842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TW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zh-TW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0.045</a:t>
                          </a:r>
                          <a:endParaRPr lang="zh-TW" alt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13">
                <a:extLst>
                  <a:ext uri="{FF2B5EF4-FFF2-40B4-BE49-F238E27FC236}">
                    <a16:creationId xmlns:a16="http://schemas.microsoft.com/office/drawing/2014/main" id="{00FCF294-6E9C-6F21-4E4C-0DF34ACEFC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8917273"/>
                  </p:ext>
                </p:extLst>
              </p:nvPr>
            </p:nvGraphicFramePr>
            <p:xfrm>
              <a:off x="916193" y="3720701"/>
              <a:ext cx="10359614" cy="146304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859741">
                      <a:extLst>
                        <a:ext uri="{9D8B030D-6E8A-4147-A177-3AD203B41FA5}">
                          <a16:colId xmlns:a16="http://schemas.microsoft.com/office/drawing/2014/main" val="3273458590"/>
                        </a:ext>
                      </a:extLst>
                    </a:gridCol>
                    <a:gridCol w="1564863">
                      <a:extLst>
                        <a:ext uri="{9D8B030D-6E8A-4147-A177-3AD203B41FA5}">
                          <a16:colId xmlns:a16="http://schemas.microsoft.com/office/drawing/2014/main" val="1417375228"/>
                        </a:ext>
                      </a:extLst>
                    </a:gridCol>
                    <a:gridCol w="1793316">
                      <a:extLst>
                        <a:ext uri="{9D8B030D-6E8A-4147-A177-3AD203B41FA5}">
                          <a16:colId xmlns:a16="http://schemas.microsoft.com/office/drawing/2014/main" val="2018274349"/>
                        </a:ext>
                      </a:extLst>
                    </a:gridCol>
                    <a:gridCol w="2011680">
                      <a:extLst>
                        <a:ext uri="{9D8B030D-6E8A-4147-A177-3AD203B41FA5}">
                          <a16:colId xmlns:a16="http://schemas.microsoft.com/office/drawing/2014/main" val="581405732"/>
                        </a:ext>
                      </a:extLst>
                    </a:gridCol>
                    <a:gridCol w="2130014">
                      <a:extLst>
                        <a:ext uri="{9D8B030D-6E8A-4147-A177-3AD203B41FA5}">
                          <a16:colId xmlns:a16="http://schemas.microsoft.com/office/drawing/2014/main" val="190696291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Feature extractor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Accuracy</a:t>
                          </a: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18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Sensitivity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Specificity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AUC</a:t>
                          </a:r>
                          <a:endParaRPr lang="zh-TW" alt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99760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ImageNet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452" t="-103333" r="-37741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7518" t="-103333" r="-231915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0127" t="-103333" r="-106962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5714" t="-103333" r="-595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75252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Pretrained TCGA-HE-89K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452" t="-210345" r="-377419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518" t="-210345" r="-23191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27" t="-210345" r="-106962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5714" t="-210345" r="-595" b="-1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541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SimCLR</a:t>
                          </a:r>
                          <a:endParaRPr lang="en-US" altLang="zh-TW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1452" t="-310345" r="-37741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47518" t="-310345" r="-23191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127" t="-310345" r="-106962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85714" t="-310345" r="-595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11143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275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Attention heatmap for biomarker prediction interpretability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89BA4AE-EE50-DE15-2248-BB706A4F9FCA}"/>
              </a:ext>
            </a:extLst>
          </p:cNvPr>
          <p:cNvGrpSpPr/>
          <p:nvPr/>
        </p:nvGrpSpPr>
        <p:grpSpPr>
          <a:xfrm>
            <a:off x="898259" y="2148463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036D2FA-21AB-3B5C-CDE9-E14E878DF5BD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F5C1DAE-4280-3D6A-CAE2-79DB7784A137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: 圓角 5">
            <a:extLst>
              <a:ext uri="{FF2B5EF4-FFF2-40B4-BE49-F238E27FC236}">
                <a16:creationId xmlns:a16="http://schemas.microsoft.com/office/drawing/2014/main" id="{F3115DCA-48D4-FC84-EDCE-35B0AFC5CE27}"/>
              </a:ext>
            </a:extLst>
          </p:cNvPr>
          <p:cNvSpPr/>
          <p:nvPr/>
        </p:nvSpPr>
        <p:spPr>
          <a:xfrm>
            <a:off x="1678693" y="2145515"/>
            <a:ext cx="9606780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McNemar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’ s test to compare two biomarker prediction model performance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B7D3D32-FA13-9470-BA82-034BBFBCCA87}"/>
              </a:ext>
            </a:extLst>
          </p:cNvPr>
          <p:cNvGrpSpPr/>
          <p:nvPr/>
        </p:nvGrpSpPr>
        <p:grpSpPr>
          <a:xfrm>
            <a:off x="889991" y="3159493"/>
            <a:ext cx="720000" cy="769441"/>
            <a:chOff x="1498967" y="3890940"/>
            <a:chExt cx="720000" cy="769441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C9E0DF36-08BA-0BBE-7329-8C8AF12554A1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221D561-4D0C-13A7-2F2D-D0272F704CA3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: 圓角 5">
            <a:extLst>
              <a:ext uri="{FF2B5EF4-FFF2-40B4-BE49-F238E27FC236}">
                <a16:creationId xmlns:a16="http://schemas.microsoft.com/office/drawing/2014/main" id="{AE609285-963D-8DBC-2BD2-4C24FD2A33A3}"/>
              </a:ext>
            </a:extLst>
          </p:cNvPr>
          <p:cNvSpPr/>
          <p:nvPr/>
        </p:nvSpPr>
        <p:spPr>
          <a:xfrm>
            <a:off x="1670425" y="315654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Make AACR poster</a:t>
            </a: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152517</TotalTime>
  <Words>427</Words>
  <Application>Microsoft Macintosh PowerPoint</Application>
  <PresentationFormat>寬螢幕</PresentationFormat>
  <Paragraphs>149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willytien88@gmail.com</cp:lastModifiedBy>
  <cp:revision>4055</cp:revision>
  <dcterms:created xsi:type="dcterms:W3CDTF">2022-09-18T02:51:45Z</dcterms:created>
  <dcterms:modified xsi:type="dcterms:W3CDTF">2024-03-06T16:15:27Z</dcterms:modified>
</cp:coreProperties>
</file>