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72" r:id="rId3"/>
    <p:sldId id="510" r:id="rId4"/>
    <p:sldId id="511" r:id="rId5"/>
    <p:sldId id="512" r:id="rId6"/>
    <p:sldId id="513" r:id="rId7"/>
    <p:sldId id="443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淺色樣式 2 - 輔色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04916-AFB5-4414-A3CE-C2036F6D9ED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71CD3-2CE7-478B-9D9A-0D54E323FE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4094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3AFE0A-C815-C0E3-B1E9-DFE5C032F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D4C0351-49DC-0AE1-24C7-D569D96DF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CBEA0A-25F7-1537-A0FD-B402AC985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AB4A4A-C6A4-6FD6-20D3-B41BD73F5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F0CE63-D450-506C-92BB-B3A41C86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3386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CFB53C-DDE3-E642-6FA1-66EED28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CC18BE1-E1FD-2C40-73BF-A489BF51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07B1CB4-35F5-1CFA-B0C4-5C90A7F63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E05AC5-EC35-A85A-5EA0-E88A3ACF1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BD22CF-4BDE-B0A4-F667-AF8BA1DB6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7856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62C1BE-9318-F537-B30A-FFC6A1789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CB36A65-568C-ACC2-EA2A-D03552B5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A117E29-A8FE-F1F0-FFC3-084D4B11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2E3828E-EA22-DF28-5E81-AA6A3409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EF4D61-054D-6945-1CBA-656EFB1D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099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DF4FA1-D660-3BF5-4022-C313E8EE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0FC2ED-54BB-289F-7D35-F1D97A09A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E21B16-63D1-7064-669D-50713FF0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6E4046-1EDC-42F2-D70C-9D700C2B8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D57CECA-ECC8-2ED7-3C69-33B5068E2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842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719479-C5DB-18FE-F558-27CE8CC1E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E162677-6E73-FCEC-4A1E-1BCBC732E7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3E3352-A82F-810C-56C5-7EE330308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1B4B4F-C443-A365-775B-B8EFB740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F4AE00-A0C8-86B4-3714-301D144D7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596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E81ECB-DF97-3E8C-F04D-C9FFA3042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DC9226-7EFB-593D-9E4B-2540E5D37B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979B04C-FF47-564E-DE88-0C01828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4CDDC2-DE51-0354-689D-0EC670A2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C8F592-26F2-1411-4CB8-D50C7700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38DE9B-F9F5-E4D9-6717-315E789C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4062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A4BAD8-1E62-FFFA-7E80-A05C2560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62DC921-2D02-A733-4843-42729EA56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7ACA08-C96F-96A7-8EF3-BE14FFFDD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BB0932-205C-D4CC-F416-0B95605A7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79A1B6E-24F1-A787-05BE-D5C25A75FE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C58E90C-20F9-B532-3A1C-AD907247E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84DDF7D-14A0-12C1-8BE5-34A44307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9340637-67C7-DEB2-E0E1-CDBA6E435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298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550FAE-AF4B-9E42-C7D0-9977843C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7D9193B-A3E3-0154-BDF4-2423BCB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19A2F9E-8091-8DA4-33FD-E2395CEAD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83B5D1-6302-FEAF-2C73-CBF6DB1F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827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86666CC-D3BE-8070-F5AF-2C707E75B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D556BC4-AF64-D2E2-04BE-798E9DB98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30345-F9DD-CB74-0E82-54CF23A7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05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ECF1F5-935B-2451-DA33-D9E8CDB9A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061592-11CD-5906-D2ED-650F7510B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0447FF0-871A-8B40-F700-73ED0B01D0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4B9B8C-BB73-50B1-5BF3-76F8BDE49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2AE63D-DCEB-D384-9731-4544DBA7E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45F72A8-DEFB-BF5D-1060-4F0C21B3E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854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18C46D-FA3F-2667-B766-EA1290EE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8D31215-3588-A0DA-A4EA-8E6D8DDAB1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A1A684-DF73-58FC-A0A0-2ABD2CF464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762947E-AF7C-690C-B1CD-254E4E493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8E83B-0296-4098-99AC-EC1D8BCC178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7C4CF1-A452-CE45-C382-78E86D04D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443F711-0027-3B4E-7957-B2B2DC2BD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7590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CC9C76C2-610D-38E3-1D40-4126EC655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40C2411-00E8-FD98-1722-80EAFCB692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EFDE09-5196-EEE3-0FC1-9B4863368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8E83B-0296-4098-99AC-EC1D8BCC1782}" type="datetimeFigureOut">
              <a:rPr lang="zh-TW" altLang="en-US" smtClean="0"/>
              <a:t>2023/11/23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7D975-4BB7-9026-C5C2-5D9F000FA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E913F43-FC5A-7AB3-6024-E393AFA88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C9154-A59B-4EBD-BA09-24AD36FA2E4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00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>
            <a:extLst>
              <a:ext uri="{FF2B5EF4-FFF2-40B4-BE49-F238E27FC236}">
                <a16:creationId xmlns:a16="http://schemas.microsoft.com/office/drawing/2014/main" id="{DFBDD2A5-F0D7-4987-90D5-8521812726DD}"/>
              </a:ext>
            </a:extLst>
          </p:cNvPr>
          <p:cNvSpPr txBox="1">
            <a:spLocks/>
          </p:cNvSpPr>
          <p:nvPr/>
        </p:nvSpPr>
        <p:spPr>
          <a:xfrm>
            <a:off x="1727868" y="1903825"/>
            <a:ext cx="8621485" cy="945991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report </a:t>
            </a:r>
            <a:endParaRPr lang="zh-TW" alt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副標題 2">
            <a:extLst>
              <a:ext uri="{FF2B5EF4-FFF2-40B4-BE49-F238E27FC236}">
                <a16:creationId xmlns:a16="http://schemas.microsoft.com/office/drawing/2014/main" id="{79A58E74-A431-4E35-A837-CA7E587F3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68" y="3687526"/>
            <a:ext cx="11630084" cy="1655762"/>
          </a:xfrm>
        </p:spPr>
        <p:txBody>
          <a:bodyPr>
            <a:norm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Geng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-Yun Tien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Advisor: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Eric Y. Chuang</a:t>
            </a:r>
          </a:p>
          <a:p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zh-TW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2023/11/22</a:t>
            </a: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5244201-951D-4340-84EF-D8C24B9F3F26}"/>
              </a:ext>
            </a:extLst>
          </p:cNvPr>
          <p:cNvCxnSpPr/>
          <p:nvPr/>
        </p:nvCxnSpPr>
        <p:spPr>
          <a:xfrm>
            <a:off x="3338611" y="3414749"/>
            <a:ext cx="54000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8469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圓角 7">
            <a:extLst>
              <a:ext uri="{FF2B5EF4-FFF2-40B4-BE49-F238E27FC236}">
                <a16:creationId xmlns:a16="http://schemas.microsoft.com/office/drawing/2014/main" id="{31281AD1-3267-859B-AF1D-B451B3F77330}"/>
              </a:ext>
            </a:extLst>
          </p:cNvPr>
          <p:cNvSpPr/>
          <p:nvPr/>
        </p:nvSpPr>
        <p:spPr>
          <a:xfrm>
            <a:off x="287742" y="347234"/>
            <a:ext cx="1403406" cy="575316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</a:t>
            </a:r>
            <a:endParaRPr lang="zh-TW" altLang="en-US" sz="2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68A9B70-897D-D5B4-664B-DDA54D653DB9}"/>
              </a:ext>
            </a:extLst>
          </p:cNvPr>
          <p:cNvGrpSpPr/>
          <p:nvPr/>
        </p:nvGrpSpPr>
        <p:grpSpPr>
          <a:xfrm>
            <a:off x="1060763" y="1311672"/>
            <a:ext cx="720000" cy="769441"/>
            <a:chOff x="1498967" y="3890940"/>
            <a:chExt cx="720000" cy="769441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7D38C595-C343-18CF-89B5-C01033B24015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1CD047BC-0D1C-E997-E1ED-61617A727522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A973A8D4-E280-F355-9B69-D4BBBD0F8298}"/>
              </a:ext>
            </a:extLst>
          </p:cNvPr>
          <p:cNvSpPr/>
          <p:nvPr/>
        </p:nvSpPr>
        <p:spPr>
          <a:xfrm>
            <a:off x="1850399" y="1227113"/>
            <a:ext cx="9272570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Repeat KRAS mutation prediction (attention-based</a:t>
            </a:r>
            <a:r>
              <a:rPr lang="zh-TW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 </a:t>
            </a: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model) from published paper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DF65F2AC-190B-0031-CC9C-400E76900AB8}"/>
              </a:ext>
            </a:extLst>
          </p:cNvPr>
          <p:cNvGrpSpPr/>
          <p:nvPr/>
        </p:nvGrpSpPr>
        <p:grpSpPr>
          <a:xfrm>
            <a:off x="1069031" y="2296723"/>
            <a:ext cx="720000" cy="769441"/>
            <a:chOff x="1498967" y="3890940"/>
            <a:chExt cx="720000" cy="769441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557082FA-05F6-07EC-AE76-DA50DF22994A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CB56D166-9096-8A08-DA41-6D52155A57E6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6448926C-56C5-79F4-7889-B568AE82B3E2}"/>
              </a:ext>
            </a:extLst>
          </p:cNvPr>
          <p:cNvSpPr/>
          <p:nvPr/>
        </p:nvSpPr>
        <p:spPr>
          <a:xfrm>
            <a:off x="1858668" y="2212164"/>
            <a:ext cx="9272570" cy="938558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rPr>
              <a:t>Repeat KRAS mutation prediction (transformer-based model) from published paper</a:t>
            </a:r>
            <a:endParaRPr lang="en-US" altLang="zh-TW" sz="2400" b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3073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273537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Literature review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40A338BA-994D-B983-30F8-61BF4FC77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003" y="1022513"/>
            <a:ext cx="10767993" cy="2834886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D5A3AAE0-BD65-EDA9-79B6-B2D8CC905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9181" y="4167737"/>
            <a:ext cx="9153638" cy="176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8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272604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Proposed pipeline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AFFE61A-B4F2-F014-E3FB-A74BE6BAACC6}"/>
              </a:ext>
            </a:extLst>
          </p:cNvPr>
          <p:cNvGrpSpPr/>
          <p:nvPr/>
        </p:nvGrpSpPr>
        <p:grpSpPr>
          <a:xfrm>
            <a:off x="384911" y="1017036"/>
            <a:ext cx="11422177" cy="5495731"/>
            <a:chOff x="287741" y="979714"/>
            <a:chExt cx="11239208" cy="535206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75EDCD0-D0D1-7B26-36D8-423B315B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051" y="1051893"/>
              <a:ext cx="10861898" cy="509698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0ECD40C-50E7-3C45-9A59-8C5954B654F6}"/>
                </a:ext>
              </a:extLst>
            </p:cNvPr>
            <p:cNvSpPr/>
            <p:nvPr/>
          </p:nvSpPr>
          <p:spPr>
            <a:xfrm>
              <a:off x="287741" y="979714"/>
              <a:ext cx="2034073" cy="664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F50363-2C54-0F6B-F762-CD46EB741DB3}"/>
                </a:ext>
              </a:extLst>
            </p:cNvPr>
            <p:cNvSpPr/>
            <p:nvPr/>
          </p:nvSpPr>
          <p:spPr>
            <a:xfrm>
              <a:off x="2866100" y="5579706"/>
              <a:ext cx="3229900" cy="752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65567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1" y="258747"/>
            <a:ext cx="2726047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Proposed pipeline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AFFE61A-B4F2-F014-E3FB-A74BE6BAACC6}"/>
              </a:ext>
            </a:extLst>
          </p:cNvPr>
          <p:cNvGrpSpPr/>
          <p:nvPr/>
        </p:nvGrpSpPr>
        <p:grpSpPr>
          <a:xfrm>
            <a:off x="384911" y="1017036"/>
            <a:ext cx="11422177" cy="5495731"/>
            <a:chOff x="287741" y="979714"/>
            <a:chExt cx="11239208" cy="5352062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C75EDCD0-D0D1-7B26-36D8-423B315B06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5051" y="1051893"/>
              <a:ext cx="10861898" cy="5096981"/>
            </a:xfrm>
            <a:prstGeom prst="rect">
              <a:avLst/>
            </a:prstGeom>
          </p:spPr>
        </p:pic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0ECD40C-50E7-3C45-9A59-8C5954B654F6}"/>
                </a:ext>
              </a:extLst>
            </p:cNvPr>
            <p:cNvSpPr/>
            <p:nvPr/>
          </p:nvSpPr>
          <p:spPr>
            <a:xfrm>
              <a:off x="287741" y="979714"/>
              <a:ext cx="2034073" cy="6649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F50363-2C54-0F6B-F762-CD46EB741DB3}"/>
                </a:ext>
              </a:extLst>
            </p:cNvPr>
            <p:cNvSpPr/>
            <p:nvPr/>
          </p:nvSpPr>
          <p:spPr>
            <a:xfrm>
              <a:off x="2866100" y="5579706"/>
              <a:ext cx="3229900" cy="7520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9F2169B6-231A-05AD-DB93-782CA6A8042A}"/>
              </a:ext>
            </a:extLst>
          </p:cNvPr>
          <p:cNvSpPr/>
          <p:nvPr/>
        </p:nvSpPr>
        <p:spPr>
          <a:xfrm>
            <a:off x="6018246" y="2043404"/>
            <a:ext cx="942392" cy="372344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0F0E7A1-7957-F453-6CB3-19C8FF9BED9A}"/>
              </a:ext>
            </a:extLst>
          </p:cNvPr>
          <p:cNvSpPr txBox="1"/>
          <p:nvPr/>
        </p:nvSpPr>
        <p:spPr>
          <a:xfrm>
            <a:off x="6159610" y="1806291"/>
            <a:ext cx="56474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2000" b="1" u="sng" dirty="0">
                <a:solidFill>
                  <a:srgbClr val="C00000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Remove the dimensional projector</a:t>
            </a:r>
            <a:endParaRPr lang="en-US" altLang="zh-TW" sz="2000" u="sng" dirty="0">
              <a:solidFill>
                <a:srgbClr val="C00000"/>
              </a:solidFill>
              <a:latin typeface="Times New Roman" panose="02020603050405020304" pitchFamily="18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97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矩形: 圓角 182">
            <a:extLst>
              <a:ext uri="{FF2B5EF4-FFF2-40B4-BE49-F238E27FC236}">
                <a16:creationId xmlns:a16="http://schemas.microsoft.com/office/drawing/2014/main" id="{0F423BF5-5BCA-8F18-8F0C-2902DABC9A25}"/>
              </a:ext>
            </a:extLst>
          </p:cNvPr>
          <p:cNvSpPr/>
          <p:nvPr/>
        </p:nvSpPr>
        <p:spPr>
          <a:xfrm>
            <a:off x="287740" y="258747"/>
            <a:ext cx="4573509" cy="453428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b="1" dirty="0">
                <a:solidFill>
                  <a:schemeClr val="bg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Results comparison in testing set</a:t>
            </a:r>
            <a:endParaRPr lang="zh-TW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66D57A4D-F664-BD91-4F7A-2C00E0E73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16" y="1300784"/>
            <a:ext cx="5639259" cy="5298469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194902F7-CDF6-6D39-CB17-86CD574B966C}"/>
              </a:ext>
            </a:extLst>
          </p:cNvPr>
          <p:cNvSpPr txBox="1"/>
          <p:nvPr/>
        </p:nvSpPr>
        <p:spPr>
          <a:xfrm>
            <a:off x="1352940" y="931452"/>
            <a:ext cx="426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result: AUC 0.67 ± 0.04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10FECD38-2C7B-460E-27D8-A4D17FC4A240}"/>
              </a:ext>
            </a:extLst>
          </p:cNvPr>
          <p:cNvSpPr txBox="1"/>
          <p:nvPr/>
        </p:nvSpPr>
        <p:spPr>
          <a:xfrm>
            <a:off x="6655838" y="931452"/>
            <a:ext cx="4264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result: AUC 0.7 ± 0.04 </a:t>
            </a:r>
            <a:endParaRPr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80D1B769-28AB-6103-127A-350B7E1F9D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49"/>
          <a:stretch/>
        </p:blipFill>
        <p:spPr>
          <a:xfrm>
            <a:off x="6117545" y="1429936"/>
            <a:ext cx="5312455" cy="501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748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14EB60D-852D-1385-B004-47DE255F3D61}"/>
              </a:ext>
            </a:extLst>
          </p:cNvPr>
          <p:cNvSpPr/>
          <p:nvPr/>
        </p:nvSpPr>
        <p:spPr>
          <a:xfrm>
            <a:off x="507373" y="320496"/>
            <a:ext cx="2731127" cy="572400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zh-TW" alt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42B8A500-5907-1821-C956-4680E65EC502}"/>
              </a:ext>
            </a:extLst>
          </p:cNvPr>
          <p:cNvGrpSpPr/>
          <p:nvPr/>
        </p:nvGrpSpPr>
        <p:grpSpPr>
          <a:xfrm>
            <a:off x="889991" y="1137433"/>
            <a:ext cx="720000" cy="769441"/>
            <a:chOff x="1498967" y="3890940"/>
            <a:chExt cx="720000" cy="769441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337F93A3-EC5E-36C3-1C86-A26BB53ED308}"/>
                </a:ext>
              </a:extLst>
            </p:cNvPr>
            <p:cNvSpPr/>
            <p:nvPr/>
          </p:nvSpPr>
          <p:spPr>
            <a:xfrm>
              <a:off x="1498967" y="3937433"/>
              <a:ext cx="720000" cy="72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4BCB937-2B30-DD2D-1451-9239E234443D}"/>
                </a:ext>
              </a:extLst>
            </p:cNvPr>
            <p:cNvSpPr txBox="1"/>
            <p:nvPr/>
          </p:nvSpPr>
          <p:spPr>
            <a:xfrm>
              <a:off x="1507235" y="3890940"/>
              <a:ext cx="711732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TW" alt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43C6C377-BDC9-3103-989E-9969B967D6BA}"/>
              </a:ext>
            </a:extLst>
          </p:cNvPr>
          <p:cNvSpPr/>
          <p:nvPr/>
        </p:nvSpPr>
        <p:spPr>
          <a:xfrm>
            <a:off x="1670425" y="1134485"/>
            <a:ext cx="9480912" cy="769441"/>
          </a:xfrm>
          <a:prstGeom prst="roundRect">
            <a:avLst>
              <a:gd name="adj" fmla="val 50000"/>
            </a:avLst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defRPr/>
            </a:pPr>
            <a:r>
              <a:rPr lang="en-US" altLang="zh-TW" sz="2400" b="1" dirty="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  <a:cs typeface="Times New Roman" panose="02020603050405020304" pitchFamily="18" charset="0"/>
              </a:rPr>
              <a:t>Finish transformer-based model</a:t>
            </a:r>
          </a:p>
        </p:txBody>
      </p:sp>
    </p:spTree>
    <p:extLst>
      <p:ext uri="{BB962C8B-B14F-4D97-AF65-F5344CB8AC3E}">
        <p14:creationId xmlns:p14="http://schemas.microsoft.com/office/powerpoint/2010/main" val="2976482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124518</TotalTime>
  <Words>75</Words>
  <Application>Microsoft Office PowerPoint</Application>
  <PresentationFormat>寬螢幕</PresentationFormat>
  <Paragraphs>19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標楷體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willytien88@gmail.com</dc:creator>
  <cp:lastModifiedBy>田庚昀</cp:lastModifiedBy>
  <cp:revision>2859</cp:revision>
  <dcterms:created xsi:type="dcterms:W3CDTF">2022-09-18T02:51:45Z</dcterms:created>
  <dcterms:modified xsi:type="dcterms:W3CDTF">2023-11-23T15:49:41Z</dcterms:modified>
</cp:coreProperties>
</file>