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44" r:id="rId2"/>
    <p:sldId id="372" r:id="rId3"/>
    <p:sldId id="575" r:id="rId4"/>
    <p:sldId id="576" r:id="rId5"/>
    <p:sldId id="577" r:id="rId6"/>
    <p:sldId id="570" r:id="rId7"/>
    <p:sldId id="572" r:id="rId8"/>
    <p:sldId id="5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5026" autoAdjust="0"/>
  </p:normalViewPr>
  <p:slideViewPr>
    <p:cSldViewPr snapToGrid="0">
      <p:cViewPr varScale="1">
        <p:scale>
          <a:sx n="119" d="100"/>
          <a:sy n="119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8FF8-7E7A-1555-5381-221E13C0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2A0375-0444-1BBB-9ABC-0A133F12D461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8F79B4-BD81-6584-EEBA-85E249ADF0E1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BB0F75F-B293-1C38-59D2-7C7967A721E0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6B9F39-04DE-C281-F40B-2273B72750E1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59BFFFF-A6B9-5E25-2C6A-3A2E884F66A7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 (In progress)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6442E5D-0712-80D1-9907-0AEAA776FA05}"/>
              </a:ext>
            </a:extLst>
          </p:cNvPr>
          <p:cNvGrpSpPr/>
          <p:nvPr/>
        </p:nvGrpSpPr>
        <p:grpSpPr>
          <a:xfrm>
            <a:off x="1060763" y="2791982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DFB71B82-8D51-B70E-0BFF-7C5BC8C800B7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5DA1368-BF6B-9C39-CAEC-8369649804F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9">
            <a:extLst>
              <a:ext uri="{FF2B5EF4-FFF2-40B4-BE49-F238E27FC236}">
                <a16:creationId xmlns:a16="http://schemas.microsoft.com/office/drawing/2014/main" id="{7C01BD00-5AA7-C520-938D-419A9B06559C}"/>
              </a:ext>
            </a:extLst>
          </p:cNvPr>
          <p:cNvSpPr/>
          <p:nvPr/>
        </p:nvSpPr>
        <p:spPr>
          <a:xfrm>
            <a:off x="1850398" y="2707423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Thesis outline </a:t>
            </a:r>
          </a:p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(introduction, materials &amp; methods, results, discussion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and conclusion)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F983E37-7417-2480-A94C-544DC03A8CB0}"/>
              </a:ext>
            </a:extLst>
          </p:cNvPr>
          <p:cNvGrpSpPr/>
          <p:nvPr/>
        </p:nvGrpSpPr>
        <p:grpSpPr>
          <a:xfrm>
            <a:off x="1060763" y="3648929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8321B0C-8B04-CE77-7B83-0CD089A1AAC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9D4281C-1276-F43B-B6E4-58F4BDBD59A7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4BC0F0D-9F4E-6FC9-DB0A-0F2A8A47A395}"/>
              </a:ext>
            </a:extLst>
          </p:cNvPr>
          <p:cNvSpPr/>
          <p:nvPr/>
        </p:nvSpPr>
        <p:spPr>
          <a:xfrm>
            <a:off x="1850398" y="3564370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DLMI course project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1C6F9D6-5124-2D7B-E839-9F9D9DA6BA88}"/>
              </a:ext>
            </a:extLst>
          </p:cNvPr>
          <p:cNvGrpSpPr/>
          <p:nvPr/>
        </p:nvGrpSpPr>
        <p:grpSpPr>
          <a:xfrm>
            <a:off x="1060763" y="4505876"/>
            <a:ext cx="720000" cy="769441"/>
            <a:chOff x="1498967" y="3890940"/>
            <a:chExt cx="720000" cy="769441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151A315-FF76-D4A5-306B-89F525FC053C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35BD58-F6D9-916D-4C0B-FA909A0BBD20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: 圓角 9">
            <a:extLst>
              <a:ext uri="{FF2B5EF4-FFF2-40B4-BE49-F238E27FC236}">
                <a16:creationId xmlns:a16="http://schemas.microsoft.com/office/drawing/2014/main" id="{9A7155C7-6FD9-862C-6D29-F7705F6909EB}"/>
              </a:ext>
            </a:extLst>
          </p:cNvPr>
          <p:cNvSpPr/>
          <p:nvPr/>
        </p:nvSpPr>
        <p:spPr>
          <a:xfrm>
            <a:off x="1850398" y="4421317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Finish AACR </a:t>
            </a:r>
            <a:r>
              <a:rPr lang="zh-TW" altLang="en-US" sz="2400" b="1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國科會補助核銷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lang="zh-TW" altLang="en-US" sz="2400" b="1" dirty="0">
                <a:solidFill>
                  <a:schemeClr val="tx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出國報告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D30C013-D253-7948-A2AF-FC5DC7EF986C}"/>
              </a:ext>
            </a:extLst>
          </p:cNvPr>
          <p:cNvGrpSpPr/>
          <p:nvPr/>
        </p:nvGrpSpPr>
        <p:grpSpPr>
          <a:xfrm>
            <a:off x="1069031" y="1966642"/>
            <a:ext cx="720000" cy="769441"/>
            <a:chOff x="1498967" y="3890940"/>
            <a:chExt cx="720000" cy="76944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BC92A20-E4CF-17B4-CA16-FFC3911ABE06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F127ED0-396B-65DC-38A1-E1D9775E1981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: 圓角 13">
            <a:extLst>
              <a:ext uri="{FF2B5EF4-FFF2-40B4-BE49-F238E27FC236}">
                <a16:creationId xmlns:a16="http://schemas.microsoft.com/office/drawing/2014/main" id="{404C60A4-CB8D-416E-1461-FA086BB23CE7}"/>
              </a:ext>
            </a:extLst>
          </p:cNvPr>
          <p:cNvSpPr/>
          <p:nvPr/>
        </p:nvSpPr>
        <p:spPr>
          <a:xfrm>
            <a:off x="1858667" y="1882083"/>
            <a:ext cx="10194788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CPTAC-COAD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for internal dataset and TCGA-COAD for external dataset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7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CE8C34D8-3D9A-6527-693E-DEBB93A4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255" y="0"/>
            <a:ext cx="11925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213272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Thesis outline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798585"/>
            <a:ext cx="34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1.   Introduction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A8B08-7C41-CA8A-738D-9927DB9D24DC}"/>
              </a:ext>
            </a:extLst>
          </p:cNvPr>
          <p:cNvSpPr txBox="1"/>
          <p:nvPr/>
        </p:nvSpPr>
        <p:spPr>
          <a:xfrm>
            <a:off x="941293" y="1210013"/>
            <a:ext cx="5154707" cy="538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 Colon Cancer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1.2   Generalizable Biomarker for Colon Cancer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1.2.1   BRAF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1.2.2   KRAS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1.2.3   M</a:t>
            </a:r>
            <a:r>
              <a:rPr lang="en" altLang="zh-TW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icrosatellite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nstability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1.3   Biomarker Screening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1.4   Digital Pathology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1.5   Artificial Intelligence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1.5.1</a:t>
            </a: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1.5.2   Deep Learning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1.5.2.1   Deep Neural Network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1.5.2.2   Convolutional Neural Network</a:t>
            </a:r>
          </a:p>
          <a:p>
            <a:pPr>
              <a:lnSpc>
                <a:spcPts val="2260"/>
              </a:lnSpc>
            </a:pPr>
            <a:r>
              <a:rPr lang="zh-TW" alt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1.5.2.3   Loss Function</a:t>
            </a:r>
          </a:p>
          <a:p>
            <a:pPr>
              <a:lnSpc>
                <a:spcPts val="2260"/>
              </a:lnSpc>
            </a:pPr>
            <a:r>
              <a:rPr lang="en-US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1.5.2.4   Optimization</a:t>
            </a:r>
          </a:p>
          <a:p>
            <a:pPr>
              <a:lnSpc>
                <a:spcPts val="2260"/>
              </a:lnSpc>
            </a:pPr>
            <a:r>
              <a:rPr lang="en-US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1.5.3   Self-supervised Learning</a:t>
            </a:r>
          </a:p>
          <a:p>
            <a:pPr>
              <a:lnSpc>
                <a:spcPts val="2260"/>
              </a:lnSpc>
            </a:pPr>
            <a:r>
              <a:rPr lang="en-US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1.5.3   Multiple Instance Learning</a:t>
            </a:r>
          </a:p>
          <a:p>
            <a:pPr>
              <a:lnSpc>
                <a:spcPts val="2260"/>
              </a:lnSpc>
            </a:pPr>
            <a:r>
              <a:rPr lang="en-US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1.5.4   MIL Attention Mechanism</a:t>
            </a:r>
          </a:p>
          <a:p>
            <a:pPr>
              <a:lnSpc>
                <a:spcPts val="2260"/>
              </a:lnSpc>
            </a:pPr>
            <a:r>
              <a:rPr lang="en-US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1.5.5   Self-attention Mechanism </a:t>
            </a:r>
            <a:endParaRPr lang="en" altLang="zh-TW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F1B0A8-7D8D-AF6F-6321-E12B258B1D06}"/>
              </a:ext>
            </a:extLst>
          </p:cNvPr>
          <p:cNvSpPr txBox="1"/>
          <p:nvPr/>
        </p:nvSpPr>
        <p:spPr>
          <a:xfrm>
            <a:off x="6096000" y="1198695"/>
            <a:ext cx="5154707" cy="367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  Specific Aims</a:t>
            </a:r>
          </a:p>
        </p:txBody>
      </p:sp>
    </p:spTree>
    <p:extLst>
      <p:ext uri="{BB962C8B-B14F-4D97-AF65-F5344CB8AC3E}">
        <p14:creationId xmlns:p14="http://schemas.microsoft.com/office/powerpoint/2010/main" val="283331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213272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Thesis outline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798585"/>
            <a:ext cx="411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2.   Materials and Methods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A8B08-7C41-CA8A-738D-9927DB9D24DC}"/>
              </a:ext>
            </a:extLst>
          </p:cNvPr>
          <p:cNvSpPr txBox="1"/>
          <p:nvPr/>
        </p:nvSpPr>
        <p:spPr>
          <a:xfrm>
            <a:off x="941293" y="1210013"/>
            <a:ext cx="5154707" cy="449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 Overview of proposed pipeline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2.2   Materials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2.2.1   Public Cohort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2.2.1.1   TCGA-COAD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2.2.1.2   CPTAC-COAD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2.2.2   Whole Slide Images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2.2.3   Biomarker Labels</a:t>
            </a:r>
          </a:p>
          <a:p>
            <a:pPr>
              <a:lnSpc>
                <a:spcPts val="2260"/>
              </a:lnSpc>
            </a:pPr>
            <a:r>
              <a:rPr lang="en" altLang="zh-TW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2.2.4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Tissue Category Dataset in Patch Level</a:t>
            </a:r>
            <a:endParaRPr lang="en" altLang="zh-TW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2.3   Whole Slide Image Preprocessing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2.3.1   Patch Segmentation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2.3.2   Color Normalization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2.3.3   Blur Removal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2.4   Tumor Detection Model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2.5   Tumor Detection Model Development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2.6   Self-supervised Learning Feature Extractor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847CF9-4A98-F5A7-E4A7-49D799A3D613}"/>
              </a:ext>
            </a:extLst>
          </p:cNvPr>
          <p:cNvSpPr txBox="1"/>
          <p:nvPr/>
        </p:nvSpPr>
        <p:spPr>
          <a:xfrm>
            <a:off x="6009937" y="1198695"/>
            <a:ext cx="6232264" cy="125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   Biomarker Prediction Model</a:t>
            </a:r>
            <a:endParaRPr lang="en" altLang="zh-TW" b="1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2.7.1   Attention-based Multiple Instance Learning Model</a:t>
            </a:r>
          </a:p>
          <a:p>
            <a:pPr>
              <a:lnSpc>
                <a:spcPts val="2260"/>
              </a:lnSpc>
            </a:pP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2.7.2   Transformer-based Multiple Instance Learning Model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2.8   Biomarker Prediction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409174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213272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Thesis outline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798585"/>
            <a:ext cx="34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3.   Results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A8B08-7C41-CA8A-738D-9927DB9D24DC}"/>
              </a:ext>
            </a:extLst>
          </p:cNvPr>
          <p:cNvSpPr txBox="1"/>
          <p:nvPr/>
        </p:nvSpPr>
        <p:spPr>
          <a:xfrm>
            <a:off x="941293" y="1210013"/>
            <a:ext cx="7213003" cy="449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  Tumor detection model</a:t>
            </a:r>
          </a:p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  Tumor detection model Interpretability</a:t>
            </a:r>
          </a:p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   Grad-Cam analysis</a:t>
            </a:r>
          </a:p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3.2.2   Tissue category visualization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3.3   </a:t>
            </a: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 Feature Extractor</a:t>
            </a:r>
            <a:endParaRPr lang="en" altLang="zh-TW" b="1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3.4   BRAF Prediction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3.4.1   </a:t>
            </a: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Multiple Instance Learning Model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3.4.2   Transformer-based Multiple Instance Learning Model</a:t>
            </a:r>
            <a:endParaRPr lang="en" altLang="zh-TW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3.5   KRAS Prediction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3.5.1   </a:t>
            </a: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Multiple Instance Learning Model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3.5.2   Transformer-based Multiple Instance Learning Model</a:t>
            </a:r>
            <a:endParaRPr lang="en" altLang="zh-TW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3.6   MSI Prediction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3.6.1   </a:t>
            </a: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Multiple Instance Learning Model</a:t>
            </a:r>
          </a:p>
          <a:p>
            <a:pPr>
              <a:lnSpc>
                <a:spcPts val="2260"/>
              </a:lnSpc>
            </a:pPr>
            <a:r>
              <a:rPr lang="en" altLang="zh-TW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3.6.2   Transformer-based Multiple Instance Learning Model</a:t>
            </a:r>
            <a:endParaRPr lang="en" altLang="zh-TW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60"/>
              </a:lnSpc>
            </a:pPr>
            <a:r>
              <a:rPr lang="en" altLang="zh-TW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3.7   Biomarker Prediction Model 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4662EB-663F-1F42-6402-79ECDC0B949C}"/>
              </a:ext>
            </a:extLst>
          </p:cNvPr>
          <p:cNvSpPr txBox="1"/>
          <p:nvPr/>
        </p:nvSpPr>
        <p:spPr>
          <a:xfrm>
            <a:off x="6706087" y="798585"/>
            <a:ext cx="34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4.   Discussion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70D2FD-C651-01C4-E8E5-8C2D077FB299}"/>
              </a:ext>
            </a:extLst>
          </p:cNvPr>
          <p:cNvSpPr txBox="1"/>
          <p:nvPr/>
        </p:nvSpPr>
        <p:spPr>
          <a:xfrm>
            <a:off x="7051622" y="1210013"/>
            <a:ext cx="5154707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  Limitation</a:t>
            </a:r>
          </a:p>
          <a:p>
            <a:pPr>
              <a:lnSpc>
                <a:spcPts val="2260"/>
              </a:lnSpc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  Future Application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E5A7AB8-565F-F2BB-AE0F-EB76DD28F0B5}"/>
              </a:ext>
            </a:extLst>
          </p:cNvPr>
          <p:cNvSpPr txBox="1"/>
          <p:nvPr/>
        </p:nvSpPr>
        <p:spPr>
          <a:xfrm>
            <a:off x="6706087" y="1883948"/>
            <a:ext cx="345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5.   Conclusion</a:t>
            </a:r>
          </a:p>
        </p:txBody>
      </p:sp>
    </p:spTree>
    <p:extLst>
      <p:ext uri="{BB962C8B-B14F-4D97-AF65-F5344CB8AC3E}">
        <p14:creationId xmlns:p14="http://schemas.microsoft.com/office/powerpoint/2010/main" val="67475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210045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3CD5D4-FC44-28A9-2BA8-C133386AF9E9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F1C989C-DCA6-AFD4-F8AB-C08D07E1E4F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0FAE88A-C492-5174-7C18-9938DD741D14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13">
            <a:extLst>
              <a:ext uri="{FF2B5EF4-FFF2-40B4-BE49-F238E27FC236}">
                <a16:creationId xmlns:a16="http://schemas.microsoft.com/office/drawing/2014/main" id="{45F25B13-E783-58D5-F9EE-F1D1696221AE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Write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introduction, materials &amp; methods (thesis)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4C6C6A-1417-4A7D-5D67-851AC674901D}"/>
              </a:ext>
            </a:extLst>
          </p:cNvPr>
          <p:cNvGrpSpPr/>
          <p:nvPr/>
        </p:nvGrpSpPr>
        <p:grpSpPr>
          <a:xfrm>
            <a:off x="1069031" y="2078411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968534-B93F-F809-4680-73C89D546412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B5CEF66-7642-C38F-C61A-98A31B0F5340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: 圓角 13">
            <a:extLst>
              <a:ext uri="{FF2B5EF4-FFF2-40B4-BE49-F238E27FC236}">
                <a16:creationId xmlns:a16="http://schemas.microsoft.com/office/drawing/2014/main" id="{2BB8BF98-3081-70AC-8C0E-6FD560BA77BF}"/>
              </a:ext>
            </a:extLst>
          </p:cNvPr>
          <p:cNvSpPr/>
          <p:nvPr/>
        </p:nvSpPr>
        <p:spPr>
          <a:xfrm>
            <a:off x="1858667" y="1993852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Write paper m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anuscript</a:t>
            </a:r>
          </a:p>
        </p:txBody>
      </p:sp>
    </p:spTree>
    <p:extLst>
      <p:ext uri="{BB962C8B-B14F-4D97-AF65-F5344CB8AC3E}">
        <p14:creationId xmlns:p14="http://schemas.microsoft.com/office/powerpoint/2010/main" val="28104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334834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A63C11-EEE4-E7BB-5B9D-93404CED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76" y="180124"/>
            <a:ext cx="6802680" cy="1462344"/>
          </a:xfrm>
          <a:prstGeom prst="rect">
            <a:avLst/>
          </a:prstGeom>
        </p:spPr>
      </p:pic>
      <p:pic>
        <p:nvPicPr>
          <p:cNvPr id="2050" name="Picture 2" descr="Diagnostics 14 00099 g002">
            <a:extLst>
              <a:ext uri="{FF2B5EF4-FFF2-40B4-BE49-F238E27FC236}">
                <a16:creationId xmlns:a16="http://schemas.microsoft.com/office/drawing/2014/main" id="{43A8E5F0-29AD-F727-804F-D9704F40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51" y="1781787"/>
            <a:ext cx="6179291" cy="349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1002983"/>
            <a:ext cx="253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144940"/>
                  </p:ext>
                </p:extLst>
              </p:nvPr>
            </p:nvGraphicFramePr>
            <p:xfrm>
              <a:off x="1152525" y="5417901"/>
              <a:ext cx="4708436" cy="119625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698511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2009925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0.772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144940"/>
                  </p:ext>
                </p:extLst>
              </p:nvPr>
            </p:nvGraphicFramePr>
            <p:xfrm>
              <a:off x="1152525" y="5417901"/>
              <a:ext cx="4708436" cy="119625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698511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2009925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962" t="-106452" r="-629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962" t="-200000" r="-6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979305"/>
                  </p:ext>
                </p:extLst>
              </p:nvPr>
            </p:nvGraphicFramePr>
            <p:xfrm>
              <a:off x="6331040" y="5417901"/>
              <a:ext cx="4708435" cy="119625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698511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200992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3979305"/>
                  </p:ext>
                </p:extLst>
              </p:nvPr>
            </p:nvGraphicFramePr>
            <p:xfrm>
              <a:off x="6331040" y="5417901"/>
              <a:ext cx="4708435" cy="1196253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698511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200992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33962" t="-106452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9875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3962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480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334834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798585"/>
            <a:ext cx="361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BRAF and KRAS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433676"/>
                  </p:ext>
                </p:extLst>
              </p:nvPr>
            </p:nvGraphicFramePr>
            <p:xfrm>
              <a:off x="1114313" y="2822568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0.261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0.709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0.91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0.164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433676"/>
                  </p:ext>
                </p:extLst>
              </p:nvPr>
            </p:nvGraphicFramePr>
            <p:xfrm>
              <a:off x="1114313" y="2822568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502065"/>
                  </p:ext>
                </p:extLst>
              </p:nvPr>
            </p:nvGraphicFramePr>
            <p:xfrm>
              <a:off x="1114312" y="3768353"/>
              <a:ext cx="9963373" cy="136006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0.291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0.208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0.076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4511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502065"/>
                  </p:ext>
                </p:extLst>
              </p:nvPr>
            </p:nvGraphicFramePr>
            <p:xfrm>
              <a:off x="1114312" y="3768353"/>
              <a:ext cx="9963373" cy="136006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353" t="-103704" r="-378992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059" t="-103704" r="-231618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0526" t="-103704" r="-107237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185" t="-103704" r="-617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353" t="-203704" r="-378992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059" t="-203704" r="-231618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526" t="-203704" r="-107237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185" t="-203704" r="-617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4511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A8B08-7C41-CA8A-738D-9927DB9D24DC}"/>
              </a:ext>
            </a:extLst>
          </p:cNvPr>
          <p:cNvSpPr txBox="1"/>
          <p:nvPr/>
        </p:nvSpPr>
        <p:spPr>
          <a:xfrm>
            <a:off x="941293" y="1210013"/>
            <a:ext cx="8772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標準系統字體"/>
              <a:buChar char="-"/>
            </a:pPr>
            <a:r>
              <a:rPr lang="en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studies (n = 3) also explored the mutational status of KRAS and BRAF.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44AC84-7CD8-FD7B-41F7-9EF53AF2CA7C}"/>
              </a:ext>
            </a:extLst>
          </p:cNvPr>
          <p:cNvSpPr txBox="1"/>
          <p:nvPr/>
        </p:nvSpPr>
        <p:spPr>
          <a:xfrm>
            <a:off x="941291" y="1668725"/>
            <a:ext cx="1083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標準系統字體"/>
              <a:buChar char="-"/>
            </a:pPr>
            <a:r>
              <a:rPr lang="en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studies had almost similar results when determining the KRAS mutation with an AUC of 0.6 approximately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8B92BA-E706-32C1-05FA-B7B9F877A6E3}"/>
              </a:ext>
            </a:extLst>
          </p:cNvPr>
          <p:cNvSpPr txBox="1"/>
          <p:nvPr/>
        </p:nvSpPr>
        <p:spPr>
          <a:xfrm>
            <a:off x="941291" y="2127437"/>
            <a:ext cx="1101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標準系統字體"/>
              <a:buChar char="-"/>
            </a:pPr>
            <a:r>
              <a:rPr lang="en" altLang="zh-TW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Schrammen</a:t>
            </a:r>
            <a:r>
              <a:rPr lang="en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 al. used the most data with DACHS (n = 2448) and obtained the best result to determine the BRAF mutation with an AUC of 0.82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85D4987E-8415-67CA-33C8-60962DC9DC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680207"/>
                  </p:ext>
                </p:extLst>
              </p:nvPr>
            </p:nvGraphicFramePr>
            <p:xfrm>
              <a:off x="1114314" y="4788404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0.623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0.164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85D4987E-8415-67CA-33C8-60962DC9DC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680207"/>
                  </p:ext>
                </p:extLst>
              </p:nvPr>
            </p:nvGraphicFramePr>
            <p:xfrm>
              <a:off x="1114314" y="4788404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2353" t="-103704" r="-378992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7059" t="-103704" r="-231618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526" t="-103704" r="-107237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5185" t="-103704" r="-617" b="-1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2353" t="-203704" r="-378992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7059" t="-203704" r="-231618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0526" t="-203704" r="-107237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5185" t="-203704" r="-617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58CDFD8-473E-22B2-0FD5-3051BE46F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545854"/>
                  </p:ext>
                </p:extLst>
              </p:nvPr>
            </p:nvGraphicFramePr>
            <p:xfrm>
              <a:off x="1114313" y="5734189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0.588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0.498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0.186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0.137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58CDFD8-473E-22B2-0FD5-3051BE46F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545854"/>
                  </p:ext>
                </p:extLst>
              </p:nvPr>
            </p:nvGraphicFramePr>
            <p:xfrm>
              <a:off x="1114313" y="5734189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724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157819</TotalTime>
  <Words>577</Words>
  <Application>Microsoft Macintosh PowerPoint</Application>
  <PresentationFormat>寬螢幕</PresentationFormat>
  <Paragraphs>159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標準系統字體</vt:lpstr>
      <vt:lpstr>Kaiti SC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willytien88@gmail.com</cp:lastModifiedBy>
  <cp:revision>4460</cp:revision>
  <dcterms:created xsi:type="dcterms:W3CDTF">2022-09-18T02:51:45Z</dcterms:created>
  <dcterms:modified xsi:type="dcterms:W3CDTF">2024-06-10T06:31:48Z</dcterms:modified>
</cp:coreProperties>
</file>