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72" r:id="rId3"/>
    <p:sldId id="454" r:id="rId4"/>
    <p:sldId id="469" r:id="rId5"/>
    <p:sldId id="468" r:id="rId6"/>
    <p:sldId id="471" r:id="rId7"/>
    <p:sldId id="472" r:id="rId8"/>
    <p:sldId id="44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9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91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46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6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2023/10/9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DFBDD2A5-F0D7-4987-90D5-8521812726DD}"/>
              </a:ext>
            </a:extLst>
          </p:cNvPr>
          <p:cNvSpPr txBox="1">
            <a:spLocks/>
          </p:cNvSpPr>
          <p:nvPr/>
        </p:nvSpPr>
        <p:spPr>
          <a:xfrm>
            <a:off x="1727868" y="1903825"/>
            <a:ext cx="8621485" cy="94599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9A58E74-A431-4E35-A837-CA7E587F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8" y="3687526"/>
            <a:ext cx="11630084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-Yun Tien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Y. Chuang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2023/10/06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244201-951D-4340-84EF-D8C24B9F3F26}"/>
              </a:ext>
            </a:extLst>
          </p:cNvPr>
          <p:cNvCxnSpPr/>
          <p:nvPr/>
        </p:nvCxnSpPr>
        <p:spPr>
          <a:xfrm>
            <a:off x="3338611" y="3414749"/>
            <a:ext cx="54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6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8A9B70-897D-D5B4-664B-DDA54D653DB9}"/>
              </a:ext>
            </a:extLst>
          </p:cNvPr>
          <p:cNvGrpSpPr/>
          <p:nvPr/>
        </p:nvGrpSpPr>
        <p:grpSpPr>
          <a:xfrm>
            <a:off x="1060763" y="2198069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D38C595-C343-18CF-89B5-C01033B2401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CD047BC-0D1C-E997-E1ED-61617A727522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73A8D4-E280-F355-9B69-D4BBBD0F8298}"/>
              </a:ext>
            </a:extLst>
          </p:cNvPr>
          <p:cNvSpPr/>
          <p:nvPr/>
        </p:nvSpPr>
        <p:spPr>
          <a:xfrm>
            <a:off x="1850400" y="2113510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Reshape the patch size into 512*512 pixel and use trained tissue type classification model to classify tumor patch (reduce patch number)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814C071-495E-9D4B-211C-8B9A208189B4}"/>
              </a:ext>
            </a:extLst>
          </p:cNvPr>
          <p:cNvGrpSpPr/>
          <p:nvPr/>
        </p:nvGrpSpPr>
        <p:grpSpPr>
          <a:xfrm>
            <a:off x="1060763" y="3253709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32AC001-943B-9953-68B6-FFBA783C543B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80CB1C6-A36C-E5E4-4F72-7A1346F0001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88BC7AA-7CC9-8820-C73F-F3217CDB50BD}"/>
              </a:ext>
            </a:extLst>
          </p:cNvPr>
          <p:cNvSpPr/>
          <p:nvPr/>
        </p:nvSpPr>
        <p:spPr>
          <a:xfrm>
            <a:off x="1850400" y="3169150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Inception v3 model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and Densenet121 model script 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B299B3F-C033-674A-81E2-42C0D6DEF60E}"/>
              </a:ext>
            </a:extLst>
          </p:cNvPr>
          <p:cNvGrpSpPr/>
          <p:nvPr/>
        </p:nvGrpSpPr>
        <p:grpSpPr>
          <a:xfrm>
            <a:off x="1069031" y="4309349"/>
            <a:ext cx="720000" cy="769441"/>
            <a:chOff x="1498967" y="3890940"/>
            <a:chExt cx="720000" cy="76944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6D1276CC-35CC-1849-35FB-8D2BA3997A16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34DD96-79BC-78B4-FA6A-890F0CCBED0F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80B9716-A7E2-4173-5BF2-77FE0ECD6C93}"/>
              </a:ext>
            </a:extLst>
          </p:cNvPr>
          <p:cNvSpPr/>
          <p:nvPr/>
        </p:nvSpPr>
        <p:spPr>
          <a:xfrm>
            <a:off x="1858668" y="4224790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Prepare big lab meeting paper presentation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E514DA4-9486-DBF3-DEC5-2602A474FFF9}"/>
              </a:ext>
            </a:extLst>
          </p:cNvPr>
          <p:cNvGrpSpPr/>
          <p:nvPr/>
        </p:nvGrpSpPr>
        <p:grpSpPr>
          <a:xfrm>
            <a:off x="1077299" y="1222743"/>
            <a:ext cx="720000" cy="769441"/>
            <a:chOff x="1498967" y="3890940"/>
            <a:chExt cx="720000" cy="769441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95FF0D7B-2A94-0BEF-A5D8-818CC33D464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6D922F2-C9C7-B4BC-5A4E-E2DED589C433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5AE55AC-89AC-6B5C-EC9F-1F1D4E846B34}"/>
              </a:ext>
            </a:extLst>
          </p:cNvPr>
          <p:cNvSpPr/>
          <p:nvPr/>
        </p:nvSpPr>
        <p:spPr>
          <a:xfrm>
            <a:off x="1866936" y="1138184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Finish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SimCLR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model training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9B633AE-3622-113E-CA38-DA9C6B63D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4" y="1423469"/>
            <a:ext cx="1080000" cy="1080000"/>
          </a:xfrm>
          <a:prstGeom prst="rect">
            <a:avLst/>
          </a:prstGeom>
        </p:spPr>
      </p:pic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FBBB6CD-3B37-1D2D-B0B2-682EEF6B80B6}"/>
              </a:ext>
            </a:extLst>
          </p:cNvPr>
          <p:cNvCxnSpPr>
            <a:cxnSpLocks/>
          </p:cNvCxnSpPr>
          <p:nvPr/>
        </p:nvCxnSpPr>
        <p:spPr>
          <a:xfrm rot="3600000">
            <a:off x="1166265" y="2353181"/>
            <a:ext cx="9000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B2916C3-146F-EADD-16AB-71485B460E37}"/>
              </a:ext>
            </a:extLst>
          </p:cNvPr>
          <p:cNvCxnSpPr>
            <a:cxnSpLocks/>
          </p:cNvCxnSpPr>
          <p:nvPr/>
        </p:nvCxnSpPr>
        <p:spPr>
          <a:xfrm rot="18000000">
            <a:off x="1166264" y="1573757"/>
            <a:ext cx="9000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4666BE4B-B1BA-EBBD-F3C7-A9F34D678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64" y="677190"/>
            <a:ext cx="1080000" cy="1080000"/>
          </a:xfrm>
          <a:prstGeom prst="rect">
            <a:avLst/>
          </a:prstGeom>
        </p:spPr>
      </p:pic>
      <p:pic>
        <p:nvPicPr>
          <p:cNvPr id="8" name="圖片 7" descr="一張含有 螢幕擷取畫面, 地圖 的圖片&#10;&#10;自動產生的描述">
            <a:extLst>
              <a:ext uri="{FF2B5EF4-FFF2-40B4-BE49-F238E27FC236}">
                <a16:creationId xmlns:a16="http://schemas.microsoft.com/office/drawing/2014/main" id="{15D8232C-3929-1AEE-227D-F58FB3825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64" y="2202893"/>
            <a:ext cx="1080000" cy="108000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5D85CD0-BF2A-DC45-0F70-0A9113ECE6F8}"/>
              </a:ext>
            </a:extLst>
          </p:cNvPr>
          <p:cNvCxnSpPr>
            <a:cxnSpLocks/>
          </p:cNvCxnSpPr>
          <p:nvPr/>
        </p:nvCxnSpPr>
        <p:spPr>
          <a:xfrm>
            <a:off x="2968463" y="1184045"/>
            <a:ext cx="40465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51B5DE0-0228-39B2-E4B2-9BDC3B47513D}"/>
              </a:ext>
            </a:extLst>
          </p:cNvPr>
          <p:cNvCxnSpPr>
            <a:cxnSpLocks/>
          </p:cNvCxnSpPr>
          <p:nvPr/>
        </p:nvCxnSpPr>
        <p:spPr>
          <a:xfrm>
            <a:off x="2968463" y="2767722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梯形 10">
            <a:extLst>
              <a:ext uri="{FF2B5EF4-FFF2-40B4-BE49-F238E27FC236}">
                <a16:creationId xmlns:a16="http://schemas.microsoft.com/office/drawing/2014/main" id="{A1815F0C-556A-AADD-976C-07F1082025F8}"/>
              </a:ext>
            </a:extLst>
          </p:cNvPr>
          <p:cNvSpPr/>
          <p:nvPr/>
        </p:nvSpPr>
        <p:spPr>
          <a:xfrm rot="5400000">
            <a:off x="2993151" y="865846"/>
            <a:ext cx="1459369" cy="636397"/>
          </a:xfrm>
          <a:prstGeom prst="trapezoid">
            <a:avLst>
              <a:gd name="adj" fmla="val 60603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76D4922-A223-AD08-CD49-22E93905F260}"/>
              </a:ext>
            </a:extLst>
          </p:cNvPr>
          <p:cNvSpPr/>
          <p:nvPr/>
        </p:nvSpPr>
        <p:spPr>
          <a:xfrm rot="16200000">
            <a:off x="2984855" y="881762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ResNet-50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D1ED4816-2D63-0A99-1AC7-C127BBE1B544}"/>
              </a:ext>
            </a:extLst>
          </p:cNvPr>
          <p:cNvSpPr/>
          <p:nvPr/>
        </p:nvSpPr>
        <p:spPr>
          <a:xfrm rot="5400000">
            <a:off x="2993151" y="2449523"/>
            <a:ext cx="1459369" cy="636397"/>
          </a:xfrm>
          <a:prstGeom prst="trapezoid">
            <a:avLst>
              <a:gd name="adj" fmla="val 60603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4B6C859-9881-E820-C4C2-CB3FF8D7916A}"/>
              </a:ext>
            </a:extLst>
          </p:cNvPr>
          <p:cNvSpPr/>
          <p:nvPr/>
        </p:nvSpPr>
        <p:spPr>
          <a:xfrm rot="16200000">
            <a:off x="2984855" y="2465439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ResNet-50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36F35D4-072C-698A-78C4-852EDE59B54A}"/>
              </a:ext>
            </a:extLst>
          </p:cNvPr>
          <p:cNvCxnSpPr>
            <a:cxnSpLocks/>
          </p:cNvCxnSpPr>
          <p:nvPr/>
        </p:nvCxnSpPr>
        <p:spPr>
          <a:xfrm>
            <a:off x="4107419" y="1184044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827B83-168A-0A5E-B6A1-C3F93AE4E613}"/>
              </a:ext>
            </a:extLst>
          </p:cNvPr>
          <p:cNvCxnSpPr>
            <a:cxnSpLocks/>
          </p:cNvCxnSpPr>
          <p:nvPr/>
        </p:nvCxnSpPr>
        <p:spPr>
          <a:xfrm>
            <a:off x="4107418" y="2767414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8E5837B-4029-2069-C6AB-AE2ED7C6947E}"/>
              </a:ext>
            </a:extLst>
          </p:cNvPr>
          <p:cNvSpPr/>
          <p:nvPr/>
        </p:nvSpPr>
        <p:spPr>
          <a:xfrm>
            <a:off x="4552619" y="1092900"/>
            <a:ext cx="162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7D48D3A-0B84-2BDA-8CC4-28902C0C2EE0}"/>
              </a:ext>
            </a:extLst>
          </p:cNvPr>
          <p:cNvCxnSpPr>
            <a:cxnSpLocks/>
          </p:cNvCxnSpPr>
          <p:nvPr/>
        </p:nvCxnSpPr>
        <p:spPr>
          <a:xfrm>
            <a:off x="4759319" y="1092900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6D5BDA1-822F-136E-10F0-89A8838CB32F}"/>
              </a:ext>
            </a:extLst>
          </p:cNvPr>
          <p:cNvCxnSpPr>
            <a:cxnSpLocks/>
          </p:cNvCxnSpPr>
          <p:nvPr/>
        </p:nvCxnSpPr>
        <p:spPr>
          <a:xfrm>
            <a:off x="4951048" y="1092900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0B4BBEC-9CC0-B701-04D8-550FB78C0055}"/>
              </a:ext>
            </a:extLst>
          </p:cNvPr>
          <p:cNvCxnSpPr>
            <a:cxnSpLocks/>
          </p:cNvCxnSpPr>
          <p:nvPr/>
        </p:nvCxnSpPr>
        <p:spPr>
          <a:xfrm>
            <a:off x="5138553" y="1092900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D3E12D8-AF13-B796-E39D-5A6F374E6CA0}"/>
              </a:ext>
            </a:extLst>
          </p:cNvPr>
          <p:cNvCxnSpPr>
            <a:cxnSpLocks/>
          </p:cNvCxnSpPr>
          <p:nvPr/>
        </p:nvCxnSpPr>
        <p:spPr>
          <a:xfrm>
            <a:off x="5968219" y="1097280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FBA5C0B-2FB7-62C1-2CD9-DA2BC3727FFB}"/>
              </a:ext>
            </a:extLst>
          </p:cNvPr>
          <p:cNvSpPr txBox="1"/>
          <p:nvPr/>
        </p:nvSpPr>
        <p:spPr>
          <a:xfrm>
            <a:off x="4774912" y="931360"/>
            <a:ext cx="15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9893F7-9068-6A79-B652-74D66EA07DCF}"/>
              </a:ext>
            </a:extLst>
          </p:cNvPr>
          <p:cNvSpPr/>
          <p:nvPr/>
        </p:nvSpPr>
        <p:spPr>
          <a:xfrm>
            <a:off x="4552617" y="2658669"/>
            <a:ext cx="162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67E342D-DE89-8E9D-C710-7E352F24B285}"/>
              </a:ext>
            </a:extLst>
          </p:cNvPr>
          <p:cNvCxnSpPr>
            <a:cxnSpLocks/>
          </p:cNvCxnSpPr>
          <p:nvPr/>
        </p:nvCxnSpPr>
        <p:spPr>
          <a:xfrm>
            <a:off x="4759317" y="2658669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F04F48F-9F26-7CBA-7CD7-0F6D24A2F62F}"/>
              </a:ext>
            </a:extLst>
          </p:cNvPr>
          <p:cNvCxnSpPr>
            <a:cxnSpLocks/>
          </p:cNvCxnSpPr>
          <p:nvPr/>
        </p:nvCxnSpPr>
        <p:spPr>
          <a:xfrm>
            <a:off x="4951046" y="2658669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BBCCF98B-4EB0-8292-D947-4D1CE221DE3B}"/>
              </a:ext>
            </a:extLst>
          </p:cNvPr>
          <p:cNvCxnSpPr>
            <a:cxnSpLocks/>
          </p:cNvCxnSpPr>
          <p:nvPr/>
        </p:nvCxnSpPr>
        <p:spPr>
          <a:xfrm>
            <a:off x="5138551" y="2658669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102735A-BAAB-AEDD-25BF-FAB9FE406FB4}"/>
              </a:ext>
            </a:extLst>
          </p:cNvPr>
          <p:cNvCxnSpPr>
            <a:cxnSpLocks/>
          </p:cNvCxnSpPr>
          <p:nvPr/>
        </p:nvCxnSpPr>
        <p:spPr>
          <a:xfrm>
            <a:off x="5968217" y="2663049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BFD3DAA-996A-7855-4012-C6DBD8D5BD91}"/>
              </a:ext>
            </a:extLst>
          </p:cNvPr>
          <p:cNvSpPr txBox="1"/>
          <p:nvPr/>
        </p:nvSpPr>
        <p:spPr>
          <a:xfrm>
            <a:off x="4774910" y="2497129"/>
            <a:ext cx="15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id="{B6A452D2-096B-991C-3704-C5D6798A604D}"/>
              </a:ext>
            </a:extLst>
          </p:cNvPr>
          <p:cNvSpPr/>
          <p:nvPr/>
        </p:nvSpPr>
        <p:spPr>
          <a:xfrm rot="2700000">
            <a:off x="7725282" y="903913"/>
            <a:ext cx="2158685" cy="2160000"/>
          </a:xfrm>
          <a:prstGeom prst="arc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F58D558-81E0-745E-DD84-71B6411F67E2}"/>
              </a:ext>
            </a:extLst>
          </p:cNvPr>
          <p:cNvSpPr/>
          <p:nvPr/>
        </p:nvSpPr>
        <p:spPr>
          <a:xfrm>
            <a:off x="8487316" y="1624955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</a:p>
          <a:p>
            <a:pPr algn="ctr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圖片 30" descr="一張含有 藝術, 生物學 的圖片&#10;&#10;描述是以低可信度自動產生">
            <a:extLst>
              <a:ext uri="{FF2B5EF4-FFF2-40B4-BE49-F238E27FC236}">
                <a16:creationId xmlns:a16="http://schemas.microsoft.com/office/drawing/2014/main" id="{5CF93D27-8221-1A84-5D64-C767AAE79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4" y="4669196"/>
            <a:ext cx="1080000" cy="1080000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7BE1E18-3FC9-E80A-D8CD-FA4242FDAFC4}"/>
              </a:ext>
            </a:extLst>
          </p:cNvPr>
          <p:cNvCxnSpPr>
            <a:cxnSpLocks/>
          </p:cNvCxnSpPr>
          <p:nvPr/>
        </p:nvCxnSpPr>
        <p:spPr>
          <a:xfrm rot="3600000">
            <a:off x="1166265" y="5626409"/>
            <a:ext cx="9000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E8310D3-648D-92EA-32E0-48ADC3981BC7}"/>
              </a:ext>
            </a:extLst>
          </p:cNvPr>
          <p:cNvCxnSpPr>
            <a:cxnSpLocks/>
          </p:cNvCxnSpPr>
          <p:nvPr/>
        </p:nvCxnSpPr>
        <p:spPr>
          <a:xfrm rot="18000000">
            <a:off x="1166264" y="4846985"/>
            <a:ext cx="9000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圖片 37" descr="一張含有 藝術 的圖片&#10;&#10;描述是以中可信度自動產生">
            <a:extLst>
              <a:ext uri="{FF2B5EF4-FFF2-40B4-BE49-F238E27FC236}">
                <a16:creationId xmlns:a16="http://schemas.microsoft.com/office/drawing/2014/main" id="{BB0E21B9-067D-836C-CDF8-631109932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64" y="3917273"/>
            <a:ext cx="1080000" cy="1080000"/>
          </a:xfrm>
          <a:prstGeom prst="rect">
            <a:avLst/>
          </a:prstGeom>
        </p:spPr>
      </p:pic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24316B8E-02F3-73C3-2233-D4BDCC9F6086}"/>
              </a:ext>
            </a:extLst>
          </p:cNvPr>
          <p:cNvCxnSpPr>
            <a:cxnSpLocks/>
          </p:cNvCxnSpPr>
          <p:nvPr/>
        </p:nvCxnSpPr>
        <p:spPr>
          <a:xfrm>
            <a:off x="2968463" y="4436112"/>
            <a:ext cx="404657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EB31EC2-C215-2006-9DF0-6B70D8E12B0B}"/>
              </a:ext>
            </a:extLst>
          </p:cNvPr>
          <p:cNvCxnSpPr>
            <a:cxnSpLocks/>
          </p:cNvCxnSpPr>
          <p:nvPr/>
        </p:nvCxnSpPr>
        <p:spPr>
          <a:xfrm>
            <a:off x="2968463" y="6019789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梯形 40">
            <a:extLst>
              <a:ext uri="{FF2B5EF4-FFF2-40B4-BE49-F238E27FC236}">
                <a16:creationId xmlns:a16="http://schemas.microsoft.com/office/drawing/2014/main" id="{F4867D17-F924-C130-8627-3DE5B572F1EC}"/>
              </a:ext>
            </a:extLst>
          </p:cNvPr>
          <p:cNvSpPr/>
          <p:nvPr/>
        </p:nvSpPr>
        <p:spPr>
          <a:xfrm rot="5400000">
            <a:off x="2993151" y="4117913"/>
            <a:ext cx="1459369" cy="636397"/>
          </a:xfrm>
          <a:prstGeom prst="trapezoid">
            <a:avLst>
              <a:gd name="adj" fmla="val 60603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DD1A34B-FE97-0F65-92F5-7892E21EE1EF}"/>
              </a:ext>
            </a:extLst>
          </p:cNvPr>
          <p:cNvSpPr/>
          <p:nvPr/>
        </p:nvSpPr>
        <p:spPr>
          <a:xfrm rot="16200000">
            <a:off x="2984855" y="4133829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ResNet-50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梯形 42">
            <a:extLst>
              <a:ext uri="{FF2B5EF4-FFF2-40B4-BE49-F238E27FC236}">
                <a16:creationId xmlns:a16="http://schemas.microsoft.com/office/drawing/2014/main" id="{A7DF7A92-C156-1DBF-B96B-59ED2F44744E}"/>
              </a:ext>
            </a:extLst>
          </p:cNvPr>
          <p:cNvSpPr/>
          <p:nvPr/>
        </p:nvSpPr>
        <p:spPr>
          <a:xfrm rot="5400000">
            <a:off x="2993151" y="5701590"/>
            <a:ext cx="1459369" cy="636397"/>
          </a:xfrm>
          <a:prstGeom prst="trapezoid">
            <a:avLst>
              <a:gd name="adj" fmla="val 60603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003E452-7679-8EB5-E8AE-4C5099F26FDF}"/>
              </a:ext>
            </a:extLst>
          </p:cNvPr>
          <p:cNvSpPr/>
          <p:nvPr/>
        </p:nvSpPr>
        <p:spPr>
          <a:xfrm rot="16200000">
            <a:off x="2984855" y="5717506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ResNet-50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D8E0F6F-0CFE-8C7E-85DB-6B3CFDDC691A}"/>
              </a:ext>
            </a:extLst>
          </p:cNvPr>
          <p:cNvCxnSpPr>
            <a:cxnSpLocks/>
          </p:cNvCxnSpPr>
          <p:nvPr/>
        </p:nvCxnSpPr>
        <p:spPr>
          <a:xfrm>
            <a:off x="4107419" y="4436111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D6B77FFF-B306-DD02-3512-741158892907}"/>
              </a:ext>
            </a:extLst>
          </p:cNvPr>
          <p:cNvCxnSpPr>
            <a:cxnSpLocks/>
          </p:cNvCxnSpPr>
          <p:nvPr/>
        </p:nvCxnSpPr>
        <p:spPr>
          <a:xfrm>
            <a:off x="4107418" y="6019481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71D48C1-E242-3425-A72D-B88A49995830}"/>
              </a:ext>
            </a:extLst>
          </p:cNvPr>
          <p:cNvSpPr/>
          <p:nvPr/>
        </p:nvSpPr>
        <p:spPr>
          <a:xfrm>
            <a:off x="4552619" y="4344967"/>
            <a:ext cx="162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D6C1C674-355F-D631-A144-80D3499CF033}"/>
              </a:ext>
            </a:extLst>
          </p:cNvPr>
          <p:cNvCxnSpPr>
            <a:cxnSpLocks/>
          </p:cNvCxnSpPr>
          <p:nvPr/>
        </p:nvCxnSpPr>
        <p:spPr>
          <a:xfrm>
            <a:off x="4759319" y="4344967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071499FE-BA3F-F5CB-DE5F-70C97EE2A810}"/>
              </a:ext>
            </a:extLst>
          </p:cNvPr>
          <p:cNvCxnSpPr>
            <a:cxnSpLocks/>
          </p:cNvCxnSpPr>
          <p:nvPr/>
        </p:nvCxnSpPr>
        <p:spPr>
          <a:xfrm>
            <a:off x="4951048" y="4344967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420FDE6-D365-D7BF-A7ED-5383B52899CB}"/>
              </a:ext>
            </a:extLst>
          </p:cNvPr>
          <p:cNvCxnSpPr>
            <a:cxnSpLocks/>
          </p:cNvCxnSpPr>
          <p:nvPr/>
        </p:nvCxnSpPr>
        <p:spPr>
          <a:xfrm>
            <a:off x="5138553" y="4344967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FBF8450-B968-7FC5-655E-7D8891D44479}"/>
              </a:ext>
            </a:extLst>
          </p:cNvPr>
          <p:cNvCxnSpPr>
            <a:cxnSpLocks/>
          </p:cNvCxnSpPr>
          <p:nvPr/>
        </p:nvCxnSpPr>
        <p:spPr>
          <a:xfrm>
            <a:off x="5968219" y="4349347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A62B806B-A17E-ACCC-F545-68493FD44912}"/>
              </a:ext>
            </a:extLst>
          </p:cNvPr>
          <p:cNvSpPr txBox="1"/>
          <p:nvPr/>
        </p:nvSpPr>
        <p:spPr>
          <a:xfrm>
            <a:off x="4774912" y="4183427"/>
            <a:ext cx="15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7B45113-E433-6BB8-2EA4-85BCF2AF53E6}"/>
              </a:ext>
            </a:extLst>
          </p:cNvPr>
          <p:cNvSpPr/>
          <p:nvPr/>
        </p:nvSpPr>
        <p:spPr>
          <a:xfrm>
            <a:off x="4552617" y="5910736"/>
            <a:ext cx="162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4890890-0677-3E1E-9994-41AC584D307C}"/>
              </a:ext>
            </a:extLst>
          </p:cNvPr>
          <p:cNvCxnSpPr>
            <a:cxnSpLocks/>
          </p:cNvCxnSpPr>
          <p:nvPr/>
        </p:nvCxnSpPr>
        <p:spPr>
          <a:xfrm>
            <a:off x="4759317" y="5910736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60C78A20-9E03-506C-7EE4-D2ACF359F550}"/>
              </a:ext>
            </a:extLst>
          </p:cNvPr>
          <p:cNvCxnSpPr>
            <a:cxnSpLocks/>
          </p:cNvCxnSpPr>
          <p:nvPr/>
        </p:nvCxnSpPr>
        <p:spPr>
          <a:xfrm>
            <a:off x="4951046" y="5910736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85C1A5EB-DD88-9557-42A9-1920779877EC}"/>
              </a:ext>
            </a:extLst>
          </p:cNvPr>
          <p:cNvCxnSpPr>
            <a:cxnSpLocks/>
          </p:cNvCxnSpPr>
          <p:nvPr/>
        </p:nvCxnSpPr>
        <p:spPr>
          <a:xfrm>
            <a:off x="5138551" y="5910736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83901C4C-B81D-7511-781E-18A19ADF1522}"/>
              </a:ext>
            </a:extLst>
          </p:cNvPr>
          <p:cNvCxnSpPr>
            <a:cxnSpLocks/>
          </p:cNvCxnSpPr>
          <p:nvPr/>
        </p:nvCxnSpPr>
        <p:spPr>
          <a:xfrm>
            <a:off x="5968217" y="5915116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6CBE3E5-25C4-78B9-2822-3F852B686152}"/>
              </a:ext>
            </a:extLst>
          </p:cNvPr>
          <p:cNvSpPr txBox="1"/>
          <p:nvPr/>
        </p:nvSpPr>
        <p:spPr>
          <a:xfrm>
            <a:off x="4774910" y="5749196"/>
            <a:ext cx="15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0" name="圖片 59" descr="一張含有 布, 服裝, 樣式, 藝術 的圖片&#10;&#10;自動產生的描述">
            <a:extLst>
              <a:ext uri="{FF2B5EF4-FFF2-40B4-BE49-F238E27FC236}">
                <a16:creationId xmlns:a16="http://schemas.microsoft.com/office/drawing/2014/main" id="{8BB9E96E-FB9E-E2BA-1D97-E6FBDDDECD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131" y="5420042"/>
            <a:ext cx="1080000" cy="1080000"/>
          </a:xfrm>
          <a:prstGeom prst="rect">
            <a:avLst/>
          </a:prstGeom>
        </p:spPr>
      </p:pic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916C4E1E-A7BB-025F-4782-194C983D67D9}"/>
              </a:ext>
            </a:extLst>
          </p:cNvPr>
          <p:cNvSpPr/>
          <p:nvPr/>
        </p:nvSpPr>
        <p:spPr>
          <a:xfrm>
            <a:off x="1311021" y="-8344"/>
            <a:ext cx="2093616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B8BA6ABC-DD3B-A212-C683-9AC1FB5DA107}"/>
              </a:ext>
            </a:extLst>
          </p:cNvPr>
          <p:cNvSpPr/>
          <p:nvPr/>
        </p:nvSpPr>
        <p:spPr>
          <a:xfrm>
            <a:off x="4315809" y="0"/>
            <a:ext cx="2093616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E4439F4-456A-4A28-0AC4-018A8093AC40}"/>
              </a:ext>
            </a:extLst>
          </p:cNvPr>
          <p:cNvCxnSpPr>
            <a:cxnSpLocks/>
          </p:cNvCxnSpPr>
          <p:nvPr/>
        </p:nvCxnSpPr>
        <p:spPr>
          <a:xfrm>
            <a:off x="7348580" y="1184044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D1B646E4-E08D-82D0-5969-B70496A28210}"/>
              </a:ext>
            </a:extLst>
          </p:cNvPr>
          <p:cNvSpPr/>
          <p:nvPr/>
        </p:nvSpPr>
        <p:spPr>
          <a:xfrm>
            <a:off x="7793780" y="1092900"/>
            <a:ext cx="162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002C1AC6-704E-BB71-879E-39B2AB078258}"/>
              </a:ext>
            </a:extLst>
          </p:cNvPr>
          <p:cNvCxnSpPr>
            <a:cxnSpLocks/>
          </p:cNvCxnSpPr>
          <p:nvPr/>
        </p:nvCxnSpPr>
        <p:spPr>
          <a:xfrm>
            <a:off x="8000480" y="1092900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970128C-84E1-9622-DC52-510FFBD3D45D}"/>
              </a:ext>
            </a:extLst>
          </p:cNvPr>
          <p:cNvCxnSpPr>
            <a:cxnSpLocks/>
          </p:cNvCxnSpPr>
          <p:nvPr/>
        </p:nvCxnSpPr>
        <p:spPr>
          <a:xfrm>
            <a:off x="8192209" y="1092900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A53413B-601E-0024-7B44-84BD808890E2}"/>
              </a:ext>
            </a:extLst>
          </p:cNvPr>
          <p:cNvCxnSpPr>
            <a:cxnSpLocks/>
          </p:cNvCxnSpPr>
          <p:nvPr/>
        </p:nvCxnSpPr>
        <p:spPr>
          <a:xfrm>
            <a:off x="8379714" y="1092900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B917129-5212-94B5-F9FA-C989B68135D2}"/>
              </a:ext>
            </a:extLst>
          </p:cNvPr>
          <p:cNvCxnSpPr>
            <a:cxnSpLocks/>
          </p:cNvCxnSpPr>
          <p:nvPr/>
        </p:nvCxnSpPr>
        <p:spPr>
          <a:xfrm>
            <a:off x="9209380" y="1097280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30F6B42-6F1A-E0FC-2FA3-1BE8ECFB1F06}"/>
              </a:ext>
            </a:extLst>
          </p:cNvPr>
          <p:cNvSpPr txBox="1"/>
          <p:nvPr/>
        </p:nvSpPr>
        <p:spPr>
          <a:xfrm>
            <a:off x="8016073" y="931360"/>
            <a:ext cx="15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83467A91-F782-96F7-F8F2-DD1766471B17}"/>
              </a:ext>
            </a:extLst>
          </p:cNvPr>
          <p:cNvCxnSpPr>
            <a:cxnSpLocks/>
          </p:cNvCxnSpPr>
          <p:nvPr/>
        </p:nvCxnSpPr>
        <p:spPr>
          <a:xfrm>
            <a:off x="6218508" y="1184044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梯形 71">
            <a:extLst>
              <a:ext uri="{FF2B5EF4-FFF2-40B4-BE49-F238E27FC236}">
                <a16:creationId xmlns:a16="http://schemas.microsoft.com/office/drawing/2014/main" id="{5C98C2EE-1484-BDDE-A38D-3AB0AC9A6F68}"/>
              </a:ext>
            </a:extLst>
          </p:cNvPr>
          <p:cNvSpPr/>
          <p:nvPr/>
        </p:nvSpPr>
        <p:spPr>
          <a:xfrm rot="5400000">
            <a:off x="6344034" y="866271"/>
            <a:ext cx="1269684" cy="636397"/>
          </a:xfrm>
          <a:prstGeom prst="trapezoid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E21B0DE2-DC5A-46B7-F806-AC828FCE6B3C}"/>
              </a:ext>
            </a:extLst>
          </p:cNvPr>
          <p:cNvSpPr/>
          <p:nvPr/>
        </p:nvSpPr>
        <p:spPr>
          <a:xfrm rot="16200000">
            <a:off x="6256812" y="874142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9C8E8F43-11CB-3AD3-90E4-042FE09365E4}"/>
              </a:ext>
            </a:extLst>
          </p:cNvPr>
          <p:cNvCxnSpPr>
            <a:cxnSpLocks/>
          </p:cNvCxnSpPr>
          <p:nvPr/>
        </p:nvCxnSpPr>
        <p:spPr>
          <a:xfrm>
            <a:off x="7348580" y="2750513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61C7A212-BEAF-EA32-A7D1-3C6F22406EAB}"/>
              </a:ext>
            </a:extLst>
          </p:cNvPr>
          <p:cNvSpPr/>
          <p:nvPr/>
        </p:nvSpPr>
        <p:spPr>
          <a:xfrm>
            <a:off x="7793780" y="2659369"/>
            <a:ext cx="162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E1D734CF-E25E-BB81-EBBA-8A87E9E95F81}"/>
              </a:ext>
            </a:extLst>
          </p:cNvPr>
          <p:cNvCxnSpPr>
            <a:cxnSpLocks/>
          </p:cNvCxnSpPr>
          <p:nvPr/>
        </p:nvCxnSpPr>
        <p:spPr>
          <a:xfrm>
            <a:off x="8000480" y="2659369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2F8EA9ED-5494-0EEB-252A-C46E4C211F9B}"/>
              </a:ext>
            </a:extLst>
          </p:cNvPr>
          <p:cNvCxnSpPr>
            <a:cxnSpLocks/>
          </p:cNvCxnSpPr>
          <p:nvPr/>
        </p:nvCxnSpPr>
        <p:spPr>
          <a:xfrm>
            <a:off x="8192209" y="2659369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452103AF-2B22-B451-FD59-08423B788A8A}"/>
              </a:ext>
            </a:extLst>
          </p:cNvPr>
          <p:cNvCxnSpPr>
            <a:cxnSpLocks/>
          </p:cNvCxnSpPr>
          <p:nvPr/>
        </p:nvCxnSpPr>
        <p:spPr>
          <a:xfrm>
            <a:off x="8379714" y="2659369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5FD3A16-0799-5C33-75C1-FEBE06FA27F6}"/>
              </a:ext>
            </a:extLst>
          </p:cNvPr>
          <p:cNvCxnSpPr>
            <a:cxnSpLocks/>
          </p:cNvCxnSpPr>
          <p:nvPr/>
        </p:nvCxnSpPr>
        <p:spPr>
          <a:xfrm>
            <a:off x="9209380" y="2663749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4CA52307-E69D-F367-623D-7BBB2A494F5D}"/>
              </a:ext>
            </a:extLst>
          </p:cNvPr>
          <p:cNvSpPr txBox="1"/>
          <p:nvPr/>
        </p:nvSpPr>
        <p:spPr>
          <a:xfrm>
            <a:off x="8016073" y="2497829"/>
            <a:ext cx="15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8A2A1F10-83F3-5443-2236-2ECC95E61545}"/>
              </a:ext>
            </a:extLst>
          </p:cNvPr>
          <p:cNvCxnSpPr>
            <a:cxnSpLocks/>
          </p:cNvCxnSpPr>
          <p:nvPr/>
        </p:nvCxnSpPr>
        <p:spPr>
          <a:xfrm>
            <a:off x="6218508" y="2750513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梯形 81">
            <a:extLst>
              <a:ext uri="{FF2B5EF4-FFF2-40B4-BE49-F238E27FC236}">
                <a16:creationId xmlns:a16="http://schemas.microsoft.com/office/drawing/2014/main" id="{F1E044A9-486D-08EE-B8B1-3A31E4B4CEA2}"/>
              </a:ext>
            </a:extLst>
          </p:cNvPr>
          <p:cNvSpPr/>
          <p:nvPr/>
        </p:nvSpPr>
        <p:spPr>
          <a:xfrm rot="5400000">
            <a:off x="6344034" y="2432740"/>
            <a:ext cx="1269684" cy="636397"/>
          </a:xfrm>
          <a:prstGeom prst="trapezoid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C8216C1F-98F9-F9F9-6A2D-8ACA3A92B3AB}"/>
              </a:ext>
            </a:extLst>
          </p:cNvPr>
          <p:cNvSpPr/>
          <p:nvPr/>
        </p:nvSpPr>
        <p:spPr>
          <a:xfrm rot="16200000">
            <a:off x="6256812" y="2440611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DA1FC38-7C30-CEA9-74A7-38AB34AC182D}"/>
              </a:ext>
            </a:extLst>
          </p:cNvPr>
          <p:cNvCxnSpPr>
            <a:cxnSpLocks/>
          </p:cNvCxnSpPr>
          <p:nvPr/>
        </p:nvCxnSpPr>
        <p:spPr>
          <a:xfrm>
            <a:off x="7369548" y="4413457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B4DE7048-2B09-9B2E-493D-6B4E394C39D8}"/>
              </a:ext>
            </a:extLst>
          </p:cNvPr>
          <p:cNvSpPr/>
          <p:nvPr/>
        </p:nvSpPr>
        <p:spPr>
          <a:xfrm>
            <a:off x="7814748" y="4322313"/>
            <a:ext cx="162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7ADCED52-967F-5625-4048-5AB76A0C5D6A}"/>
              </a:ext>
            </a:extLst>
          </p:cNvPr>
          <p:cNvCxnSpPr>
            <a:cxnSpLocks/>
          </p:cNvCxnSpPr>
          <p:nvPr/>
        </p:nvCxnSpPr>
        <p:spPr>
          <a:xfrm>
            <a:off x="8021448" y="4322313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4258A2A6-5E83-2E0C-54B0-EA1D66E30A8D}"/>
              </a:ext>
            </a:extLst>
          </p:cNvPr>
          <p:cNvCxnSpPr>
            <a:cxnSpLocks/>
          </p:cNvCxnSpPr>
          <p:nvPr/>
        </p:nvCxnSpPr>
        <p:spPr>
          <a:xfrm>
            <a:off x="8213177" y="4322313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909CA8E3-BD09-4F86-5B1C-B38C41908F22}"/>
              </a:ext>
            </a:extLst>
          </p:cNvPr>
          <p:cNvCxnSpPr>
            <a:cxnSpLocks/>
          </p:cNvCxnSpPr>
          <p:nvPr/>
        </p:nvCxnSpPr>
        <p:spPr>
          <a:xfrm>
            <a:off x="8400682" y="4322313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3BEE861-D9EC-9245-C80C-7CD9EE34CFC9}"/>
              </a:ext>
            </a:extLst>
          </p:cNvPr>
          <p:cNvCxnSpPr>
            <a:cxnSpLocks/>
          </p:cNvCxnSpPr>
          <p:nvPr/>
        </p:nvCxnSpPr>
        <p:spPr>
          <a:xfrm>
            <a:off x="9230348" y="4326693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1C99BAEF-61E1-6812-5A8A-524ECE62D65F}"/>
              </a:ext>
            </a:extLst>
          </p:cNvPr>
          <p:cNvSpPr txBox="1"/>
          <p:nvPr/>
        </p:nvSpPr>
        <p:spPr>
          <a:xfrm>
            <a:off x="8037041" y="4160773"/>
            <a:ext cx="15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35C9F18-DE8D-A28D-AB93-12D42AC58142}"/>
              </a:ext>
            </a:extLst>
          </p:cNvPr>
          <p:cNvCxnSpPr>
            <a:cxnSpLocks/>
          </p:cNvCxnSpPr>
          <p:nvPr/>
        </p:nvCxnSpPr>
        <p:spPr>
          <a:xfrm>
            <a:off x="6239476" y="4413457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梯形 91">
            <a:extLst>
              <a:ext uri="{FF2B5EF4-FFF2-40B4-BE49-F238E27FC236}">
                <a16:creationId xmlns:a16="http://schemas.microsoft.com/office/drawing/2014/main" id="{C759AC4D-5705-53FC-174E-12406E807BFA}"/>
              </a:ext>
            </a:extLst>
          </p:cNvPr>
          <p:cNvSpPr/>
          <p:nvPr/>
        </p:nvSpPr>
        <p:spPr>
          <a:xfrm rot="5400000">
            <a:off x="6365002" y="4095684"/>
            <a:ext cx="1269684" cy="636397"/>
          </a:xfrm>
          <a:prstGeom prst="trapezoid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8D8F913F-2954-20AE-0CB2-C8E89594C212}"/>
              </a:ext>
            </a:extLst>
          </p:cNvPr>
          <p:cNvSpPr/>
          <p:nvPr/>
        </p:nvSpPr>
        <p:spPr>
          <a:xfrm rot="16200000">
            <a:off x="6277780" y="4103555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461D4BE0-398E-463D-A9E6-2D7D9E3EC64A}"/>
              </a:ext>
            </a:extLst>
          </p:cNvPr>
          <p:cNvCxnSpPr>
            <a:cxnSpLocks/>
          </p:cNvCxnSpPr>
          <p:nvPr/>
        </p:nvCxnSpPr>
        <p:spPr>
          <a:xfrm>
            <a:off x="7369548" y="5988360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3EFBA51B-AB56-E8AA-F114-CCAE0260157F}"/>
              </a:ext>
            </a:extLst>
          </p:cNvPr>
          <p:cNvSpPr/>
          <p:nvPr/>
        </p:nvSpPr>
        <p:spPr>
          <a:xfrm>
            <a:off x="7814748" y="5897216"/>
            <a:ext cx="1620000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67795BC5-F33C-7DE8-708A-8E3348205C56}"/>
              </a:ext>
            </a:extLst>
          </p:cNvPr>
          <p:cNvCxnSpPr>
            <a:cxnSpLocks/>
          </p:cNvCxnSpPr>
          <p:nvPr/>
        </p:nvCxnSpPr>
        <p:spPr>
          <a:xfrm>
            <a:off x="8021448" y="5897216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EA929617-2CAC-3747-81B9-66F7A378B43C}"/>
              </a:ext>
            </a:extLst>
          </p:cNvPr>
          <p:cNvCxnSpPr>
            <a:cxnSpLocks/>
          </p:cNvCxnSpPr>
          <p:nvPr/>
        </p:nvCxnSpPr>
        <p:spPr>
          <a:xfrm>
            <a:off x="8213177" y="5897216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21FA0EC4-A7E6-BAA5-7EBD-75A368800C24}"/>
              </a:ext>
            </a:extLst>
          </p:cNvPr>
          <p:cNvCxnSpPr>
            <a:cxnSpLocks/>
          </p:cNvCxnSpPr>
          <p:nvPr/>
        </p:nvCxnSpPr>
        <p:spPr>
          <a:xfrm>
            <a:off x="8400682" y="5897216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CA52B417-3E9A-F299-E8E2-43C50CBAB75B}"/>
              </a:ext>
            </a:extLst>
          </p:cNvPr>
          <p:cNvCxnSpPr>
            <a:cxnSpLocks/>
          </p:cNvCxnSpPr>
          <p:nvPr/>
        </p:nvCxnSpPr>
        <p:spPr>
          <a:xfrm>
            <a:off x="9230348" y="5901596"/>
            <a:ext cx="0" cy="180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2E34A046-6341-272C-0DB6-F6CA1103BA79}"/>
              </a:ext>
            </a:extLst>
          </p:cNvPr>
          <p:cNvSpPr txBox="1"/>
          <p:nvPr/>
        </p:nvSpPr>
        <p:spPr>
          <a:xfrm>
            <a:off x="8037041" y="5735676"/>
            <a:ext cx="15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TW" alt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6A486E5A-A771-DBEB-8532-0EABEA0AB0B5}"/>
              </a:ext>
            </a:extLst>
          </p:cNvPr>
          <p:cNvCxnSpPr>
            <a:cxnSpLocks/>
          </p:cNvCxnSpPr>
          <p:nvPr/>
        </p:nvCxnSpPr>
        <p:spPr>
          <a:xfrm>
            <a:off x="6239476" y="5988360"/>
            <a:ext cx="4032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梯形 101">
            <a:extLst>
              <a:ext uri="{FF2B5EF4-FFF2-40B4-BE49-F238E27FC236}">
                <a16:creationId xmlns:a16="http://schemas.microsoft.com/office/drawing/2014/main" id="{6A3BC5BC-CA93-0F34-B3E3-D34759BBFDB4}"/>
              </a:ext>
            </a:extLst>
          </p:cNvPr>
          <p:cNvSpPr/>
          <p:nvPr/>
        </p:nvSpPr>
        <p:spPr>
          <a:xfrm rot="5400000">
            <a:off x="6365002" y="5670587"/>
            <a:ext cx="1269684" cy="636397"/>
          </a:xfrm>
          <a:prstGeom prst="trapezoid">
            <a:avLst>
              <a:gd name="adj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55A919AD-0359-622C-2A6B-E0AA180F281B}"/>
              </a:ext>
            </a:extLst>
          </p:cNvPr>
          <p:cNvSpPr/>
          <p:nvPr/>
        </p:nvSpPr>
        <p:spPr>
          <a:xfrm rot="16200000">
            <a:off x="6277780" y="5678458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zh-TW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65891C0C-6405-D099-8E90-5D4BA215F764}"/>
              </a:ext>
            </a:extLst>
          </p:cNvPr>
          <p:cNvSpPr/>
          <p:nvPr/>
        </p:nvSpPr>
        <p:spPr>
          <a:xfrm>
            <a:off x="-165797" y="2361797"/>
            <a:ext cx="2093616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Pic.1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77319494-124A-9CDB-2246-FD40BC8BD9E6}"/>
              </a:ext>
            </a:extLst>
          </p:cNvPr>
          <p:cNvSpPr/>
          <p:nvPr/>
        </p:nvSpPr>
        <p:spPr>
          <a:xfrm>
            <a:off x="-191445" y="5650501"/>
            <a:ext cx="2093616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Pic.2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弧形 106">
            <a:extLst>
              <a:ext uri="{FF2B5EF4-FFF2-40B4-BE49-F238E27FC236}">
                <a16:creationId xmlns:a16="http://schemas.microsoft.com/office/drawing/2014/main" id="{94DEC98F-D1AD-44AA-2F2C-98BAD68B8BE9}"/>
              </a:ext>
            </a:extLst>
          </p:cNvPr>
          <p:cNvSpPr/>
          <p:nvPr/>
        </p:nvSpPr>
        <p:spPr>
          <a:xfrm rot="2700000">
            <a:off x="7753118" y="4125125"/>
            <a:ext cx="2158685" cy="2160000"/>
          </a:xfrm>
          <a:prstGeom prst="arc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B4AB5BE8-60B6-DAED-01BA-019B5BCF1400}"/>
              </a:ext>
            </a:extLst>
          </p:cNvPr>
          <p:cNvSpPr/>
          <p:nvPr/>
        </p:nvSpPr>
        <p:spPr>
          <a:xfrm>
            <a:off x="8486160" y="4878275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</a:p>
          <a:p>
            <a:pPr algn="ctr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弧形 108">
            <a:extLst>
              <a:ext uri="{FF2B5EF4-FFF2-40B4-BE49-F238E27FC236}">
                <a16:creationId xmlns:a16="http://schemas.microsoft.com/office/drawing/2014/main" id="{BC77514F-1262-6274-7F9D-60336E2502C4}"/>
              </a:ext>
            </a:extLst>
          </p:cNvPr>
          <p:cNvSpPr/>
          <p:nvPr/>
        </p:nvSpPr>
        <p:spPr>
          <a:xfrm rot="2700000">
            <a:off x="7735169" y="2510527"/>
            <a:ext cx="2158685" cy="2160000"/>
          </a:xfrm>
          <a:prstGeom prst="arc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BC8F8CA2-D497-65C2-ED14-249C84A5F9DA}"/>
              </a:ext>
            </a:extLst>
          </p:cNvPr>
          <p:cNvSpPr/>
          <p:nvPr/>
        </p:nvSpPr>
        <p:spPr>
          <a:xfrm>
            <a:off x="10690655" y="3195124"/>
            <a:ext cx="1444128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</a:p>
          <a:p>
            <a:pPr algn="ctr"/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zh-TW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弧形 110">
            <a:extLst>
              <a:ext uri="{FF2B5EF4-FFF2-40B4-BE49-F238E27FC236}">
                <a16:creationId xmlns:a16="http://schemas.microsoft.com/office/drawing/2014/main" id="{BDF7A188-9684-0E39-BC60-2B6BB8AD3554}"/>
              </a:ext>
            </a:extLst>
          </p:cNvPr>
          <p:cNvSpPr/>
          <p:nvPr/>
        </p:nvSpPr>
        <p:spPr>
          <a:xfrm rot="2700000">
            <a:off x="6021884" y="612315"/>
            <a:ext cx="4320000" cy="4320000"/>
          </a:xfrm>
          <a:prstGeom prst="arc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2" name="弧形 111">
            <a:extLst>
              <a:ext uri="{FF2B5EF4-FFF2-40B4-BE49-F238E27FC236}">
                <a16:creationId xmlns:a16="http://schemas.microsoft.com/office/drawing/2014/main" id="{757BE8BC-82D9-A99C-62AB-9C2C146E72DC}"/>
              </a:ext>
            </a:extLst>
          </p:cNvPr>
          <p:cNvSpPr/>
          <p:nvPr/>
        </p:nvSpPr>
        <p:spPr>
          <a:xfrm rot="2700000">
            <a:off x="6044622" y="2245835"/>
            <a:ext cx="4320000" cy="4320000"/>
          </a:xfrm>
          <a:prstGeom prst="arc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3" name="弧形 112">
            <a:extLst>
              <a:ext uri="{FF2B5EF4-FFF2-40B4-BE49-F238E27FC236}">
                <a16:creationId xmlns:a16="http://schemas.microsoft.com/office/drawing/2014/main" id="{6F5F1474-3A9C-4F0B-A628-D0E223B7F4C4}"/>
              </a:ext>
            </a:extLst>
          </p:cNvPr>
          <p:cNvSpPr/>
          <p:nvPr/>
        </p:nvSpPr>
        <p:spPr>
          <a:xfrm rot="2700000">
            <a:off x="4358209" y="350527"/>
            <a:ext cx="6480000" cy="6480000"/>
          </a:xfrm>
          <a:prstGeom prst="arc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DB282DE1-FD74-D3E2-148D-C6E37AF4AAF8}"/>
              </a:ext>
            </a:extLst>
          </p:cNvPr>
          <p:cNvSpPr/>
          <p:nvPr/>
        </p:nvSpPr>
        <p:spPr>
          <a:xfrm>
            <a:off x="7538167" y="22324"/>
            <a:ext cx="2093616" cy="6045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4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2" y="258747"/>
            <a:ext cx="4592168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SimCLR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model training result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1D68DF-2CEA-3664-D142-6F12D4FAAC5D}"/>
              </a:ext>
            </a:extLst>
          </p:cNvPr>
          <p:cNvSpPr txBox="1"/>
          <p:nvPr/>
        </p:nvSpPr>
        <p:spPr>
          <a:xfrm>
            <a:off x="6650567" y="1700078"/>
            <a:ext cx="539369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zh-TW" sz="2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Encoder: </a:t>
            </a:r>
            <a:r>
              <a:rPr kumimoji="0" lang="en-US" altLang="zh-TW" sz="2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ResNet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50</a:t>
            </a:r>
            <a:endParaRPr kumimoji="0" lang="en-US" altLang="zh-TW" sz="21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EADC5F-AF92-F75A-C830-F02DEF001DE2}"/>
              </a:ext>
            </a:extLst>
          </p:cNvPr>
          <p:cNvSpPr txBox="1"/>
          <p:nvPr/>
        </p:nvSpPr>
        <p:spPr>
          <a:xfrm>
            <a:off x="6650567" y="2253695"/>
            <a:ext cx="539369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Projection</a:t>
            </a:r>
            <a:r>
              <a:rPr kumimoji="0" lang="en-US" altLang="zh-TW" sz="21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nonlinear MLP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8D44320-3DC8-F5ED-413E-63BE3BEE8EEE}"/>
              </a:ext>
            </a:extLst>
          </p:cNvPr>
          <p:cNvSpPr txBox="1"/>
          <p:nvPr/>
        </p:nvSpPr>
        <p:spPr>
          <a:xfrm>
            <a:off x="6650567" y="2807312"/>
            <a:ext cx="51153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Batch size = 500, epoch = 400, learning rate = 0.5, weight decay = 1e-4 </a:t>
            </a:r>
            <a:endParaRPr kumimoji="0" lang="en-US" altLang="zh-TW" sz="21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604426-C601-5887-2CFF-26BDA0DF114C}"/>
              </a:ext>
            </a:extLst>
          </p:cNvPr>
          <p:cNvSpPr txBox="1"/>
          <p:nvPr/>
        </p:nvSpPr>
        <p:spPr>
          <a:xfrm>
            <a:off x="6650567" y="3684095"/>
            <a:ext cx="511533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Optimizer that I use is 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adamW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also with linear warmup and cosine annealing after 40 epoch</a:t>
            </a:r>
            <a:endParaRPr kumimoji="0" lang="en-US" altLang="zh-TW" sz="21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26DA16-6CA0-8008-DF45-FE4F46EB3687}"/>
              </a:ext>
            </a:extLst>
          </p:cNvPr>
          <p:cNvSpPr txBox="1"/>
          <p:nvPr/>
        </p:nvSpPr>
        <p:spPr>
          <a:xfrm>
            <a:off x="6650566" y="4884043"/>
            <a:ext cx="51899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altLang="zh-TW" sz="210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nn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en-US" altLang="zh-TW" sz="21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DataParallel</a:t>
            </a:r>
            <a:r>
              <a:rPr lang="en-US" altLang="zh-TW" sz="2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was used to utilize multiple GPUs</a:t>
            </a:r>
            <a:endParaRPr kumimoji="0" lang="en-US" altLang="zh-TW" sz="21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694B93B-1C7D-29AA-2DAA-2E91548D8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36" y="1236060"/>
            <a:ext cx="6299717" cy="50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3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2" y="258747"/>
            <a:ext cx="6374316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KRAS gene mutation prediction - Inception v3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C0D68DB4-611E-070F-D24C-A18A196B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546381"/>
              </p:ext>
            </p:extLst>
          </p:nvPr>
        </p:nvGraphicFramePr>
        <p:xfrm>
          <a:off x="1479754" y="1116443"/>
          <a:ext cx="9232492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0.5282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</a:tbl>
          </a:graphicData>
        </a:graphic>
      </p:graphicFrame>
      <p:graphicFrame>
        <p:nvGraphicFramePr>
          <p:cNvPr id="10" name="表格 13">
            <a:extLst>
              <a:ext uri="{FF2B5EF4-FFF2-40B4-BE49-F238E27FC236}">
                <a16:creationId xmlns:a16="http://schemas.microsoft.com/office/drawing/2014/main" id="{EDF25549-4365-66C8-A1DF-82DE25C8D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82241"/>
              </p:ext>
            </p:extLst>
          </p:nvPr>
        </p:nvGraphicFramePr>
        <p:xfrm>
          <a:off x="1479754" y="2117929"/>
          <a:ext cx="9232492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</a:tbl>
          </a:graphicData>
        </a:graphic>
      </p:graphicFrame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FD7D5D-4330-C3ED-9549-9FF7754D1DE3}"/>
              </a:ext>
            </a:extLst>
          </p:cNvPr>
          <p:cNvSpPr/>
          <p:nvPr/>
        </p:nvSpPr>
        <p:spPr>
          <a:xfrm>
            <a:off x="287742" y="3150856"/>
            <a:ext cx="652360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KRAS gene mutation prediction – Densenet121 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B26D406A-82DD-ED16-9CC0-5D32C9854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17168"/>
              </p:ext>
            </p:extLst>
          </p:nvPr>
        </p:nvGraphicFramePr>
        <p:xfrm>
          <a:off x="1479755" y="4008552"/>
          <a:ext cx="9232492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0.5778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0.4523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0.5224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3C913EB-42E4-8B5A-7751-C83F135F2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4602"/>
              </p:ext>
            </p:extLst>
          </p:nvPr>
        </p:nvGraphicFramePr>
        <p:xfrm>
          <a:off x="1479755" y="5010038"/>
          <a:ext cx="9232492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2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652360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KRAS gene mutation prediction – Inception v3  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BE953358-DCC3-B60F-64A3-9D83A068C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0" y="938887"/>
            <a:ext cx="5461983" cy="5442864"/>
          </a:xfrm>
          <a:prstGeom prst="rect">
            <a:avLst/>
          </a:prstGeom>
        </p:spPr>
      </p:pic>
      <p:pic>
        <p:nvPicPr>
          <p:cNvPr id="16" name="圖片 15" descr="一張含有 文字, 行, 圖表, 繪圖 的圖片&#10;&#10;自動產生的描述">
            <a:extLst>
              <a:ext uri="{FF2B5EF4-FFF2-40B4-BE49-F238E27FC236}">
                <a16:creationId xmlns:a16="http://schemas.microsoft.com/office/drawing/2014/main" id="{2159EF43-76D5-3FAA-1A8B-3FDFBAD4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49" y="938889"/>
            <a:ext cx="5461981" cy="54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652360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KRAS gene mutation prediction – Densenet121 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A40FBA1-FC98-9889-6D86-5D416C82E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870" y="938888"/>
            <a:ext cx="5461983" cy="54428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B3957BF-2AEE-E02B-BD2C-6520B9660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249" y="938889"/>
            <a:ext cx="5461981" cy="544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Thank You图标——免费下载，有PNG和矢量图">
            <a:extLst>
              <a:ext uri="{FF2B5EF4-FFF2-40B4-BE49-F238E27FC236}">
                <a16:creationId xmlns:a16="http://schemas.microsoft.com/office/drawing/2014/main" id="{E2DAFF97-28F1-CCBE-0B1C-ACD6F2A0A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71" y="2906508"/>
            <a:ext cx="3697457" cy="36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Decide how to do slide level prediction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0686872-E03A-9057-56A9-C25CBB64564C}"/>
              </a:ext>
            </a:extLst>
          </p:cNvPr>
          <p:cNvGrpSpPr/>
          <p:nvPr/>
        </p:nvGrpSpPr>
        <p:grpSpPr>
          <a:xfrm>
            <a:off x="898259" y="2140015"/>
            <a:ext cx="720000" cy="769441"/>
            <a:chOff x="1498967" y="3890940"/>
            <a:chExt cx="720000" cy="769441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34D8606-6CCC-43BC-0D76-0DABFDBF715B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F7841AC-D322-6650-2BBE-C23DEF2C1B38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652EB1-E3AF-57F9-EDC0-420E9F18CFA6}"/>
              </a:ext>
            </a:extLst>
          </p:cNvPr>
          <p:cNvSpPr/>
          <p:nvPr/>
        </p:nvSpPr>
        <p:spPr>
          <a:xfrm>
            <a:off x="1678693" y="2137067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Single task vs.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multiple task training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113444</TotalTime>
  <Words>234</Words>
  <Application>Microsoft Office PowerPoint</Application>
  <PresentationFormat>寬螢幕</PresentationFormat>
  <Paragraphs>99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2456</cp:revision>
  <dcterms:created xsi:type="dcterms:W3CDTF">2022-09-18T02:51:45Z</dcterms:created>
  <dcterms:modified xsi:type="dcterms:W3CDTF">2023-10-09T02:33:32Z</dcterms:modified>
</cp:coreProperties>
</file>