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72" r:id="rId3"/>
    <p:sldId id="488" r:id="rId4"/>
    <p:sldId id="498" r:id="rId5"/>
    <p:sldId id="468" r:id="rId6"/>
    <p:sldId id="499" r:id="rId7"/>
    <p:sldId id="495" r:id="rId8"/>
    <p:sldId id="496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443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0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04916-AFB5-4414-A3CE-C2036F6D9ED2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71CD3-2CE7-478B-9D9A-0D54E323F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0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71CD3-2CE7-478B-9D9A-0D54E323FE7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49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71CD3-2CE7-478B-9D9A-0D54E323FE7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991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71CD3-2CE7-478B-9D9A-0D54E323FE7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AFE0A-C815-C0E3-B1E9-DFE5C032F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4C0351-49DC-0AE1-24C7-D569D96DF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CBEA0A-25F7-1537-A0FD-B402AC98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AB4A4A-C6A4-6FD6-20D3-B41BD73F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F0CE63-D450-506C-92BB-B3A41C86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38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FB53C-DDE3-E642-6FA1-66EED288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C18BE1-E1FD-2C40-73BF-A489BF51E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7B1CB4-35F5-1CFA-B0C4-5C90A7F6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E05AC5-EC35-A85A-5EA0-E88A3ACF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BD22CF-4BDE-B0A4-F667-AF8BA1DB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85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62C1BE-9318-F537-B30A-FFC6A1789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B36A65-568C-ACC2-EA2A-D03552B5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117E29-A8FE-F1F0-FFC3-084D4B11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E3828E-EA22-DF28-5E81-AA6A3409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EF4D61-054D-6945-1CBA-656EFB1D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99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F4FA1-D660-3BF5-4022-C313E8EE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0FC2ED-54BB-289F-7D35-F1D97A09A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E21B16-63D1-7064-669D-50713FF0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6E4046-1EDC-42F2-D70C-9D700C2B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57CECA-ECC8-2ED7-3C69-33B5068E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4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19479-C5DB-18FE-F558-27CE8CC1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162677-6E73-FCEC-4A1E-1BCBC732E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3E3352-A82F-810C-56C5-7EE33030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1B4B4F-C443-A365-775B-B8EFB740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F4AE00-A0C8-86B4-3714-301D144D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96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81ECB-DF97-3E8C-F04D-C9FFA304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DC9226-7EFB-593D-9E4B-2540E5D37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79B04C-FF47-564E-DE88-0C01828F5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4CDDC2-DE51-0354-689D-0EC670A2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C8F592-26F2-1411-4CB8-D50C7700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38DE9B-F9F5-E4D9-6717-315E789C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6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4BAD8-1E62-FFFA-7E80-A05C2560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2DC921-2D02-A733-4843-42729EA56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7ACA08-C96F-96A7-8EF3-BE14FFFDD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ABB0932-205C-D4CC-F416-0B95605A7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9A1B6E-24F1-A787-05BE-D5C25A75F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58E90C-20F9-B532-3A1C-AD907247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4DDF7D-14A0-12C1-8BE5-34A44307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9340637-67C7-DEB2-E0E1-CDBA6E43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98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50FAE-AF4B-9E42-C7D0-9977843C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D9193B-A3E3-0154-BDF4-2423BCB5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9A2F9E-8091-8DA4-33FD-E2395CEA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83B5D1-6302-FEAF-2C73-CBF6DB1F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82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6666CC-D3BE-8070-F5AF-2C707E75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D556BC4-AF64-D2E2-04BE-798E9DB9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030345-F9DD-CB74-0E82-54CF23A7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30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CF1F5-935B-2451-DA33-D9E8CDB9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061592-11CD-5906-D2ED-650F7510B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447FF0-871A-8B40-F700-73ED0B01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B9B8C-BB73-50B1-5BF3-76F8BDE4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2AE63D-DCEB-D384-9731-4544DBA7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5F72A8-DEFB-BF5D-1060-4F0C21B3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85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8C46D-FA3F-2667-B766-EA1290EE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D31215-3588-A0DA-A4EA-8E6D8DDAB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A1A684-DF73-58FC-A0A0-2ABD2CF46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62947E-AF7C-690C-B1CD-254E4E49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7C4CF1-A452-CE45-C382-78E86D04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43F711-0027-3B4E-7957-B2B2DC2B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5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C9C76C2-610D-38E3-1D40-4126EC65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0C2411-00E8-FD98-1722-80EAFCB69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FDE09-5196-EEE3-0FC1-9B4863368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E83B-0296-4098-99AC-EC1D8BCC1782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07D975-4BB7-9026-C5C2-5D9F000FA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913F43-FC5A-7AB3-6024-E393AFA88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0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DFBDD2A5-F0D7-4987-90D5-8521812726DD}"/>
              </a:ext>
            </a:extLst>
          </p:cNvPr>
          <p:cNvSpPr txBox="1">
            <a:spLocks/>
          </p:cNvSpPr>
          <p:nvPr/>
        </p:nvSpPr>
        <p:spPr>
          <a:xfrm>
            <a:off x="1727868" y="1903825"/>
            <a:ext cx="8621485" cy="945991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report 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79A58E74-A431-4E35-A837-CA7E587F3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568" y="3687526"/>
            <a:ext cx="11630084" cy="165576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Speaker: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Geng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-Yun Tien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Advisor: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Eric Y. Chuang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2023/11/01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5244201-951D-4340-84EF-D8C24B9F3F26}"/>
              </a:ext>
            </a:extLst>
          </p:cNvPr>
          <p:cNvCxnSpPr/>
          <p:nvPr/>
        </p:nvCxnSpPr>
        <p:spPr>
          <a:xfrm>
            <a:off x="3338611" y="3414749"/>
            <a:ext cx="5400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46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1" y="258747"/>
            <a:ext cx="6560928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TP53 patch-level prediction </a:t>
            </a:r>
            <a:r>
              <a:rPr lang="en-US" altLang="zh-TW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DenseNet201</a:t>
            </a:r>
            <a:r>
              <a:rPr lang="en-US" altLang="zh-TW" sz="2400" b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result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AF8E80-8275-AFAB-91FE-20F9B68DC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494" y="1047605"/>
            <a:ext cx="5595758" cy="555164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A4A4E15-5E09-58BB-5C24-574171A9B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9511" y="1047606"/>
            <a:ext cx="5501235" cy="555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22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0" y="258747"/>
            <a:ext cx="8660317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TP53 slide-level prediction DenseNet201 result (threshold = 0.5)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4778BE-29C9-DD59-4FFD-AC7AD6AE4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2" y="1571625"/>
            <a:ext cx="5650929" cy="393866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DD6D9D-828A-7587-2F65-19162280E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8584" y="1571623"/>
            <a:ext cx="5650929" cy="39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0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0" y="258747"/>
            <a:ext cx="9027710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TP53 slide-level prediction DenseNet201 result (threshold = 0.5223)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4778BE-29C9-DD59-4FFD-AC7AD6AE4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3" y="1571625"/>
            <a:ext cx="5650927" cy="393866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DD6D9D-828A-7587-2F65-19162280E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8584" y="1571623"/>
            <a:ext cx="5650929" cy="39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0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1" y="258747"/>
            <a:ext cx="7596626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TP53 patch-level prediction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Inception-ResNet-v2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result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AF8E80-8275-AFAB-91FE-20F9B68DC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756" y="1047605"/>
            <a:ext cx="5501234" cy="555164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A4A4E15-5E09-58BB-5C24-574171A9B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9511" y="1047606"/>
            <a:ext cx="5501234" cy="555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08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0" y="258747"/>
            <a:ext cx="9677354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TP53 slide-level prediction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Inception-ResNet-v2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result (threshold = 0.5)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4778BE-29C9-DD59-4FFD-AC7AD6AE4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3" y="1571625"/>
            <a:ext cx="5650927" cy="393866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DD6D9D-828A-7587-2F65-19162280E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8584" y="1571623"/>
            <a:ext cx="5650929" cy="39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87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39" y="258747"/>
            <a:ext cx="9966603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TP53 slide-level prediction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Inception-ResNet-v2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result (threshold = 0.5213)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4778BE-29C9-DD59-4FFD-AC7AD6AE4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3" y="1571625"/>
            <a:ext cx="5650927" cy="39386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DD6D9D-828A-7587-2F65-19162280E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8585" y="1571623"/>
            <a:ext cx="5650927" cy="39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42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14EB60D-852D-1385-B004-47DE255F3D61}"/>
              </a:ext>
            </a:extLst>
          </p:cNvPr>
          <p:cNvSpPr/>
          <p:nvPr/>
        </p:nvSpPr>
        <p:spPr>
          <a:xfrm>
            <a:off x="507373" y="320496"/>
            <a:ext cx="2731127" cy="5724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2B8A500-5907-1821-C956-4680E65EC502}"/>
              </a:ext>
            </a:extLst>
          </p:cNvPr>
          <p:cNvGrpSpPr/>
          <p:nvPr/>
        </p:nvGrpSpPr>
        <p:grpSpPr>
          <a:xfrm>
            <a:off x="889991" y="1137433"/>
            <a:ext cx="720000" cy="769441"/>
            <a:chOff x="1498967" y="3890940"/>
            <a:chExt cx="720000" cy="769441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337F93A3-EC5E-36C3-1C86-A26BB53ED308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4BCB937-2B30-DD2D-1451-9239E234443D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3C6C377-BDC9-3103-989E-9969B967D6BA}"/>
              </a:ext>
            </a:extLst>
          </p:cNvPr>
          <p:cNvSpPr/>
          <p:nvPr/>
        </p:nvSpPr>
        <p:spPr>
          <a:xfrm>
            <a:off x="1670425" y="1134485"/>
            <a:ext cx="9480912" cy="769441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cBioPortal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165862C-A874-11F2-3CC4-CEA71890B66E}"/>
              </a:ext>
            </a:extLst>
          </p:cNvPr>
          <p:cNvGrpSpPr/>
          <p:nvPr/>
        </p:nvGrpSpPr>
        <p:grpSpPr>
          <a:xfrm>
            <a:off x="898259" y="2148463"/>
            <a:ext cx="720000" cy="769441"/>
            <a:chOff x="1498967" y="3890940"/>
            <a:chExt cx="720000" cy="769441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F7A45220-E76A-02A3-EA01-103B5DABFDE2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3E8ADEB-4D66-EF2E-2B18-3258CEBBF92E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615162E7-4A64-8511-3396-3E8DB7090296}"/>
              </a:ext>
            </a:extLst>
          </p:cNvPr>
          <p:cNvSpPr/>
          <p:nvPr/>
        </p:nvSpPr>
        <p:spPr>
          <a:xfrm>
            <a:off x="1678692" y="2145515"/>
            <a:ext cx="9816621" cy="769441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Keep improving CNN model performance and predict other genes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DDD521A5-1636-7A46-952E-40CEC81CDE40}"/>
              </a:ext>
            </a:extLst>
          </p:cNvPr>
          <p:cNvGrpSpPr/>
          <p:nvPr/>
        </p:nvGrpSpPr>
        <p:grpSpPr>
          <a:xfrm>
            <a:off x="889991" y="3159493"/>
            <a:ext cx="720000" cy="769441"/>
            <a:chOff x="1498967" y="3890940"/>
            <a:chExt cx="720000" cy="769441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5C0966E5-6056-492C-C75F-D577972561F9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23717D7-DA0B-CAF2-D1B1-55A59718996C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0E17CDD-5459-DE38-2698-BFA0559F322B}"/>
              </a:ext>
            </a:extLst>
          </p:cNvPr>
          <p:cNvSpPr/>
          <p:nvPr/>
        </p:nvSpPr>
        <p:spPr>
          <a:xfrm>
            <a:off x="1670425" y="3156545"/>
            <a:ext cx="9480912" cy="769441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Train attention-based model</a:t>
            </a:r>
          </a:p>
        </p:txBody>
      </p:sp>
    </p:spTree>
    <p:extLst>
      <p:ext uri="{BB962C8B-B14F-4D97-AF65-F5344CB8AC3E}">
        <p14:creationId xmlns:p14="http://schemas.microsoft.com/office/powerpoint/2010/main" val="297648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31281AD1-3267-859B-AF1D-B451B3F77330}"/>
              </a:ext>
            </a:extLst>
          </p:cNvPr>
          <p:cNvSpPr/>
          <p:nvPr/>
        </p:nvSpPr>
        <p:spPr>
          <a:xfrm>
            <a:off x="287742" y="347234"/>
            <a:ext cx="1403406" cy="57531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endParaRPr lang="zh-TW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68A9B70-897D-D5B4-664B-DDA54D653DB9}"/>
              </a:ext>
            </a:extLst>
          </p:cNvPr>
          <p:cNvGrpSpPr/>
          <p:nvPr/>
        </p:nvGrpSpPr>
        <p:grpSpPr>
          <a:xfrm>
            <a:off x="1060763" y="1311672"/>
            <a:ext cx="720000" cy="769441"/>
            <a:chOff x="1498967" y="3890940"/>
            <a:chExt cx="720000" cy="769441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7D38C595-C343-18CF-89B5-C01033B24015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CD047BC-0D1C-E997-E1ED-61617A727522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973A8D4-E280-F355-9B69-D4BBBD0F8298}"/>
              </a:ext>
            </a:extLst>
          </p:cNvPr>
          <p:cNvSpPr/>
          <p:nvPr/>
        </p:nvSpPr>
        <p:spPr>
          <a:xfrm>
            <a:off x="1850399" y="1227113"/>
            <a:ext cx="7900091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TP53 mutation prediction </a:t>
            </a:r>
          </a:p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(ResNet101, DenseNet201 and Inception-ResNet-v2)</a:t>
            </a:r>
            <a:endParaRPr lang="en-US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F65F2AC-190B-0031-CC9C-400E76900AB8}"/>
              </a:ext>
            </a:extLst>
          </p:cNvPr>
          <p:cNvGrpSpPr/>
          <p:nvPr/>
        </p:nvGrpSpPr>
        <p:grpSpPr>
          <a:xfrm>
            <a:off x="1069031" y="2296723"/>
            <a:ext cx="720000" cy="769441"/>
            <a:chOff x="1498967" y="3890940"/>
            <a:chExt cx="720000" cy="769441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557082FA-05F6-07EC-AE76-DA50DF22994A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B56D166-9096-8A08-DA41-6D52155A57E6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448926C-56C5-79F4-7889-B568AE82B3E2}"/>
              </a:ext>
            </a:extLst>
          </p:cNvPr>
          <p:cNvSpPr/>
          <p:nvPr/>
        </p:nvSpPr>
        <p:spPr>
          <a:xfrm>
            <a:off x="1858668" y="2212164"/>
            <a:ext cx="9480912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Finish AACR abstract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EDD78778-6A8B-9E63-9F8C-8699117731B9}"/>
              </a:ext>
            </a:extLst>
          </p:cNvPr>
          <p:cNvGrpSpPr/>
          <p:nvPr/>
        </p:nvGrpSpPr>
        <p:grpSpPr>
          <a:xfrm>
            <a:off x="1060762" y="3278318"/>
            <a:ext cx="720000" cy="769441"/>
            <a:chOff x="1498967" y="3890940"/>
            <a:chExt cx="720000" cy="769441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13B6B257-AABB-C06D-8844-B6435A56DF5A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3F402A99-533D-EDCD-D406-D3D42439AD64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26221C6A-66AB-CDCB-D16E-65F8FD991A60}"/>
              </a:ext>
            </a:extLst>
          </p:cNvPr>
          <p:cNvSpPr/>
          <p:nvPr/>
        </p:nvSpPr>
        <p:spPr>
          <a:xfrm>
            <a:off x="1850399" y="3193759"/>
            <a:ext cx="9480912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Finish big lab meeting paper presentation </a:t>
            </a:r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073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2" y="258747"/>
            <a:ext cx="2231523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Mutation data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6E54BB3-3302-FF27-13FF-5D2DAC396C39}"/>
              </a:ext>
            </a:extLst>
          </p:cNvPr>
          <p:cNvSpPr txBox="1"/>
          <p:nvPr/>
        </p:nvSpPr>
        <p:spPr>
          <a:xfrm>
            <a:off x="911942" y="3830153"/>
            <a:ext cx="103681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Total </a:t>
            </a:r>
            <a:r>
              <a:rPr lang="en-US" altLang="zh-TW" sz="2000" b="1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424</a:t>
            </a:r>
            <a:r>
              <a:rPr lang="en-US" altLang="zh-TW" sz="2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TCGA-COAD WSIs are used and divided into training, validation and testing 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set in the ratio of 70%, 10% and 20% </a:t>
            </a: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13">
            <a:extLst>
              <a:ext uri="{FF2B5EF4-FFF2-40B4-BE49-F238E27FC236}">
                <a16:creationId xmlns:a16="http://schemas.microsoft.com/office/drawing/2014/main" id="{99050924-5D8A-BC61-C109-230A15FEB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63342"/>
              </p:ext>
            </p:extLst>
          </p:nvPr>
        </p:nvGraphicFramePr>
        <p:xfrm>
          <a:off x="3195193" y="5231185"/>
          <a:ext cx="5801612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21697">
                  <a:extLst>
                    <a:ext uri="{9D8B030D-6E8A-4147-A177-3AD203B41FA5}">
                      <a16:colId xmlns:a16="http://schemas.microsoft.com/office/drawing/2014/main" val="3273458590"/>
                    </a:ext>
                  </a:extLst>
                </a:gridCol>
                <a:gridCol w="2679915">
                  <a:extLst>
                    <a:ext uri="{9D8B030D-6E8A-4147-A177-3AD203B41FA5}">
                      <a16:colId xmlns:a16="http://schemas.microsoft.com/office/drawing/2014/main" val="330130090"/>
                    </a:ext>
                  </a:extLst>
                </a:gridCol>
              </a:tblGrid>
              <a:tr h="340017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TP53</a:t>
                      </a: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976035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Wildtype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25254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Mutation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49669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F6FBA0F-075F-6C42-9F1E-135F2C733517}"/>
              </a:ext>
            </a:extLst>
          </p:cNvPr>
          <p:cNvSpPr txBox="1"/>
          <p:nvPr/>
        </p:nvSpPr>
        <p:spPr>
          <a:xfrm>
            <a:off x="911941" y="4622018"/>
            <a:ext cx="103681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Generate TP53 mutation label</a:t>
            </a: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34BF62B-9510-DABB-7A3D-8384792CA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936" y="2315187"/>
            <a:ext cx="6427829" cy="83396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349D337-0DF5-872D-4C7C-2242295AD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076" y="330974"/>
            <a:ext cx="684196" cy="335703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ECF98BA-4F08-685B-F406-617BB5E94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513" y="110606"/>
            <a:ext cx="854422" cy="368113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2483454-6B0D-1FDE-E42D-56449778C62F}"/>
              </a:ext>
            </a:extLst>
          </p:cNvPr>
          <p:cNvSpPr txBox="1"/>
          <p:nvPr/>
        </p:nvSpPr>
        <p:spPr>
          <a:xfrm>
            <a:off x="911942" y="854319"/>
            <a:ext cx="78961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Original </a:t>
            </a:r>
            <a:r>
              <a:rPr lang="en-US" altLang="zh-TW" sz="20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435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WSIs are downloaded. More, exclude samples with inferior in quality (bright, blurry and inconspicuous) and the less tumor patches samples are also removed </a:t>
            </a:r>
            <a:endParaRPr kumimoji="0" lang="en-US" altLang="zh-TW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88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782EDF81-14F0-5CB0-06C8-1E51267F15EA}"/>
              </a:ext>
            </a:extLst>
          </p:cNvPr>
          <p:cNvSpPr/>
          <p:nvPr/>
        </p:nvSpPr>
        <p:spPr>
          <a:xfrm>
            <a:off x="287743" y="258747"/>
            <a:ext cx="7027458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Gene mutation patch-level prediction – ResNet101   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13">
            <a:extLst>
              <a:ext uri="{FF2B5EF4-FFF2-40B4-BE49-F238E27FC236}">
                <a16:creationId xmlns:a16="http://schemas.microsoft.com/office/drawing/2014/main" id="{C0D68DB4-611E-070F-D24C-A18A196B6267}"/>
              </a:ext>
            </a:extLst>
          </p:cNvPr>
          <p:cNvGraphicFramePr>
            <a:graphicFrameLocks noGrp="1"/>
          </p:cNvGraphicFramePr>
          <p:nvPr/>
        </p:nvGraphicFramePr>
        <p:xfrm>
          <a:off x="1479754" y="911163"/>
          <a:ext cx="9232492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64648">
                  <a:extLst>
                    <a:ext uri="{9D8B030D-6E8A-4147-A177-3AD203B41FA5}">
                      <a16:colId xmlns:a16="http://schemas.microsoft.com/office/drawing/2014/main" val="3273458590"/>
                    </a:ext>
                  </a:extLst>
                </a:gridCol>
                <a:gridCol w="1686611">
                  <a:extLst>
                    <a:ext uri="{9D8B030D-6E8A-4147-A177-3AD203B41FA5}">
                      <a16:colId xmlns:a16="http://schemas.microsoft.com/office/drawing/2014/main" val="1417375228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2018274349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581405732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1906962912"/>
                    </a:ext>
                  </a:extLst>
                </a:gridCol>
              </a:tblGrid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TP53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976035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en-US" altLang="zh-TW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254180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1217866"/>
                  </a:ext>
                </a:extLst>
              </a:tr>
            </a:tbl>
          </a:graphicData>
        </a:graphic>
      </p:graphicFrame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3FD7D5D-4330-C3ED-9549-9FF7754D1DE3}"/>
              </a:ext>
            </a:extLst>
          </p:cNvPr>
          <p:cNvSpPr/>
          <p:nvPr/>
        </p:nvSpPr>
        <p:spPr>
          <a:xfrm>
            <a:off x="287743" y="2256448"/>
            <a:ext cx="7027458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Gene mutation slide-level  prediction – ResNet101    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13">
            <a:extLst>
              <a:ext uri="{FF2B5EF4-FFF2-40B4-BE49-F238E27FC236}">
                <a16:creationId xmlns:a16="http://schemas.microsoft.com/office/drawing/2014/main" id="{9789ED1D-70DC-68FA-DFFA-AFC8D7E0D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69418"/>
              </p:ext>
            </p:extLst>
          </p:nvPr>
        </p:nvGraphicFramePr>
        <p:xfrm>
          <a:off x="1479754" y="3429000"/>
          <a:ext cx="9232492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64648">
                  <a:extLst>
                    <a:ext uri="{9D8B030D-6E8A-4147-A177-3AD203B41FA5}">
                      <a16:colId xmlns:a16="http://schemas.microsoft.com/office/drawing/2014/main" val="3273458590"/>
                    </a:ext>
                  </a:extLst>
                </a:gridCol>
                <a:gridCol w="1686611">
                  <a:extLst>
                    <a:ext uri="{9D8B030D-6E8A-4147-A177-3AD203B41FA5}">
                      <a16:colId xmlns:a16="http://schemas.microsoft.com/office/drawing/2014/main" val="1417375228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2018274349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581405732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1906962912"/>
                    </a:ext>
                  </a:extLst>
                </a:gridCol>
              </a:tblGrid>
              <a:tr h="34001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TP53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976035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0.734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254180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480304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B9B8191D-5355-3266-F553-10FD2FD30BD2}"/>
              </a:ext>
            </a:extLst>
          </p:cNvPr>
          <p:cNvSpPr txBox="1"/>
          <p:nvPr/>
        </p:nvSpPr>
        <p:spPr>
          <a:xfrm>
            <a:off x="688006" y="2843716"/>
            <a:ext cx="92324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Threshold = 0.5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ACA0C0-7434-BF9D-E0E2-3775040E2F94}"/>
              </a:ext>
            </a:extLst>
          </p:cNvPr>
          <p:cNvSpPr txBox="1"/>
          <p:nvPr/>
        </p:nvSpPr>
        <p:spPr>
          <a:xfrm>
            <a:off x="688006" y="4730100"/>
            <a:ext cx="92324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Threshold = 0.5427</a:t>
            </a:r>
          </a:p>
        </p:txBody>
      </p:sp>
      <p:graphicFrame>
        <p:nvGraphicFramePr>
          <p:cNvPr id="6" name="表格 13">
            <a:extLst>
              <a:ext uri="{FF2B5EF4-FFF2-40B4-BE49-F238E27FC236}">
                <a16:creationId xmlns:a16="http://schemas.microsoft.com/office/drawing/2014/main" id="{A9A86259-A640-A071-D8C4-D6350223C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456946"/>
              </p:ext>
            </p:extLst>
          </p:nvPr>
        </p:nvGraphicFramePr>
        <p:xfrm>
          <a:off x="1479754" y="5323776"/>
          <a:ext cx="9232492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64648">
                  <a:extLst>
                    <a:ext uri="{9D8B030D-6E8A-4147-A177-3AD203B41FA5}">
                      <a16:colId xmlns:a16="http://schemas.microsoft.com/office/drawing/2014/main" val="3273458590"/>
                    </a:ext>
                  </a:extLst>
                </a:gridCol>
                <a:gridCol w="1686611">
                  <a:extLst>
                    <a:ext uri="{9D8B030D-6E8A-4147-A177-3AD203B41FA5}">
                      <a16:colId xmlns:a16="http://schemas.microsoft.com/office/drawing/2014/main" val="1417375228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2018274349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581405732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1906962912"/>
                    </a:ext>
                  </a:extLst>
                </a:gridCol>
              </a:tblGrid>
              <a:tr h="34001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TP53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976035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0.734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254180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48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52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782EDF81-14F0-5CB0-06C8-1E51267F15EA}"/>
              </a:ext>
            </a:extLst>
          </p:cNvPr>
          <p:cNvSpPr/>
          <p:nvPr/>
        </p:nvSpPr>
        <p:spPr>
          <a:xfrm>
            <a:off x="287742" y="258747"/>
            <a:ext cx="7307375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Gene mutation patch-level prediction –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DenseNet201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13">
            <a:extLst>
              <a:ext uri="{FF2B5EF4-FFF2-40B4-BE49-F238E27FC236}">
                <a16:creationId xmlns:a16="http://schemas.microsoft.com/office/drawing/2014/main" id="{C0D68DB4-611E-070F-D24C-A18A196B6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782075"/>
              </p:ext>
            </p:extLst>
          </p:nvPr>
        </p:nvGraphicFramePr>
        <p:xfrm>
          <a:off x="1479754" y="911163"/>
          <a:ext cx="9232492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64648">
                  <a:extLst>
                    <a:ext uri="{9D8B030D-6E8A-4147-A177-3AD203B41FA5}">
                      <a16:colId xmlns:a16="http://schemas.microsoft.com/office/drawing/2014/main" val="3273458590"/>
                    </a:ext>
                  </a:extLst>
                </a:gridCol>
                <a:gridCol w="1686611">
                  <a:extLst>
                    <a:ext uri="{9D8B030D-6E8A-4147-A177-3AD203B41FA5}">
                      <a16:colId xmlns:a16="http://schemas.microsoft.com/office/drawing/2014/main" val="1417375228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2018274349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581405732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1906962912"/>
                    </a:ext>
                  </a:extLst>
                </a:gridCol>
              </a:tblGrid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TP53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976035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en-US" altLang="zh-TW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254180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1217866"/>
                  </a:ext>
                </a:extLst>
              </a:tr>
            </a:tbl>
          </a:graphicData>
        </a:graphic>
      </p:graphicFrame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3FD7D5D-4330-C3ED-9549-9FF7754D1DE3}"/>
              </a:ext>
            </a:extLst>
          </p:cNvPr>
          <p:cNvSpPr/>
          <p:nvPr/>
        </p:nvSpPr>
        <p:spPr>
          <a:xfrm>
            <a:off x="287742" y="2256448"/>
            <a:ext cx="7120763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Gene mutation slide-level  prediction –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DenseNet201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13">
            <a:extLst>
              <a:ext uri="{FF2B5EF4-FFF2-40B4-BE49-F238E27FC236}">
                <a16:creationId xmlns:a16="http://schemas.microsoft.com/office/drawing/2014/main" id="{715DF54B-CBE8-622C-8993-21EEE4EE1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578039"/>
              </p:ext>
            </p:extLst>
          </p:nvPr>
        </p:nvGraphicFramePr>
        <p:xfrm>
          <a:off x="1479754" y="3429000"/>
          <a:ext cx="9232492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64648">
                  <a:extLst>
                    <a:ext uri="{9D8B030D-6E8A-4147-A177-3AD203B41FA5}">
                      <a16:colId xmlns:a16="http://schemas.microsoft.com/office/drawing/2014/main" val="3273458590"/>
                    </a:ext>
                  </a:extLst>
                </a:gridCol>
                <a:gridCol w="1686611">
                  <a:extLst>
                    <a:ext uri="{9D8B030D-6E8A-4147-A177-3AD203B41FA5}">
                      <a16:colId xmlns:a16="http://schemas.microsoft.com/office/drawing/2014/main" val="1417375228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2018274349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581405732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1906962912"/>
                    </a:ext>
                  </a:extLst>
                </a:gridCol>
              </a:tblGrid>
              <a:tr h="34001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TP53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976035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0.752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254180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480304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291D2636-652B-56C9-F392-5DFEC625E03A}"/>
              </a:ext>
            </a:extLst>
          </p:cNvPr>
          <p:cNvSpPr txBox="1"/>
          <p:nvPr/>
        </p:nvSpPr>
        <p:spPr>
          <a:xfrm>
            <a:off x="688006" y="2843716"/>
            <a:ext cx="92324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Threshold = 0.5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7DE7DC-0443-35B8-509D-82151B20D53D}"/>
              </a:ext>
            </a:extLst>
          </p:cNvPr>
          <p:cNvSpPr txBox="1"/>
          <p:nvPr/>
        </p:nvSpPr>
        <p:spPr>
          <a:xfrm>
            <a:off x="688006" y="4730100"/>
            <a:ext cx="92324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Threshold = 0.5223</a:t>
            </a:r>
          </a:p>
        </p:txBody>
      </p:sp>
      <p:graphicFrame>
        <p:nvGraphicFramePr>
          <p:cNvPr id="10" name="表格 13">
            <a:extLst>
              <a:ext uri="{FF2B5EF4-FFF2-40B4-BE49-F238E27FC236}">
                <a16:creationId xmlns:a16="http://schemas.microsoft.com/office/drawing/2014/main" id="{10D1BADE-3824-A984-3C27-3CAA7B67A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78842"/>
              </p:ext>
            </p:extLst>
          </p:nvPr>
        </p:nvGraphicFramePr>
        <p:xfrm>
          <a:off x="1479754" y="5323776"/>
          <a:ext cx="9232492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64648">
                  <a:extLst>
                    <a:ext uri="{9D8B030D-6E8A-4147-A177-3AD203B41FA5}">
                      <a16:colId xmlns:a16="http://schemas.microsoft.com/office/drawing/2014/main" val="3273458590"/>
                    </a:ext>
                  </a:extLst>
                </a:gridCol>
                <a:gridCol w="1686611">
                  <a:extLst>
                    <a:ext uri="{9D8B030D-6E8A-4147-A177-3AD203B41FA5}">
                      <a16:colId xmlns:a16="http://schemas.microsoft.com/office/drawing/2014/main" val="1417375228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2018274349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581405732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1906962912"/>
                    </a:ext>
                  </a:extLst>
                </a:gridCol>
              </a:tblGrid>
              <a:tr h="34001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TP53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976035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0.752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254180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48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12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782EDF81-14F0-5CB0-06C8-1E51267F15EA}"/>
              </a:ext>
            </a:extLst>
          </p:cNvPr>
          <p:cNvSpPr/>
          <p:nvPr/>
        </p:nvSpPr>
        <p:spPr>
          <a:xfrm>
            <a:off x="287742" y="258747"/>
            <a:ext cx="8249767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Gene mutation patch-level prediction –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Inception-ResNet-v2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13">
            <a:extLst>
              <a:ext uri="{FF2B5EF4-FFF2-40B4-BE49-F238E27FC236}">
                <a16:creationId xmlns:a16="http://schemas.microsoft.com/office/drawing/2014/main" id="{C0D68DB4-611E-070F-D24C-A18A196B6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68124"/>
              </p:ext>
            </p:extLst>
          </p:nvPr>
        </p:nvGraphicFramePr>
        <p:xfrm>
          <a:off x="1479754" y="911163"/>
          <a:ext cx="9232492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64648">
                  <a:extLst>
                    <a:ext uri="{9D8B030D-6E8A-4147-A177-3AD203B41FA5}">
                      <a16:colId xmlns:a16="http://schemas.microsoft.com/office/drawing/2014/main" val="3273458590"/>
                    </a:ext>
                  </a:extLst>
                </a:gridCol>
                <a:gridCol w="1686611">
                  <a:extLst>
                    <a:ext uri="{9D8B030D-6E8A-4147-A177-3AD203B41FA5}">
                      <a16:colId xmlns:a16="http://schemas.microsoft.com/office/drawing/2014/main" val="1417375228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2018274349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581405732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1906962912"/>
                    </a:ext>
                  </a:extLst>
                </a:gridCol>
              </a:tblGrid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TP53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976035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en-US" altLang="zh-TW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254180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1217866"/>
                  </a:ext>
                </a:extLst>
              </a:tr>
            </a:tbl>
          </a:graphicData>
        </a:graphic>
      </p:graphicFrame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3FD7D5D-4330-C3ED-9549-9FF7754D1DE3}"/>
              </a:ext>
            </a:extLst>
          </p:cNvPr>
          <p:cNvSpPr/>
          <p:nvPr/>
        </p:nvSpPr>
        <p:spPr>
          <a:xfrm>
            <a:off x="287743" y="2256448"/>
            <a:ext cx="8249766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Gene mutation slide-level  prediction –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Inception-ResNet-v2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3">
            <a:extLst>
              <a:ext uri="{FF2B5EF4-FFF2-40B4-BE49-F238E27FC236}">
                <a16:creationId xmlns:a16="http://schemas.microsoft.com/office/drawing/2014/main" id="{38DF6414-8F63-E420-D756-F6257BFDC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43404"/>
              </p:ext>
            </p:extLst>
          </p:nvPr>
        </p:nvGraphicFramePr>
        <p:xfrm>
          <a:off x="1479754" y="3429000"/>
          <a:ext cx="9232492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64648">
                  <a:extLst>
                    <a:ext uri="{9D8B030D-6E8A-4147-A177-3AD203B41FA5}">
                      <a16:colId xmlns:a16="http://schemas.microsoft.com/office/drawing/2014/main" val="3273458590"/>
                    </a:ext>
                  </a:extLst>
                </a:gridCol>
                <a:gridCol w="1686611">
                  <a:extLst>
                    <a:ext uri="{9D8B030D-6E8A-4147-A177-3AD203B41FA5}">
                      <a16:colId xmlns:a16="http://schemas.microsoft.com/office/drawing/2014/main" val="1417375228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2018274349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581405732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1906962912"/>
                    </a:ext>
                  </a:extLst>
                </a:gridCol>
              </a:tblGrid>
              <a:tr h="34001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TP53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976035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0.696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254180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480304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856D60B-BDBF-9729-7595-C707E601FBA0}"/>
              </a:ext>
            </a:extLst>
          </p:cNvPr>
          <p:cNvSpPr txBox="1"/>
          <p:nvPr/>
        </p:nvSpPr>
        <p:spPr>
          <a:xfrm>
            <a:off x="688006" y="2843716"/>
            <a:ext cx="92324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Threshold = 0.5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23E0465-09EF-A134-8B15-694BBB96616E}"/>
              </a:ext>
            </a:extLst>
          </p:cNvPr>
          <p:cNvSpPr txBox="1"/>
          <p:nvPr/>
        </p:nvSpPr>
        <p:spPr>
          <a:xfrm>
            <a:off x="688006" y="4730100"/>
            <a:ext cx="92324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Threshold = 0.5213</a:t>
            </a:r>
          </a:p>
        </p:txBody>
      </p:sp>
      <p:graphicFrame>
        <p:nvGraphicFramePr>
          <p:cNvPr id="7" name="表格 13">
            <a:extLst>
              <a:ext uri="{FF2B5EF4-FFF2-40B4-BE49-F238E27FC236}">
                <a16:creationId xmlns:a16="http://schemas.microsoft.com/office/drawing/2014/main" id="{FC26E567-58FC-B3C4-14C0-4CA865595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424694"/>
              </p:ext>
            </p:extLst>
          </p:nvPr>
        </p:nvGraphicFramePr>
        <p:xfrm>
          <a:off x="1479754" y="5323776"/>
          <a:ext cx="9232492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64648">
                  <a:extLst>
                    <a:ext uri="{9D8B030D-6E8A-4147-A177-3AD203B41FA5}">
                      <a16:colId xmlns:a16="http://schemas.microsoft.com/office/drawing/2014/main" val="3273458590"/>
                    </a:ext>
                  </a:extLst>
                </a:gridCol>
                <a:gridCol w="1686611">
                  <a:extLst>
                    <a:ext uri="{9D8B030D-6E8A-4147-A177-3AD203B41FA5}">
                      <a16:colId xmlns:a16="http://schemas.microsoft.com/office/drawing/2014/main" val="1417375228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2018274349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581405732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1906962912"/>
                    </a:ext>
                  </a:extLst>
                </a:gridCol>
              </a:tblGrid>
              <a:tr h="34001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TP53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976035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0.696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254180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48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95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1" y="258747"/>
            <a:ext cx="6336994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TP53 patch-level prediction ResNet101 result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AF8E80-8275-AFAB-91FE-20F9B68DC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494" y="1047605"/>
            <a:ext cx="5595758" cy="555164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A4A4E15-5E09-58BB-5C24-574171A9B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9511" y="1047606"/>
            <a:ext cx="5501235" cy="555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9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0" y="258747"/>
            <a:ext cx="8305753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TP53 slide-level prediction ResNet101 result (threshold = 0.5)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4778BE-29C9-DD59-4FFD-AC7AD6AE4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2" y="1571625"/>
            <a:ext cx="5650929" cy="39386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DD6D9D-828A-7587-2F65-19162280E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8583" y="1571623"/>
            <a:ext cx="5650931" cy="39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6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0" y="258747"/>
            <a:ext cx="8762954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TP53 slide-level prediction ResNet101 result (threshold = 0.5427)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4778BE-29C9-DD59-4FFD-AC7AD6AE4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2" y="1571625"/>
            <a:ext cx="5650929" cy="393866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DD6D9D-828A-7587-2F65-19162280E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8584" y="1571623"/>
            <a:ext cx="5650929" cy="39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9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118748</TotalTime>
  <Words>390</Words>
  <Application>Microsoft Office PowerPoint</Application>
  <PresentationFormat>寬螢幕</PresentationFormat>
  <Paragraphs>187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willytien88@gmail.com</dc:creator>
  <cp:lastModifiedBy>田庚昀</cp:lastModifiedBy>
  <cp:revision>2751</cp:revision>
  <dcterms:created xsi:type="dcterms:W3CDTF">2022-09-18T02:51:45Z</dcterms:created>
  <dcterms:modified xsi:type="dcterms:W3CDTF">2023-10-31T15:57:57Z</dcterms:modified>
</cp:coreProperties>
</file>