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72" r:id="rId3"/>
    <p:sldId id="510" r:id="rId4"/>
    <p:sldId id="516" r:id="rId5"/>
    <p:sldId id="511" r:id="rId6"/>
    <p:sldId id="513" r:id="rId7"/>
    <p:sldId id="514" r:id="rId8"/>
    <p:sldId id="521" r:id="rId9"/>
    <p:sldId id="517" r:id="rId10"/>
    <p:sldId id="520" r:id="rId11"/>
    <p:sldId id="523" r:id="rId12"/>
    <p:sldId id="524" r:id="rId13"/>
    <p:sldId id="522" r:id="rId14"/>
    <p:sldId id="443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04916-AFB5-4414-A3CE-C2036F6D9ED2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71CD3-2CE7-478B-9D9A-0D54E323F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0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AFE0A-C815-C0E3-B1E9-DFE5C032F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4C0351-49DC-0AE1-24C7-D569D96DF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CBEA0A-25F7-1537-A0FD-B402AC98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AB4A4A-C6A4-6FD6-20D3-B41BD73F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F0CE63-D450-506C-92BB-B3A41C86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38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B53C-DDE3-E642-6FA1-66EED288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C18BE1-E1FD-2C40-73BF-A489BF51E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7B1CB4-35F5-1CFA-B0C4-5C90A7F6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E05AC5-EC35-A85A-5EA0-E88A3ACF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BD22CF-4BDE-B0A4-F667-AF8BA1D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85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62C1BE-9318-F537-B30A-FFC6A1789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B36A65-568C-ACC2-EA2A-D03552B5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117E29-A8FE-F1F0-FFC3-084D4B11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E3828E-EA22-DF28-5E81-AA6A3409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EF4D61-054D-6945-1CBA-656EFB1D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9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F4FA1-D660-3BF5-4022-C313E8EE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0FC2ED-54BB-289F-7D35-F1D97A09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E21B16-63D1-7064-669D-50713FF0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6E4046-1EDC-42F2-D70C-9D700C2B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57CECA-ECC8-2ED7-3C69-33B5068E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4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19479-C5DB-18FE-F558-27CE8CC1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162677-6E73-FCEC-4A1E-1BCBC732E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3E3352-A82F-810C-56C5-7EE33030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1B4B4F-C443-A365-775B-B8EFB740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F4AE00-A0C8-86B4-3714-301D144D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81ECB-DF97-3E8C-F04D-C9FFA304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DC9226-7EFB-593D-9E4B-2540E5D37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79B04C-FF47-564E-DE88-0C01828F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4CDDC2-DE51-0354-689D-0EC670A2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C8F592-26F2-1411-4CB8-D50C7700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38DE9B-F9F5-E4D9-6717-315E789C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6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4BAD8-1E62-FFFA-7E80-A05C2560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2DC921-2D02-A733-4843-42729EA56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7ACA08-C96F-96A7-8EF3-BE14FFFDD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BB0932-205C-D4CC-F416-0B95605A7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9A1B6E-24F1-A787-05BE-D5C25A75F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58E90C-20F9-B532-3A1C-AD907247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4DDF7D-14A0-12C1-8BE5-34A44307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340637-67C7-DEB2-E0E1-CDBA6E43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98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50FAE-AF4B-9E42-C7D0-9977843C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D9193B-A3E3-0154-BDF4-2423BCB5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9A2F9E-8091-8DA4-33FD-E2395CEA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83B5D1-6302-FEAF-2C73-CBF6DB1F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82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6666CC-D3BE-8070-F5AF-2C707E75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D556BC4-AF64-D2E2-04BE-798E9DB9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030345-F9DD-CB74-0E82-54CF23A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30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CF1F5-935B-2451-DA33-D9E8CDB9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61592-11CD-5906-D2ED-650F7510B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447FF0-871A-8B40-F700-73ED0B01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B9B8C-BB73-50B1-5BF3-76F8BDE4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2AE63D-DCEB-D384-9731-4544DBA7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5F72A8-DEFB-BF5D-1060-4F0C21B3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85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8C46D-FA3F-2667-B766-EA1290EE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D31215-3588-A0DA-A4EA-8E6D8DDAB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A1A684-DF73-58FC-A0A0-2ABD2CF46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62947E-AF7C-690C-B1CD-254E4E49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7C4CF1-A452-CE45-C382-78E86D04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43F711-0027-3B4E-7957-B2B2DC2B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5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9C76C2-610D-38E3-1D40-4126EC65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0C2411-00E8-FD98-1722-80EAFCB69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FDE09-5196-EEE3-0FC1-9B4863368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E83B-0296-4098-99AC-EC1D8BCC1782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7D975-4BB7-9026-C5C2-5D9F000FA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13F43-FC5A-7AB3-6024-E393AFA88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0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DFBDD2A5-F0D7-4987-90D5-8521812726DD}"/>
              </a:ext>
            </a:extLst>
          </p:cNvPr>
          <p:cNvSpPr txBox="1">
            <a:spLocks/>
          </p:cNvSpPr>
          <p:nvPr/>
        </p:nvSpPr>
        <p:spPr>
          <a:xfrm>
            <a:off x="1727868" y="1903825"/>
            <a:ext cx="8621485" cy="945991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report 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79A58E74-A431-4E35-A837-CA7E587F3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68" y="3687526"/>
            <a:ext cx="11630084" cy="165576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Geng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-Yun Tien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Eric Y. Chuang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2023/11/29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5244201-951D-4340-84EF-D8C24B9F3F26}"/>
              </a:ext>
            </a:extLst>
          </p:cNvPr>
          <p:cNvCxnSpPr/>
          <p:nvPr/>
        </p:nvCxnSpPr>
        <p:spPr>
          <a:xfrm>
            <a:off x="3338611" y="3414749"/>
            <a:ext cx="5400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469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0CEA1A5-4EBF-14B9-99A5-8512D7E5B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805"/>
          <a:stretch/>
        </p:blipFill>
        <p:spPr>
          <a:xfrm>
            <a:off x="2265132" y="1686077"/>
            <a:ext cx="7661736" cy="2592000"/>
          </a:xfrm>
          <a:prstGeom prst="rect">
            <a:avLst/>
          </a:prstGeom>
        </p:spPr>
      </p:pic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39" y="258747"/>
            <a:ext cx="6476955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different pooling matrix P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9132A3-FCA9-2897-0D59-3B547BF29EE6}"/>
              </a:ext>
            </a:extLst>
          </p:cNvPr>
          <p:cNvSpPr txBox="1"/>
          <p:nvPr/>
        </p:nvSpPr>
        <p:spPr>
          <a:xfrm>
            <a:off x="636396" y="906250"/>
            <a:ext cx="786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there are 5 instances sampled from WSI 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44584F8-B1EF-F1B2-4818-E83CBEF71B30}"/>
              </a:ext>
            </a:extLst>
          </p:cNvPr>
          <p:cNvSpPr txBox="1"/>
          <p:nvPr/>
        </p:nvSpPr>
        <p:spPr>
          <a:xfrm>
            <a:off x="636395" y="1362912"/>
            <a:ext cx="10989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in the diagonal line indicate the attention weight for itself and the rest indicate correlation between different instances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07C940E-7631-C88C-EC2A-A4583CAE26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98"/>
          <a:stretch/>
        </p:blipFill>
        <p:spPr>
          <a:xfrm>
            <a:off x="3503578" y="4199088"/>
            <a:ext cx="5255181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2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1" y="258747"/>
            <a:ext cx="2735377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Literature review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A2AD9C-4DA8-4F07-EA81-E64064E4C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61" y="1021556"/>
            <a:ext cx="11858939" cy="28368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F8F02DD-1B21-A541-EE57-8DFCA3FC1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63" y="4254475"/>
            <a:ext cx="10795674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80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1" y="258747"/>
            <a:ext cx="2726047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Proposed pipeline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D11F3B5-8848-E101-6D01-A33B5C467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82" y="1108529"/>
            <a:ext cx="10900835" cy="522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21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0" y="258747"/>
            <a:ext cx="4573509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Results comparison in testing set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4902F7-CDF6-6D39-CB17-86CD574B966C}"/>
              </a:ext>
            </a:extLst>
          </p:cNvPr>
          <p:cNvSpPr txBox="1"/>
          <p:nvPr/>
        </p:nvSpPr>
        <p:spPr>
          <a:xfrm>
            <a:off x="442450" y="2956195"/>
            <a:ext cx="4264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result: AUC 0.61 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FECD38-2C7B-460E-27D8-A4D17FC4A240}"/>
              </a:ext>
            </a:extLst>
          </p:cNvPr>
          <p:cNvSpPr txBox="1"/>
          <p:nvPr/>
        </p:nvSpPr>
        <p:spPr>
          <a:xfrm>
            <a:off x="442449" y="3544804"/>
            <a:ext cx="4264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result: AUC 0.6 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5BA001-D876-F7B5-F27A-E0F3E0DE2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811" y="712175"/>
            <a:ext cx="5903447" cy="583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5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14EB60D-852D-1385-B004-47DE255F3D61}"/>
              </a:ext>
            </a:extLst>
          </p:cNvPr>
          <p:cNvSpPr/>
          <p:nvPr/>
        </p:nvSpPr>
        <p:spPr>
          <a:xfrm>
            <a:off x="507373" y="320496"/>
            <a:ext cx="2731127" cy="5724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2B8A500-5907-1821-C956-4680E65EC502}"/>
              </a:ext>
            </a:extLst>
          </p:cNvPr>
          <p:cNvGrpSpPr/>
          <p:nvPr/>
        </p:nvGrpSpPr>
        <p:grpSpPr>
          <a:xfrm>
            <a:off x="889991" y="1137433"/>
            <a:ext cx="720000" cy="769441"/>
            <a:chOff x="1498967" y="3890940"/>
            <a:chExt cx="720000" cy="769441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337F93A3-EC5E-36C3-1C86-A26BB53ED308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4BCB937-2B30-DD2D-1451-9239E234443D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3C6C377-BDC9-3103-989E-9969B967D6BA}"/>
              </a:ext>
            </a:extLst>
          </p:cNvPr>
          <p:cNvSpPr/>
          <p:nvPr/>
        </p:nvSpPr>
        <p:spPr>
          <a:xfrm>
            <a:off x="1670425" y="1134485"/>
            <a:ext cx="9480912" cy="769441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Multiple instance learning with graph neural networks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59D14BCF-7EB4-B6FE-16B5-04ADB35747EA}"/>
              </a:ext>
            </a:extLst>
          </p:cNvPr>
          <p:cNvGrpSpPr/>
          <p:nvPr/>
        </p:nvGrpSpPr>
        <p:grpSpPr>
          <a:xfrm>
            <a:off x="898259" y="2148463"/>
            <a:ext cx="720000" cy="769441"/>
            <a:chOff x="1498967" y="3890940"/>
            <a:chExt cx="720000" cy="769441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1FE0A050-71E4-C988-CC64-27FAAEE99AFA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2B09EE9-C21B-32C4-BE0A-2E84BA52D013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245AFAF-F405-DF7E-6874-BF6997854EAE}"/>
              </a:ext>
            </a:extLst>
          </p:cNvPr>
          <p:cNvSpPr/>
          <p:nvPr/>
        </p:nvSpPr>
        <p:spPr>
          <a:xfrm>
            <a:off x="1678693" y="2145515"/>
            <a:ext cx="9480912" cy="769441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Graphormer</a:t>
            </a:r>
            <a:endParaRPr lang="en-US" altLang="zh-TW" sz="2400" b="1" dirty="0">
              <a:solidFill>
                <a:schemeClr val="tx1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48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31281AD1-3267-859B-AF1D-B451B3F77330}"/>
              </a:ext>
            </a:extLst>
          </p:cNvPr>
          <p:cNvSpPr/>
          <p:nvPr/>
        </p:nvSpPr>
        <p:spPr>
          <a:xfrm>
            <a:off x="287742" y="347234"/>
            <a:ext cx="1403406" cy="57531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lang="zh-TW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68A9B70-897D-D5B4-664B-DDA54D653DB9}"/>
              </a:ext>
            </a:extLst>
          </p:cNvPr>
          <p:cNvGrpSpPr/>
          <p:nvPr/>
        </p:nvGrpSpPr>
        <p:grpSpPr>
          <a:xfrm>
            <a:off x="1060763" y="1311672"/>
            <a:ext cx="720000" cy="769441"/>
            <a:chOff x="1498967" y="3890940"/>
            <a:chExt cx="720000" cy="769441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7D38C595-C343-18CF-89B5-C01033B24015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CD047BC-0D1C-E997-E1ED-61617A727522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73A8D4-E280-F355-9B69-D4BBBD0F8298}"/>
              </a:ext>
            </a:extLst>
          </p:cNvPr>
          <p:cNvSpPr/>
          <p:nvPr/>
        </p:nvSpPr>
        <p:spPr>
          <a:xfrm>
            <a:off x="1850399" y="1227113"/>
            <a:ext cx="8768899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Implement AttMIL (attention-based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multiple instance learning) to KRAS mutation prediction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F65F2AC-190B-0031-CC9C-400E76900AB8}"/>
              </a:ext>
            </a:extLst>
          </p:cNvPr>
          <p:cNvGrpSpPr/>
          <p:nvPr/>
        </p:nvGrpSpPr>
        <p:grpSpPr>
          <a:xfrm>
            <a:off x="1069031" y="2296723"/>
            <a:ext cx="720000" cy="769441"/>
            <a:chOff x="1498967" y="3890940"/>
            <a:chExt cx="720000" cy="769441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557082FA-05F6-07EC-AE76-DA50DF22994A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B56D166-9096-8A08-DA41-6D52155A57E6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448926C-56C5-79F4-7889-B568AE82B3E2}"/>
              </a:ext>
            </a:extLst>
          </p:cNvPr>
          <p:cNvSpPr/>
          <p:nvPr/>
        </p:nvSpPr>
        <p:spPr>
          <a:xfrm>
            <a:off x="1858667" y="2212164"/>
            <a:ext cx="9711291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Implement </a:t>
            </a:r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TransMIL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(transformer-based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correlated multiple instance learning) to KRAS mutation prediction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8831DD5D-1313-042C-CB28-E2C1D235F991}"/>
              </a:ext>
            </a:extLst>
          </p:cNvPr>
          <p:cNvGrpSpPr/>
          <p:nvPr/>
        </p:nvGrpSpPr>
        <p:grpSpPr>
          <a:xfrm>
            <a:off x="1060763" y="3366333"/>
            <a:ext cx="720000" cy="769441"/>
            <a:chOff x="1498967" y="3890940"/>
            <a:chExt cx="720000" cy="769441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783DA42-5C9D-7A87-30C0-FE61C27AE91D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5B6A01F-AE85-8303-3959-F6FDC3DAF073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2644DB8-89AA-CE00-F10C-1598A904FBF8}"/>
              </a:ext>
            </a:extLst>
          </p:cNvPr>
          <p:cNvSpPr/>
          <p:nvPr/>
        </p:nvSpPr>
        <p:spPr>
          <a:xfrm>
            <a:off x="1850399" y="3281774"/>
            <a:ext cx="9711291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Implement </a:t>
            </a:r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GnnMIL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(multiple instance learning with graph neural network) to KRAS mutation prediction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073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1" y="258747"/>
            <a:ext cx="3920365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Multiple instance learning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0899CD4-C398-EE71-5CB9-19A77E19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49" y="3559283"/>
            <a:ext cx="6083656" cy="260218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37F19911-9F42-AB0A-FC02-92CB893F0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513" y="3345686"/>
            <a:ext cx="5388994" cy="302938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2B31093-CBA8-34E5-3ADD-95CC1BE50B08}"/>
              </a:ext>
            </a:extLst>
          </p:cNvPr>
          <p:cNvSpPr txBox="1"/>
          <p:nvPr/>
        </p:nvSpPr>
        <p:spPr>
          <a:xfrm>
            <a:off x="697132" y="967661"/>
            <a:ext cx="10676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b="1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ultiple-instance learning</a:t>
            </a:r>
            <a:r>
              <a:rPr lang="en-US" altLang="zh-TW" sz="20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(MIL) is a type of </a:t>
            </a:r>
            <a:r>
              <a:rPr lang="en-US" altLang="zh-TW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learning, also called weakly supervised learning</a:t>
            </a:r>
            <a:r>
              <a:rPr lang="en-US" altLang="zh-TW" sz="20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C310B1-1D71-BB7E-56E5-8D239D3BC1C4}"/>
              </a:ext>
            </a:extLst>
          </p:cNvPr>
          <p:cNvSpPr txBox="1"/>
          <p:nvPr/>
        </p:nvSpPr>
        <p:spPr>
          <a:xfrm>
            <a:off x="697131" y="2500343"/>
            <a:ext cx="1067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use only the slide-level diagnosis as our label </a:t>
            </a:r>
            <a:r>
              <a:rPr lang="en-US" altLang="zh-TW" sz="200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without any patch-level annotation</a:t>
            </a:r>
            <a:r>
              <a:rPr lang="en-US" altLang="zh-TW" sz="20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C34254-E73F-4751-8CC0-8FF222927A1C}"/>
              </a:ext>
            </a:extLst>
          </p:cNvPr>
          <p:cNvSpPr txBox="1"/>
          <p:nvPr/>
        </p:nvSpPr>
        <p:spPr>
          <a:xfrm>
            <a:off x="697130" y="1734002"/>
            <a:ext cx="10676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sz="20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Instead of receiving a set of instances which are individually labeled, the learner receives </a:t>
            </a:r>
            <a:r>
              <a:rPr lang="en-US" altLang="zh-TW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set of labeled</a:t>
            </a:r>
            <a:r>
              <a:rPr lang="en-US" altLang="zh-TW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bags</a:t>
            </a:r>
            <a:r>
              <a:rPr lang="en-US" altLang="zh-TW" sz="20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each containing many instances.</a:t>
            </a:r>
          </a:p>
        </p:txBody>
      </p:sp>
    </p:spTree>
    <p:extLst>
      <p:ext uri="{BB962C8B-B14F-4D97-AF65-F5344CB8AC3E}">
        <p14:creationId xmlns:p14="http://schemas.microsoft.com/office/powerpoint/2010/main" val="374078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1" y="258747"/>
            <a:ext cx="2735377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Literature review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0A338BA-994D-B983-30F8-61BF4FC77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03" y="1022513"/>
            <a:ext cx="10767993" cy="283488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5A3AAE0-BD65-EDA9-79B6-B2D8CC905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181" y="4167737"/>
            <a:ext cx="9153638" cy="176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5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1" y="258747"/>
            <a:ext cx="2726047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Proposed pipeline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AFFE61A-B4F2-F014-E3FB-A74BE6BAACC6}"/>
              </a:ext>
            </a:extLst>
          </p:cNvPr>
          <p:cNvGrpSpPr/>
          <p:nvPr/>
        </p:nvGrpSpPr>
        <p:grpSpPr>
          <a:xfrm>
            <a:off x="384911" y="1017036"/>
            <a:ext cx="11422177" cy="5495731"/>
            <a:chOff x="287741" y="979714"/>
            <a:chExt cx="11239208" cy="5352062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C75EDCD0-D0D1-7B26-36D8-423B315B0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051" y="1051893"/>
              <a:ext cx="10861898" cy="5096981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0ECD40C-50E7-3C45-9A59-8C5954B654F6}"/>
                </a:ext>
              </a:extLst>
            </p:cNvPr>
            <p:cNvSpPr/>
            <p:nvPr/>
          </p:nvSpPr>
          <p:spPr>
            <a:xfrm>
              <a:off x="287741" y="979714"/>
              <a:ext cx="2034073" cy="664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1F50363-2C54-0F6B-F762-CD46EB741DB3}"/>
                </a:ext>
              </a:extLst>
            </p:cNvPr>
            <p:cNvSpPr/>
            <p:nvPr/>
          </p:nvSpPr>
          <p:spPr>
            <a:xfrm>
              <a:off x="2866100" y="5579706"/>
              <a:ext cx="3229900" cy="752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56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0" y="258747"/>
            <a:ext cx="4573509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Results comparison in testing set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6D57A4D-F664-BD91-4F7A-2C00E0E73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16" y="1300784"/>
            <a:ext cx="5639259" cy="529846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4902F7-CDF6-6D39-CB17-86CD574B966C}"/>
              </a:ext>
            </a:extLst>
          </p:cNvPr>
          <p:cNvSpPr txBox="1"/>
          <p:nvPr/>
        </p:nvSpPr>
        <p:spPr>
          <a:xfrm>
            <a:off x="1352940" y="931452"/>
            <a:ext cx="426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result: AUC 0.67 ± 0.04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FECD38-2C7B-460E-27D8-A4D17FC4A240}"/>
              </a:ext>
            </a:extLst>
          </p:cNvPr>
          <p:cNvSpPr txBox="1"/>
          <p:nvPr/>
        </p:nvSpPr>
        <p:spPr>
          <a:xfrm>
            <a:off x="6655838" y="931452"/>
            <a:ext cx="426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result: AUC 0.7 ± 0.04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80D1B769-28AB-6103-127A-350B7E1F9D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9"/>
          <a:stretch/>
        </p:blipFill>
        <p:spPr>
          <a:xfrm>
            <a:off x="6117545" y="1429936"/>
            <a:ext cx="5312455" cy="501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4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0" y="258747"/>
            <a:ext cx="7027459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AttMIL (attention-based multiple instance learning) 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C2344CA-6ED8-52E9-C781-F41B2CFA7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3" y="1035247"/>
            <a:ext cx="11903472" cy="206519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3A87338-8976-92EE-F278-2386C7FCF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469" y="3270373"/>
            <a:ext cx="8399060" cy="16903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B405A15-6B1F-CCBB-E73F-D6F20C63F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072" y="5130677"/>
            <a:ext cx="6007856" cy="108292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DD24D8C-DC57-D74A-59D8-E64E6CEB2CF9}"/>
              </a:ext>
            </a:extLst>
          </p:cNvPr>
          <p:cNvSpPr txBox="1"/>
          <p:nvPr/>
        </p:nvSpPr>
        <p:spPr>
          <a:xfrm>
            <a:off x="4182028" y="6429976"/>
            <a:ext cx="7865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ICML: International Conference on Machine Learning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90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0" y="258747"/>
            <a:ext cx="2324831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AttMIL results 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402E48E-AC53-F46D-A18F-C65CC786B7EE}"/>
              </a:ext>
            </a:extLst>
          </p:cNvPr>
          <p:cNvGrpSpPr/>
          <p:nvPr/>
        </p:nvGrpSpPr>
        <p:grpSpPr>
          <a:xfrm>
            <a:off x="937927" y="2526843"/>
            <a:ext cx="10316146" cy="1804313"/>
            <a:chOff x="1602355" y="3211591"/>
            <a:chExt cx="9562877" cy="1494542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D4B35166-23F5-139C-E22E-22204AE469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849"/>
            <a:stretch/>
          </p:blipFill>
          <p:spPr>
            <a:xfrm>
              <a:off x="1602355" y="3211591"/>
              <a:ext cx="9562877" cy="816317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EC86D914-8D1A-582E-B1C4-7128C22F46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1344"/>
            <a:stretch/>
          </p:blipFill>
          <p:spPr>
            <a:xfrm>
              <a:off x="1692751" y="4518465"/>
              <a:ext cx="9472481" cy="187668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C671D829-20B6-3A36-CA24-CD4A634B37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3116"/>
            <a:stretch/>
          </p:blipFill>
          <p:spPr>
            <a:xfrm>
              <a:off x="2970244" y="4027908"/>
              <a:ext cx="1433806" cy="479588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894F79F3-4F34-1DC2-AC04-69F3754D4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7105" t="1031"/>
            <a:stretch/>
          </p:blipFill>
          <p:spPr>
            <a:xfrm>
              <a:off x="10362482" y="4075836"/>
              <a:ext cx="678263" cy="460800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A6842F01-DD14-967E-E4E1-EEF932A534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5538" r="14985"/>
            <a:stretch/>
          </p:blipFill>
          <p:spPr>
            <a:xfrm>
              <a:off x="9266445" y="4078024"/>
              <a:ext cx="1009651" cy="458894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633A09DC-B8E8-9A43-3D7A-E8853DA688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692" r="34278"/>
            <a:stretch/>
          </p:blipFill>
          <p:spPr>
            <a:xfrm>
              <a:off x="8356142" y="4076789"/>
              <a:ext cx="934615" cy="458894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974FAEEC-9DA9-326E-F05A-742C464BC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1252" r="52488"/>
            <a:stretch/>
          </p:blipFill>
          <p:spPr>
            <a:xfrm>
              <a:off x="7526697" y="4076789"/>
              <a:ext cx="842863" cy="4588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258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0" y="258747"/>
            <a:ext cx="7808510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 Attention Mechanism VS. Self-attention Mechanism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19132A3-FCA9-2897-0D59-3B547BF29EE6}"/>
              </a:ext>
            </a:extLst>
          </p:cNvPr>
          <p:cNvSpPr txBox="1"/>
          <p:nvPr/>
        </p:nvSpPr>
        <p:spPr>
          <a:xfrm>
            <a:off x="636396" y="906250"/>
            <a:ext cx="786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 Attention Mechanism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attention-based multiple instance learning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44584F8-B1EF-F1B2-4818-E83CBEF71B30}"/>
              </a:ext>
            </a:extLst>
          </p:cNvPr>
          <p:cNvSpPr txBox="1"/>
          <p:nvPr/>
        </p:nvSpPr>
        <p:spPr>
          <a:xfrm>
            <a:off x="636395" y="1362912"/>
            <a:ext cx="853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 Mechanism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transformer-based correlated multiple instance learning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85F0A5C-5433-A510-D05B-9BB4C2DC3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17" y="2056947"/>
            <a:ext cx="10576165" cy="405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3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126194</TotalTime>
  <Words>248</Words>
  <Application>Microsoft Office PowerPoint</Application>
  <PresentationFormat>寬螢幕</PresentationFormat>
  <Paragraphs>39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willytien88@gmail.com</dc:creator>
  <cp:lastModifiedBy>田庚昀</cp:lastModifiedBy>
  <cp:revision>2956</cp:revision>
  <dcterms:created xsi:type="dcterms:W3CDTF">2022-09-18T02:51:45Z</dcterms:created>
  <dcterms:modified xsi:type="dcterms:W3CDTF">2023-11-29T00:56:56Z</dcterms:modified>
</cp:coreProperties>
</file>