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44" r:id="rId2"/>
    <p:sldId id="572" r:id="rId3"/>
    <p:sldId id="571" r:id="rId4"/>
    <p:sldId id="567" r:id="rId5"/>
    <p:sldId id="564" r:id="rId6"/>
    <p:sldId id="372" r:id="rId7"/>
    <p:sldId id="57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6" autoAdjust="0"/>
    <p:restoredTop sz="95026" autoAdjust="0"/>
  </p:normalViewPr>
  <p:slideViewPr>
    <p:cSldViewPr snapToGrid="0">
      <p:cViewPr varScale="1">
        <p:scale>
          <a:sx n="119" d="100"/>
          <a:sy n="11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04916-AFB5-4414-A3CE-C2036F6D9ED2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71CD3-2CE7-478B-9D9A-0D54E323F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0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AFE0A-C815-C0E3-B1E9-DFE5C032F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4C0351-49DC-0AE1-24C7-D569D96DF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CBEA0A-25F7-1537-A0FD-B402AC98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AB4A4A-C6A4-6FD6-20D3-B41BD73F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F0CE63-D450-506C-92BB-B3A41C86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38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B53C-DDE3-E642-6FA1-66EED288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C18BE1-E1FD-2C40-73BF-A489BF51E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7B1CB4-35F5-1CFA-B0C4-5C90A7F6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E05AC5-EC35-A85A-5EA0-E88A3ACF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BD22CF-4BDE-B0A4-F667-AF8BA1D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85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62C1BE-9318-F537-B30A-FFC6A1789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B36A65-568C-ACC2-EA2A-D03552B5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117E29-A8FE-F1F0-FFC3-084D4B11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3828E-EA22-DF28-5E81-AA6A3409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EF4D61-054D-6945-1CBA-656EFB1D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F4FA1-D660-3BF5-4022-C313E8EE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0FC2ED-54BB-289F-7D35-F1D97A09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E21B16-63D1-7064-669D-50713FF0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6E4046-1EDC-42F2-D70C-9D700C2B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57CECA-ECC8-2ED7-3C69-33B5068E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4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19479-C5DB-18FE-F558-27CE8CC1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162677-6E73-FCEC-4A1E-1BCBC732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3E3352-A82F-810C-56C5-7EE33030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1B4B4F-C443-A365-775B-B8EFB740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F4AE00-A0C8-86B4-3714-301D144D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81ECB-DF97-3E8C-F04D-C9FFA304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C9226-7EFB-593D-9E4B-2540E5D37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79B04C-FF47-564E-DE88-0C01828F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4CDDC2-DE51-0354-689D-0EC670A2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C8F592-26F2-1411-4CB8-D50C7700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38DE9B-F9F5-E4D9-6717-315E789C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4BAD8-1E62-FFFA-7E80-A05C2560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2DC921-2D02-A733-4843-42729EA5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7ACA08-C96F-96A7-8EF3-BE14FFFD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BB0932-205C-D4CC-F416-0B95605A7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9A1B6E-24F1-A787-05BE-D5C25A75F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58E90C-20F9-B532-3A1C-AD907247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4DDF7D-14A0-12C1-8BE5-34A4430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340637-67C7-DEB2-E0E1-CDBA6E43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98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50FAE-AF4B-9E42-C7D0-9977843C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D9193B-A3E3-0154-BDF4-2423BCB5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9A2F9E-8091-8DA4-33FD-E2395CEA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83B5D1-6302-FEAF-2C73-CBF6DB1F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82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6666CC-D3BE-8070-F5AF-2C707E75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D556BC4-AF64-D2E2-04BE-798E9DB9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030345-F9DD-CB74-0E82-54CF23A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30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CF1F5-935B-2451-DA33-D9E8CDB9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61592-11CD-5906-D2ED-650F7510B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447FF0-871A-8B40-F700-73ED0B01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B9B8C-BB73-50B1-5BF3-76F8BDE4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2AE63D-DCEB-D384-9731-4544DBA7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5F72A8-DEFB-BF5D-1060-4F0C21B3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85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8C46D-FA3F-2667-B766-EA1290EE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D31215-3588-A0DA-A4EA-8E6D8DDAB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A1A684-DF73-58FC-A0A0-2ABD2CF46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62947E-AF7C-690C-B1CD-254E4E49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7C4CF1-A452-CE45-C382-78E86D04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43F711-0027-3B4E-7957-B2B2DC2B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5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9C76C2-610D-38E3-1D40-4126EC65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0C2411-00E8-FD98-1722-80EAFCB69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FDE09-5196-EEE3-0FC1-9B4863368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E83B-0296-4098-99AC-EC1D8BCC1782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7D975-4BB7-9026-C5C2-5D9F000FA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13F43-FC5A-7AB3-6024-E393AFA88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0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68FF8-7E7A-1555-5381-221E13C09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642A0375-0444-1BBB-9ABC-0A133F12D461}"/>
              </a:ext>
            </a:extLst>
          </p:cNvPr>
          <p:cNvSpPr/>
          <p:nvPr/>
        </p:nvSpPr>
        <p:spPr>
          <a:xfrm>
            <a:off x="287742" y="347234"/>
            <a:ext cx="1403406" cy="57531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zh-TW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48F79B4-BD81-6584-EEBA-85E249ADF0E1}"/>
              </a:ext>
            </a:extLst>
          </p:cNvPr>
          <p:cNvGrpSpPr/>
          <p:nvPr/>
        </p:nvGrpSpPr>
        <p:grpSpPr>
          <a:xfrm>
            <a:off x="1060763" y="1093360"/>
            <a:ext cx="720000" cy="769441"/>
            <a:chOff x="1498967" y="3890940"/>
            <a:chExt cx="720000" cy="769441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7BB0F75F-B293-1C38-59D2-7C7967A721E0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56B9F39-04DE-C281-F40B-2273B72750E1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59BFFFF-A6B9-5E25-2C6A-3A2E884F66A7}"/>
              </a:ext>
            </a:extLst>
          </p:cNvPr>
          <p:cNvSpPr/>
          <p:nvPr/>
        </p:nvSpPr>
        <p:spPr>
          <a:xfrm>
            <a:off x="1850399" y="1008801"/>
            <a:ext cx="9616923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Literature comparison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6442E5D-0712-80D1-9907-0AEAA776FA05}"/>
              </a:ext>
            </a:extLst>
          </p:cNvPr>
          <p:cNvGrpSpPr/>
          <p:nvPr/>
        </p:nvGrpSpPr>
        <p:grpSpPr>
          <a:xfrm>
            <a:off x="1060763" y="1990905"/>
            <a:ext cx="720000" cy="769441"/>
            <a:chOff x="1498967" y="3890940"/>
            <a:chExt cx="720000" cy="769441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DFB71B82-8D51-B70E-0BFF-7C5BC8C800B7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5DA1368-BF6B-9C39-CAEC-8369649804F6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: 圓角 9">
            <a:extLst>
              <a:ext uri="{FF2B5EF4-FFF2-40B4-BE49-F238E27FC236}">
                <a16:creationId xmlns:a16="http://schemas.microsoft.com/office/drawing/2014/main" id="{7C01BD00-5AA7-C520-938D-419A9B06559C}"/>
              </a:ext>
            </a:extLst>
          </p:cNvPr>
          <p:cNvSpPr/>
          <p:nvPr/>
        </p:nvSpPr>
        <p:spPr>
          <a:xfrm>
            <a:off x="1850399" y="1906346"/>
            <a:ext cx="9524680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IEEE EMBC one-page paper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A908858-8293-695F-C528-48DCFEA58D69}"/>
              </a:ext>
            </a:extLst>
          </p:cNvPr>
          <p:cNvGrpSpPr/>
          <p:nvPr/>
        </p:nvGrpSpPr>
        <p:grpSpPr>
          <a:xfrm>
            <a:off x="1060763" y="2895978"/>
            <a:ext cx="720000" cy="769441"/>
            <a:chOff x="1498967" y="3890940"/>
            <a:chExt cx="720000" cy="769441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996F1FE2-66BD-327A-67EE-D424BE616C45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1C74B03-D209-6450-7E3C-2232BDED592B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矩形: 圓角 9">
            <a:extLst>
              <a:ext uri="{FF2B5EF4-FFF2-40B4-BE49-F238E27FC236}">
                <a16:creationId xmlns:a16="http://schemas.microsoft.com/office/drawing/2014/main" id="{18C14B7C-0722-A4EE-3E47-853722BCA4D0}"/>
              </a:ext>
            </a:extLst>
          </p:cNvPr>
          <p:cNvSpPr/>
          <p:nvPr/>
        </p:nvSpPr>
        <p:spPr>
          <a:xfrm>
            <a:off x="1850399" y="2811419"/>
            <a:ext cx="9524680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Thesis Chinese and English title confirmation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671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EED5A-6DD2-03E1-F199-EC5880C2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圓角 182">
            <a:extLst>
              <a:ext uri="{FF2B5EF4-FFF2-40B4-BE49-F238E27FC236}">
                <a16:creationId xmlns:a16="http://schemas.microsoft.com/office/drawing/2014/main" id="{0D0CD24A-DAC3-A89E-9781-1C65142CAE4E}"/>
              </a:ext>
            </a:extLst>
          </p:cNvPr>
          <p:cNvSpPr/>
          <p:nvPr/>
        </p:nvSpPr>
        <p:spPr>
          <a:xfrm>
            <a:off x="287742" y="258747"/>
            <a:ext cx="3348344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Literature comparison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A63C11-EEE4-E7BB-5B9D-93404CED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790" y="258747"/>
            <a:ext cx="6445665" cy="1385598"/>
          </a:xfrm>
          <a:prstGeom prst="rect">
            <a:avLst/>
          </a:prstGeom>
        </p:spPr>
      </p:pic>
      <p:pic>
        <p:nvPicPr>
          <p:cNvPr id="2050" name="Picture 2" descr="Diagnostics 14 00099 g002">
            <a:extLst>
              <a:ext uri="{FF2B5EF4-FFF2-40B4-BE49-F238E27FC236}">
                <a16:creationId xmlns:a16="http://schemas.microsoft.com/office/drawing/2014/main" id="{43A8E5F0-29AD-F727-804F-D9704F401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184" y="1706201"/>
            <a:ext cx="5095211" cy="288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E976418-6258-344D-AB6C-B547CA6E0183}"/>
              </a:ext>
            </a:extLst>
          </p:cNvPr>
          <p:cNvSpPr txBox="1"/>
          <p:nvPr/>
        </p:nvSpPr>
        <p:spPr>
          <a:xfrm>
            <a:off x="595758" y="1002983"/>
            <a:ext cx="2534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MSI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F8FE0C65-F32E-5059-D097-4BEC98C552E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4313" y="4651383"/>
              <a:ext cx="9963373" cy="10200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Attention-based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0.771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0.069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0.682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0.182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0.79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0.111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0.049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 (previous result)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0.142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0.672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0.18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0.578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0.232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0.699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0.07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F8FE0C65-F32E-5059-D097-4BEC98C552E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4313" y="4651383"/>
              <a:ext cx="9963373" cy="10200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Attention-based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2353" t="-103704" r="-378992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7059" t="-103704" r="-231618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0526" t="-103704" r="-107237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5185" t="-103704" r="-617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 (previous result)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2353" t="-203704" r="-378992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47059" t="-203704" r="-23161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10526" t="-203704" r="-107237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85185" t="-203704" r="-617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7187F963-A694-AF87-AAE4-6844A2FE808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4312" y="5640200"/>
              <a:ext cx="9963373" cy="10200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Transformer-based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0.858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0.467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0.135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0.027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0.842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0.054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0.805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0.045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0.596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0.108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0.867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0.061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0.845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7187F963-A694-AF87-AAE4-6844A2FE808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4312" y="5640200"/>
              <a:ext cx="9963373" cy="10200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Transformer-based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2353" t="-103704" r="-378992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47059" t="-103704" r="-231618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0526" t="-103704" r="-107237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5185" t="-103704" r="-617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82353" t="-203704" r="-378992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7059" t="-203704" r="-23161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10526" t="-203704" r="-107237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85185" t="-203704" r="-617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480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EED5A-6DD2-03E1-F199-EC5880C2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圓角 182">
            <a:extLst>
              <a:ext uri="{FF2B5EF4-FFF2-40B4-BE49-F238E27FC236}">
                <a16:creationId xmlns:a16="http://schemas.microsoft.com/office/drawing/2014/main" id="{0D0CD24A-DAC3-A89E-9781-1C65142CAE4E}"/>
              </a:ext>
            </a:extLst>
          </p:cNvPr>
          <p:cNvSpPr/>
          <p:nvPr/>
        </p:nvSpPr>
        <p:spPr>
          <a:xfrm>
            <a:off x="287742" y="258747"/>
            <a:ext cx="3348344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Literature comparison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A63C11-EEE4-E7BB-5B9D-93404CED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790" y="258747"/>
            <a:ext cx="6445665" cy="1385598"/>
          </a:xfrm>
          <a:prstGeom prst="rect">
            <a:avLst/>
          </a:prstGeom>
        </p:spPr>
      </p:pic>
      <p:pic>
        <p:nvPicPr>
          <p:cNvPr id="2050" name="Picture 2" descr="Diagnostics 14 00099 g002">
            <a:extLst>
              <a:ext uri="{FF2B5EF4-FFF2-40B4-BE49-F238E27FC236}">
                <a16:creationId xmlns:a16="http://schemas.microsoft.com/office/drawing/2014/main" id="{43A8E5F0-29AD-F727-804F-D9704F401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184" y="1706201"/>
            <a:ext cx="5095211" cy="288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E976418-6258-344D-AB6C-B547CA6E0183}"/>
              </a:ext>
            </a:extLst>
          </p:cNvPr>
          <p:cNvSpPr txBox="1"/>
          <p:nvPr/>
        </p:nvSpPr>
        <p:spPr>
          <a:xfrm>
            <a:off x="595758" y="1002983"/>
            <a:ext cx="2534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MSI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F8FE0C65-F32E-5059-D097-4BEC98C552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22545"/>
                  </p:ext>
                </p:extLst>
              </p:nvPr>
            </p:nvGraphicFramePr>
            <p:xfrm>
              <a:off x="1114313" y="4651383"/>
              <a:ext cx="9963373" cy="10200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Attention-based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0.771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0.069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0.682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0.182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0.79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0.111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0.049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 (previous result)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0.142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0.672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0.18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0.578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0.232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0.699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0.07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F8FE0C65-F32E-5059-D097-4BEC98C552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22545"/>
                  </p:ext>
                </p:extLst>
              </p:nvPr>
            </p:nvGraphicFramePr>
            <p:xfrm>
              <a:off x="1114313" y="4651383"/>
              <a:ext cx="9963373" cy="10200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Attention-based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2353" t="-103704" r="-378992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7059" t="-103704" r="-231618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0526" t="-103704" r="-107237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5185" t="-103704" r="-617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 (previous result)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2353" t="-203704" r="-378992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47059" t="-203704" r="-23161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10526" t="-203704" r="-107237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85185" t="-203704" r="-617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7187F963-A694-AF87-AAE4-6844A2FE80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2386734"/>
                  </p:ext>
                </p:extLst>
              </p:nvPr>
            </p:nvGraphicFramePr>
            <p:xfrm>
              <a:off x="1114312" y="5640200"/>
              <a:ext cx="9963373" cy="10200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Transformer-based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0.858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0.467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0.135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0.027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0.842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0.054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0.805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0.045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0.596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0.108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0.867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0.061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0.845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7187F963-A694-AF87-AAE4-6844A2FE80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2386734"/>
                  </p:ext>
                </p:extLst>
              </p:nvPr>
            </p:nvGraphicFramePr>
            <p:xfrm>
              <a:off x="1114312" y="5640200"/>
              <a:ext cx="9963373" cy="10200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Transformer-based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2353" t="-103704" r="-378992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47059" t="-103704" r="-231618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0526" t="-103704" r="-107237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5185" t="-103704" r="-617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82353" t="-203704" r="-378992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7059" t="-203704" r="-23161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10526" t="-203704" r="-107237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85185" t="-203704" r="-617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FB333BCB-CBB4-5B9D-58C5-5466533F71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79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: 圓角 182">
            <a:extLst>
              <a:ext uri="{FF2B5EF4-FFF2-40B4-BE49-F238E27FC236}">
                <a16:creationId xmlns:a16="http://schemas.microsoft.com/office/drawing/2014/main" id="{466457F8-0C02-776E-1CF0-67FC60A2435E}"/>
              </a:ext>
            </a:extLst>
          </p:cNvPr>
          <p:cNvSpPr/>
          <p:nvPr/>
        </p:nvSpPr>
        <p:spPr>
          <a:xfrm>
            <a:off x="0" y="2925129"/>
            <a:ext cx="12192000" cy="1162777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Enhance sensitivity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Add dropout into MLP to reduce model complexity during training in both models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5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EED5A-6DD2-03E1-F199-EC5880C2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圓角 182">
            <a:extLst>
              <a:ext uri="{FF2B5EF4-FFF2-40B4-BE49-F238E27FC236}">
                <a16:creationId xmlns:a16="http://schemas.microsoft.com/office/drawing/2014/main" id="{0D0CD24A-DAC3-A89E-9781-1C65142CAE4E}"/>
              </a:ext>
            </a:extLst>
          </p:cNvPr>
          <p:cNvSpPr/>
          <p:nvPr/>
        </p:nvSpPr>
        <p:spPr>
          <a:xfrm>
            <a:off x="287742" y="258747"/>
            <a:ext cx="3348344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Literature comparison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976418-6258-344D-AB6C-B547CA6E0183}"/>
              </a:ext>
            </a:extLst>
          </p:cNvPr>
          <p:cNvSpPr txBox="1"/>
          <p:nvPr/>
        </p:nvSpPr>
        <p:spPr>
          <a:xfrm>
            <a:off x="595758" y="798585"/>
            <a:ext cx="3610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BRAF and KRAS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F8FE0C65-F32E-5059-D097-4BEC98C552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433676"/>
                  </p:ext>
                </p:extLst>
              </p:nvPr>
            </p:nvGraphicFramePr>
            <p:xfrm>
              <a:off x="1114313" y="2822568"/>
              <a:ext cx="9963373" cy="10200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BRAF Attention-based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0.793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0.023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0.574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0.261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0.826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0.038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0.804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0.631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0.128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0.709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0.91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0.617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0.164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0.062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F8FE0C65-F32E-5059-D097-4BEC98C552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433676"/>
                  </p:ext>
                </p:extLst>
              </p:nvPr>
            </p:nvGraphicFramePr>
            <p:xfrm>
              <a:off x="1114313" y="2822568"/>
              <a:ext cx="9963373" cy="10200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BRAF Attention-based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2353" t="-103704" r="-378992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7059" t="-103704" r="-231618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0526" t="-103704" r="-107237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5185" t="-103704" r="-617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2353" t="-203704" r="-378992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059" t="-203704" r="-23161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0526" t="-203704" r="-107237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5185" t="-203704" r="-617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7187F963-A694-AF87-AAE4-6844A2FE80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5502065"/>
                  </p:ext>
                </p:extLst>
              </p:nvPr>
            </p:nvGraphicFramePr>
            <p:xfrm>
              <a:off x="1114312" y="3768353"/>
              <a:ext cx="9963373" cy="136006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BRAF Transformer-based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0.875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0.034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0.291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0.12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0.955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0.025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0.826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0.05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0.835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0.037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0.326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0.208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0.925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0.076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0.804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0.025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45116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7187F963-A694-AF87-AAE4-6844A2FE80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5502065"/>
                  </p:ext>
                </p:extLst>
              </p:nvPr>
            </p:nvGraphicFramePr>
            <p:xfrm>
              <a:off x="1114312" y="3768353"/>
              <a:ext cx="9963373" cy="136006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BRAF Transformer-based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2353" t="-103704" r="-378992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059" t="-103704" r="-231618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0526" t="-103704" r="-107237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5185" t="-103704" r="-617" b="-2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2353" t="-203704" r="-378992" b="-1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7059" t="-203704" r="-231618" b="-1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0526" t="-203704" r="-107237" b="-1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5185" t="-203704" r="-617" b="-10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445116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BA8A8B08-7C41-CA8A-738D-9927DB9D24DC}"/>
              </a:ext>
            </a:extLst>
          </p:cNvPr>
          <p:cNvSpPr txBox="1"/>
          <p:nvPr/>
        </p:nvSpPr>
        <p:spPr>
          <a:xfrm>
            <a:off x="941293" y="1210013"/>
            <a:ext cx="8772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標準系統字體"/>
              <a:buChar char="-"/>
            </a:pPr>
            <a:r>
              <a:rPr lang="en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Some studies (n = 3) also explored the mutational status of KRAS and BRAF.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344AC84-7CD8-FD7B-41F7-9EF53AF2CA7C}"/>
              </a:ext>
            </a:extLst>
          </p:cNvPr>
          <p:cNvSpPr txBox="1"/>
          <p:nvPr/>
        </p:nvSpPr>
        <p:spPr>
          <a:xfrm>
            <a:off x="941291" y="1668725"/>
            <a:ext cx="1083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標準系統字體"/>
              <a:buChar char="-"/>
            </a:pPr>
            <a:r>
              <a:rPr lang="en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 studies had almost similar results when determining the KRAS mutation with an AUC of 0.6 approximately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98B92BA-E706-32C1-05FA-B7B9F877A6E3}"/>
              </a:ext>
            </a:extLst>
          </p:cNvPr>
          <p:cNvSpPr txBox="1"/>
          <p:nvPr/>
        </p:nvSpPr>
        <p:spPr>
          <a:xfrm>
            <a:off x="941291" y="2127437"/>
            <a:ext cx="11013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標準系統字體"/>
              <a:buChar char="-"/>
            </a:pPr>
            <a:r>
              <a:rPr lang="en" altLang="zh-TW" b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Schrammen</a:t>
            </a:r>
            <a:r>
              <a:rPr lang="en" altLang="zh-TW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et al. used the most data with DACHS (n = 2448) and obtained the best result to determine the BRAF mutation with an AUC of 0.82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85D4987E-8415-67CA-33C8-60962DC9DC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7680207"/>
                  </p:ext>
                </p:extLst>
              </p:nvPr>
            </p:nvGraphicFramePr>
            <p:xfrm>
              <a:off x="1114314" y="4788404"/>
              <a:ext cx="9963373" cy="10200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KRAS Attention-based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0.623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0.038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0.324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0.063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0.849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0.062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0.636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0.055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0.694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0.023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0.171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0.164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0.05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0.616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0.037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85D4987E-8415-67CA-33C8-60962DC9DC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7680207"/>
                  </p:ext>
                </p:extLst>
              </p:nvPr>
            </p:nvGraphicFramePr>
            <p:xfrm>
              <a:off x="1114314" y="4788404"/>
              <a:ext cx="9963373" cy="10200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KRAS Attention-based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2353" t="-103704" r="-378992" b="-1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7059" t="-103704" r="-231618" b="-1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0526" t="-103704" r="-107237" b="-1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5185" t="-103704" r="-617" b="-10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2353" t="-203704" r="-378992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47059" t="-203704" r="-231618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10526" t="-203704" r="-107237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85185" t="-203704" r="-617" b="-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458CDFD8-473E-22B2-0FD5-3051BE46F7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4545854"/>
                  </p:ext>
                </p:extLst>
              </p:nvPr>
            </p:nvGraphicFramePr>
            <p:xfrm>
              <a:off x="1114313" y="5734189"/>
              <a:ext cx="9963373" cy="10200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KRAS Transformer-based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0.588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0.498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0.071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0.657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0.053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0.045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0.686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0.047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0.203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0.186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0.902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0.137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0.631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0.043</a:t>
                          </a:r>
                          <a:endParaRPr lang="zh-TW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458CDFD8-473E-22B2-0FD5-3051BE46F7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4545854"/>
                  </p:ext>
                </p:extLst>
              </p:nvPr>
            </p:nvGraphicFramePr>
            <p:xfrm>
              <a:off x="1114313" y="5734189"/>
              <a:ext cx="9963373" cy="1020051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50360">
                      <a:extLst>
                        <a:ext uri="{9D8B030D-6E8A-4147-A177-3AD203B41FA5}">
                          <a16:colId xmlns:a16="http://schemas.microsoft.com/office/drawing/2014/main" val="3850152377"/>
                        </a:ext>
                      </a:extLst>
                    </a:gridCol>
                    <a:gridCol w="1505009">
                      <a:extLst>
                        <a:ext uri="{9D8B030D-6E8A-4147-A177-3AD203B41FA5}">
                          <a16:colId xmlns:a16="http://schemas.microsoft.com/office/drawing/2014/main" val="2937488040"/>
                        </a:ext>
                      </a:extLst>
                    </a:gridCol>
                    <a:gridCol w="1724724">
                      <a:extLst>
                        <a:ext uri="{9D8B030D-6E8A-4147-A177-3AD203B41FA5}">
                          <a16:colId xmlns:a16="http://schemas.microsoft.com/office/drawing/2014/main" val="1608343800"/>
                        </a:ext>
                      </a:extLst>
                    </a:gridCol>
                    <a:gridCol w="1934736">
                      <a:extLst>
                        <a:ext uri="{9D8B030D-6E8A-4147-A177-3AD203B41FA5}">
                          <a16:colId xmlns:a16="http://schemas.microsoft.com/office/drawing/2014/main" val="3616127579"/>
                        </a:ext>
                      </a:extLst>
                    </a:gridCol>
                    <a:gridCol w="2048544">
                      <a:extLst>
                        <a:ext uri="{9D8B030D-6E8A-4147-A177-3AD203B41FA5}">
                          <a16:colId xmlns:a16="http://schemas.microsoft.com/office/drawing/2014/main" val="3330337336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KRAS Transformer-based model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 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sz="14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540593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82353" t="-103704" r="-378992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47059" t="-103704" r="-231618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0526" t="-103704" r="-107237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5185" t="-103704" r="-617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4007282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External testing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82353" t="-203704" r="-378992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47059" t="-203704" r="-23161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10526" t="-203704" r="-107237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85185" t="-203704" r="-617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02380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724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EED5A-6DD2-03E1-F199-EC5880C2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圓角 182">
            <a:extLst>
              <a:ext uri="{FF2B5EF4-FFF2-40B4-BE49-F238E27FC236}">
                <a16:creationId xmlns:a16="http://schemas.microsoft.com/office/drawing/2014/main" id="{0D0CD24A-DAC3-A89E-9781-1C65142CAE4E}"/>
              </a:ext>
            </a:extLst>
          </p:cNvPr>
          <p:cNvSpPr/>
          <p:nvPr/>
        </p:nvSpPr>
        <p:spPr>
          <a:xfrm>
            <a:off x="287742" y="258747"/>
            <a:ext cx="6242150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Thesis Chinese and English title confirmation</a:t>
            </a:r>
            <a:endParaRPr lang="en-US" altLang="zh-TW" sz="2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8C3647-07E1-B230-27DF-6D581C0597C5}"/>
              </a:ext>
            </a:extLst>
          </p:cNvPr>
          <p:cNvSpPr txBox="1"/>
          <p:nvPr/>
        </p:nvSpPr>
        <p:spPr>
          <a:xfrm>
            <a:off x="633521" y="968413"/>
            <a:ext cx="9361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Kaiti SC" panose="02010600040101010101" pitchFamily="2" charset="-122"/>
                <a:ea typeface="Kaiti SC" panose="02010600040101010101" pitchFamily="2" charset="-122"/>
                <a:cs typeface="Times New Roman" panose="02020603050405020304" pitchFamily="18" charset="0"/>
              </a:rPr>
              <a:t>中文</a:t>
            </a:r>
            <a:endParaRPr lang="en-US" altLang="zh-TW" sz="2400" b="1" dirty="0">
              <a:latin typeface="Kaiti SC" panose="02010600040101010101" pitchFamily="2" charset="-122"/>
              <a:ea typeface="Kai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2BE9E90-4F55-6E47-0146-F0F762CF3F4D}"/>
              </a:ext>
            </a:extLst>
          </p:cNvPr>
          <p:cNvSpPr txBox="1"/>
          <p:nvPr/>
        </p:nvSpPr>
        <p:spPr>
          <a:xfrm>
            <a:off x="633521" y="2987931"/>
            <a:ext cx="9361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Kaiti SC" panose="02010600040101010101" pitchFamily="2" charset="-122"/>
                <a:ea typeface="Kaiti SC" panose="02010600040101010101" pitchFamily="2" charset="-122"/>
                <a:cs typeface="Times New Roman" panose="02020603050405020304" pitchFamily="18" charset="0"/>
              </a:rPr>
              <a:t>英文</a:t>
            </a:r>
            <a:endParaRPr lang="en-US" altLang="zh-TW" sz="2400" b="1" dirty="0">
              <a:latin typeface="Kaiti SC" panose="02010600040101010101" pitchFamily="2" charset="-122"/>
              <a:ea typeface="Kai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AE6425C-BBDE-950B-EBE8-375F5EF4923C}"/>
              </a:ext>
            </a:extLst>
          </p:cNvPr>
          <p:cNvSpPr txBox="1"/>
          <p:nvPr/>
        </p:nvSpPr>
        <p:spPr>
          <a:xfrm>
            <a:off x="1015307" y="1424706"/>
            <a:ext cx="9361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標準系統字體"/>
              <a:buChar char="-"/>
            </a:pPr>
            <a:r>
              <a:rPr lang="zh-TW" altLang="en-US" sz="2200" dirty="0">
                <a:latin typeface="Kaiti SC" panose="02010600040101010101" pitchFamily="2" charset="-122"/>
                <a:ea typeface="Kaiti SC" panose="02010600040101010101" pitchFamily="2" charset="-122"/>
                <a:cs typeface="Times New Roman" panose="02020603050405020304" pitchFamily="18" charset="0"/>
              </a:rPr>
              <a:t>以整合式深度學習用於結腸腺癌病理切片影像預測生物標記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6E9ED2B-C460-529F-71D5-327BC475D078}"/>
              </a:ext>
            </a:extLst>
          </p:cNvPr>
          <p:cNvSpPr txBox="1"/>
          <p:nvPr/>
        </p:nvSpPr>
        <p:spPr>
          <a:xfrm>
            <a:off x="1015306" y="1855144"/>
            <a:ext cx="9361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標準系統字體"/>
              <a:buChar char="-"/>
            </a:pPr>
            <a:r>
              <a:rPr lang="zh-TW" altLang="en-US" sz="2200" dirty="0">
                <a:latin typeface="Kaiti SC" panose="02010600040101010101" pitchFamily="2" charset="-122"/>
                <a:ea typeface="Kaiti SC" panose="02010600040101010101" pitchFamily="2" charset="-122"/>
                <a:cs typeface="Times New Roman" panose="02020603050405020304" pitchFamily="18" charset="0"/>
              </a:rPr>
              <a:t>以串聯式深度學習基於結腸腺癌病理切片影像預測生物標記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3FAD50A-E402-0C8A-1107-96AA499D83FE}"/>
              </a:ext>
            </a:extLst>
          </p:cNvPr>
          <p:cNvSpPr txBox="1"/>
          <p:nvPr/>
        </p:nvSpPr>
        <p:spPr>
          <a:xfrm>
            <a:off x="1015306" y="2287041"/>
            <a:ext cx="93617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標準系統字體"/>
              <a:buChar char="-"/>
            </a:pPr>
            <a:r>
              <a:rPr lang="zh-TW" altLang="en-US" sz="2200" dirty="0">
                <a:latin typeface="Kaiti SC" panose="02010600040101010101" pitchFamily="2" charset="-122"/>
                <a:ea typeface="Kaiti SC" panose="02010600040101010101" pitchFamily="2" charset="-122"/>
                <a:cs typeface="Times New Roman" panose="02020603050405020304" pitchFamily="18" charset="0"/>
              </a:rPr>
              <a:t>基於串聯式深度學習以結腸腺癌病理切片影像預測生物標記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E08209B-C14C-2DFA-DED5-CA8CF246AC61}"/>
              </a:ext>
            </a:extLst>
          </p:cNvPr>
          <p:cNvSpPr txBox="1"/>
          <p:nvPr/>
        </p:nvSpPr>
        <p:spPr>
          <a:xfrm>
            <a:off x="1015306" y="3504155"/>
            <a:ext cx="8645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標準系統字體"/>
              <a:buChar char="-"/>
              <a:defRPr/>
            </a:pPr>
            <a:r>
              <a:rPr lang="en-US" altLang="zh-TW" sz="2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Prediction of biomarker from colon </a:t>
            </a:r>
            <a:r>
              <a:rPr lang="en-US" altLang="zh-TW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adenocarcinoma </a:t>
            </a:r>
            <a:r>
              <a:rPr lang="en-US" altLang="zh-TW" sz="2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histopathological images via integrated deep learning pipeline</a:t>
            </a:r>
            <a:r>
              <a:rPr lang="zh-TW" altLang="zh-TW" sz="2000" dirty="0">
                <a:effectLst/>
              </a:rPr>
              <a:t>  </a:t>
            </a:r>
            <a:endParaRPr lang="en-US" altLang="zh-TW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338451D-6885-8F06-71B7-46A67F9C16BD}"/>
              </a:ext>
            </a:extLst>
          </p:cNvPr>
          <p:cNvSpPr txBox="1"/>
          <p:nvPr/>
        </p:nvSpPr>
        <p:spPr>
          <a:xfrm>
            <a:off x="1015306" y="4212041"/>
            <a:ext cx="8645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標準系統字體"/>
              <a:buChar char="-"/>
              <a:defRPr/>
            </a:pPr>
            <a:r>
              <a:rPr lang="en-US" altLang="zh-TW" sz="2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Prediction of biomarker from colon </a:t>
            </a:r>
            <a:r>
              <a:rPr lang="en-US" altLang="zh-TW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adenocarcinoma </a:t>
            </a:r>
            <a:r>
              <a:rPr lang="en-US" altLang="zh-TW" sz="2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histopathological images via </a:t>
            </a:r>
            <a:r>
              <a:rPr lang="en-US" altLang="zh-TW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cascaded</a:t>
            </a:r>
            <a:r>
              <a:rPr lang="en-US" altLang="zh-TW" sz="2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 deep learning pipeline</a:t>
            </a:r>
            <a:r>
              <a:rPr lang="zh-TW" altLang="zh-TW" sz="2000" dirty="0">
                <a:effectLst/>
              </a:rPr>
              <a:t>  </a:t>
            </a:r>
            <a:endParaRPr lang="en-US" altLang="zh-TW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6FD89D6-F300-1707-E1CB-C741974128FF}"/>
              </a:ext>
            </a:extLst>
          </p:cNvPr>
          <p:cNvSpPr txBox="1"/>
          <p:nvPr/>
        </p:nvSpPr>
        <p:spPr>
          <a:xfrm>
            <a:off x="1015306" y="4866976"/>
            <a:ext cx="8817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標準系統字體"/>
              <a:buChar char="-"/>
              <a:defRPr/>
            </a:pPr>
            <a:r>
              <a:rPr lang="en-US" altLang="zh-TW" sz="2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Prediction of </a:t>
            </a:r>
            <a:r>
              <a:rPr lang="zh-TW" altLang="en-US" sz="2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molecular</a:t>
            </a:r>
            <a:r>
              <a:rPr lang="zh-TW" altLang="en-US" sz="2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biomarker from colon </a:t>
            </a:r>
            <a:r>
              <a:rPr lang="en-US" altLang="zh-TW" sz="2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adenocarcinoma </a:t>
            </a:r>
            <a:r>
              <a:rPr lang="en-US" altLang="zh-TW" sz="2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histopathological images via </a:t>
            </a:r>
            <a:r>
              <a:rPr lang="en-US" altLang="zh-TW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cascaded</a:t>
            </a:r>
            <a:r>
              <a:rPr lang="en-US" altLang="zh-TW" sz="20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MS Mincho" panose="02020609040205080304" pitchFamily="49" charset="-128"/>
              </a:rPr>
              <a:t> deep learning pipeline</a:t>
            </a:r>
            <a:r>
              <a:rPr lang="zh-TW" altLang="zh-TW" sz="2000" dirty="0">
                <a:effectLst/>
              </a:rPr>
              <a:t>  </a:t>
            </a:r>
            <a:endParaRPr lang="en-US" altLang="zh-TW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373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>
            <a:extLst>
              <a:ext uri="{FF2B5EF4-FFF2-40B4-BE49-F238E27FC236}">
                <a16:creationId xmlns:a16="http://schemas.microsoft.com/office/drawing/2014/main" id="{41C83FBA-62D9-3198-E3F0-853EC9B71C7D}"/>
              </a:ext>
            </a:extLst>
          </p:cNvPr>
          <p:cNvSpPr txBox="1"/>
          <p:nvPr/>
        </p:nvSpPr>
        <p:spPr>
          <a:xfrm>
            <a:off x="988521" y="1022201"/>
            <a:ext cx="936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WSI image preprocessing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85717EA-A95F-ACAA-009C-5DBBA0AC734E}"/>
              </a:ext>
            </a:extLst>
          </p:cNvPr>
          <p:cNvSpPr txBox="1"/>
          <p:nvPr/>
        </p:nvSpPr>
        <p:spPr>
          <a:xfrm>
            <a:off x="1305762" y="1391224"/>
            <a:ext cx="936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patch generation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3B46115-E281-DF40-B9A0-A53CFA54E838}"/>
              </a:ext>
            </a:extLst>
          </p:cNvPr>
          <p:cNvSpPr txBox="1"/>
          <p:nvPr/>
        </p:nvSpPr>
        <p:spPr>
          <a:xfrm>
            <a:off x="1305762" y="1736676"/>
            <a:ext cx="936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color normalization 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Macenko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EF98900-561E-609F-095F-C9A3DD21ECB9}"/>
              </a:ext>
            </a:extLst>
          </p:cNvPr>
          <p:cNvSpPr txBox="1"/>
          <p:nvPr/>
        </p:nvSpPr>
        <p:spPr>
          <a:xfrm>
            <a:off x="1305762" y="2116830"/>
            <a:ext cx="936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blurry patch removal (Laplacian algorithm)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D60B761-0210-FD94-85C4-44CCCA527027}"/>
              </a:ext>
            </a:extLst>
          </p:cNvPr>
          <p:cNvSpPr txBox="1"/>
          <p:nvPr/>
        </p:nvSpPr>
        <p:spPr>
          <a:xfrm>
            <a:off x="988520" y="2525962"/>
            <a:ext cx="936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Tumor detection model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C1C669-0746-558C-1DA2-D363C2C09E42}"/>
              </a:ext>
            </a:extLst>
          </p:cNvPr>
          <p:cNvSpPr txBox="1"/>
          <p:nvPr/>
        </p:nvSpPr>
        <p:spPr>
          <a:xfrm>
            <a:off x="1305761" y="2894985"/>
            <a:ext cx="936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VGG19, ResNet101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A864FC4-F190-A0B2-04F8-7B79C688EC66}"/>
              </a:ext>
            </a:extLst>
          </p:cNvPr>
          <p:cNvSpPr txBox="1"/>
          <p:nvPr/>
        </p:nvSpPr>
        <p:spPr>
          <a:xfrm>
            <a:off x="1305761" y="3240437"/>
            <a:ext cx="936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tissue type heatmap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CFBDADA-9F70-84B3-D4E5-28CB9AC84C38}"/>
              </a:ext>
            </a:extLst>
          </p:cNvPr>
          <p:cNvSpPr txBox="1"/>
          <p:nvPr/>
        </p:nvSpPr>
        <p:spPr>
          <a:xfrm>
            <a:off x="1305760" y="3594470"/>
            <a:ext cx="936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grad-cam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7F54A88-AD3F-4C05-7636-9B46BD4BA384}"/>
              </a:ext>
            </a:extLst>
          </p:cNvPr>
          <p:cNvSpPr txBox="1"/>
          <p:nvPr/>
        </p:nvSpPr>
        <p:spPr>
          <a:xfrm>
            <a:off x="988519" y="4029723"/>
            <a:ext cx="936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Feature extraction 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048A681-EB3D-F31B-DB6D-CC9A0AD2701A}"/>
              </a:ext>
            </a:extLst>
          </p:cNvPr>
          <p:cNvSpPr txBox="1"/>
          <p:nvPr/>
        </p:nvSpPr>
        <p:spPr>
          <a:xfrm>
            <a:off x="1305760" y="4398746"/>
            <a:ext cx="936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ResNet50 self-supervised learning pre-training (</a:t>
            </a:r>
            <a:r>
              <a:rPr lang="en-US" altLang="zh-TW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SimCLR</a:t>
            </a: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FE61594-B0AB-6664-BD18-F9FA3D5F5344}"/>
              </a:ext>
            </a:extLst>
          </p:cNvPr>
          <p:cNvSpPr txBox="1"/>
          <p:nvPr/>
        </p:nvSpPr>
        <p:spPr>
          <a:xfrm>
            <a:off x="1305758" y="4788392"/>
            <a:ext cx="936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ResNet50 self-supervised learning pre-training (BYOL)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AF63518-8F9A-9809-F225-9AE22CF41D7B}"/>
              </a:ext>
            </a:extLst>
          </p:cNvPr>
          <p:cNvSpPr txBox="1"/>
          <p:nvPr/>
        </p:nvSpPr>
        <p:spPr>
          <a:xfrm>
            <a:off x="6478045" y="1022201"/>
            <a:ext cx="4404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Biomarker prediction model 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16C9CB8-0F7A-8432-0BCA-89432EE63B5D}"/>
              </a:ext>
            </a:extLst>
          </p:cNvPr>
          <p:cNvSpPr txBox="1"/>
          <p:nvPr/>
        </p:nvSpPr>
        <p:spPr>
          <a:xfrm>
            <a:off x="6795285" y="1352110"/>
            <a:ext cx="4087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attention-based model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EB44DDF-391A-4DD0-85BF-FA63066D1708}"/>
              </a:ext>
            </a:extLst>
          </p:cNvPr>
          <p:cNvSpPr txBox="1"/>
          <p:nvPr/>
        </p:nvSpPr>
        <p:spPr>
          <a:xfrm>
            <a:off x="6795285" y="1734352"/>
            <a:ext cx="4087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transformer-based model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328EF85-6CEB-6BB9-33FE-162F85C39902}"/>
              </a:ext>
            </a:extLst>
          </p:cNvPr>
          <p:cNvSpPr txBox="1"/>
          <p:nvPr/>
        </p:nvSpPr>
        <p:spPr>
          <a:xfrm>
            <a:off x="6478045" y="2143381"/>
            <a:ext cx="4404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Model interpretability 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CB5B93D-06B3-A92E-D9B6-F86BCFF25161}"/>
              </a:ext>
            </a:extLst>
          </p:cNvPr>
          <p:cNvSpPr txBox="1"/>
          <p:nvPr/>
        </p:nvSpPr>
        <p:spPr>
          <a:xfrm>
            <a:off x="6795285" y="2473290"/>
            <a:ext cx="4087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attention heatmap</a:t>
            </a:r>
          </a:p>
        </p:txBody>
      </p:sp>
      <p:sp>
        <p:nvSpPr>
          <p:cNvPr id="2" name="矩形: 圓角 182">
            <a:extLst>
              <a:ext uri="{FF2B5EF4-FFF2-40B4-BE49-F238E27FC236}">
                <a16:creationId xmlns:a16="http://schemas.microsoft.com/office/drawing/2014/main" id="{95B78745-9944-576B-A568-6E17DF54B2BF}"/>
              </a:ext>
            </a:extLst>
          </p:cNvPr>
          <p:cNvSpPr/>
          <p:nvPr/>
        </p:nvSpPr>
        <p:spPr>
          <a:xfrm>
            <a:off x="287742" y="258747"/>
            <a:ext cx="1659392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Workflow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3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EED5A-6DD2-03E1-F199-EC5880C2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圓角 182">
            <a:extLst>
              <a:ext uri="{FF2B5EF4-FFF2-40B4-BE49-F238E27FC236}">
                <a16:creationId xmlns:a16="http://schemas.microsoft.com/office/drawing/2014/main" id="{0D0CD24A-DAC3-A89E-9781-1C65142CAE4E}"/>
              </a:ext>
            </a:extLst>
          </p:cNvPr>
          <p:cNvSpPr/>
          <p:nvPr/>
        </p:nvSpPr>
        <p:spPr>
          <a:xfrm>
            <a:off x="287742" y="258747"/>
            <a:ext cx="2100456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E3CD5D4-FC44-28A9-2BA8-C133386AF9E9}"/>
              </a:ext>
            </a:extLst>
          </p:cNvPr>
          <p:cNvGrpSpPr/>
          <p:nvPr/>
        </p:nvGrpSpPr>
        <p:grpSpPr>
          <a:xfrm>
            <a:off x="1060763" y="1093360"/>
            <a:ext cx="720000" cy="769441"/>
            <a:chOff x="1498967" y="3890940"/>
            <a:chExt cx="720000" cy="769441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FF1C989C-DCA6-AFD4-F8AB-C08D07E1E4F1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0FAE88A-C492-5174-7C18-9938DD741D14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: 圓角 13">
            <a:extLst>
              <a:ext uri="{FF2B5EF4-FFF2-40B4-BE49-F238E27FC236}">
                <a16:creationId xmlns:a16="http://schemas.microsoft.com/office/drawing/2014/main" id="{45F25B13-E783-58D5-F9EE-F1D1696221AE}"/>
              </a:ext>
            </a:extLst>
          </p:cNvPr>
          <p:cNvSpPr/>
          <p:nvPr/>
        </p:nvSpPr>
        <p:spPr>
          <a:xfrm>
            <a:off x="1850399" y="1008801"/>
            <a:ext cx="9616923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Finish training with </a:t>
            </a:r>
            <a:r>
              <a:rPr lang="en-US" altLang="zh-TW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SimCLR</a:t>
            </a: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and BYOL feature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8B50AC6-DC35-9AC9-8BB3-4839CD641AB1}"/>
              </a:ext>
            </a:extLst>
          </p:cNvPr>
          <p:cNvGrpSpPr/>
          <p:nvPr/>
        </p:nvGrpSpPr>
        <p:grpSpPr>
          <a:xfrm>
            <a:off x="1060763" y="1990905"/>
            <a:ext cx="720000" cy="769441"/>
            <a:chOff x="1498967" y="3890940"/>
            <a:chExt cx="720000" cy="769441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B425E423-ECA6-C6F4-F424-4DCBB0871F46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41F909D-C310-CD43-D0A4-C2102CD9144D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: 圓角 9">
            <a:extLst>
              <a:ext uri="{FF2B5EF4-FFF2-40B4-BE49-F238E27FC236}">
                <a16:creationId xmlns:a16="http://schemas.microsoft.com/office/drawing/2014/main" id="{A0324790-3311-DC49-22BB-69A0640913B7}"/>
              </a:ext>
            </a:extLst>
          </p:cNvPr>
          <p:cNvSpPr/>
          <p:nvPr/>
        </p:nvSpPr>
        <p:spPr>
          <a:xfrm>
            <a:off x="1850399" y="1906346"/>
            <a:ext cx="9524680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Add PCA into current pipeline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040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155267</TotalTime>
  <Words>579</Words>
  <Application>Microsoft Macintosh PowerPoint</Application>
  <PresentationFormat>寬螢幕</PresentationFormat>
  <Paragraphs>169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標準系統字體</vt:lpstr>
      <vt:lpstr>Kaiti SC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willytien88@gmail.com</dc:creator>
  <cp:lastModifiedBy>willytien88@gmail.com</cp:lastModifiedBy>
  <cp:revision>4259</cp:revision>
  <dcterms:created xsi:type="dcterms:W3CDTF">2022-09-18T02:51:45Z</dcterms:created>
  <dcterms:modified xsi:type="dcterms:W3CDTF">2024-04-11T04:38:46Z</dcterms:modified>
</cp:coreProperties>
</file>