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372" r:id="rId3"/>
    <p:sldId id="468" r:id="rId4"/>
    <p:sldId id="471" r:id="rId5"/>
    <p:sldId id="472" r:id="rId6"/>
    <p:sldId id="44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0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2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04916-AFB5-4414-A3CE-C2036F6D9ED2}" type="datetimeFigureOut">
              <a:rPr lang="zh-TW" altLang="en-US" smtClean="0"/>
              <a:t>2023/10/7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71CD3-2CE7-478B-9D9A-0D54E323F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0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71CD3-2CE7-478B-9D9A-0D54E323FE7F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4991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71CD3-2CE7-478B-9D9A-0D54E323FE7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469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71CD3-2CE7-478B-9D9A-0D54E323FE7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169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AFE0A-C815-C0E3-B1E9-DFE5C032F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4C0351-49DC-0AE1-24C7-D569D96DF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CBEA0A-25F7-1537-A0FD-B402AC98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AB4A4A-C6A4-6FD6-20D3-B41BD73F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F0CE63-D450-506C-92BB-B3A41C86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38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FB53C-DDE3-E642-6FA1-66EED288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C18BE1-E1FD-2C40-73BF-A489BF51E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7B1CB4-35F5-1CFA-B0C4-5C90A7F6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E05AC5-EC35-A85A-5EA0-E88A3ACF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BD22CF-4BDE-B0A4-F667-AF8BA1DB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85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C62C1BE-9318-F537-B30A-FFC6A1789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CB36A65-568C-ACC2-EA2A-D03552B5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117E29-A8FE-F1F0-FFC3-084D4B11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E3828E-EA22-DF28-5E81-AA6A3409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EF4D61-054D-6945-1CBA-656EFB1D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99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F4FA1-D660-3BF5-4022-C313E8EE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0FC2ED-54BB-289F-7D35-F1D97A09A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E21B16-63D1-7064-669D-50713FF0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6E4046-1EDC-42F2-D70C-9D700C2B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57CECA-ECC8-2ED7-3C69-33B5068E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4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719479-C5DB-18FE-F558-27CE8CC1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162677-6E73-FCEC-4A1E-1BCBC732E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3E3352-A82F-810C-56C5-7EE33030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1B4B4F-C443-A365-775B-B8EFB740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F4AE00-A0C8-86B4-3714-301D144D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96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E81ECB-DF97-3E8C-F04D-C9FFA304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DC9226-7EFB-593D-9E4B-2540E5D37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79B04C-FF47-564E-DE88-0C01828F5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4CDDC2-DE51-0354-689D-0EC670A2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C8F592-26F2-1411-4CB8-D50C7700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38DE9B-F9F5-E4D9-6717-315E789C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06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4BAD8-1E62-FFFA-7E80-A05C2560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2DC921-2D02-A733-4843-42729EA56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7ACA08-C96F-96A7-8EF3-BE14FFFDD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ABB0932-205C-D4CC-F416-0B95605A7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9A1B6E-24F1-A787-05BE-D5C25A75F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C58E90C-20F9-B532-3A1C-AD907247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84DDF7D-14A0-12C1-8BE5-34A44307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9340637-67C7-DEB2-E0E1-CDBA6E43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98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50FAE-AF4B-9E42-C7D0-9977843C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D9193B-A3E3-0154-BDF4-2423BCB5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9A2F9E-8091-8DA4-33FD-E2395CEA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83B5D1-6302-FEAF-2C73-CBF6DB1F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82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86666CC-D3BE-8070-F5AF-2C707E75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D556BC4-AF64-D2E2-04BE-798E9DB9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030345-F9DD-CB74-0E82-54CF23A7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30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ECF1F5-935B-2451-DA33-D9E8CDB9A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061592-11CD-5906-D2ED-650F7510B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447FF0-871A-8B40-F700-73ED0B01D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B9B8C-BB73-50B1-5BF3-76F8BDE4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2AE63D-DCEB-D384-9731-4544DBA7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5F72A8-DEFB-BF5D-1060-4F0C21B3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85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8C46D-FA3F-2667-B766-EA1290EE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8D31215-3588-A0DA-A4EA-8E6D8DDAB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A1A684-DF73-58FC-A0A0-2ABD2CF46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62947E-AF7C-690C-B1CD-254E4E49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2023/10/7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7C4CF1-A452-CE45-C382-78E86D04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43F711-0027-3B4E-7957-B2B2DC2B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5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C9C76C2-610D-38E3-1D40-4126EC65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0C2411-00E8-FD98-1722-80EAFCB69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FDE09-5196-EEE3-0FC1-9B4863368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8E83B-0296-4098-99AC-EC1D8BCC1782}" type="datetimeFigureOut">
              <a:rPr lang="zh-TW" altLang="en-US" smtClean="0"/>
              <a:t>2023/10/7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07D975-4BB7-9026-C5C2-5D9F000FA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913F43-FC5A-7AB3-6024-E393AFA88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0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DFBDD2A5-F0D7-4987-90D5-8521812726DD}"/>
              </a:ext>
            </a:extLst>
          </p:cNvPr>
          <p:cNvSpPr txBox="1">
            <a:spLocks/>
          </p:cNvSpPr>
          <p:nvPr/>
        </p:nvSpPr>
        <p:spPr>
          <a:xfrm>
            <a:off x="1727868" y="1903825"/>
            <a:ext cx="8621485" cy="945991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report 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79A58E74-A431-4E35-A837-CA7E587F3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568" y="3687526"/>
            <a:ext cx="11630084" cy="1655762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Speaker: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Geng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-Yun Tien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Advisor: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Eric Y. Chuang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2023/10/11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5244201-951D-4340-84EF-D8C24B9F3F26}"/>
              </a:ext>
            </a:extLst>
          </p:cNvPr>
          <p:cNvCxnSpPr/>
          <p:nvPr/>
        </p:nvCxnSpPr>
        <p:spPr>
          <a:xfrm>
            <a:off x="3338611" y="3414749"/>
            <a:ext cx="5400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46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31281AD1-3267-859B-AF1D-B451B3F77330}"/>
              </a:ext>
            </a:extLst>
          </p:cNvPr>
          <p:cNvSpPr/>
          <p:nvPr/>
        </p:nvSpPr>
        <p:spPr>
          <a:xfrm>
            <a:off x="287742" y="347234"/>
            <a:ext cx="1403406" cy="575316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endParaRPr lang="zh-TW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68A9B70-897D-D5B4-664B-DDA54D653DB9}"/>
              </a:ext>
            </a:extLst>
          </p:cNvPr>
          <p:cNvGrpSpPr/>
          <p:nvPr/>
        </p:nvGrpSpPr>
        <p:grpSpPr>
          <a:xfrm>
            <a:off x="1060763" y="2198069"/>
            <a:ext cx="720000" cy="769441"/>
            <a:chOff x="1498967" y="3890940"/>
            <a:chExt cx="720000" cy="769441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7D38C595-C343-18CF-89B5-C01033B24015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1CD047BC-0D1C-E997-E1ED-61617A727522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973A8D4-E280-F355-9B69-D4BBBD0F8298}"/>
              </a:ext>
            </a:extLst>
          </p:cNvPr>
          <p:cNvSpPr/>
          <p:nvPr/>
        </p:nvSpPr>
        <p:spPr>
          <a:xfrm>
            <a:off x="1850400" y="2113510"/>
            <a:ext cx="9480912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Train inception v3 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and densenet121 model (patch-level prediction)  </a:t>
            </a:r>
            <a:r>
              <a:rPr lang="en-US" altLang="zh-TW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新細明體" panose="02020500000000000000" pitchFamily="18" charset="-120"/>
              </a:rPr>
              <a:t>  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2814C071-495E-9D4B-211C-8B9A208189B4}"/>
              </a:ext>
            </a:extLst>
          </p:cNvPr>
          <p:cNvGrpSpPr/>
          <p:nvPr/>
        </p:nvGrpSpPr>
        <p:grpSpPr>
          <a:xfrm>
            <a:off x="1060763" y="3253709"/>
            <a:ext cx="720000" cy="769441"/>
            <a:chOff x="1498967" y="3890940"/>
            <a:chExt cx="720000" cy="769441"/>
          </a:xfrm>
        </p:grpSpPr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F32AC001-943B-9953-68B6-FFBA783C543B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F80CB1C6-A36C-E5E4-4F72-7A1346F00016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88BC7AA-7CC9-8820-C73F-F3217CDB50BD}"/>
              </a:ext>
            </a:extLst>
          </p:cNvPr>
          <p:cNvSpPr/>
          <p:nvPr/>
        </p:nvSpPr>
        <p:spPr>
          <a:xfrm>
            <a:off x="1850400" y="3169150"/>
            <a:ext cx="9480912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Big lab meeting paper presentation</a:t>
            </a:r>
            <a:endParaRPr lang="en-US" altLang="zh-TW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6E514DA4-9486-DBF3-DEC5-2602A474FFF9}"/>
              </a:ext>
            </a:extLst>
          </p:cNvPr>
          <p:cNvGrpSpPr/>
          <p:nvPr/>
        </p:nvGrpSpPr>
        <p:grpSpPr>
          <a:xfrm>
            <a:off x="1077299" y="1222743"/>
            <a:ext cx="720000" cy="769441"/>
            <a:chOff x="1498967" y="3890940"/>
            <a:chExt cx="720000" cy="769441"/>
          </a:xfrm>
        </p:grpSpPr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95FF0D7B-2A94-0BEF-A5D8-818CC33D4648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6D922F2-C9C7-B4BC-5A4E-E2DED589C433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5AE55AC-89AC-6B5C-EC9F-1F1D4E846B34}"/>
              </a:ext>
            </a:extLst>
          </p:cNvPr>
          <p:cNvSpPr/>
          <p:nvPr/>
        </p:nvSpPr>
        <p:spPr>
          <a:xfrm>
            <a:off x="1866936" y="1138184"/>
            <a:ext cx="9480912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Use trained </a:t>
            </a:r>
            <a:r>
              <a:rPr lang="en-US" altLang="zh-TW" sz="2400" b="1" dirty="0" err="1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SimCLR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model to extract feature</a:t>
            </a:r>
            <a:endParaRPr lang="en-US" altLang="zh-TW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A8A96789-8514-3F17-CCD3-E4D3249AF2BC}"/>
              </a:ext>
            </a:extLst>
          </p:cNvPr>
          <p:cNvGrpSpPr/>
          <p:nvPr/>
        </p:nvGrpSpPr>
        <p:grpSpPr>
          <a:xfrm>
            <a:off x="1062000" y="5186593"/>
            <a:ext cx="720000" cy="769441"/>
            <a:chOff x="1498967" y="3890940"/>
            <a:chExt cx="720000" cy="769441"/>
          </a:xfrm>
        </p:grpSpPr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1B9D0346-D0D3-1270-EE57-AE0D93813AD8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BC38A223-05C2-9581-A5F7-10A5460AB05D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06A0EF69-2DDF-D07D-4298-992842F226C9}"/>
              </a:ext>
            </a:extLst>
          </p:cNvPr>
          <p:cNvSpPr/>
          <p:nvPr/>
        </p:nvSpPr>
        <p:spPr>
          <a:xfrm>
            <a:off x="1850400" y="5123807"/>
            <a:ext cx="9271332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TA works &amp; homework</a:t>
            </a:r>
            <a:r>
              <a:rPr lang="zh-TW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endParaRPr lang="en-US" altLang="zh-TW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72E37F6A-AC18-A1A0-D015-3F29A4A40FCC}"/>
              </a:ext>
            </a:extLst>
          </p:cNvPr>
          <p:cNvSpPr/>
          <p:nvPr/>
        </p:nvSpPr>
        <p:spPr>
          <a:xfrm>
            <a:off x="287742" y="4353207"/>
            <a:ext cx="2362152" cy="575316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works</a:t>
            </a:r>
            <a:endParaRPr lang="zh-TW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73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782EDF81-14F0-5CB0-06C8-1E51267F15EA}"/>
              </a:ext>
            </a:extLst>
          </p:cNvPr>
          <p:cNvSpPr/>
          <p:nvPr/>
        </p:nvSpPr>
        <p:spPr>
          <a:xfrm>
            <a:off x="287742" y="258747"/>
            <a:ext cx="7895205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KRAS gene mutation patch-level prediction - Inception v3   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13">
            <a:extLst>
              <a:ext uri="{FF2B5EF4-FFF2-40B4-BE49-F238E27FC236}">
                <a16:creationId xmlns:a16="http://schemas.microsoft.com/office/drawing/2014/main" id="{C0D68DB4-611E-070F-D24C-A18A196B62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502317"/>
              </p:ext>
            </p:extLst>
          </p:nvPr>
        </p:nvGraphicFramePr>
        <p:xfrm>
          <a:off x="1479754" y="1116443"/>
          <a:ext cx="9232492" cy="731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64648">
                  <a:extLst>
                    <a:ext uri="{9D8B030D-6E8A-4147-A177-3AD203B41FA5}">
                      <a16:colId xmlns:a16="http://schemas.microsoft.com/office/drawing/2014/main" val="3273458590"/>
                    </a:ext>
                  </a:extLst>
                </a:gridCol>
                <a:gridCol w="1686611">
                  <a:extLst>
                    <a:ext uri="{9D8B030D-6E8A-4147-A177-3AD203B41FA5}">
                      <a16:colId xmlns:a16="http://schemas.microsoft.com/office/drawing/2014/main" val="1417375228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2018274349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581405732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1906962912"/>
                    </a:ext>
                  </a:extLst>
                </a:gridCol>
              </a:tblGrid>
              <a:tr h="34001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976035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0.5282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0.5501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0.5056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0.5279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25254"/>
                  </a:ext>
                </a:extLst>
              </a:tr>
            </a:tbl>
          </a:graphicData>
        </a:graphic>
      </p:graphicFrame>
      <p:graphicFrame>
        <p:nvGraphicFramePr>
          <p:cNvPr id="10" name="表格 13">
            <a:extLst>
              <a:ext uri="{FF2B5EF4-FFF2-40B4-BE49-F238E27FC236}">
                <a16:creationId xmlns:a16="http://schemas.microsoft.com/office/drawing/2014/main" id="{EDF25549-4365-66C8-A1DF-82DE25C8D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674009"/>
              </p:ext>
            </p:extLst>
          </p:nvPr>
        </p:nvGraphicFramePr>
        <p:xfrm>
          <a:off x="1479754" y="2117929"/>
          <a:ext cx="9232492" cy="731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64648">
                  <a:extLst>
                    <a:ext uri="{9D8B030D-6E8A-4147-A177-3AD203B41FA5}">
                      <a16:colId xmlns:a16="http://schemas.microsoft.com/office/drawing/2014/main" val="3273458590"/>
                    </a:ext>
                  </a:extLst>
                </a:gridCol>
                <a:gridCol w="1686611">
                  <a:extLst>
                    <a:ext uri="{9D8B030D-6E8A-4147-A177-3AD203B41FA5}">
                      <a16:colId xmlns:a16="http://schemas.microsoft.com/office/drawing/2014/main" val="1417375228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2018274349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581405732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1906962912"/>
                    </a:ext>
                  </a:extLst>
                </a:gridCol>
              </a:tblGrid>
              <a:tr h="34001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976035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0.8798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0.895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0.8657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0.8803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25254"/>
                  </a:ext>
                </a:extLst>
              </a:tr>
            </a:tbl>
          </a:graphicData>
        </a:graphic>
      </p:graphicFrame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3FD7D5D-4330-C3ED-9549-9FF7754D1DE3}"/>
              </a:ext>
            </a:extLst>
          </p:cNvPr>
          <p:cNvSpPr/>
          <p:nvPr/>
        </p:nvSpPr>
        <p:spPr>
          <a:xfrm>
            <a:off x="287742" y="3150856"/>
            <a:ext cx="8091148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KRAS gene mutation patch-level  prediction – Densenet121    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表格 13">
            <a:extLst>
              <a:ext uri="{FF2B5EF4-FFF2-40B4-BE49-F238E27FC236}">
                <a16:creationId xmlns:a16="http://schemas.microsoft.com/office/drawing/2014/main" id="{B26D406A-82DD-ED16-9CC0-5D32C9854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221694"/>
              </p:ext>
            </p:extLst>
          </p:nvPr>
        </p:nvGraphicFramePr>
        <p:xfrm>
          <a:off x="1479755" y="4008552"/>
          <a:ext cx="9232492" cy="731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64648">
                  <a:extLst>
                    <a:ext uri="{9D8B030D-6E8A-4147-A177-3AD203B41FA5}">
                      <a16:colId xmlns:a16="http://schemas.microsoft.com/office/drawing/2014/main" val="3273458590"/>
                    </a:ext>
                  </a:extLst>
                </a:gridCol>
                <a:gridCol w="1686611">
                  <a:extLst>
                    <a:ext uri="{9D8B030D-6E8A-4147-A177-3AD203B41FA5}">
                      <a16:colId xmlns:a16="http://schemas.microsoft.com/office/drawing/2014/main" val="1417375228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2018274349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581405732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1906962912"/>
                    </a:ext>
                  </a:extLst>
                </a:gridCol>
              </a:tblGrid>
              <a:tr h="34001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976035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0.5232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0.5778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0.4523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0.5224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25254"/>
                  </a:ext>
                </a:extLst>
              </a:tr>
            </a:tbl>
          </a:graphicData>
        </a:graphic>
      </p:graphicFrame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F3C913EB-42E4-8B5A-7751-C83F135F2A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953921"/>
              </p:ext>
            </p:extLst>
          </p:nvPr>
        </p:nvGraphicFramePr>
        <p:xfrm>
          <a:off x="1479755" y="5010038"/>
          <a:ext cx="9232492" cy="73152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64648">
                  <a:extLst>
                    <a:ext uri="{9D8B030D-6E8A-4147-A177-3AD203B41FA5}">
                      <a16:colId xmlns:a16="http://schemas.microsoft.com/office/drawing/2014/main" val="3273458590"/>
                    </a:ext>
                  </a:extLst>
                </a:gridCol>
                <a:gridCol w="1686611">
                  <a:extLst>
                    <a:ext uri="{9D8B030D-6E8A-4147-A177-3AD203B41FA5}">
                      <a16:colId xmlns:a16="http://schemas.microsoft.com/office/drawing/2014/main" val="1417375228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2018274349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581405732"/>
                    </a:ext>
                  </a:extLst>
                </a:gridCol>
                <a:gridCol w="1860411">
                  <a:extLst>
                    <a:ext uri="{9D8B030D-6E8A-4147-A177-3AD203B41FA5}">
                      <a16:colId xmlns:a16="http://schemas.microsoft.com/office/drawing/2014/main" val="1906962912"/>
                    </a:ext>
                  </a:extLst>
                </a:gridCol>
              </a:tblGrid>
              <a:tr h="340017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Specificity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AUC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976035"/>
                  </a:ext>
                </a:extLst>
              </a:tr>
              <a:tr h="3400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0.9166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0.9354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0.8992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0.9173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525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812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782EDF81-14F0-5CB0-06C8-1E51267F15EA}"/>
              </a:ext>
            </a:extLst>
          </p:cNvPr>
          <p:cNvSpPr/>
          <p:nvPr/>
        </p:nvSpPr>
        <p:spPr>
          <a:xfrm>
            <a:off x="287741" y="258747"/>
            <a:ext cx="6523605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KRAS gene mutation prediction – Inception v3     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圖片 13" descr="一張含有 文字, 行, 螢幕擷取畫面, 圖表 的圖片&#10;&#10;自動產生的描述">
            <a:extLst>
              <a:ext uri="{FF2B5EF4-FFF2-40B4-BE49-F238E27FC236}">
                <a16:creationId xmlns:a16="http://schemas.microsoft.com/office/drawing/2014/main" id="{BE953358-DCC3-B60F-64A3-9D83A068C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70" y="938887"/>
            <a:ext cx="5461983" cy="5442864"/>
          </a:xfrm>
          <a:prstGeom prst="rect">
            <a:avLst/>
          </a:prstGeom>
        </p:spPr>
      </p:pic>
      <p:pic>
        <p:nvPicPr>
          <p:cNvPr id="16" name="圖片 15" descr="一張含有 文字, 行, 圖表, 繪圖 的圖片&#10;&#10;自動產生的描述">
            <a:extLst>
              <a:ext uri="{FF2B5EF4-FFF2-40B4-BE49-F238E27FC236}">
                <a16:creationId xmlns:a16="http://schemas.microsoft.com/office/drawing/2014/main" id="{2159EF43-76D5-3FAA-1A8B-3FDFBAD4C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249" y="938889"/>
            <a:ext cx="5461981" cy="544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2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782EDF81-14F0-5CB0-06C8-1E51267F15EA}"/>
              </a:ext>
            </a:extLst>
          </p:cNvPr>
          <p:cNvSpPr/>
          <p:nvPr/>
        </p:nvSpPr>
        <p:spPr>
          <a:xfrm>
            <a:off x="287741" y="258747"/>
            <a:ext cx="6523605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KRAS gene mutation prediction – Densenet121     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A40FBA1-FC98-9889-6D86-5D416C82E0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870" y="938888"/>
            <a:ext cx="5461983" cy="544286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B3957BF-2AEE-E02B-BD2C-6520B9660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4249" y="938889"/>
            <a:ext cx="5461981" cy="544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7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14EB60D-852D-1385-B004-47DE255F3D61}"/>
              </a:ext>
            </a:extLst>
          </p:cNvPr>
          <p:cNvSpPr/>
          <p:nvPr/>
        </p:nvSpPr>
        <p:spPr>
          <a:xfrm>
            <a:off x="507373" y="320496"/>
            <a:ext cx="2731127" cy="5724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Thank You图标——免费下载，有PNG和矢量图">
            <a:extLst>
              <a:ext uri="{FF2B5EF4-FFF2-40B4-BE49-F238E27FC236}">
                <a16:creationId xmlns:a16="http://schemas.microsoft.com/office/drawing/2014/main" id="{E2DAFF97-28F1-CCBE-0B1C-ACD6F2A0A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271" y="2906508"/>
            <a:ext cx="3697457" cy="369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42B8A500-5907-1821-C956-4680E65EC502}"/>
              </a:ext>
            </a:extLst>
          </p:cNvPr>
          <p:cNvGrpSpPr/>
          <p:nvPr/>
        </p:nvGrpSpPr>
        <p:grpSpPr>
          <a:xfrm>
            <a:off x="889991" y="1137433"/>
            <a:ext cx="720000" cy="769441"/>
            <a:chOff x="1498967" y="3890940"/>
            <a:chExt cx="720000" cy="769441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337F93A3-EC5E-36C3-1C86-A26BB53ED308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4BCB937-2B30-DD2D-1451-9239E234443D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3C6C377-BDC9-3103-989E-9969B967D6BA}"/>
              </a:ext>
            </a:extLst>
          </p:cNvPr>
          <p:cNvSpPr/>
          <p:nvPr/>
        </p:nvSpPr>
        <p:spPr>
          <a:xfrm>
            <a:off x="1670425" y="1134485"/>
            <a:ext cx="9480912" cy="769441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Aggregate slide level prediction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0686872-E03A-9057-56A9-C25CBB64564C}"/>
              </a:ext>
            </a:extLst>
          </p:cNvPr>
          <p:cNvGrpSpPr/>
          <p:nvPr/>
        </p:nvGrpSpPr>
        <p:grpSpPr>
          <a:xfrm>
            <a:off x="898259" y="2140015"/>
            <a:ext cx="720000" cy="769441"/>
            <a:chOff x="1498967" y="3890940"/>
            <a:chExt cx="720000" cy="769441"/>
          </a:xfrm>
        </p:grpSpPr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234D8606-6CCC-43BC-0D76-0DABFDBF715B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F7841AC-D322-6650-2BBE-C23DEF2C1B38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F652EB1-E3AF-57F9-EDC0-420E9F18CFA6}"/>
              </a:ext>
            </a:extLst>
          </p:cNvPr>
          <p:cNvSpPr/>
          <p:nvPr/>
        </p:nvSpPr>
        <p:spPr>
          <a:xfrm>
            <a:off x="1678693" y="2137067"/>
            <a:ext cx="9480912" cy="769441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Single task vs. 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multiple task training</a:t>
            </a:r>
            <a:endParaRPr kumimoji="0" lang="en-US" altLang="zh-TW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48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113851</TotalTime>
  <Words>134</Words>
  <Application>Microsoft Office PowerPoint</Application>
  <PresentationFormat>寬螢幕</PresentationFormat>
  <Paragraphs>66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willytien88@gmail.com</dc:creator>
  <cp:lastModifiedBy>田庚昀</cp:lastModifiedBy>
  <cp:revision>2468</cp:revision>
  <dcterms:created xsi:type="dcterms:W3CDTF">2022-09-18T02:51:45Z</dcterms:created>
  <dcterms:modified xsi:type="dcterms:W3CDTF">2023-10-07T15:03:35Z</dcterms:modified>
</cp:coreProperties>
</file>