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72" r:id="rId3"/>
    <p:sldId id="488" r:id="rId4"/>
    <p:sldId id="468" r:id="rId5"/>
    <p:sldId id="489" r:id="rId6"/>
    <p:sldId id="493" r:id="rId7"/>
    <p:sldId id="491" r:id="rId8"/>
    <p:sldId id="492" r:id="rId9"/>
    <p:sldId id="494" r:id="rId10"/>
    <p:sldId id="495" r:id="rId11"/>
    <p:sldId id="496" r:id="rId12"/>
    <p:sldId id="497" r:id="rId13"/>
    <p:sldId id="490" r:id="rId14"/>
    <p:sldId id="482" r:id="rId15"/>
    <p:sldId id="483" r:id="rId16"/>
    <p:sldId id="485" r:id="rId17"/>
    <p:sldId id="484" r:id="rId18"/>
    <p:sldId id="486" r:id="rId19"/>
    <p:sldId id="44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DFBDD2A5-F0D7-4987-90D5-8521812726DD}"/>
              </a:ext>
            </a:extLst>
          </p:cNvPr>
          <p:cNvSpPr txBox="1">
            <a:spLocks/>
          </p:cNvSpPr>
          <p:nvPr/>
        </p:nvSpPr>
        <p:spPr>
          <a:xfrm>
            <a:off x="1727868" y="1903825"/>
            <a:ext cx="8621485" cy="94599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9A58E74-A431-4E35-A837-CA7E587F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8" y="3687526"/>
            <a:ext cx="11630084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-Yun Tien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Y. Chuang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2023/10/2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244201-951D-4340-84EF-D8C24B9F3F26}"/>
              </a:ext>
            </a:extLst>
          </p:cNvPr>
          <p:cNvCxnSpPr/>
          <p:nvPr/>
        </p:nvCxnSpPr>
        <p:spPr>
          <a:xfrm>
            <a:off x="3338611" y="3414749"/>
            <a:ext cx="54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6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486275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patch-level prediction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AF8E80-8275-AFAB-91FE-20F9B68D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494" y="1047605"/>
            <a:ext cx="5595758" cy="55516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4A4E15-5E09-58BB-5C24-574171A9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9511" y="1047606"/>
            <a:ext cx="5501235" cy="55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467614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slide-level prediction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78BE-29C9-DD59-4FFD-AC7AD6A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2" y="1571625"/>
            <a:ext cx="5650929" cy="39386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D6D9D-828A-7587-2F65-19162280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583" y="1571623"/>
            <a:ext cx="5650931" cy="39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467614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slide-level prediction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D2689C9-1FA4-F140-5D2E-819DCB051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91" y="1047605"/>
            <a:ext cx="5620964" cy="555164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E73F55B-76A7-BA19-6219-86FA4AA4D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47" y="1047606"/>
            <a:ext cx="5620964" cy="55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2" y="258747"/>
            <a:ext cx="200758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cBioPortal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5A0E797-E4E6-64E7-4B3F-87B3DAD79239}"/>
              </a:ext>
            </a:extLst>
          </p:cNvPr>
          <p:cNvSpPr txBox="1"/>
          <p:nvPr/>
        </p:nvSpPr>
        <p:spPr>
          <a:xfrm>
            <a:off x="911941" y="854319"/>
            <a:ext cx="10228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open database for </a:t>
            </a: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omic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s-relevant data download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666650-A4DB-0A70-D7C3-73F86CC3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993945"/>
            <a:ext cx="11401426" cy="44228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A1FC64-3692-B86D-F033-0CD4C9B62E9F}"/>
              </a:ext>
            </a:extLst>
          </p:cNvPr>
          <p:cNvSpPr txBox="1"/>
          <p:nvPr/>
        </p:nvSpPr>
        <p:spPr>
          <a:xfrm>
            <a:off x="911941" y="1323181"/>
            <a:ext cx="10228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can acquire completed mutation data from several subproject of TCGA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13D5B-5DB9-248A-AD34-1FDFDF42E808}"/>
              </a:ext>
            </a:extLst>
          </p:cNvPr>
          <p:cNvSpPr/>
          <p:nvPr/>
        </p:nvSpPr>
        <p:spPr>
          <a:xfrm>
            <a:off x="3522500" y="3760506"/>
            <a:ext cx="6097361" cy="27242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0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505869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Big lab meeting paper presentation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4263804-A61F-41BB-D0D3-6496685B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6" y="2409169"/>
            <a:ext cx="11129507" cy="21910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B232967-9C08-46D5-0F5D-7E49D2E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46" y="1314700"/>
            <a:ext cx="11110110" cy="9545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8F351B6-BC0E-7AFC-13EC-BF669BC8D943}"/>
              </a:ext>
            </a:extLst>
          </p:cNvPr>
          <p:cNvSpPr txBox="1"/>
          <p:nvPr/>
        </p:nvSpPr>
        <p:spPr>
          <a:xfrm>
            <a:off x="7996341" y="5236737"/>
            <a:ext cx="3863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i="0" u="none" strike="noStrike" dirty="0">
                <a:effectLst/>
                <a:latin typeface="Calibri" panose="020F0502020204030204" pitchFamily="34" charset="0"/>
              </a:rPr>
              <a:t>Journal paper: Lancet Digit Health</a:t>
            </a:r>
            <a:endParaRPr lang="en-US" altLang="zh-TW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i="0" u="none" strike="noStrike" dirty="0">
                <a:effectLst/>
                <a:latin typeface="Calibri" panose="020F0502020204030204" pitchFamily="34" charset="0"/>
              </a:rPr>
              <a:t>Year of publication: 2022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80239-6B97-8EBF-6045-3AFCAD97B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20" y="5215744"/>
            <a:ext cx="6876578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6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211B15A-01C4-FA71-4342-0034D634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6" y="2942648"/>
            <a:ext cx="4282638" cy="20024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9AB8C65-CAB1-001B-A30D-C7C9B2EE1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53"/>
          <a:stretch/>
        </p:blipFill>
        <p:spPr>
          <a:xfrm>
            <a:off x="1331351" y="524523"/>
            <a:ext cx="9529298" cy="175492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EDFC061-0CCE-D8EA-5737-EAEC5EBC54D9}"/>
              </a:ext>
            </a:extLst>
          </p:cNvPr>
          <p:cNvSpPr/>
          <p:nvPr/>
        </p:nvSpPr>
        <p:spPr>
          <a:xfrm>
            <a:off x="2400679" y="1773522"/>
            <a:ext cx="530542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6BD540-E44E-09E6-2B8D-F93E72CBFE68}"/>
              </a:ext>
            </a:extLst>
          </p:cNvPr>
          <p:cNvSpPr/>
          <p:nvPr/>
        </p:nvSpPr>
        <p:spPr>
          <a:xfrm>
            <a:off x="1212980" y="398614"/>
            <a:ext cx="1000504" cy="4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7F8CC08-267B-4B42-22EB-70E74A5E27AD}"/>
              </a:ext>
            </a:extLst>
          </p:cNvPr>
          <p:cNvSpPr/>
          <p:nvPr/>
        </p:nvSpPr>
        <p:spPr>
          <a:xfrm>
            <a:off x="239729" y="2145266"/>
            <a:ext cx="5696060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TW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graph construction of tumoral tiles</a:t>
            </a:r>
            <a:endParaRPr lang="zh-TW" alt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2D4700C-BE4E-4751-037A-6B19C0A5D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8" t="21443" r="98" b="-2352"/>
          <a:stretch/>
        </p:blipFill>
        <p:spPr>
          <a:xfrm>
            <a:off x="4887775" y="2889792"/>
            <a:ext cx="6931119" cy="405839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3F2F8B0-AD46-AD65-71D2-062E50904B1B}"/>
              </a:ext>
            </a:extLst>
          </p:cNvPr>
          <p:cNvSpPr/>
          <p:nvPr/>
        </p:nvSpPr>
        <p:spPr>
          <a:xfrm>
            <a:off x="10583834" y="2539311"/>
            <a:ext cx="1235059" cy="4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5DB965D-E6E5-7CDE-590D-782195E03BBE}"/>
              </a:ext>
            </a:extLst>
          </p:cNvPr>
          <p:cNvSpPr/>
          <p:nvPr/>
        </p:nvSpPr>
        <p:spPr>
          <a:xfrm>
            <a:off x="5010779" y="2287138"/>
            <a:ext cx="7007050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zh-TW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of the graph networks model training, prediction and interpretation process</a:t>
            </a:r>
            <a:endParaRPr lang="zh-TW" alt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32F51D1-2816-AF2A-89A0-6DB3D985E667}"/>
              </a:ext>
            </a:extLst>
          </p:cNvPr>
          <p:cNvSpPr/>
          <p:nvPr/>
        </p:nvSpPr>
        <p:spPr>
          <a:xfrm>
            <a:off x="239729" y="5374317"/>
            <a:ext cx="4648046" cy="7371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construction includes n tumoral tiles as graph nodes and its corresponding spatial grid coordinates 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17DBD24-6C45-CAF1-6995-EB40D9F1EF24}"/>
              </a:ext>
            </a:extLst>
          </p:cNvPr>
          <p:cNvSpPr/>
          <p:nvPr/>
        </p:nvSpPr>
        <p:spPr>
          <a:xfrm>
            <a:off x="239729" y="6147253"/>
            <a:ext cx="4771050" cy="7371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attributes are the ResNet18-extracted image features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5841122-6AC2-517E-86C8-B69A71DAF76A}"/>
              </a:ext>
            </a:extLst>
          </p:cNvPr>
          <p:cNvSpPr/>
          <p:nvPr/>
        </p:nvSpPr>
        <p:spPr>
          <a:xfrm>
            <a:off x="287742" y="258747"/>
            <a:ext cx="350981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 proposed pipeline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2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5841122-6AC2-517E-86C8-B69A71DAF76A}"/>
              </a:ext>
            </a:extLst>
          </p:cNvPr>
          <p:cNvSpPr/>
          <p:nvPr/>
        </p:nvSpPr>
        <p:spPr>
          <a:xfrm>
            <a:off x="287742" y="258747"/>
            <a:ext cx="538527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 gene mutation prediction results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FD7B31-5278-999C-CE42-70CE57CA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57" y="808626"/>
            <a:ext cx="8959285" cy="58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5841122-6AC2-517E-86C8-B69A71DAF76A}"/>
              </a:ext>
            </a:extLst>
          </p:cNvPr>
          <p:cNvSpPr/>
          <p:nvPr/>
        </p:nvSpPr>
        <p:spPr>
          <a:xfrm>
            <a:off x="287742" y="258747"/>
            <a:ext cx="432158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 MSI prediction results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3A6F84-F172-C142-1630-CF9EE4570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96263"/>
              </p:ext>
            </p:extLst>
          </p:nvPr>
        </p:nvGraphicFramePr>
        <p:xfrm>
          <a:off x="1393630" y="948255"/>
          <a:ext cx="9404739" cy="125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913">
                  <a:extLst>
                    <a:ext uri="{9D8B030D-6E8A-4147-A177-3AD203B41FA5}">
                      <a16:colId xmlns:a16="http://schemas.microsoft.com/office/drawing/2014/main" val="821007755"/>
                    </a:ext>
                  </a:extLst>
                </a:gridCol>
                <a:gridCol w="3134913">
                  <a:extLst>
                    <a:ext uri="{9D8B030D-6E8A-4147-A177-3AD203B41FA5}">
                      <a16:colId xmlns:a16="http://schemas.microsoft.com/office/drawing/2014/main" val="1180836362"/>
                    </a:ext>
                  </a:extLst>
                </a:gridCol>
                <a:gridCol w="3134913">
                  <a:extLst>
                    <a:ext uri="{9D8B030D-6E8A-4147-A177-3AD203B41FA5}">
                      <a16:colId xmlns:a16="http://schemas.microsoft.com/office/drawing/2014/main" val="1692446332"/>
                    </a:ext>
                  </a:extLst>
                </a:gridCol>
              </a:tblGrid>
              <a:tr h="60995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MSI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TCGA-COAD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TCGA-READ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60934"/>
                  </a:ext>
                </a:extLst>
              </a:tr>
              <a:tr h="592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 AUC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(95%  CIs)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83.92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(77.41, 87.59)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61·28 </a:t>
                      </a:r>
                    </a:p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(53.28, 67.93)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01545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FA2758E6-A068-CC48-0B0B-8CC95B07974F}"/>
              </a:ext>
            </a:extLst>
          </p:cNvPr>
          <p:cNvSpPr/>
          <p:nvPr/>
        </p:nvSpPr>
        <p:spPr>
          <a:xfrm>
            <a:off x="287741" y="2415729"/>
            <a:ext cx="744733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 functional protein expression prediction results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9F80AA5-C315-3B8E-BAE4-26BF55149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15"/>
          <a:stretch/>
        </p:blipFill>
        <p:spPr>
          <a:xfrm>
            <a:off x="1672205" y="3039945"/>
            <a:ext cx="8847587" cy="36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3" y="258747"/>
            <a:ext cx="389237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that we can modify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D7D2E50-72A0-69D9-78D3-14D40A79E835}"/>
              </a:ext>
            </a:extLst>
          </p:cNvPr>
          <p:cNvGrpSpPr/>
          <p:nvPr/>
        </p:nvGrpSpPr>
        <p:grpSpPr>
          <a:xfrm>
            <a:off x="1060763" y="1097062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0CBF32F-727F-0D57-F47B-2B62E6E45B37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CEBA8C8-A7F0-0465-65FD-DB511C7F3807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A3FDB14-C993-84B2-E5D7-7AA25F882D4C}"/>
              </a:ext>
            </a:extLst>
          </p:cNvPr>
          <p:cNvSpPr/>
          <p:nvPr/>
        </p:nvSpPr>
        <p:spPr>
          <a:xfrm>
            <a:off x="1850400" y="1012503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Use Resnet50 trained by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SimCLR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as feature extractor to substitute pretrained Resnet18 in the paper  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443A6D3-EEC4-43DA-8D53-16FE1D9C9698}"/>
              </a:ext>
            </a:extLst>
          </p:cNvPr>
          <p:cNvGrpSpPr/>
          <p:nvPr/>
        </p:nvGrpSpPr>
        <p:grpSpPr>
          <a:xfrm>
            <a:off x="1069031" y="2166100"/>
            <a:ext cx="720000" cy="769441"/>
            <a:chOff x="1498967" y="3890940"/>
            <a:chExt cx="720000" cy="769441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3A4FA99-E1EA-B32F-B1C6-03DC185DDF8D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8AE660-70B8-66A0-3042-12FA98173818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62F332-0A7C-C5E6-3168-0B1CFC6B4B63}"/>
              </a:ext>
            </a:extLst>
          </p:cNvPr>
          <p:cNvSpPr/>
          <p:nvPr/>
        </p:nvSpPr>
        <p:spPr>
          <a:xfrm>
            <a:off x="1858668" y="2081541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Revise GNN model architecture 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BDA7959-F672-C318-EC42-9DF4C08E5E4E}"/>
              </a:ext>
            </a:extLst>
          </p:cNvPr>
          <p:cNvGrpSpPr/>
          <p:nvPr/>
        </p:nvGrpSpPr>
        <p:grpSpPr>
          <a:xfrm>
            <a:off x="1069031" y="3234876"/>
            <a:ext cx="720000" cy="769441"/>
            <a:chOff x="1498967" y="3890940"/>
            <a:chExt cx="720000" cy="769441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A61F247-13FF-4743-176A-8519322EAF91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ACC1F19-32F5-3D10-2FA6-DCFE8037C09A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96295C5-E8F4-84DC-4230-024B1783DAC7}"/>
              </a:ext>
            </a:extLst>
          </p:cNvPr>
          <p:cNvSpPr/>
          <p:nvPr/>
        </p:nvSpPr>
        <p:spPr>
          <a:xfrm>
            <a:off x="1858668" y="3150317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Add morphology analysis after visualization and interpretation   </a:t>
            </a:r>
          </a:p>
        </p:txBody>
      </p:sp>
    </p:spTree>
    <p:extLst>
      <p:ext uri="{BB962C8B-B14F-4D97-AF65-F5344CB8AC3E}">
        <p14:creationId xmlns:p14="http://schemas.microsoft.com/office/powerpoint/2010/main" val="4486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Keep improving CNN model performance and try to use others model and predict another gene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165862C-A874-11F2-3CC4-CEA71890B66E}"/>
              </a:ext>
            </a:extLst>
          </p:cNvPr>
          <p:cNvGrpSpPr/>
          <p:nvPr/>
        </p:nvGrpSpPr>
        <p:grpSpPr>
          <a:xfrm>
            <a:off x="898259" y="2148463"/>
            <a:ext cx="720000" cy="769441"/>
            <a:chOff x="1498967" y="3890940"/>
            <a:chExt cx="720000" cy="769441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7A45220-E76A-02A3-EA01-103B5DABFDE2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3E8ADEB-4D66-EF2E-2B18-3258CEBBF92E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15162E7-4A64-8511-3396-3E8DB7090296}"/>
              </a:ext>
            </a:extLst>
          </p:cNvPr>
          <p:cNvSpPr/>
          <p:nvPr/>
        </p:nvSpPr>
        <p:spPr>
          <a:xfrm>
            <a:off x="1678692" y="2145515"/>
            <a:ext cx="9816621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Finish GNN model training script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DD521A5-1636-7A46-952E-40CEC81CDE40}"/>
              </a:ext>
            </a:extLst>
          </p:cNvPr>
          <p:cNvGrpSpPr/>
          <p:nvPr/>
        </p:nvGrpSpPr>
        <p:grpSpPr>
          <a:xfrm>
            <a:off x="889991" y="3159493"/>
            <a:ext cx="720000" cy="769441"/>
            <a:chOff x="1498967" y="3890940"/>
            <a:chExt cx="720000" cy="769441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C0966E5-6056-492C-C75F-D577972561F9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23717D7-DA0B-CAF2-D1B1-55A59718996C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0E17CDD-5459-DE38-2698-BFA0559F322B}"/>
              </a:ext>
            </a:extLst>
          </p:cNvPr>
          <p:cNvSpPr/>
          <p:nvPr/>
        </p:nvSpPr>
        <p:spPr>
          <a:xfrm>
            <a:off x="1670425" y="315654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Finish AACR abstract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9BBC36-C02F-8FED-1D4A-852AF457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02" y="4420802"/>
            <a:ext cx="5563894" cy="21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1311672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399" y="1227113"/>
            <a:ext cx="9682237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Gene mutation prediction (APC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and 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TP53)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F65F2AC-190B-0031-CC9C-400E76900AB8}"/>
              </a:ext>
            </a:extLst>
          </p:cNvPr>
          <p:cNvGrpSpPr/>
          <p:nvPr/>
        </p:nvGrpSpPr>
        <p:grpSpPr>
          <a:xfrm>
            <a:off x="1069031" y="2296723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57082FA-05F6-07EC-AE76-DA50DF22994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56D166-9096-8A08-DA41-6D52155A57E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448926C-56C5-79F4-7889-B568AE82B3E2}"/>
              </a:ext>
            </a:extLst>
          </p:cNvPr>
          <p:cNvSpPr/>
          <p:nvPr/>
        </p:nvSpPr>
        <p:spPr>
          <a:xfrm>
            <a:off x="1858668" y="2212164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Utilize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cBioPortal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database to explore complete mutation data 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DD78778-6A8B-9E63-9F8C-8699117731B9}"/>
              </a:ext>
            </a:extLst>
          </p:cNvPr>
          <p:cNvGrpSpPr/>
          <p:nvPr/>
        </p:nvGrpSpPr>
        <p:grpSpPr>
          <a:xfrm>
            <a:off x="1060762" y="3278318"/>
            <a:ext cx="720000" cy="769441"/>
            <a:chOff x="1498967" y="3890940"/>
            <a:chExt cx="720000" cy="769441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3B6B257-AABB-C06D-8844-B6435A56DF5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F402A99-533D-EDCD-D406-D3D42439AD64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6221C6A-66AB-CDCB-D16E-65F8FD991A60}"/>
              </a:ext>
            </a:extLst>
          </p:cNvPr>
          <p:cNvSpPr/>
          <p:nvPr/>
        </p:nvSpPr>
        <p:spPr>
          <a:xfrm>
            <a:off x="1850399" y="3193759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Finish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self-attention model script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3EC162-C975-AC99-78BF-4480AA530D2F}"/>
              </a:ext>
            </a:extLst>
          </p:cNvPr>
          <p:cNvGrpSpPr/>
          <p:nvPr/>
        </p:nvGrpSpPr>
        <p:grpSpPr>
          <a:xfrm>
            <a:off x="1060762" y="4259913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06588C1-6FF4-0B28-B97E-1BF2F78F7AD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64401D0-CC23-7BE2-4EE8-22DBA60202B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B3EDE1A-3D75-0025-D7A5-047E0360BBCE}"/>
              </a:ext>
            </a:extLst>
          </p:cNvPr>
          <p:cNvSpPr/>
          <p:nvPr/>
        </p:nvSpPr>
        <p:spPr>
          <a:xfrm>
            <a:off x="1850399" y="4175354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Graph Neural Network (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GNN)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6017C5E-8817-4D03-6A2D-8B04E37D287D}"/>
              </a:ext>
            </a:extLst>
          </p:cNvPr>
          <p:cNvGrpSpPr/>
          <p:nvPr/>
        </p:nvGrpSpPr>
        <p:grpSpPr>
          <a:xfrm>
            <a:off x="1060762" y="5246167"/>
            <a:ext cx="720000" cy="769441"/>
            <a:chOff x="1498967" y="3890940"/>
            <a:chExt cx="720000" cy="769441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7E2C6964-DA81-931E-7984-F7560732F393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777DAD9-91E1-5E28-827C-023300A6698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8C109822-1FD9-D600-873F-D1AF59AEA3DA}"/>
              </a:ext>
            </a:extLst>
          </p:cNvPr>
          <p:cNvSpPr/>
          <p:nvPr/>
        </p:nvSpPr>
        <p:spPr>
          <a:xfrm>
            <a:off x="1850399" y="5161608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Prepare big lab meeting paper presentation 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2" y="258747"/>
            <a:ext cx="2231523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Mutation data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E54BB3-3302-FF27-13FF-5D2DAC396C39}"/>
              </a:ext>
            </a:extLst>
          </p:cNvPr>
          <p:cNvSpPr txBox="1"/>
          <p:nvPr/>
        </p:nvSpPr>
        <p:spPr>
          <a:xfrm>
            <a:off x="911942" y="3830153"/>
            <a:ext cx="10368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Total </a:t>
            </a:r>
            <a:r>
              <a:rPr lang="en-US" altLang="zh-TW" sz="2000" b="1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424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TCGA-COAD WSIs are used and divided into training, validation and testing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set in the ratio of 70%, 10% and 20% 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13">
            <a:extLst>
              <a:ext uri="{FF2B5EF4-FFF2-40B4-BE49-F238E27FC236}">
                <a16:creationId xmlns:a16="http://schemas.microsoft.com/office/drawing/2014/main" id="{99050924-5D8A-BC61-C109-230A15FEB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28417"/>
              </p:ext>
            </p:extLst>
          </p:nvPr>
        </p:nvGraphicFramePr>
        <p:xfrm>
          <a:off x="1855235" y="5229589"/>
          <a:ext cx="8481527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21697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2679915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2679915">
                  <a:extLst>
                    <a:ext uri="{9D8B030D-6E8A-4147-A177-3AD203B41FA5}">
                      <a16:colId xmlns:a16="http://schemas.microsoft.com/office/drawing/2014/main" val="330130090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9669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6FBA0F-075F-6C42-9F1E-135F2C733517}"/>
              </a:ext>
            </a:extLst>
          </p:cNvPr>
          <p:cNvSpPr txBox="1"/>
          <p:nvPr/>
        </p:nvSpPr>
        <p:spPr>
          <a:xfrm>
            <a:off x="911941" y="4622018"/>
            <a:ext cx="10368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Generate APC and TP53 mutation label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34BF62B-9510-DABB-7A3D-8384792C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36" y="2315187"/>
            <a:ext cx="6427829" cy="8339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349D337-0DF5-872D-4C7C-2242295A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76" y="330974"/>
            <a:ext cx="684196" cy="335703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ECF98BA-4F08-685B-F406-617BB5E94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513" y="110606"/>
            <a:ext cx="854422" cy="36811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483454-6B0D-1FDE-E42D-56449778C62F}"/>
              </a:ext>
            </a:extLst>
          </p:cNvPr>
          <p:cNvSpPr txBox="1"/>
          <p:nvPr/>
        </p:nvSpPr>
        <p:spPr>
          <a:xfrm>
            <a:off x="911942" y="854319"/>
            <a:ext cx="78961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Original </a:t>
            </a:r>
            <a:r>
              <a:rPr lang="en-US" altLang="zh-TW" sz="2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435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WSIs are downloaded. More, exclude samples with inferior in quality (bright, blurry and inconspicuous) and the less tumor patches samples are also removed 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8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3" y="258747"/>
            <a:ext cx="7027458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 mutation patch-level prediction – ResNet101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C0D68DB4-611E-070F-D24C-A18A196B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10271"/>
              </p:ext>
            </p:extLst>
          </p:nvPr>
        </p:nvGraphicFramePr>
        <p:xfrm>
          <a:off x="1479754" y="911163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</a:tbl>
          </a:graphicData>
        </a:graphic>
      </p:graphicFrame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FD7D5D-4330-C3ED-9549-9FF7754D1DE3}"/>
              </a:ext>
            </a:extLst>
          </p:cNvPr>
          <p:cNvSpPr/>
          <p:nvPr/>
        </p:nvSpPr>
        <p:spPr>
          <a:xfrm>
            <a:off x="287743" y="3542744"/>
            <a:ext cx="7027458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 mutation slide-level  prediction – ResNet101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3">
            <a:extLst>
              <a:ext uri="{FF2B5EF4-FFF2-40B4-BE49-F238E27FC236}">
                <a16:creationId xmlns:a16="http://schemas.microsoft.com/office/drawing/2014/main" id="{BDF17C86-7747-0321-A3F7-4F2010572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31785"/>
              </p:ext>
            </p:extLst>
          </p:nvPr>
        </p:nvGraphicFramePr>
        <p:xfrm>
          <a:off x="1479754" y="2256448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</a:tbl>
          </a:graphicData>
        </a:graphic>
      </p:graphicFrame>
      <p:graphicFrame>
        <p:nvGraphicFramePr>
          <p:cNvPr id="4" name="表格 13">
            <a:extLst>
              <a:ext uri="{FF2B5EF4-FFF2-40B4-BE49-F238E27FC236}">
                <a16:creationId xmlns:a16="http://schemas.microsoft.com/office/drawing/2014/main" id="{9789ED1D-70DC-68FA-DFFA-AFC8D7E0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03536"/>
              </p:ext>
            </p:extLst>
          </p:nvPr>
        </p:nvGraphicFramePr>
        <p:xfrm>
          <a:off x="1479754" y="4190262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</a:tbl>
          </a:graphicData>
        </a:graphic>
      </p:graphicFrame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2B45114C-5CAE-AED8-D692-F1BFE5CE8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62140"/>
              </p:ext>
            </p:extLst>
          </p:nvPr>
        </p:nvGraphicFramePr>
        <p:xfrm>
          <a:off x="1479754" y="5535547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2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467614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APC patch-level prediction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DBAF8E80-8275-AFAB-91FE-20F9B68D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1" y="1047605"/>
            <a:ext cx="5620965" cy="5551648"/>
          </a:xfrm>
          <a:prstGeom prst="rect">
            <a:avLst/>
          </a:prstGeom>
        </p:spPr>
      </p:pic>
      <p:pic>
        <p:nvPicPr>
          <p:cNvPr id="6" name="圖片 5" descr="一張含有 文字, 行, 圖表, 螢幕擷取畫面 的圖片&#10;&#10;自動產生的描述">
            <a:extLst>
              <a:ext uri="{FF2B5EF4-FFF2-40B4-BE49-F238E27FC236}">
                <a16:creationId xmlns:a16="http://schemas.microsoft.com/office/drawing/2014/main" id="{2A4A4E15-5E09-58BB-5C24-574171A9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1047606"/>
            <a:ext cx="5693958" cy="55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467614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APC patch-level prediction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AF8E80-8275-AFAB-91FE-20F9B68D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756" y="1047605"/>
            <a:ext cx="5501235" cy="55516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4A4E15-5E09-58BB-5C24-574171A9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9511" y="1047606"/>
            <a:ext cx="5501235" cy="55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3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467614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APC slide-level prediction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螢幕擷取畫面, 行, 數字 的圖片&#10;&#10;自動產生的描述">
            <a:extLst>
              <a:ext uri="{FF2B5EF4-FFF2-40B4-BE49-F238E27FC236}">
                <a16:creationId xmlns:a16="http://schemas.microsoft.com/office/drawing/2014/main" id="{954778BE-29C9-DD59-4FFD-AC7AD6A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0" y="1562100"/>
            <a:ext cx="5731817" cy="3948187"/>
          </a:xfrm>
          <a:prstGeom prst="rect">
            <a:avLst/>
          </a:prstGeom>
        </p:spPr>
      </p:pic>
      <p:pic>
        <p:nvPicPr>
          <p:cNvPr id="7" name="圖片 6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FEDD6D9D-828A-7587-2F65-19162280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21" y="1562101"/>
            <a:ext cx="5664594" cy="39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467614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APC slide-level prediction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D2689C9-1FA4-F140-5D2E-819DCB051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91" y="1047605"/>
            <a:ext cx="5620964" cy="55516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E73F55B-76A7-BA19-6219-86FA4AA4D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47" y="1047606"/>
            <a:ext cx="5620964" cy="55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486275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patch-level prediction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AF8E80-8275-AFAB-91FE-20F9B68D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91" y="1047605"/>
            <a:ext cx="5620964" cy="55516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4A4E15-5E09-58BB-5C24-574171A9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47" y="1047606"/>
            <a:ext cx="5620964" cy="55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117986</TotalTime>
  <Words>412</Words>
  <Application>Microsoft Office PowerPoint</Application>
  <PresentationFormat>寬螢幕</PresentationFormat>
  <Paragraphs>135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2686</cp:revision>
  <dcterms:created xsi:type="dcterms:W3CDTF">2022-09-18T02:51:45Z</dcterms:created>
  <dcterms:modified xsi:type="dcterms:W3CDTF">2023-10-24T16:06:53Z</dcterms:modified>
</cp:coreProperties>
</file>