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72" r:id="rId2"/>
    <p:sldId id="528" r:id="rId3"/>
    <p:sldId id="529" r:id="rId4"/>
    <p:sldId id="530" r:id="rId5"/>
    <p:sldId id="531" r:id="rId6"/>
    <p:sldId id="532" r:id="rId7"/>
    <p:sldId id="525" r:id="rId8"/>
    <p:sldId id="533" r:id="rId9"/>
    <p:sldId id="534" r:id="rId10"/>
    <p:sldId id="44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0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2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04916-AFB5-4414-A3CE-C2036F6D9ED2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71CD3-2CE7-478B-9D9A-0D54E323F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0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AFE0A-C815-C0E3-B1E9-DFE5C032F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4C0351-49DC-0AE1-24C7-D569D96DF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CBEA0A-25F7-1537-A0FD-B402AC98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AB4A4A-C6A4-6FD6-20D3-B41BD73F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F0CE63-D450-506C-92BB-B3A41C86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38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FB53C-DDE3-E642-6FA1-66EED288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C18BE1-E1FD-2C40-73BF-A489BF51E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7B1CB4-35F5-1CFA-B0C4-5C90A7F6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E05AC5-EC35-A85A-5EA0-E88A3ACF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BD22CF-4BDE-B0A4-F667-AF8BA1DB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85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C62C1BE-9318-F537-B30A-FFC6A1789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CB36A65-568C-ACC2-EA2A-D03552B5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117E29-A8FE-F1F0-FFC3-084D4B11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E3828E-EA22-DF28-5E81-AA6A3409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EF4D61-054D-6945-1CBA-656EFB1D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99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F4FA1-D660-3BF5-4022-C313E8EE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0FC2ED-54BB-289F-7D35-F1D97A09A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E21B16-63D1-7064-669D-50713FF0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6E4046-1EDC-42F2-D70C-9D700C2B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57CECA-ECC8-2ED7-3C69-33B5068E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4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719479-C5DB-18FE-F558-27CE8CC1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162677-6E73-FCEC-4A1E-1BCBC732E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3E3352-A82F-810C-56C5-7EE33030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1B4B4F-C443-A365-775B-B8EFB740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F4AE00-A0C8-86B4-3714-301D144D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96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E81ECB-DF97-3E8C-F04D-C9FFA304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DC9226-7EFB-593D-9E4B-2540E5D37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79B04C-FF47-564E-DE88-0C01828F5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4CDDC2-DE51-0354-689D-0EC670A2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C8F592-26F2-1411-4CB8-D50C7700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38DE9B-F9F5-E4D9-6717-315E789C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06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4BAD8-1E62-FFFA-7E80-A05C2560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2DC921-2D02-A733-4843-42729EA56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7ACA08-C96F-96A7-8EF3-BE14FFFDD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ABB0932-205C-D4CC-F416-0B95605A7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9A1B6E-24F1-A787-05BE-D5C25A75F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C58E90C-20F9-B532-3A1C-AD907247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84DDF7D-14A0-12C1-8BE5-34A44307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9340637-67C7-DEB2-E0E1-CDBA6E43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98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50FAE-AF4B-9E42-C7D0-9977843C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D9193B-A3E3-0154-BDF4-2423BCB5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9A2F9E-8091-8DA4-33FD-E2395CEA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83B5D1-6302-FEAF-2C73-CBF6DB1F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82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86666CC-D3BE-8070-F5AF-2C707E75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D556BC4-AF64-D2E2-04BE-798E9DB9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030345-F9DD-CB74-0E82-54CF23A7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30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ECF1F5-935B-2451-DA33-D9E8CDB9A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061592-11CD-5906-D2ED-650F7510B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447FF0-871A-8B40-F700-73ED0B01D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B9B8C-BB73-50B1-5BF3-76F8BDE4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2AE63D-DCEB-D384-9731-4544DBA7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5F72A8-DEFB-BF5D-1060-4F0C21B3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85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8C46D-FA3F-2667-B766-EA1290EE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8D31215-3588-A0DA-A4EA-8E6D8DDAB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A1A684-DF73-58FC-A0A0-2ABD2CF46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62947E-AF7C-690C-B1CD-254E4E49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7C4CF1-A452-CE45-C382-78E86D04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43F711-0027-3B4E-7957-B2B2DC2B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5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C9C76C2-610D-38E3-1D40-4126EC65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0C2411-00E8-FD98-1722-80EAFCB69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FDE09-5196-EEE3-0FC1-9B4863368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8E83B-0296-4098-99AC-EC1D8BCC1782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07D975-4BB7-9026-C5C2-5D9F000FA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913F43-FC5A-7AB3-6024-E393AFA88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0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31281AD1-3267-859B-AF1D-B451B3F77330}"/>
              </a:ext>
            </a:extLst>
          </p:cNvPr>
          <p:cNvSpPr/>
          <p:nvPr/>
        </p:nvSpPr>
        <p:spPr>
          <a:xfrm>
            <a:off x="287742" y="347234"/>
            <a:ext cx="1403406" cy="575316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endParaRPr lang="zh-TW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68A9B70-897D-D5B4-664B-DDA54D653DB9}"/>
              </a:ext>
            </a:extLst>
          </p:cNvPr>
          <p:cNvGrpSpPr/>
          <p:nvPr/>
        </p:nvGrpSpPr>
        <p:grpSpPr>
          <a:xfrm>
            <a:off x="1060763" y="1311672"/>
            <a:ext cx="720000" cy="769441"/>
            <a:chOff x="1498967" y="3890940"/>
            <a:chExt cx="720000" cy="769441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7D38C595-C343-18CF-89B5-C01033B24015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1CD047BC-0D1C-E997-E1ED-61617A727522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973A8D4-E280-F355-9B69-D4BBBD0F8298}"/>
              </a:ext>
            </a:extLst>
          </p:cNvPr>
          <p:cNvSpPr/>
          <p:nvPr/>
        </p:nvSpPr>
        <p:spPr>
          <a:xfrm>
            <a:off x="1850399" y="1227113"/>
            <a:ext cx="8768899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AttMIL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(attention-based</a:t>
            </a:r>
            <a:r>
              <a:rPr lang="zh-TW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multiple instance learning)</a:t>
            </a:r>
            <a:endParaRPr lang="en-US" altLang="zh-TW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DF65F2AC-190B-0031-CC9C-400E76900AB8}"/>
              </a:ext>
            </a:extLst>
          </p:cNvPr>
          <p:cNvGrpSpPr/>
          <p:nvPr/>
        </p:nvGrpSpPr>
        <p:grpSpPr>
          <a:xfrm>
            <a:off x="1069031" y="3463041"/>
            <a:ext cx="720000" cy="769441"/>
            <a:chOff x="1498967" y="3890940"/>
            <a:chExt cx="720000" cy="769441"/>
          </a:xfrm>
        </p:grpSpPr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557082FA-05F6-07EC-AE76-DA50DF22994A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CB56D166-9096-8A08-DA41-6D52155A57E6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448926C-56C5-79F4-7889-B568AE82B3E2}"/>
              </a:ext>
            </a:extLst>
          </p:cNvPr>
          <p:cNvSpPr/>
          <p:nvPr/>
        </p:nvSpPr>
        <p:spPr>
          <a:xfrm>
            <a:off x="1858667" y="3378482"/>
            <a:ext cx="9711291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TransMIL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(transformer-based</a:t>
            </a:r>
            <a:r>
              <a:rPr lang="zh-TW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correlated multiple instance learning)</a:t>
            </a:r>
            <a:endParaRPr lang="en-US" altLang="zh-TW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D749F4A-25F3-8601-B696-A6E317ACA2A6}"/>
              </a:ext>
            </a:extLst>
          </p:cNvPr>
          <p:cNvSpPr txBox="1"/>
          <p:nvPr/>
        </p:nvSpPr>
        <p:spPr>
          <a:xfrm>
            <a:off x="2012748" y="2091023"/>
            <a:ext cx="5330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20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BRAF mutation prediction 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5423406-9D5F-8B78-6B68-AA7D8D4CE1C7}"/>
              </a:ext>
            </a:extLst>
          </p:cNvPr>
          <p:cNvSpPr txBox="1"/>
          <p:nvPr/>
        </p:nvSpPr>
        <p:spPr>
          <a:xfrm>
            <a:off x="2012748" y="2532584"/>
            <a:ext cx="728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HER2 negative/positive prediction (functional protein)</a:t>
            </a:r>
            <a:r>
              <a:rPr lang="en-US" altLang="zh-TW" sz="2000" b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114474-4C99-88E7-F261-3F3E3BE1847F}"/>
              </a:ext>
            </a:extLst>
          </p:cNvPr>
          <p:cNvSpPr txBox="1"/>
          <p:nvPr/>
        </p:nvSpPr>
        <p:spPr>
          <a:xfrm>
            <a:off x="2012748" y="2974145"/>
            <a:ext cx="6310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20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MSI prediction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5767702-3AE7-FBB1-ACFE-EA1EA16C8C42}"/>
              </a:ext>
            </a:extLst>
          </p:cNvPr>
          <p:cNvSpPr txBox="1"/>
          <p:nvPr/>
        </p:nvSpPr>
        <p:spPr>
          <a:xfrm>
            <a:off x="2012748" y="4240088"/>
            <a:ext cx="5330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20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BRAF mutation prediction 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31E6BC3-1F82-2BC0-FFFC-6E2B228E3E64}"/>
              </a:ext>
            </a:extLst>
          </p:cNvPr>
          <p:cNvSpPr txBox="1"/>
          <p:nvPr/>
        </p:nvSpPr>
        <p:spPr>
          <a:xfrm>
            <a:off x="2012748" y="4681649"/>
            <a:ext cx="7280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HER2 negative/positive prediction (functional protein)</a:t>
            </a:r>
            <a:r>
              <a:rPr lang="en-US" altLang="zh-TW" sz="2000" b="1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ABB5FD5-725A-15E4-AB8A-860A401D8774}"/>
              </a:ext>
            </a:extLst>
          </p:cNvPr>
          <p:cNvSpPr txBox="1"/>
          <p:nvPr/>
        </p:nvSpPr>
        <p:spPr>
          <a:xfrm>
            <a:off x="2012748" y="5123210"/>
            <a:ext cx="6310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20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MSI prediction</a:t>
            </a:r>
          </a:p>
        </p:txBody>
      </p:sp>
    </p:spTree>
    <p:extLst>
      <p:ext uri="{BB962C8B-B14F-4D97-AF65-F5344CB8AC3E}">
        <p14:creationId xmlns:p14="http://schemas.microsoft.com/office/powerpoint/2010/main" val="530734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14EB60D-852D-1385-B004-47DE255F3D61}"/>
              </a:ext>
            </a:extLst>
          </p:cNvPr>
          <p:cNvSpPr/>
          <p:nvPr/>
        </p:nvSpPr>
        <p:spPr>
          <a:xfrm>
            <a:off x="507373" y="320496"/>
            <a:ext cx="2731127" cy="5724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42B8A500-5907-1821-C956-4680E65EC502}"/>
              </a:ext>
            </a:extLst>
          </p:cNvPr>
          <p:cNvGrpSpPr/>
          <p:nvPr/>
        </p:nvGrpSpPr>
        <p:grpSpPr>
          <a:xfrm>
            <a:off x="889991" y="1137433"/>
            <a:ext cx="720000" cy="769441"/>
            <a:chOff x="1498967" y="3890940"/>
            <a:chExt cx="720000" cy="769441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337F93A3-EC5E-36C3-1C86-A26BB53ED308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4BCB937-2B30-DD2D-1451-9239E234443D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3C6C377-BDC9-3103-989E-9969B967D6BA}"/>
              </a:ext>
            </a:extLst>
          </p:cNvPr>
          <p:cNvSpPr/>
          <p:nvPr/>
        </p:nvSpPr>
        <p:spPr>
          <a:xfrm>
            <a:off x="1670425" y="1134485"/>
            <a:ext cx="9480912" cy="769441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Multiple instance learning with graph neural networks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59D14BCF-7EB4-B6FE-16B5-04ADB35747EA}"/>
              </a:ext>
            </a:extLst>
          </p:cNvPr>
          <p:cNvGrpSpPr/>
          <p:nvPr/>
        </p:nvGrpSpPr>
        <p:grpSpPr>
          <a:xfrm>
            <a:off x="898259" y="2148463"/>
            <a:ext cx="720000" cy="769441"/>
            <a:chOff x="1498967" y="3890940"/>
            <a:chExt cx="720000" cy="769441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1FE0A050-71E4-C988-CC64-27FAAEE99AFA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2B09EE9-C21B-32C4-BE0A-2E84BA52D013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6245AFAF-F405-DF7E-6874-BF6997854EAE}"/>
              </a:ext>
            </a:extLst>
          </p:cNvPr>
          <p:cNvSpPr/>
          <p:nvPr/>
        </p:nvSpPr>
        <p:spPr>
          <a:xfrm>
            <a:off x="1678693" y="2145515"/>
            <a:ext cx="9480912" cy="769441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Graphormer</a:t>
            </a:r>
            <a:endParaRPr lang="en-US" altLang="zh-TW" sz="2400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36A4C9E-D853-F282-E20A-C3239BFA322B}"/>
              </a:ext>
            </a:extLst>
          </p:cNvPr>
          <p:cNvGrpSpPr/>
          <p:nvPr/>
        </p:nvGrpSpPr>
        <p:grpSpPr>
          <a:xfrm>
            <a:off x="889991" y="3159493"/>
            <a:ext cx="720000" cy="769441"/>
            <a:chOff x="1498967" y="3890940"/>
            <a:chExt cx="720000" cy="769441"/>
          </a:xfrm>
        </p:grpSpPr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B5D4A499-2ECE-A59F-51C0-31E6124979F1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28B452C-76BB-AB7B-E527-F659F5B708BE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FC11FB6F-1BD8-D536-655C-CD22722D3DB5}"/>
              </a:ext>
            </a:extLst>
          </p:cNvPr>
          <p:cNvSpPr/>
          <p:nvPr/>
        </p:nvSpPr>
        <p:spPr>
          <a:xfrm>
            <a:off x="1670425" y="3156545"/>
            <a:ext cx="9480912" cy="769441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Ensemble with </a:t>
            </a:r>
            <a:r>
              <a:rPr lang="en-US" altLang="zh-TW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attMIL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transMIL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and </a:t>
            </a:r>
            <a:r>
              <a:rPr lang="en-US" altLang="zh-TW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GnnMIL</a:t>
            </a:r>
            <a:endParaRPr lang="en-US" altLang="zh-TW" sz="2400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48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0" y="258747"/>
            <a:ext cx="5441256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CRC and BRAF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4A52F08-6837-497C-5D33-C0DDC44A8BA4}"/>
              </a:ext>
            </a:extLst>
          </p:cNvPr>
          <p:cNvSpPr txBox="1"/>
          <p:nvPr/>
        </p:nvSpPr>
        <p:spPr>
          <a:xfrm>
            <a:off x="659809" y="896703"/>
            <a:ext cx="10592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BRAF is a gene that encodes a protein also called BRAF. This protein plays a role in </a:t>
            </a:r>
            <a:r>
              <a:rPr lang="en-US" altLang="zh-TW" sz="20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cell growth </a:t>
            </a:r>
            <a:r>
              <a:rPr lang="en-US" altLang="zh-TW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sending signals inside the cell promoting, among other functions, cell division. 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159D5C-7B05-0996-3838-2E22824225A9}"/>
              </a:ext>
            </a:extLst>
          </p:cNvPr>
          <p:cNvSpPr txBox="1"/>
          <p:nvPr/>
        </p:nvSpPr>
        <p:spPr>
          <a:xfrm>
            <a:off x="659809" y="1677149"/>
            <a:ext cx="10592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BRAF mutation continue to have a </a:t>
            </a:r>
            <a:r>
              <a:rPr lang="en-US" altLang="zh-TW" sz="20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very poor prognosis</a:t>
            </a:r>
            <a:r>
              <a:rPr lang="en-US" altLang="zh-TW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0D34636-745C-4376-25C1-88B8E026030D}"/>
              </a:ext>
            </a:extLst>
          </p:cNvPr>
          <p:cNvSpPr txBox="1"/>
          <p:nvPr/>
        </p:nvSpPr>
        <p:spPr>
          <a:xfrm>
            <a:off x="659809" y="2149819"/>
            <a:ext cx="10592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Therefore, when BRAF mutation occurs, the </a:t>
            </a:r>
            <a:r>
              <a:rPr lang="en-US" altLang="zh-TW" sz="20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monoclonal antibody that inhibits the growth of epidermal cells is rendered ineffective</a:t>
            </a:r>
            <a:r>
              <a:rPr lang="en-US" altLang="zh-TW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2843F39-AE11-BAE2-6E43-D553DDB17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460" y="2932353"/>
            <a:ext cx="5379072" cy="374989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32268CE-58C1-F1C0-A060-B40CA620A442}"/>
              </a:ext>
            </a:extLst>
          </p:cNvPr>
          <p:cNvSpPr txBox="1"/>
          <p:nvPr/>
        </p:nvSpPr>
        <p:spPr>
          <a:xfrm>
            <a:off x="5956264" y="442585"/>
            <a:ext cx="60975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https://www.cancer.gov/news-events/cancer-currents-blog/2019/colorectal-cancer-braf-triplet-targeted-therapy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FA1C559-E18A-EFF0-8247-6B44A5FF2C6C}"/>
              </a:ext>
            </a:extLst>
          </p:cNvPr>
          <p:cNvSpPr txBox="1"/>
          <p:nvPr/>
        </p:nvSpPr>
        <p:spPr>
          <a:xfrm>
            <a:off x="5956264" y="211320"/>
            <a:ext cx="60975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https://www.hopkinsmedicine.org/health/conditions-and-diseases/braf-mutation-and-cancer</a:t>
            </a:r>
          </a:p>
        </p:txBody>
      </p:sp>
    </p:spTree>
    <p:extLst>
      <p:ext uri="{BB962C8B-B14F-4D97-AF65-F5344CB8AC3E}">
        <p14:creationId xmlns:p14="http://schemas.microsoft.com/office/powerpoint/2010/main" val="167394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CBCA03C-DCF1-51FA-1543-51CE3B161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392" y="2678244"/>
            <a:ext cx="5505061" cy="4128795"/>
          </a:xfrm>
          <a:prstGeom prst="rect">
            <a:avLst/>
          </a:prstGeom>
        </p:spPr>
      </p:pic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0" y="258747"/>
            <a:ext cx="5441256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CRC and HER2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212027E-729C-2249-AAB1-3662AE522AE6}"/>
              </a:ext>
            </a:extLst>
          </p:cNvPr>
          <p:cNvSpPr txBox="1"/>
          <p:nvPr/>
        </p:nvSpPr>
        <p:spPr>
          <a:xfrm>
            <a:off x="556949" y="929817"/>
            <a:ext cx="11078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HER2 (human epidermal growth factor receptor 2) is the functional protein that </a:t>
            </a:r>
            <a:r>
              <a:rPr lang="en-US" altLang="zh-TW" sz="20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how the cells grow and divide</a:t>
            </a:r>
            <a:r>
              <a:rPr lang="en-US" altLang="zh-TW" sz="20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2000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C454BA3-B6B3-858E-703F-2BB5B1ABB234}"/>
              </a:ext>
            </a:extLst>
          </p:cNvPr>
          <p:cNvSpPr txBox="1"/>
          <p:nvPr/>
        </p:nvSpPr>
        <p:spPr>
          <a:xfrm>
            <a:off x="556949" y="1655296"/>
            <a:ext cx="11078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HER2 positive and negative are defined from the HER2 protein expression. When it is higher than normal level (0), it is called HER2-positive, otherwise, it is called HER2-negative.</a:t>
            </a:r>
            <a:endParaRPr lang="en-US" altLang="zh-TW" sz="2000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7ED36BE-C740-0A1F-CB8D-8225DAF8EE3E}"/>
              </a:ext>
            </a:extLst>
          </p:cNvPr>
          <p:cNvSpPr txBox="1"/>
          <p:nvPr/>
        </p:nvSpPr>
        <p:spPr>
          <a:xfrm>
            <a:off x="556949" y="2380775"/>
            <a:ext cx="11078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 HER2-positive/negative is crucial for deciding target</a:t>
            </a:r>
            <a:r>
              <a:rPr lang="en-US" altLang="zh-TW" sz="20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therapy medicine.</a:t>
            </a:r>
            <a:endParaRPr lang="en-US" altLang="zh-TW" sz="2000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A6E1E0-1F04-5EAC-D76B-B69596CAB11C}"/>
              </a:ext>
            </a:extLst>
          </p:cNvPr>
          <p:cNvSpPr txBox="1"/>
          <p:nvPr/>
        </p:nvSpPr>
        <p:spPr>
          <a:xfrm>
            <a:off x="5840964" y="6527652"/>
            <a:ext cx="63510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https://www.cancer.gov/news-events/cancer-currents-blog/2023/fda-tucatinib-her2-colorectal-cancer</a:t>
            </a:r>
          </a:p>
        </p:txBody>
      </p:sp>
    </p:spTree>
    <p:extLst>
      <p:ext uri="{BB962C8B-B14F-4D97-AF65-F5344CB8AC3E}">
        <p14:creationId xmlns:p14="http://schemas.microsoft.com/office/powerpoint/2010/main" val="230210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0" y="258747"/>
            <a:ext cx="4956064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CRC and MSI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19FDB21-1B67-07B0-12B1-E0104F830C67}"/>
              </a:ext>
            </a:extLst>
          </p:cNvPr>
          <p:cNvSpPr txBox="1"/>
          <p:nvPr/>
        </p:nvSpPr>
        <p:spPr>
          <a:xfrm>
            <a:off x="659808" y="1909537"/>
            <a:ext cx="6179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Microsatellites are </a:t>
            </a:r>
            <a:r>
              <a:rPr lang="en-US" altLang="zh-TW" sz="20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short, repeated sequences of DNA</a:t>
            </a:r>
            <a:r>
              <a:rPr lang="en-US" altLang="zh-TW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also called simple sequence repeat.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D0272DC-2C65-7BD0-5C41-527328624974}"/>
              </a:ext>
            </a:extLst>
          </p:cNvPr>
          <p:cNvSpPr txBox="1"/>
          <p:nvPr/>
        </p:nvSpPr>
        <p:spPr>
          <a:xfrm>
            <a:off x="659808" y="4190279"/>
            <a:ext cx="6343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0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edicine reference </a:t>
            </a:r>
            <a:r>
              <a:rPr lang="en-US" altLang="zh-TW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pembrolizumab immunotherapy and help to decide the chemotherapeutics.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TW" sz="2000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C592D26-ABFC-98E9-FBA1-7C2C860E9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154" y="700023"/>
            <a:ext cx="4467497" cy="565632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3B4B3E2-3843-75EA-B9AA-FD5B6B60EF4C}"/>
              </a:ext>
            </a:extLst>
          </p:cNvPr>
          <p:cNvSpPr txBox="1"/>
          <p:nvPr/>
        </p:nvSpPr>
        <p:spPr>
          <a:xfrm>
            <a:off x="692961" y="2942186"/>
            <a:ext cx="6310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Microsatellites instability</a:t>
            </a:r>
            <a:r>
              <a:rPr lang="zh-TW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(MSI)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hypermutator phenotype that occurs in tumors with DNA mismatch repair deficiency (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dMMR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zh-TW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9A8E953-AB73-CBF6-2D96-0F464C82C8E8}"/>
              </a:ext>
            </a:extLst>
          </p:cNvPr>
          <p:cNvSpPr txBox="1"/>
          <p:nvPr/>
        </p:nvSpPr>
        <p:spPr>
          <a:xfrm>
            <a:off x="166423" y="6501799"/>
            <a:ext cx="92956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https://www.researchgate.net/figure/Schematic-diagram-of-microsatellite-stability-MSS-and-microsatellite-instability-high_fig1_335680888</a:t>
            </a:r>
          </a:p>
        </p:txBody>
      </p:sp>
    </p:spTree>
    <p:extLst>
      <p:ext uri="{BB962C8B-B14F-4D97-AF65-F5344CB8AC3E}">
        <p14:creationId xmlns:p14="http://schemas.microsoft.com/office/powerpoint/2010/main" val="79135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0" y="258747"/>
            <a:ext cx="4956064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Multi-level molecular profile label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13">
            <a:extLst>
              <a:ext uri="{FF2B5EF4-FFF2-40B4-BE49-F238E27FC236}">
                <a16:creationId xmlns:a16="http://schemas.microsoft.com/office/drawing/2014/main" id="{A23A9702-0D2F-C4F5-4C61-9FA9ACFD7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999989"/>
              </p:ext>
            </p:extLst>
          </p:nvPr>
        </p:nvGraphicFramePr>
        <p:xfrm>
          <a:off x="394213" y="1623970"/>
          <a:ext cx="5499625" cy="1463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59206">
                  <a:extLst>
                    <a:ext uri="{9D8B030D-6E8A-4147-A177-3AD203B41FA5}">
                      <a16:colId xmlns:a16="http://schemas.microsoft.com/office/drawing/2014/main" val="3273458590"/>
                    </a:ext>
                  </a:extLst>
                </a:gridCol>
                <a:gridCol w="2540419">
                  <a:extLst>
                    <a:ext uri="{9D8B030D-6E8A-4147-A177-3AD203B41FA5}">
                      <a16:colId xmlns:a16="http://schemas.microsoft.com/office/drawing/2014/main" val="330130090"/>
                    </a:ext>
                  </a:extLst>
                </a:gridCol>
              </a:tblGrid>
              <a:tr h="34001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KRAS</a:t>
                      </a: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976035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Wildtype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25254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Mutation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496693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997486"/>
                  </a:ext>
                </a:extLst>
              </a:tr>
            </a:tbl>
          </a:graphicData>
        </a:graphic>
      </p:graphicFrame>
      <p:graphicFrame>
        <p:nvGraphicFramePr>
          <p:cNvPr id="7" name="表格 13">
            <a:extLst>
              <a:ext uri="{FF2B5EF4-FFF2-40B4-BE49-F238E27FC236}">
                <a16:creationId xmlns:a16="http://schemas.microsoft.com/office/drawing/2014/main" id="{4999F687-9C02-0C93-10BA-296874D87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822753"/>
              </p:ext>
            </p:extLst>
          </p:nvPr>
        </p:nvGraphicFramePr>
        <p:xfrm>
          <a:off x="6298163" y="1623970"/>
          <a:ext cx="5365102" cy="1463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86821">
                  <a:extLst>
                    <a:ext uri="{9D8B030D-6E8A-4147-A177-3AD203B41FA5}">
                      <a16:colId xmlns:a16="http://schemas.microsoft.com/office/drawing/2014/main" val="3273458590"/>
                    </a:ext>
                  </a:extLst>
                </a:gridCol>
                <a:gridCol w="2478281">
                  <a:extLst>
                    <a:ext uri="{9D8B030D-6E8A-4147-A177-3AD203B41FA5}">
                      <a16:colId xmlns:a16="http://schemas.microsoft.com/office/drawing/2014/main" val="330130090"/>
                    </a:ext>
                  </a:extLst>
                </a:gridCol>
              </a:tblGrid>
              <a:tr h="34001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HER2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976035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25254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496693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229096"/>
                  </a:ext>
                </a:extLst>
              </a:tr>
            </a:tbl>
          </a:graphicData>
        </a:graphic>
      </p:graphicFrame>
      <p:graphicFrame>
        <p:nvGraphicFramePr>
          <p:cNvPr id="9" name="表格 13">
            <a:extLst>
              <a:ext uri="{FF2B5EF4-FFF2-40B4-BE49-F238E27FC236}">
                <a16:creationId xmlns:a16="http://schemas.microsoft.com/office/drawing/2014/main" id="{F594F977-2DA9-0EAE-6696-62EE05016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388096"/>
              </p:ext>
            </p:extLst>
          </p:nvPr>
        </p:nvGraphicFramePr>
        <p:xfrm>
          <a:off x="6298163" y="3767793"/>
          <a:ext cx="5365102" cy="1463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86822">
                  <a:extLst>
                    <a:ext uri="{9D8B030D-6E8A-4147-A177-3AD203B41FA5}">
                      <a16:colId xmlns:a16="http://schemas.microsoft.com/office/drawing/2014/main" val="3273458590"/>
                    </a:ext>
                  </a:extLst>
                </a:gridCol>
                <a:gridCol w="2478280">
                  <a:extLst>
                    <a:ext uri="{9D8B030D-6E8A-4147-A177-3AD203B41FA5}">
                      <a16:colId xmlns:a16="http://schemas.microsoft.com/office/drawing/2014/main" val="330130090"/>
                    </a:ext>
                  </a:extLst>
                </a:gridCol>
              </a:tblGrid>
              <a:tr h="34001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DNA-seq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976035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25254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496693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229096"/>
                  </a:ext>
                </a:extLst>
              </a:tr>
            </a:tbl>
          </a:graphicData>
        </a:graphic>
      </p:graphicFrame>
      <p:graphicFrame>
        <p:nvGraphicFramePr>
          <p:cNvPr id="10" name="表格 13">
            <a:extLst>
              <a:ext uri="{FF2B5EF4-FFF2-40B4-BE49-F238E27FC236}">
                <a16:creationId xmlns:a16="http://schemas.microsoft.com/office/drawing/2014/main" id="{5E45C636-D77A-D30A-F722-2E3388B6A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566100"/>
              </p:ext>
            </p:extLst>
          </p:nvPr>
        </p:nvGraphicFramePr>
        <p:xfrm>
          <a:off x="403544" y="3767793"/>
          <a:ext cx="5490294" cy="1463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54184">
                  <a:extLst>
                    <a:ext uri="{9D8B030D-6E8A-4147-A177-3AD203B41FA5}">
                      <a16:colId xmlns:a16="http://schemas.microsoft.com/office/drawing/2014/main" val="3273458590"/>
                    </a:ext>
                  </a:extLst>
                </a:gridCol>
                <a:gridCol w="2536110">
                  <a:extLst>
                    <a:ext uri="{9D8B030D-6E8A-4147-A177-3AD203B41FA5}">
                      <a16:colId xmlns:a16="http://schemas.microsoft.com/office/drawing/2014/main" val="3770387491"/>
                    </a:ext>
                  </a:extLst>
                </a:gridCol>
              </a:tblGrid>
              <a:tr h="34001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BRAF</a:t>
                      </a:r>
                      <a:endParaRPr lang="zh-TW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976035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Wildtype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25254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Mutation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496693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997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93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38" y="258747"/>
            <a:ext cx="7391355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technique for imbalanced data - </a:t>
            </a:r>
            <a:r>
              <a:rPr lang="en-US" altLang="zh-TW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E691164-0F6F-7169-2EAE-C1E0E1CE7C67}"/>
              </a:ext>
            </a:extLst>
          </p:cNvPr>
          <p:cNvSpPr txBox="1"/>
          <p:nvPr/>
        </p:nvSpPr>
        <p:spPr>
          <a:xfrm>
            <a:off x="799545" y="1073984"/>
            <a:ext cx="10592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2000" i="0" dirty="0" err="1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Upsampling</a:t>
            </a:r>
            <a:r>
              <a:rPr lang="en-US" altLang="zh-TW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Oversampling refers to the technique to </a:t>
            </a:r>
            <a:r>
              <a:rPr lang="en-US" altLang="zh-TW" sz="20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artificial or duplicate data points or of the minority class sample</a:t>
            </a:r>
            <a:r>
              <a:rPr lang="en-US" altLang="zh-TW" sz="200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balance the class label.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88E612-AB1A-FBAB-28FA-106EA13C7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419" y="2143679"/>
            <a:ext cx="5981161" cy="387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8D780AD-68B5-E90D-79AF-801668D9E088}"/>
              </a:ext>
            </a:extLst>
          </p:cNvPr>
          <p:cNvSpPr txBox="1"/>
          <p:nvPr/>
        </p:nvSpPr>
        <p:spPr>
          <a:xfrm>
            <a:off x="4665306" y="6507408"/>
            <a:ext cx="74333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https://towardsdatascience.com/5-techniques-to-work-with-imbalanced-data-in-machine-learning-80836d45d30c</a:t>
            </a:r>
          </a:p>
        </p:txBody>
      </p:sp>
    </p:spTree>
    <p:extLst>
      <p:ext uri="{BB962C8B-B14F-4D97-AF65-F5344CB8AC3E}">
        <p14:creationId xmlns:p14="http://schemas.microsoft.com/office/powerpoint/2010/main" val="17020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0" y="258747"/>
            <a:ext cx="3967019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BRAF mutation prediction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94902F7-CDF6-6D39-CB17-86CD574B966C}"/>
              </a:ext>
            </a:extLst>
          </p:cNvPr>
          <p:cNvSpPr txBox="1"/>
          <p:nvPr/>
        </p:nvSpPr>
        <p:spPr>
          <a:xfrm>
            <a:off x="1352940" y="996243"/>
            <a:ext cx="426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attMIL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0.69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0FECD38-2C7B-460E-27D8-A4D17FC4A240}"/>
              </a:ext>
            </a:extLst>
          </p:cNvPr>
          <p:cNvSpPr txBox="1"/>
          <p:nvPr/>
        </p:nvSpPr>
        <p:spPr>
          <a:xfrm>
            <a:off x="6655837" y="996243"/>
            <a:ext cx="426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transMIL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0.78 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9212FDA-D837-676D-F10B-C1FE81EE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28669"/>
            <a:ext cx="5077414" cy="50148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E0CEC13-56ED-6B45-FA85-FF82CC95C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175" y="1428669"/>
            <a:ext cx="5077414" cy="50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1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D8BF124-7F02-B29D-AC4F-948490CFC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175" y="1428669"/>
            <a:ext cx="5084704" cy="5022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A5FF541-4E0A-109F-4870-889F540D3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28669"/>
            <a:ext cx="5084704" cy="5022000"/>
          </a:xfrm>
          <a:prstGeom prst="rect">
            <a:avLst/>
          </a:prstGeom>
        </p:spPr>
      </p:pic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0" y="258747"/>
            <a:ext cx="4872089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HER2 negative/positive prediction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94902F7-CDF6-6D39-CB17-86CD574B966C}"/>
              </a:ext>
            </a:extLst>
          </p:cNvPr>
          <p:cNvSpPr txBox="1"/>
          <p:nvPr/>
        </p:nvSpPr>
        <p:spPr>
          <a:xfrm>
            <a:off x="1352940" y="996243"/>
            <a:ext cx="426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attMIL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0.74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0FECD38-2C7B-460E-27D8-A4D17FC4A240}"/>
              </a:ext>
            </a:extLst>
          </p:cNvPr>
          <p:cNvSpPr txBox="1"/>
          <p:nvPr/>
        </p:nvSpPr>
        <p:spPr>
          <a:xfrm>
            <a:off x="6655837" y="996243"/>
            <a:ext cx="426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transMIL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0.67 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25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F08FEA2-3D26-BB6E-4F37-2409DFD77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175" y="1428669"/>
            <a:ext cx="5084704" cy="5022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ADDE09E-FD54-1DD3-8863-147A28FCE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28669"/>
            <a:ext cx="5084704" cy="5022000"/>
          </a:xfrm>
          <a:prstGeom prst="rect">
            <a:avLst/>
          </a:prstGeom>
        </p:spPr>
      </p:pic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0" y="258747"/>
            <a:ext cx="2464791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MSI prediction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94902F7-CDF6-6D39-CB17-86CD574B966C}"/>
              </a:ext>
            </a:extLst>
          </p:cNvPr>
          <p:cNvSpPr txBox="1"/>
          <p:nvPr/>
        </p:nvSpPr>
        <p:spPr>
          <a:xfrm>
            <a:off x="1352940" y="996243"/>
            <a:ext cx="426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attMIL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0.80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0FECD38-2C7B-460E-27D8-A4D17FC4A240}"/>
              </a:ext>
            </a:extLst>
          </p:cNvPr>
          <p:cNvSpPr txBox="1"/>
          <p:nvPr/>
        </p:nvSpPr>
        <p:spPr>
          <a:xfrm>
            <a:off x="6655837" y="996243"/>
            <a:ext cx="426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transMIL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auc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0.83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0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127113</TotalTime>
  <Words>740</Words>
  <Application>Microsoft Office PowerPoint</Application>
  <PresentationFormat>寬螢幕</PresentationFormat>
  <Paragraphs>79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willytien88@gmail.com</dc:creator>
  <cp:lastModifiedBy>田庚昀</cp:lastModifiedBy>
  <cp:revision>3100</cp:revision>
  <dcterms:created xsi:type="dcterms:W3CDTF">2022-09-18T02:51:45Z</dcterms:created>
  <dcterms:modified xsi:type="dcterms:W3CDTF">2023-12-05T17:28:54Z</dcterms:modified>
</cp:coreProperties>
</file>