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72" r:id="rId2"/>
    <p:sldId id="535" r:id="rId3"/>
    <p:sldId id="540" r:id="rId4"/>
    <p:sldId id="541" r:id="rId5"/>
    <p:sldId id="538" r:id="rId6"/>
    <p:sldId id="537" r:id="rId7"/>
    <p:sldId id="536" r:id="rId8"/>
    <p:sldId id="513" r:id="rId9"/>
    <p:sldId id="44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2024/1/5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3177799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399" y="3093240"/>
            <a:ext cx="8768899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AttMIL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are trained by pretrained CNN,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SimCLR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features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114474-4C99-88E7-F261-3F3E3BE1847F}"/>
              </a:ext>
            </a:extLst>
          </p:cNvPr>
          <p:cNvSpPr txBox="1"/>
          <p:nvPr/>
        </p:nvSpPr>
        <p:spPr>
          <a:xfrm>
            <a:off x="2012748" y="4411068"/>
            <a:ext cx="631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MSI prediction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F3A4CC2-39EB-9DC0-FB4C-C9A7FD21EAF8}"/>
              </a:ext>
            </a:extLst>
          </p:cNvPr>
          <p:cNvGrpSpPr/>
          <p:nvPr/>
        </p:nvGrpSpPr>
        <p:grpSpPr>
          <a:xfrm>
            <a:off x="1077299" y="2096541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379CAB06-0A9B-A828-B14F-B438E8F2F2B4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9E23112-DD7D-0DF7-37E8-552AF3CC8028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EE14AB4-F356-F187-47BD-D35473C4F602}"/>
              </a:ext>
            </a:extLst>
          </p:cNvPr>
          <p:cNvSpPr/>
          <p:nvPr/>
        </p:nvSpPr>
        <p:spPr>
          <a:xfrm>
            <a:off x="1866935" y="2011982"/>
            <a:ext cx="8768899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Finish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SimCLR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training on TCGACOAD tumor patches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54CF39-F7F9-9757-45F7-21E4EAA26F5D}"/>
              </a:ext>
            </a:extLst>
          </p:cNvPr>
          <p:cNvSpPr txBox="1"/>
          <p:nvPr/>
        </p:nvSpPr>
        <p:spPr>
          <a:xfrm>
            <a:off x="2012748" y="4047442"/>
            <a:ext cx="533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KRAS, 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BRAF</a:t>
            </a:r>
            <a:r>
              <a:rPr lang="en-US" altLang="zh-TW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mutation prediction 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9CD7D6-04A0-4513-DF6C-B9242CA73C3A}"/>
              </a:ext>
            </a:extLst>
          </p:cNvPr>
          <p:cNvGrpSpPr/>
          <p:nvPr/>
        </p:nvGrpSpPr>
        <p:grpSpPr>
          <a:xfrm>
            <a:off x="1060763" y="1017020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DA1E7C8-2A5C-4CB2-09FF-DFA2FFEF241D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31F8E57-462B-77E3-9E14-E84A43206474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82F2171-71A6-30BF-3DF1-AF60CF5C7841}"/>
              </a:ext>
            </a:extLst>
          </p:cNvPr>
          <p:cNvSpPr/>
          <p:nvPr/>
        </p:nvSpPr>
        <p:spPr>
          <a:xfrm>
            <a:off x="1850399" y="932461"/>
            <a:ext cx="8768899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Grad-CAM (Gradient-weighted Class Activation Mapping)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39" y="258747"/>
            <a:ext cx="805382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Grad-CAM (Gradient-weighted Class Activation Mapping)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12027E-729C-2249-AAB1-3662AE522AE6}"/>
              </a:ext>
            </a:extLst>
          </p:cNvPr>
          <p:cNvSpPr txBox="1"/>
          <p:nvPr/>
        </p:nvSpPr>
        <p:spPr>
          <a:xfrm>
            <a:off x="556949" y="929817"/>
            <a:ext cx="10901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Grad-CAM is a visual explanations techniques for decisions from a large class of CNN-based models, making them more transparent.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AB6FE1-2665-EDB2-5AC0-35354EDAD7AF}"/>
              </a:ext>
            </a:extLst>
          </p:cNvPr>
          <p:cNvSpPr txBox="1"/>
          <p:nvPr/>
        </p:nvSpPr>
        <p:spPr>
          <a:xfrm>
            <a:off x="556949" y="1674370"/>
            <a:ext cx="10901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need Grad-CAM (Explainable AI)?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899E2A3-698A-B8C2-0486-FF917BFAD7F4}"/>
              </a:ext>
            </a:extLst>
          </p:cNvPr>
          <p:cNvGrpSpPr/>
          <p:nvPr/>
        </p:nvGrpSpPr>
        <p:grpSpPr>
          <a:xfrm>
            <a:off x="1284698" y="2161875"/>
            <a:ext cx="433135" cy="523220"/>
            <a:chOff x="1284698" y="2342850"/>
            <a:chExt cx="433135" cy="52322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6E50FD12-F55A-6CA1-9FBA-D2D7C9C7011A}"/>
                </a:ext>
              </a:extLst>
            </p:cNvPr>
            <p:cNvSpPr/>
            <p:nvPr/>
          </p:nvSpPr>
          <p:spPr>
            <a:xfrm>
              <a:off x="1284698" y="2388460"/>
              <a:ext cx="432000" cy="432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93DAAC8-E231-FC72-0E03-4ABD55139D6D}"/>
                </a:ext>
              </a:extLst>
            </p:cNvPr>
            <p:cNvSpPr txBox="1"/>
            <p:nvPr/>
          </p:nvSpPr>
          <p:spPr>
            <a:xfrm>
              <a:off x="1285833" y="2342850"/>
              <a:ext cx="43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E40DB9-9EDE-AEA2-604B-67B084AFB0AF}"/>
              </a:ext>
            </a:extLst>
          </p:cNvPr>
          <p:cNvSpPr txBox="1"/>
          <p:nvPr/>
        </p:nvSpPr>
        <p:spPr>
          <a:xfrm>
            <a:off x="1852349" y="2236060"/>
            <a:ext cx="960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 AI model has high performance, explainable AI can demonstrate its persuasiveness, helping humans build confidence in using it.</a:t>
            </a:r>
          </a:p>
        </p:txBody>
      </p:sp>
      <p:pic>
        <p:nvPicPr>
          <p:cNvPr id="14" name="圖片 13" descr="一張含有 地圖, 紫色 的圖片&#10;&#10;自動產生的描述">
            <a:extLst>
              <a:ext uri="{FF2B5EF4-FFF2-40B4-BE49-F238E27FC236}">
                <a16:creationId xmlns:a16="http://schemas.microsoft.com/office/drawing/2014/main" id="{2AB1BDD6-424C-851D-40FE-B127842ED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98" y="3316671"/>
            <a:ext cx="2735337" cy="2735337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625E96-2083-D900-F2ED-6F2E0676EEED}"/>
              </a:ext>
            </a:extLst>
          </p:cNvPr>
          <p:cNvCxnSpPr>
            <a:cxnSpLocks/>
          </p:cNvCxnSpPr>
          <p:nvPr/>
        </p:nvCxnSpPr>
        <p:spPr>
          <a:xfrm>
            <a:off x="4095750" y="4610100"/>
            <a:ext cx="98107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5083935-9F8A-F443-9AC6-5371AB8C1CBD}"/>
              </a:ext>
            </a:extLst>
          </p:cNvPr>
          <p:cNvSpPr txBox="1"/>
          <p:nvPr/>
        </p:nvSpPr>
        <p:spPr>
          <a:xfrm>
            <a:off x="5163676" y="4410045"/>
            <a:ext cx="2735337" cy="40011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C9267EAF-A4B2-FC1F-74BA-D89878CB2FF1}"/>
              </a:ext>
            </a:extLst>
          </p:cNvPr>
          <p:cNvSpPr/>
          <p:nvPr/>
        </p:nvSpPr>
        <p:spPr>
          <a:xfrm>
            <a:off x="8602252" y="3429000"/>
            <a:ext cx="2305050" cy="600075"/>
          </a:xfrm>
          <a:prstGeom prst="wedgeRectCallout">
            <a:avLst>
              <a:gd name="adj1" fmla="val -73126"/>
              <a:gd name="adj2" fmla="val 137958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4F8924-CE29-33D6-4E37-71B32DDB926E}"/>
              </a:ext>
            </a:extLst>
          </p:cNvPr>
          <p:cNvSpPr txBox="1"/>
          <p:nvPr/>
        </p:nvSpPr>
        <p:spPr>
          <a:xfrm>
            <a:off x="8786196" y="3498204"/>
            <a:ext cx="193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tumor!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語音泡泡: 矩形 21">
            <a:extLst>
              <a:ext uri="{FF2B5EF4-FFF2-40B4-BE49-F238E27FC236}">
                <a16:creationId xmlns:a16="http://schemas.microsoft.com/office/drawing/2014/main" id="{47A087E8-868F-F080-EED1-B3859E4AC97D}"/>
              </a:ext>
            </a:extLst>
          </p:cNvPr>
          <p:cNvSpPr/>
          <p:nvPr/>
        </p:nvSpPr>
        <p:spPr>
          <a:xfrm>
            <a:off x="8671896" y="5183628"/>
            <a:ext cx="2305050" cy="600075"/>
          </a:xfrm>
          <a:prstGeom prst="wedgeRectCallout">
            <a:avLst>
              <a:gd name="adj1" fmla="val -75605"/>
              <a:gd name="adj2" fmla="val -131883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E18172-ED98-F736-EA21-DBFF67A75968}"/>
              </a:ext>
            </a:extLst>
          </p:cNvPr>
          <p:cNvSpPr txBox="1"/>
          <p:nvPr/>
        </p:nvSpPr>
        <p:spPr>
          <a:xfrm>
            <a:off x="8855840" y="5247568"/>
            <a:ext cx="1937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Because…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3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平行四邊形 29">
            <a:extLst>
              <a:ext uri="{FF2B5EF4-FFF2-40B4-BE49-F238E27FC236}">
                <a16:creationId xmlns:a16="http://schemas.microsoft.com/office/drawing/2014/main" id="{C5F8D0D5-44F7-0BE6-9CF7-0D585E4A79D4}"/>
              </a:ext>
            </a:extLst>
          </p:cNvPr>
          <p:cNvSpPr/>
          <p:nvPr/>
        </p:nvSpPr>
        <p:spPr>
          <a:xfrm>
            <a:off x="5477071" y="2296556"/>
            <a:ext cx="1828800" cy="681135"/>
          </a:xfrm>
          <a:prstGeom prst="parallelogram">
            <a:avLst>
              <a:gd name="adj" fmla="val 7730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平行四邊形 28">
            <a:extLst>
              <a:ext uri="{FF2B5EF4-FFF2-40B4-BE49-F238E27FC236}">
                <a16:creationId xmlns:a16="http://schemas.microsoft.com/office/drawing/2014/main" id="{9B750198-139D-4872-EB93-BA273DD4DDEA}"/>
              </a:ext>
            </a:extLst>
          </p:cNvPr>
          <p:cNvSpPr/>
          <p:nvPr/>
        </p:nvSpPr>
        <p:spPr>
          <a:xfrm>
            <a:off x="5499904" y="1286464"/>
            <a:ext cx="1828800" cy="681135"/>
          </a:xfrm>
          <a:prstGeom prst="parallelogram">
            <a:avLst>
              <a:gd name="adj" fmla="val 7730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平行四邊形 25">
            <a:extLst>
              <a:ext uri="{FF2B5EF4-FFF2-40B4-BE49-F238E27FC236}">
                <a16:creationId xmlns:a16="http://schemas.microsoft.com/office/drawing/2014/main" id="{B76ED2A1-E31E-D682-C37E-27A1850B5EF0}"/>
              </a:ext>
            </a:extLst>
          </p:cNvPr>
          <p:cNvSpPr/>
          <p:nvPr/>
        </p:nvSpPr>
        <p:spPr>
          <a:xfrm>
            <a:off x="5477071" y="1101798"/>
            <a:ext cx="1828800" cy="681135"/>
          </a:xfrm>
          <a:prstGeom prst="parallelogram">
            <a:avLst>
              <a:gd name="adj" fmla="val 773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 descr="一張含有 地圖, 紫色 的圖片&#10;&#10;自動產生的描述">
            <a:extLst>
              <a:ext uri="{FF2B5EF4-FFF2-40B4-BE49-F238E27FC236}">
                <a16:creationId xmlns:a16="http://schemas.microsoft.com/office/drawing/2014/main" id="{B8712F4C-3925-037F-909B-F75A68CE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911" y="1296499"/>
            <a:ext cx="1749487" cy="1749487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D7C6A5E-2787-1F87-7756-746D3FC768BD}"/>
              </a:ext>
            </a:extLst>
          </p:cNvPr>
          <p:cNvCxnSpPr>
            <a:cxnSpLocks/>
          </p:cNvCxnSpPr>
          <p:nvPr/>
        </p:nvCxnSpPr>
        <p:spPr>
          <a:xfrm>
            <a:off x="3367964" y="2081511"/>
            <a:ext cx="189450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20D1174-D142-98FD-AF2C-38293DCB7E56}"/>
              </a:ext>
            </a:extLst>
          </p:cNvPr>
          <p:cNvSpPr txBox="1"/>
          <p:nvPr/>
        </p:nvSpPr>
        <p:spPr>
          <a:xfrm>
            <a:off x="3425945" y="1678564"/>
            <a:ext cx="17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833136-7BB1-CC75-14E3-A2D1CCD9EC9E}"/>
              </a:ext>
            </a:extLst>
          </p:cNvPr>
          <p:cNvSpPr txBox="1"/>
          <p:nvPr/>
        </p:nvSpPr>
        <p:spPr>
          <a:xfrm>
            <a:off x="3425944" y="2118835"/>
            <a:ext cx="17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(ResNet101)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平行四邊形 23">
            <a:extLst>
              <a:ext uri="{FF2B5EF4-FFF2-40B4-BE49-F238E27FC236}">
                <a16:creationId xmlns:a16="http://schemas.microsoft.com/office/drawing/2014/main" id="{7E59918B-CFF9-9DC4-EF0F-8D7C0F7C48D1}"/>
              </a:ext>
            </a:extLst>
          </p:cNvPr>
          <p:cNvSpPr/>
          <p:nvPr/>
        </p:nvSpPr>
        <p:spPr>
          <a:xfrm>
            <a:off x="5477071" y="914407"/>
            <a:ext cx="1828800" cy="681135"/>
          </a:xfrm>
          <a:prstGeom prst="parallelogram">
            <a:avLst>
              <a:gd name="adj" fmla="val 7730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4B33792D-5FC5-1A10-09BB-A85404882D92}"/>
              </a:ext>
            </a:extLst>
          </p:cNvPr>
          <p:cNvSpPr txBox="1"/>
          <p:nvPr/>
        </p:nvSpPr>
        <p:spPr>
          <a:xfrm rot="5400000">
            <a:off x="5966435" y="1949712"/>
            <a:ext cx="89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.…</a:t>
            </a:r>
            <a:endParaRPr lang="zh-TW" altLang="en-US" dirty="0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A168ECC5-DAED-8A03-DC50-8C17B0086B15}"/>
              </a:ext>
            </a:extLst>
          </p:cNvPr>
          <p:cNvCxnSpPr>
            <a:cxnSpLocks/>
          </p:cNvCxnSpPr>
          <p:nvPr/>
        </p:nvCxnSpPr>
        <p:spPr>
          <a:xfrm>
            <a:off x="7328704" y="2076068"/>
            <a:ext cx="83558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DE51823D-CAA9-5D8C-E646-9EFA68B74E0F}"/>
              </a:ext>
            </a:extLst>
          </p:cNvPr>
          <p:cNvSpPr txBox="1"/>
          <p:nvPr/>
        </p:nvSpPr>
        <p:spPr>
          <a:xfrm>
            <a:off x="7351538" y="1631697"/>
            <a:ext cx="7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1FDD163F-6B86-EAC7-15BF-023946A8E773}"/>
              </a:ext>
            </a:extLst>
          </p:cNvPr>
          <p:cNvGrpSpPr/>
          <p:nvPr/>
        </p:nvGrpSpPr>
        <p:grpSpPr>
          <a:xfrm rot="5400000">
            <a:off x="7564158" y="1971278"/>
            <a:ext cx="1718891" cy="369332"/>
            <a:chOff x="9097311" y="3086277"/>
            <a:chExt cx="1718891" cy="369332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4991F858-F595-DCE3-8029-7FEB6E3FA846}"/>
                </a:ext>
              </a:extLst>
            </p:cNvPr>
            <p:cNvSpPr/>
            <p:nvPr/>
          </p:nvSpPr>
          <p:spPr>
            <a:xfrm>
              <a:off x="9097311" y="3238410"/>
              <a:ext cx="1620000" cy="1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10767633-0D30-6B40-2C8D-8A07EE3CB976}"/>
                </a:ext>
              </a:extLst>
            </p:cNvPr>
            <p:cNvCxnSpPr>
              <a:cxnSpLocks/>
            </p:cNvCxnSpPr>
            <p:nvPr/>
          </p:nvCxnSpPr>
          <p:spPr>
            <a:xfrm>
              <a:off x="9304011" y="3238410"/>
              <a:ext cx="0" cy="180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DDF32955-2E04-4E9F-1922-8D98C3A4A4AF}"/>
                </a:ext>
              </a:extLst>
            </p:cNvPr>
            <p:cNvCxnSpPr>
              <a:cxnSpLocks/>
            </p:cNvCxnSpPr>
            <p:nvPr/>
          </p:nvCxnSpPr>
          <p:spPr>
            <a:xfrm>
              <a:off x="9495740" y="3238410"/>
              <a:ext cx="0" cy="180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077B87F7-A956-1AB8-4430-69CFCABAEACC}"/>
                </a:ext>
              </a:extLst>
            </p:cNvPr>
            <p:cNvCxnSpPr>
              <a:cxnSpLocks/>
            </p:cNvCxnSpPr>
            <p:nvPr/>
          </p:nvCxnSpPr>
          <p:spPr>
            <a:xfrm>
              <a:off x="9683245" y="3238410"/>
              <a:ext cx="0" cy="180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2390773E-1157-9962-3DA5-D68272F7C23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2911" y="3242790"/>
              <a:ext cx="0" cy="180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DB3DFF7F-4E31-18EF-5411-B93BEFB55F50}"/>
                </a:ext>
              </a:extLst>
            </p:cNvPr>
            <p:cNvSpPr txBox="1"/>
            <p:nvPr/>
          </p:nvSpPr>
          <p:spPr>
            <a:xfrm>
              <a:off x="9311769" y="3086277"/>
              <a:ext cx="1504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TW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9C132349-B34E-E4AB-140B-20E8DDEB148B}"/>
              </a:ext>
            </a:extLst>
          </p:cNvPr>
          <p:cNvCxnSpPr>
            <a:cxnSpLocks/>
          </p:cNvCxnSpPr>
          <p:nvPr/>
        </p:nvCxnSpPr>
        <p:spPr>
          <a:xfrm>
            <a:off x="8573713" y="2076068"/>
            <a:ext cx="83558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80631A5A-F297-0BB3-F016-9BD2BD5311C8}"/>
              </a:ext>
            </a:extLst>
          </p:cNvPr>
          <p:cNvSpPr txBox="1"/>
          <p:nvPr/>
        </p:nvSpPr>
        <p:spPr>
          <a:xfrm>
            <a:off x="8596547" y="1631697"/>
            <a:ext cx="7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AB9590D1-F7E5-34BB-BF7A-AE8A116A8017}"/>
              </a:ext>
            </a:extLst>
          </p:cNvPr>
          <p:cNvGrpSpPr/>
          <p:nvPr/>
        </p:nvGrpSpPr>
        <p:grpSpPr>
          <a:xfrm rot="5400000">
            <a:off x="9342053" y="1986067"/>
            <a:ext cx="429277" cy="180001"/>
            <a:chOff x="10894002" y="4654579"/>
            <a:chExt cx="429277" cy="18000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55A2A311-7948-FFD7-708C-B8C06452CD8A}"/>
                </a:ext>
              </a:extLst>
            </p:cNvPr>
            <p:cNvSpPr/>
            <p:nvPr/>
          </p:nvSpPr>
          <p:spPr>
            <a:xfrm>
              <a:off x="10894002" y="4654579"/>
              <a:ext cx="429277" cy="179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6C61D07B-53E8-F3B3-C6EA-CC70041CF818}"/>
                </a:ext>
              </a:extLst>
            </p:cNvPr>
            <p:cNvCxnSpPr>
              <a:cxnSpLocks/>
            </p:cNvCxnSpPr>
            <p:nvPr/>
          </p:nvCxnSpPr>
          <p:spPr>
            <a:xfrm>
              <a:off x="11100702" y="4654580"/>
              <a:ext cx="0" cy="18000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文字方塊 184">
            <a:extLst>
              <a:ext uri="{FF2B5EF4-FFF2-40B4-BE49-F238E27FC236}">
                <a16:creationId xmlns:a16="http://schemas.microsoft.com/office/drawing/2014/main" id="{A3D6D9D4-9471-E2B6-49F7-F94613BB3DC5}"/>
              </a:ext>
            </a:extLst>
          </p:cNvPr>
          <p:cNvSpPr txBox="1"/>
          <p:nvPr/>
        </p:nvSpPr>
        <p:spPr>
          <a:xfrm>
            <a:off x="9769270" y="1747277"/>
            <a:ext cx="72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09C939F3-64FB-CB62-FB7A-11CE048C6752}"/>
              </a:ext>
            </a:extLst>
          </p:cNvPr>
          <p:cNvSpPr txBox="1"/>
          <p:nvPr/>
        </p:nvSpPr>
        <p:spPr>
          <a:xfrm>
            <a:off x="9673125" y="2001029"/>
            <a:ext cx="135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non-tumor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758804E8-42EC-3B43-DBBD-B0168D7E5816}"/>
              </a:ext>
            </a:extLst>
          </p:cNvPr>
          <p:cNvCxnSpPr>
            <a:cxnSpLocks/>
          </p:cNvCxnSpPr>
          <p:nvPr/>
        </p:nvCxnSpPr>
        <p:spPr>
          <a:xfrm>
            <a:off x="1434971" y="666367"/>
            <a:ext cx="932205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A25D6AB6-88D7-8953-39C5-E0D574DA9BC8}"/>
              </a:ext>
            </a:extLst>
          </p:cNvPr>
          <p:cNvSpPr txBox="1"/>
          <p:nvPr/>
        </p:nvSpPr>
        <p:spPr>
          <a:xfrm>
            <a:off x="5353364" y="266714"/>
            <a:ext cx="17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2ECA2750-FCF3-5321-09A1-F1543080BF53}"/>
                  </a:ext>
                </a:extLst>
              </p:cNvPr>
              <p:cNvSpPr txBox="1"/>
              <p:nvPr/>
            </p:nvSpPr>
            <p:spPr>
              <a:xfrm>
                <a:off x="4781647" y="2888225"/>
                <a:ext cx="104801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2ECA2750-FCF3-5321-09A1-F1543080B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47" y="2888225"/>
                <a:ext cx="104801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平行四邊形 195">
            <a:extLst>
              <a:ext uri="{FF2B5EF4-FFF2-40B4-BE49-F238E27FC236}">
                <a16:creationId xmlns:a16="http://schemas.microsoft.com/office/drawing/2014/main" id="{F0B7978C-AFCC-CF43-A6D0-556D9CFABFDC}"/>
              </a:ext>
            </a:extLst>
          </p:cNvPr>
          <p:cNvSpPr/>
          <p:nvPr/>
        </p:nvSpPr>
        <p:spPr>
          <a:xfrm>
            <a:off x="6538353" y="4931662"/>
            <a:ext cx="1828800" cy="681135"/>
          </a:xfrm>
          <a:prstGeom prst="parallelogram">
            <a:avLst>
              <a:gd name="adj" fmla="val 77308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平行四邊形 196">
            <a:extLst>
              <a:ext uri="{FF2B5EF4-FFF2-40B4-BE49-F238E27FC236}">
                <a16:creationId xmlns:a16="http://schemas.microsoft.com/office/drawing/2014/main" id="{E58CF87D-75B6-EE8E-84B2-9D46CAF399D5}"/>
              </a:ext>
            </a:extLst>
          </p:cNvPr>
          <p:cNvSpPr/>
          <p:nvPr/>
        </p:nvSpPr>
        <p:spPr>
          <a:xfrm>
            <a:off x="6561186" y="3921570"/>
            <a:ext cx="1828800" cy="681135"/>
          </a:xfrm>
          <a:prstGeom prst="parallelogram">
            <a:avLst>
              <a:gd name="adj" fmla="val 77308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平行四邊形 197">
            <a:extLst>
              <a:ext uri="{FF2B5EF4-FFF2-40B4-BE49-F238E27FC236}">
                <a16:creationId xmlns:a16="http://schemas.microsoft.com/office/drawing/2014/main" id="{F8F5FB95-F250-318B-4501-BD878B75AABB}"/>
              </a:ext>
            </a:extLst>
          </p:cNvPr>
          <p:cNvSpPr/>
          <p:nvPr/>
        </p:nvSpPr>
        <p:spPr>
          <a:xfrm>
            <a:off x="6538353" y="3736904"/>
            <a:ext cx="1828800" cy="681135"/>
          </a:xfrm>
          <a:prstGeom prst="parallelogram">
            <a:avLst>
              <a:gd name="adj" fmla="val 7730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平行四邊形 198">
            <a:extLst>
              <a:ext uri="{FF2B5EF4-FFF2-40B4-BE49-F238E27FC236}">
                <a16:creationId xmlns:a16="http://schemas.microsoft.com/office/drawing/2014/main" id="{A33572C3-9D21-9575-D71B-FF14BE9BE73E}"/>
              </a:ext>
            </a:extLst>
          </p:cNvPr>
          <p:cNvSpPr/>
          <p:nvPr/>
        </p:nvSpPr>
        <p:spPr>
          <a:xfrm>
            <a:off x="6538353" y="3549513"/>
            <a:ext cx="1828800" cy="681135"/>
          </a:xfrm>
          <a:prstGeom prst="parallelogram">
            <a:avLst>
              <a:gd name="adj" fmla="val 7730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16377A48-C302-3DE4-2EDD-58C4FC18664D}"/>
              </a:ext>
            </a:extLst>
          </p:cNvPr>
          <p:cNvSpPr txBox="1"/>
          <p:nvPr/>
        </p:nvSpPr>
        <p:spPr>
          <a:xfrm rot="5400000">
            <a:off x="7027717" y="4584818"/>
            <a:ext cx="89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.…</a:t>
            </a:r>
            <a:endParaRPr lang="zh-TW" altLang="en-US" dirty="0"/>
          </a:p>
        </p:txBody>
      </p: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6E70EEF2-3811-3BED-04FF-8B1F1326E90E}"/>
              </a:ext>
            </a:extLst>
          </p:cNvPr>
          <p:cNvCxnSpPr>
            <a:cxnSpLocks/>
          </p:cNvCxnSpPr>
          <p:nvPr/>
        </p:nvCxnSpPr>
        <p:spPr>
          <a:xfrm flipH="1">
            <a:off x="5353364" y="6165207"/>
            <a:ext cx="601022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046CAF0C-E5BB-C68A-F036-09EC711881D1}"/>
              </a:ext>
            </a:extLst>
          </p:cNvPr>
          <p:cNvSpPr txBox="1"/>
          <p:nvPr/>
        </p:nvSpPr>
        <p:spPr>
          <a:xfrm>
            <a:off x="7472218" y="6218712"/>
            <a:ext cx="175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11A31B1-A0B7-BB2D-5A75-F43BAFA3F534}"/>
              </a:ext>
            </a:extLst>
          </p:cNvPr>
          <p:cNvCxnSpPr>
            <a:cxnSpLocks/>
          </p:cNvCxnSpPr>
          <p:nvPr/>
        </p:nvCxnSpPr>
        <p:spPr>
          <a:xfrm flipV="1">
            <a:off x="11363584" y="2106499"/>
            <a:ext cx="0" cy="405870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A1A6A38F-BF50-0066-6D77-68133557FF83}"/>
              </a:ext>
            </a:extLst>
          </p:cNvPr>
          <p:cNvCxnSpPr>
            <a:cxnSpLocks/>
          </p:cNvCxnSpPr>
          <p:nvPr/>
        </p:nvCxnSpPr>
        <p:spPr>
          <a:xfrm>
            <a:off x="11025947" y="2106499"/>
            <a:ext cx="3376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218">
                <a:extLst>
                  <a:ext uri="{FF2B5EF4-FFF2-40B4-BE49-F238E27FC236}">
                    <a16:creationId xmlns:a16="http://schemas.microsoft.com/office/drawing/2014/main" id="{29BB89EB-2271-B061-EA63-23E0239CC030}"/>
                  </a:ext>
                </a:extLst>
              </p:cNvPr>
              <p:cNvSpPr txBox="1"/>
              <p:nvPr/>
            </p:nvSpPr>
            <p:spPr>
              <a:xfrm>
                <a:off x="4777062" y="1408407"/>
                <a:ext cx="1048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9" name="文字方塊 218">
                <a:extLst>
                  <a:ext uri="{FF2B5EF4-FFF2-40B4-BE49-F238E27FC236}">
                    <a16:creationId xmlns:a16="http://schemas.microsoft.com/office/drawing/2014/main" id="{29BB89EB-2271-B061-EA63-23E0239C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062" y="1408407"/>
                <a:ext cx="10480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字方塊 221">
                <a:extLst>
                  <a:ext uri="{FF2B5EF4-FFF2-40B4-BE49-F238E27FC236}">
                    <a16:creationId xmlns:a16="http://schemas.microsoft.com/office/drawing/2014/main" id="{7DB46785-FC4C-4A29-3B96-9FB64DFA7570}"/>
                  </a:ext>
                </a:extLst>
              </p:cNvPr>
              <p:cNvSpPr txBox="1"/>
              <p:nvPr/>
            </p:nvSpPr>
            <p:spPr>
              <a:xfrm>
                <a:off x="5878037" y="5572422"/>
                <a:ext cx="104801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文字方塊 221">
                <a:extLst>
                  <a:ext uri="{FF2B5EF4-FFF2-40B4-BE49-F238E27FC236}">
                    <a16:creationId xmlns:a16="http://schemas.microsoft.com/office/drawing/2014/main" id="{7DB46785-FC4C-4A29-3B96-9FB64DFA7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37" y="5572422"/>
                <a:ext cx="1048016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字方塊 222">
                <a:extLst>
                  <a:ext uri="{FF2B5EF4-FFF2-40B4-BE49-F238E27FC236}">
                    <a16:creationId xmlns:a16="http://schemas.microsoft.com/office/drawing/2014/main" id="{790A6678-DDDA-5974-56AF-F4CA3287EFFE}"/>
                  </a:ext>
                </a:extLst>
              </p:cNvPr>
              <p:cNvSpPr txBox="1"/>
              <p:nvPr/>
            </p:nvSpPr>
            <p:spPr>
              <a:xfrm>
                <a:off x="5878037" y="4036301"/>
                <a:ext cx="1048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3" name="文字方塊 222">
                <a:extLst>
                  <a:ext uri="{FF2B5EF4-FFF2-40B4-BE49-F238E27FC236}">
                    <a16:creationId xmlns:a16="http://schemas.microsoft.com/office/drawing/2014/main" id="{790A6678-DDDA-5974-56AF-F4CA3287E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37" y="4036301"/>
                <a:ext cx="10480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字方塊 223">
                <a:extLst>
                  <a:ext uri="{FF2B5EF4-FFF2-40B4-BE49-F238E27FC236}">
                    <a16:creationId xmlns:a16="http://schemas.microsoft.com/office/drawing/2014/main" id="{97B7AB1D-39E2-043D-D363-AC8D3CA2C98E}"/>
                  </a:ext>
                </a:extLst>
              </p:cNvPr>
              <p:cNvSpPr txBox="1"/>
              <p:nvPr/>
            </p:nvSpPr>
            <p:spPr>
              <a:xfrm>
                <a:off x="2027426" y="3595287"/>
                <a:ext cx="2540888" cy="964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4" name="文字方塊 223">
                <a:extLst>
                  <a:ext uri="{FF2B5EF4-FFF2-40B4-BE49-F238E27FC236}">
                    <a16:creationId xmlns:a16="http://schemas.microsoft.com/office/drawing/2014/main" id="{97B7AB1D-39E2-043D-D363-AC8D3CA2C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6" y="3595287"/>
                <a:ext cx="2540888" cy="9643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EEBAD3DA-73B1-5AD4-0A8D-AE7591074EB2}"/>
                  </a:ext>
                </a:extLst>
              </p:cNvPr>
              <p:cNvSpPr txBox="1"/>
              <p:nvPr/>
            </p:nvSpPr>
            <p:spPr>
              <a:xfrm>
                <a:off x="1572046" y="4789031"/>
                <a:ext cx="398827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𝐺𝑟𝑎𝑑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𝐶𝐴𝑀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EEBAD3DA-73B1-5AD4-0A8D-AE7591074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046" y="4789031"/>
                <a:ext cx="3988271" cy="896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0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919216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 patches detection model visualization (9 different categories)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82455F-A111-A301-0B94-4A4D48FC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23" y="926891"/>
            <a:ext cx="5527211" cy="55672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FD2068-0243-5738-9E80-ACCFD73DA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18" y="928506"/>
            <a:ext cx="5525608" cy="55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1129155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Tumor patches detection model visualization (colorectal adenocarcinoma epithelium)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44EEB1D-CEF4-308A-DE42-499266FF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17" y="1036766"/>
            <a:ext cx="4943475" cy="53816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E1D59C5-4188-8FF2-5124-BE2FCF60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64" y="1036765"/>
            <a:ext cx="49434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39" y="258747"/>
            <a:ext cx="5960661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SimCLR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(feature extractor) training result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FA755C-9F0E-DAEE-D24B-BB68514C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" y="1045905"/>
            <a:ext cx="6877633" cy="564859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BEA95E7-A2EE-A273-1753-8C9BC33560A3}"/>
              </a:ext>
            </a:extLst>
          </p:cNvPr>
          <p:cNvSpPr txBox="1"/>
          <p:nvPr/>
        </p:nvSpPr>
        <p:spPr>
          <a:xfrm>
            <a:off x="7395899" y="3287395"/>
            <a:ext cx="411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Epoch: 800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B75B7E-60B4-D059-820B-C4DCBC57A77F}"/>
              </a:ext>
            </a:extLst>
          </p:cNvPr>
          <p:cNvSpPr txBox="1"/>
          <p:nvPr/>
        </p:nvSpPr>
        <p:spPr>
          <a:xfrm>
            <a:off x="7395899" y="3753650"/>
            <a:ext cx="411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Batch size: 256 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B0D02E-0DF1-2E46-389F-F6C088B6B73E}"/>
              </a:ext>
            </a:extLst>
          </p:cNvPr>
          <p:cNvSpPr txBox="1"/>
          <p:nvPr/>
        </p:nvSpPr>
        <p:spPr>
          <a:xfrm>
            <a:off x="7099501" y="2205587"/>
            <a:ext cx="4371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is training a specific CNN-based feature extractor to implement on TCGA-COAD tumor patch data. 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7D59D2-42AD-3293-1AAA-9E1052E3DBAD}"/>
              </a:ext>
            </a:extLst>
          </p:cNvPr>
          <p:cNvSpPr txBox="1"/>
          <p:nvPr/>
        </p:nvSpPr>
        <p:spPr>
          <a:xfrm>
            <a:off x="7395898" y="4219905"/>
            <a:ext cx="411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Optimizer: </a:t>
            </a:r>
            <a:r>
              <a:rPr lang="en-US" altLang="zh-TW" sz="2000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6E14DA3-76FA-C5D8-EF35-FF17EB6B04D0}"/>
              </a:ext>
            </a:extLst>
          </p:cNvPr>
          <p:cNvSpPr txBox="1"/>
          <p:nvPr/>
        </p:nvSpPr>
        <p:spPr>
          <a:xfrm>
            <a:off x="7395898" y="4686160"/>
            <a:ext cx="411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Backbone: ResNet50 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9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446154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AttMIL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prediction result (AUC)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9A4B6E-A135-F479-D387-1503D5C1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00" y="982800"/>
            <a:ext cx="8457676" cy="55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1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39" y="258747"/>
            <a:ext cx="4750791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TransMIL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prediction result (AUC)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16D0DB5-7CA7-A026-2E8D-95EE831B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400" y="982800"/>
            <a:ext cx="8457676" cy="55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4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Fine-tune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Gnn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model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9D14BCF-7EB4-B6FE-16B5-04ADB35747EA}"/>
              </a:ext>
            </a:extLst>
          </p:cNvPr>
          <p:cNvGrpSpPr/>
          <p:nvPr/>
        </p:nvGrpSpPr>
        <p:grpSpPr>
          <a:xfrm>
            <a:off x="898259" y="2148463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E0A050-71E4-C988-CC64-27FAAEE99AF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2B09EE9-C21B-32C4-BE0A-2E84BA52D013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245AFAF-F405-DF7E-6874-BF6997854EAE}"/>
              </a:ext>
            </a:extLst>
          </p:cNvPr>
          <p:cNvSpPr/>
          <p:nvPr/>
        </p:nvSpPr>
        <p:spPr>
          <a:xfrm>
            <a:off x="1678693" y="214551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Ensemble with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Gnn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0B73BD5-44C7-CEBA-9741-4CC80C5CC661}"/>
              </a:ext>
            </a:extLst>
          </p:cNvPr>
          <p:cNvGrpSpPr/>
          <p:nvPr/>
        </p:nvGrpSpPr>
        <p:grpSpPr>
          <a:xfrm>
            <a:off x="889991" y="3159493"/>
            <a:ext cx="720000" cy="769441"/>
            <a:chOff x="1498967" y="3890940"/>
            <a:chExt cx="720000" cy="769441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676348CB-8A90-8B78-0AB8-8DEDA0D29B39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AD7FC2F-031F-53BD-FAE5-13E8925B1328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3B3CB4E-80D9-7BAC-6B1E-F2E94AD840FD}"/>
              </a:ext>
            </a:extLst>
          </p:cNvPr>
          <p:cNvSpPr/>
          <p:nvPr/>
        </p:nvSpPr>
        <p:spPr>
          <a:xfrm>
            <a:off x="1670425" y="315654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Keep predicting import biomarker of colorectal cancer</a:t>
            </a: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128632</TotalTime>
  <Words>228</Words>
  <Application>Microsoft Office PowerPoint</Application>
  <PresentationFormat>寬螢幕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3264</cp:revision>
  <dcterms:created xsi:type="dcterms:W3CDTF">2022-09-18T02:51:45Z</dcterms:created>
  <dcterms:modified xsi:type="dcterms:W3CDTF">2024-01-05T00:28:57Z</dcterms:modified>
</cp:coreProperties>
</file>