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44" r:id="rId2"/>
    <p:sldId id="372" r:id="rId3"/>
    <p:sldId id="564" r:id="rId4"/>
    <p:sldId id="565" r:id="rId5"/>
    <p:sldId id="56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 autoAdjust="0"/>
    <p:restoredTop sz="95026" autoAdjust="0"/>
  </p:normalViewPr>
  <p:slideViewPr>
    <p:cSldViewPr snapToGrid="0">
      <p:cViewPr>
        <p:scale>
          <a:sx n="83" d="100"/>
          <a:sy n="83" d="100"/>
        </p:scale>
        <p:origin x="20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8FF8-7E7A-1555-5381-221E13C0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2A0375-0444-1BBB-9ABC-0A133F12D461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24A5C5-80C3-4E99-9B11-51576E092554}"/>
              </a:ext>
            </a:extLst>
          </p:cNvPr>
          <p:cNvGrpSpPr/>
          <p:nvPr/>
        </p:nvGrpSpPr>
        <p:grpSpPr>
          <a:xfrm>
            <a:off x="1060763" y="2077577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158B690-4846-1752-E1BF-505646FE9DBE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01F1267-4331-BCD0-3299-2D6CCF2341E7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6F16836-8DA8-19CA-771C-0D21CC7E1B88}"/>
              </a:ext>
            </a:extLst>
          </p:cNvPr>
          <p:cNvSpPr/>
          <p:nvPr/>
        </p:nvSpPr>
        <p:spPr>
          <a:xfrm>
            <a:off x="1850399" y="1993018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Finish AACR poster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8F79B4-BD81-6584-EEBA-85E249ADF0E1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BB0F75F-B293-1C38-59D2-7C7967A721E0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6B9F39-04DE-C281-F40B-2273B72750E1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59BFFFF-A6B9-5E25-2C6A-3A2E884F66A7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Attention weight heatmap (BRAF)</a:t>
            </a:r>
          </a:p>
        </p:txBody>
      </p:sp>
    </p:spTree>
    <p:extLst>
      <p:ext uri="{BB962C8B-B14F-4D97-AF65-F5344CB8AC3E}">
        <p14:creationId xmlns:p14="http://schemas.microsoft.com/office/powerpoint/2010/main" val="16667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方塊 14">
            <a:extLst>
              <a:ext uri="{FF2B5EF4-FFF2-40B4-BE49-F238E27FC236}">
                <a16:creationId xmlns:a16="http://schemas.microsoft.com/office/drawing/2014/main" id="{41C83FBA-62D9-3198-E3F0-853EC9B71C7D}"/>
              </a:ext>
            </a:extLst>
          </p:cNvPr>
          <p:cNvSpPr txBox="1"/>
          <p:nvPr/>
        </p:nvSpPr>
        <p:spPr>
          <a:xfrm>
            <a:off x="988521" y="1022201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WSI image preprocessing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85717EA-A95F-ACAA-009C-5DBBA0AC734E}"/>
              </a:ext>
            </a:extLst>
          </p:cNvPr>
          <p:cNvSpPr txBox="1"/>
          <p:nvPr/>
        </p:nvSpPr>
        <p:spPr>
          <a:xfrm>
            <a:off x="1305762" y="1391224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patch generation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3B46115-E281-DF40-B9A0-A53CFA54E838}"/>
              </a:ext>
            </a:extLst>
          </p:cNvPr>
          <p:cNvSpPr txBox="1"/>
          <p:nvPr/>
        </p:nvSpPr>
        <p:spPr>
          <a:xfrm>
            <a:off x="1305762" y="1736676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color normalization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Macenko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F98900-561E-609F-095F-C9A3DD21ECB9}"/>
              </a:ext>
            </a:extLst>
          </p:cNvPr>
          <p:cNvSpPr txBox="1"/>
          <p:nvPr/>
        </p:nvSpPr>
        <p:spPr>
          <a:xfrm>
            <a:off x="1305762" y="2116830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blurry patch removal (Laplacian algorithm)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D60B761-0210-FD94-85C4-44CCCA527027}"/>
              </a:ext>
            </a:extLst>
          </p:cNvPr>
          <p:cNvSpPr txBox="1"/>
          <p:nvPr/>
        </p:nvSpPr>
        <p:spPr>
          <a:xfrm>
            <a:off x="988520" y="2525962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Tumor detection model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C1C669-0746-558C-1DA2-D363C2C09E42}"/>
              </a:ext>
            </a:extLst>
          </p:cNvPr>
          <p:cNvSpPr txBox="1"/>
          <p:nvPr/>
        </p:nvSpPr>
        <p:spPr>
          <a:xfrm>
            <a:off x="1305761" y="2894985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VGG19, ResNet101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864FC4-F190-A0B2-04F8-7B79C688EC66}"/>
              </a:ext>
            </a:extLst>
          </p:cNvPr>
          <p:cNvSpPr txBox="1"/>
          <p:nvPr/>
        </p:nvSpPr>
        <p:spPr>
          <a:xfrm>
            <a:off x="1305761" y="3240437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tissue type heatmap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FBDADA-9F70-84B3-D4E5-28CB9AC84C38}"/>
              </a:ext>
            </a:extLst>
          </p:cNvPr>
          <p:cNvSpPr txBox="1"/>
          <p:nvPr/>
        </p:nvSpPr>
        <p:spPr>
          <a:xfrm>
            <a:off x="1305760" y="3594470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grad-cam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7F54A88-AD3F-4C05-7636-9B46BD4BA384}"/>
              </a:ext>
            </a:extLst>
          </p:cNvPr>
          <p:cNvSpPr txBox="1"/>
          <p:nvPr/>
        </p:nvSpPr>
        <p:spPr>
          <a:xfrm>
            <a:off x="988519" y="4029723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Feature extraction 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048A681-EB3D-F31B-DB6D-CC9A0AD2701A}"/>
              </a:ext>
            </a:extLst>
          </p:cNvPr>
          <p:cNvSpPr txBox="1"/>
          <p:nvPr/>
        </p:nvSpPr>
        <p:spPr>
          <a:xfrm>
            <a:off x="1305760" y="4398746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ResNet50 self-supervised learning pre-training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SimCLR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FE61594-B0AB-6664-BD18-F9FA3D5F5344}"/>
              </a:ext>
            </a:extLst>
          </p:cNvPr>
          <p:cNvSpPr txBox="1"/>
          <p:nvPr/>
        </p:nvSpPr>
        <p:spPr>
          <a:xfrm>
            <a:off x="1305758" y="4788392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ResNet50 self-supervised learning pre-training (BYOL)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AF63518-8F9A-9809-F225-9AE22CF41D7B}"/>
              </a:ext>
            </a:extLst>
          </p:cNvPr>
          <p:cNvSpPr txBox="1"/>
          <p:nvPr/>
        </p:nvSpPr>
        <p:spPr>
          <a:xfrm>
            <a:off x="6478045" y="1022201"/>
            <a:ext cx="440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Biomarker prediction model 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16C9CB8-0F7A-8432-0BCA-89432EE63B5D}"/>
              </a:ext>
            </a:extLst>
          </p:cNvPr>
          <p:cNvSpPr txBox="1"/>
          <p:nvPr/>
        </p:nvSpPr>
        <p:spPr>
          <a:xfrm>
            <a:off x="6795285" y="1352110"/>
            <a:ext cx="40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attention-based model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attMIL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B44DDF-391A-4DD0-85BF-FA63066D1708}"/>
              </a:ext>
            </a:extLst>
          </p:cNvPr>
          <p:cNvSpPr txBox="1"/>
          <p:nvPr/>
        </p:nvSpPr>
        <p:spPr>
          <a:xfrm>
            <a:off x="6795285" y="1734352"/>
            <a:ext cx="40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transformer-based model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328EF85-6CEB-6BB9-33FE-162F85C39902}"/>
              </a:ext>
            </a:extLst>
          </p:cNvPr>
          <p:cNvSpPr txBox="1"/>
          <p:nvPr/>
        </p:nvSpPr>
        <p:spPr>
          <a:xfrm>
            <a:off x="6478045" y="2143381"/>
            <a:ext cx="4404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Model interpretability 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CB5B93D-06B3-A92E-D9B6-F86BCFF25161}"/>
              </a:ext>
            </a:extLst>
          </p:cNvPr>
          <p:cNvSpPr txBox="1"/>
          <p:nvPr/>
        </p:nvSpPr>
        <p:spPr>
          <a:xfrm>
            <a:off x="6795285" y="2473290"/>
            <a:ext cx="4087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heatmap</a:t>
            </a:r>
          </a:p>
        </p:txBody>
      </p:sp>
      <p:sp>
        <p:nvSpPr>
          <p:cNvPr id="2" name="矩形: 圓角 182">
            <a:extLst>
              <a:ext uri="{FF2B5EF4-FFF2-40B4-BE49-F238E27FC236}">
                <a16:creationId xmlns:a16="http://schemas.microsoft.com/office/drawing/2014/main" id="{95B78745-9944-576B-A568-6E17DF54B2BF}"/>
              </a:ext>
            </a:extLst>
          </p:cNvPr>
          <p:cNvSpPr/>
          <p:nvPr/>
        </p:nvSpPr>
        <p:spPr>
          <a:xfrm>
            <a:off x="287742" y="258747"/>
            <a:ext cx="165939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Workflow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786BB5-B14F-E83D-41CA-9B36E4253572}"/>
              </a:ext>
            </a:extLst>
          </p:cNvPr>
          <p:cNvSpPr txBox="1"/>
          <p:nvPr/>
        </p:nvSpPr>
        <p:spPr>
          <a:xfrm>
            <a:off x="1305758" y="5188502"/>
            <a:ext cx="9361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ResNet50 self-supervised learning pre-training (MOCO v2)</a:t>
            </a: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482214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Attention weight heatmap (BRAF)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AAE3B1-98EF-5319-19B9-9653924C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987" y="384715"/>
            <a:ext cx="6010271" cy="57658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89CDBB-A204-9197-BD9F-ACCE690B1EC5}"/>
              </a:ext>
            </a:extLst>
          </p:cNvPr>
          <p:cNvSpPr txBox="1"/>
          <p:nvPr/>
        </p:nvSpPr>
        <p:spPr>
          <a:xfrm>
            <a:off x="608779" y="6051124"/>
            <a:ext cx="109744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5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High and Low to represent attention weight because some attention weight of WSI exhibit </a:t>
            </a:r>
            <a:r>
              <a:rPr lang="en" altLang="zh-TW" sz="15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" altLang="zh-TW" sz="15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verconcentration in a specific range</a:t>
            </a:r>
            <a:r>
              <a:rPr lang="en-US" altLang="zh-TW" sz="15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5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DB1F18D-8E77-A119-AD40-81EFE5ECDD4E}"/>
              </a:ext>
            </a:extLst>
          </p:cNvPr>
          <p:cNvSpPr txBox="1"/>
          <p:nvPr/>
        </p:nvSpPr>
        <p:spPr>
          <a:xfrm>
            <a:off x="608779" y="6374289"/>
            <a:ext cx="1097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5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I </a:t>
            </a:r>
            <a:r>
              <a:rPr lang="en" altLang="zh-TW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" altLang="zh-TW" sz="1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ake the log() function of the attention weight to show the distribution of the attention weight apparently</a:t>
            </a:r>
            <a:endParaRPr lang="en-US" altLang="zh-TW" sz="15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4E0C66-0BE6-0796-CA9D-2BB51C8C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8" y="935912"/>
            <a:ext cx="5083415" cy="47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形 33">
            <a:extLst>
              <a:ext uri="{FF2B5EF4-FFF2-40B4-BE49-F238E27FC236}">
                <a16:creationId xmlns:a16="http://schemas.microsoft.com/office/drawing/2014/main" id="{4F94F010-FBC9-A23E-FA4A-CF8A07083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0065" y="0"/>
            <a:ext cx="9491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214348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Future works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B0CA419-4CF0-8486-60B9-8DD16C7C6D60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4CA8764B-B8C4-8127-F5D5-B428D14E084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E63982D1-BE31-8158-8ADA-62DB46710AA8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: 圓角 5">
            <a:extLst>
              <a:ext uri="{FF2B5EF4-FFF2-40B4-BE49-F238E27FC236}">
                <a16:creationId xmlns:a16="http://schemas.microsoft.com/office/drawing/2014/main" id="{6E0B514A-0E10-58A5-EE58-8F99023DA16B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Literature comparison</a:t>
            </a:r>
          </a:p>
        </p:txBody>
      </p:sp>
    </p:spTree>
    <p:extLst>
      <p:ext uri="{BB962C8B-B14F-4D97-AF65-F5344CB8AC3E}">
        <p14:creationId xmlns:p14="http://schemas.microsoft.com/office/powerpoint/2010/main" val="164846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153248</TotalTime>
  <Words>157</Words>
  <Application>Microsoft Macintosh PowerPoint</Application>
  <PresentationFormat>寬螢幕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willytien88@gmail.com</cp:lastModifiedBy>
  <cp:revision>4091</cp:revision>
  <dcterms:created xsi:type="dcterms:W3CDTF">2022-09-18T02:51:45Z</dcterms:created>
  <dcterms:modified xsi:type="dcterms:W3CDTF">2024-06-10T06:29:20Z</dcterms:modified>
</cp:coreProperties>
</file>