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09" r:id="rId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6FF33"/>
    <a:srgbClr val="FF6600"/>
    <a:srgbClr val="99FF66"/>
    <a:srgbClr val="990099"/>
    <a:srgbClr val="FFCC66"/>
    <a:srgbClr val="FFFFFF"/>
    <a:srgbClr val="FFCC00"/>
    <a:srgbClr val="00206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0" autoAdjust="0"/>
    <p:restoredTop sz="94660"/>
  </p:normalViewPr>
  <p:slideViewPr>
    <p:cSldViewPr>
      <p:cViewPr varScale="1">
        <p:scale>
          <a:sx n="69" d="100"/>
          <a:sy n="69" d="100"/>
        </p:scale>
        <p:origin x="672" y="48"/>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0"/>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2018/4/10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2018/4/10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1ppt.com/suca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矩形 5"/>
          <p:cNvSpPr/>
          <p:nvPr userDrawn="1"/>
        </p:nvSpPr>
        <p:spPr bwMode="auto">
          <a:xfrm>
            <a:off x="6637569" y="282134"/>
            <a:ext cx="2326919" cy="338554"/>
          </a:xfrm>
          <a:prstGeom prst="rect">
            <a:avLst/>
          </a:prstGeom>
          <a:noFill/>
        </p:spPr>
        <p:txBody>
          <a:bodyPr wrap="none">
            <a:spAutoFit/>
          </a:bodyPr>
          <a:lstStyle/>
          <a:p>
            <a:pPr algn="ctr">
              <a:defRPr/>
            </a:pPr>
            <a:r>
              <a:rPr lang="en-US" altLang="zh-CN" sz="1600" spc="300" dirty="0" smtClean="0">
                <a:solidFill>
                  <a:schemeClr val="bg1"/>
                </a:solidFill>
                <a:latin typeface="微软雅黑" pitchFamily="34" charset="-122"/>
                <a:ea typeface="微软雅黑" pitchFamily="34" charset="-122"/>
              </a:rPr>
              <a:t>WWW.1PPT.COM</a:t>
            </a:r>
            <a:endParaRPr lang="zh-CN" altLang="en-US" sz="1600" spc="300" dirty="0">
              <a:solidFill>
                <a:schemeClr val="bg1"/>
              </a:solidFill>
              <a:latin typeface="微软雅黑" pitchFamily="34" charset="-122"/>
              <a:ea typeface="微软雅黑" pitchFamily="34" charset="-122"/>
            </a:endParaRPr>
          </a:p>
        </p:txBody>
      </p:sp>
      <p:sp>
        <p:nvSpPr>
          <p:cNvPr id="8" name="矩形 7"/>
          <p:cNvSpPr/>
          <p:nvPr userDrawn="1"/>
        </p:nvSpPr>
        <p:spPr bwMode="auto">
          <a:xfrm>
            <a:off x="-10211" y="256936"/>
            <a:ext cx="5014514" cy="338554"/>
          </a:xfrm>
          <a:prstGeom prst="rect">
            <a:avLst/>
          </a:prstGeom>
          <a:noFill/>
        </p:spPr>
        <p:txBody>
          <a:bodyPr wrap="none">
            <a:spAutoFit/>
          </a:bodyPr>
          <a:lstStyle/>
          <a:p>
            <a:pPr algn="ctr">
              <a:defRPr/>
            </a:pPr>
            <a:r>
              <a:rPr lang="en-US" altLang="zh-CN" sz="1600" spc="300" dirty="0" smtClean="0">
                <a:solidFill>
                  <a:schemeClr val="bg1"/>
                </a:solidFill>
                <a:latin typeface="微软雅黑" pitchFamily="34" charset="-122"/>
                <a:ea typeface="微软雅黑" pitchFamily="34" charset="-122"/>
              </a:rPr>
              <a:t>『</a:t>
            </a:r>
            <a:r>
              <a:rPr lang="zh-CN" altLang="en-US" sz="1600" spc="300" dirty="0" smtClean="0">
                <a:solidFill>
                  <a:schemeClr val="bg1"/>
                </a:solidFill>
                <a:latin typeface="微软雅黑" pitchFamily="34" charset="-122"/>
                <a:ea typeface="微软雅黑" pitchFamily="34" charset="-122"/>
              </a:rPr>
              <a:t>第一</a:t>
            </a:r>
            <a:r>
              <a:rPr lang="en-US" altLang="zh-CN" sz="1600" spc="300" dirty="0" smtClean="0">
                <a:solidFill>
                  <a:schemeClr val="bg1"/>
                </a:solidFill>
                <a:latin typeface="微软雅黑" pitchFamily="34" charset="-122"/>
                <a:ea typeface="微软雅黑" pitchFamily="34" charset="-122"/>
              </a:rPr>
              <a:t>PPT</a:t>
            </a:r>
            <a:r>
              <a:rPr lang="en-US" altLang="zh-CN" sz="1600" spc="300" baseline="0" dirty="0" smtClean="0">
                <a:solidFill>
                  <a:schemeClr val="bg1"/>
                </a:solidFill>
                <a:latin typeface="微软雅黑" pitchFamily="34" charset="-122"/>
                <a:ea typeface="微软雅黑" pitchFamily="34" charset="-122"/>
              </a:rPr>
              <a:t>』— </a:t>
            </a:r>
            <a:r>
              <a:rPr lang="en-US" altLang="zh-CN" sz="1600" spc="300" dirty="0" smtClean="0">
                <a:solidFill>
                  <a:schemeClr val="bg1"/>
                </a:solidFill>
                <a:latin typeface="微软雅黑" pitchFamily="34" charset="-122"/>
                <a:ea typeface="微软雅黑" pitchFamily="34" charset="-122"/>
              </a:rPr>
              <a:t>PPT</a:t>
            </a:r>
            <a:r>
              <a:rPr lang="zh-CN" altLang="en-US" sz="1600" spc="300" dirty="0" smtClean="0">
                <a:solidFill>
                  <a:schemeClr val="bg1"/>
                </a:solidFill>
                <a:latin typeface="微软雅黑" pitchFamily="34" charset="-122"/>
                <a:ea typeface="微软雅黑" pitchFamily="34" charset="-122"/>
              </a:rPr>
              <a:t>模板</a:t>
            </a:r>
            <a:r>
              <a:rPr lang="en-US" altLang="zh-CN" sz="1600" spc="300" baseline="0" dirty="0" smtClean="0">
                <a:solidFill>
                  <a:schemeClr val="bg1"/>
                </a:solidFill>
                <a:latin typeface="微软雅黑" pitchFamily="34" charset="-122"/>
                <a:ea typeface="微软雅黑" pitchFamily="34" charset="-122"/>
              </a:rPr>
              <a:t> PPT</a:t>
            </a:r>
            <a:r>
              <a:rPr lang="zh-CN" altLang="en-US" sz="1600" spc="300" baseline="0" dirty="0" smtClean="0">
                <a:solidFill>
                  <a:schemeClr val="bg1"/>
                </a:solidFill>
                <a:latin typeface="微软雅黑" pitchFamily="34" charset="-122"/>
                <a:ea typeface="微软雅黑" pitchFamily="34" charset="-122"/>
              </a:rPr>
              <a:t>素材免费下载</a:t>
            </a:r>
            <a:endParaRPr lang="zh-CN" altLang="en-US" sz="1600" spc="300" dirty="0">
              <a:solidFill>
                <a:schemeClr val="bg1"/>
              </a:solidFill>
              <a:latin typeface="微软雅黑" pitchFamily="34" charset="-122"/>
              <a:ea typeface="微软雅黑" pitchFamily="34" charset="-122"/>
            </a:endParaRPr>
          </a:p>
        </p:txBody>
      </p:sp>
      <p:sp>
        <p:nvSpPr>
          <p:cNvPr id="7" name="矩形 6"/>
          <p:cNvSpPr/>
          <p:nvPr userDrawn="1"/>
        </p:nvSpPr>
        <p:spPr bwMode="auto">
          <a:xfrm>
            <a:off x="2771800" y="9837712"/>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微软雅黑" pitchFamily="34" charset="-122"/>
                <a:ea typeface="微软雅黑" pitchFamily="34" charset="-122"/>
              </a:rPr>
              <a:t>第一</a:t>
            </a:r>
            <a:r>
              <a:rPr lang="en-US" altLang="zh-CN" sz="1400" dirty="0" smtClean="0">
                <a:latin typeface="微软雅黑" pitchFamily="34" charset="-122"/>
                <a:ea typeface="微软雅黑" pitchFamily="34" charset="-122"/>
              </a:rPr>
              <a:t>PPT</a:t>
            </a:r>
            <a:r>
              <a:rPr lang="zh-CN" altLang="en-US" sz="1400" dirty="0" smtClean="0">
                <a:latin typeface="微软雅黑" pitchFamily="34" charset="-122"/>
                <a:ea typeface="微软雅黑" pitchFamily="34" charset="-122"/>
              </a:rPr>
              <a:t>模板网，</a:t>
            </a:r>
            <a:r>
              <a:rPr lang="en-US" altLang="zh-CN" sz="1400" dirty="0" smtClean="0">
                <a:latin typeface="微软雅黑" pitchFamily="34" charset="-122"/>
                <a:ea typeface="微软雅黑" pitchFamily="34" charset="-122"/>
              </a:rPr>
              <a:t>PPT</a:t>
            </a:r>
            <a:r>
              <a:rPr lang="zh-CN" altLang="en-US" sz="1400" dirty="0" smtClean="0">
                <a:latin typeface="微软雅黑" pitchFamily="34" charset="-122"/>
                <a:ea typeface="微软雅黑" pitchFamily="34" charset="-122"/>
              </a:rPr>
              <a:t>素材下载</a:t>
            </a:r>
            <a:endParaRPr lang="en-US" altLang="zh-CN" sz="1400" dirty="0" smtClean="0">
              <a:latin typeface="微软雅黑" pitchFamily="34" charset="-122"/>
              <a:ea typeface="微软雅黑" pitchFamily="34"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微软雅黑" pitchFamily="34" charset="-122"/>
                <a:ea typeface="微软雅黑" pitchFamily="34" charset="-122"/>
                <a:hlinkClick r:id="rId2"/>
              </a:rPr>
              <a:t>www.1ppt.com/sucai/</a:t>
            </a:r>
            <a:r>
              <a:rPr lang="en-US" altLang="zh-CN"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E97B707-22D4-4B06-9A8A-89EF284804D8}" type="datetimeFigureOut">
              <a:rPr lang="zh-CN" altLang="en-US"/>
              <a:pPr>
                <a:defRPr/>
              </a:pPr>
              <a:t>2018/4/10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1520" y="1556792"/>
            <a:ext cx="8648589" cy="3552876"/>
            <a:chOff x="675939" y="1484784"/>
            <a:chExt cx="10953098" cy="4499578"/>
          </a:xfrm>
        </p:grpSpPr>
        <p:grpSp>
          <p:nvGrpSpPr>
            <p:cNvPr id="23" name="组合 22"/>
            <p:cNvGrpSpPr/>
            <p:nvPr/>
          </p:nvGrpSpPr>
          <p:grpSpPr>
            <a:xfrm>
              <a:off x="675939" y="1484784"/>
              <a:ext cx="3549440" cy="2051306"/>
              <a:chOff x="374322" y="1484784"/>
              <a:chExt cx="3549440" cy="2051306"/>
            </a:xfrm>
          </p:grpSpPr>
          <p:sp>
            <p:nvSpPr>
              <p:cNvPr id="24" name="Rounded Rectangle 27"/>
              <p:cNvSpPr>
                <a:spLocks noChangeArrowheads="1"/>
              </p:cNvSpPr>
              <p:nvPr/>
            </p:nvSpPr>
            <p:spPr bwMode="auto">
              <a:xfrm rot="16200000" flipH="1">
                <a:off x="1155540" y="732786"/>
                <a:ext cx="1987003" cy="3549440"/>
              </a:xfrm>
              <a:prstGeom prst="roundRect">
                <a:avLst>
                  <a:gd name="adj" fmla="val 7870"/>
                </a:avLst>
              </a:prstGeom>
              <a:solidFill>
                <a:srgbClr val="FFFFFF"/>
              </a:solidFill>
              <a:ln w="6350">
                <a:solidFill>
                  <a:sysClr val="window" lastClr="FFFFFF">
                    <a:lumMod val="65000"/>
                  </a:sys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25" name="Round Same Side Corner Rectangle 141"/>
              <p:cNvSpPr/>
              <p:nvPr/>
            </p:nvSpPr>
            <p:spPr bwMode="auto">
              <a:xfrm>
                <a:off x="374322" y="1484784"/>
                <a:ext cx="3549440" cy="578569"/>
              </a:xfrm>
              <a:prstGeom prst="round2SameRect">
                <a:avLst>
                  <a:gd name="adj1" fmla="val 27778"/>
                  <a:gd name="adj2" fmla="val 0"/>
                </a:avLst>
              </a:prstGeom>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26" name="Rektangel 76"/>
              <p:cNvSpPr>
                <a:spLocks noChangeArrowheads="1"/>
              </p:cNvSpPr>
              <p:nvPr/>
            </p:nvSpPr>
            <p:spPr bwMode="auto">
              <a:xfrm>
                <a:off x="1273051" y="1591971"/>
                <a:ext cx="2520280" cy="38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Aft>
                    <a:spcPts val="600"/>
                  </a:spcAft>
                  <a:defRPr/>
                </a:pPr>
                <a:r>
                  <a:rPr lang="zh-CN" altLang="en-US" sz="1400" kern="0" noProof="1">
                    <a:solidFill>
                      <a:srgbClr val="FFFFFF"/>
                    </a:solidFill>
                    <a:latin typeface="微软雅黑" pitchFamily="34" charset="-122"/>
                    <a:ea typeface="微软雅黑" pitchFamily="34" charset="-122"/>
                    <a:cs typeface="Arial" charset="0"/>
                  </a:rPr>
                  <a:t>凝聚功能</a:t>
                </a:r>
              </a:p>
            </p:txBody>
          </p:sp>
          <p:grpSp>
            <p:nvGrpSpPr>
              <p:cNvPr id="27" name="组合 26"/>
              <p:cNvGrpSpPr/>
              <p:nvPr/>
            </p:nvGrpSpPr>
            <p:grpSpPr>
              <a:xfrm>
                <a:off x="552971" y="1516460"/>
                <a:ext cx="504000" cy="514244"/>
                <a:chOff x="631492" y="2376015"/>
                <a:chExt cx="504000" cy="514244"/>
              </a:xfrm>
            </p:grpSpPr>
            <p:sp>
              <p:nvSpPr>
                <p:cNvPr id="29" name="Ellipse 53"/>
                <p:cNvSpPr>
                  <a:spLocks noChangeArrowheads="1"/>
                </p:cNvSpPr>
                <p:nvPr/>
              </p:nvSpPr>
              <p:spPr bwMode="auto">
                <a:xfrm>
                  <a:off x="631492" y="2376015"/>
                  <a:ext cx="504000" cy="504001"/>
                </a:xfrm>
                <a:prstGeom prst="ellipse">
                  <a:avLst/>
                </a:prstGeom>
                <a:solidFill>
                  <a:srgbClr val="FFFFFF">
                    <a:alpha val="61960"/>
                  </a:srgbClr>
                </a:solidFill>
                <a:ln w="9525">
                  <a:solidFill>
                    <a:srgbClr val="FFFFFF"/>
                  </a:solidFill>
                  <a:round/>
                  <a:headEnd/>
                  <a:tailEnd/>
                </a:ln>
                <a:effectLst>
                  <a:outerShdw dist="38100" dir="2700000" algn="tl" rotWithShape="0">
                    <a:srgbClr val="808080">
                      <a:alpha val="39998"/>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30" name="Tekstboks 54"/>
                <p:cNvSpPr txBox="1">
                  <a:spLocks noChangeArrowheads="1"/>
                </p:cNvSpPr>
                <p:nvPr/>
              </p:nvSpPr>
              <p:spPr bwMode="auto">
                <a:xfrm>
                  <a:off x="677310" y="2383535"/>
                  <a:ext cx="414556" cy="50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da-DK" sz="2000" b="1" i="0" u="none" strike="noStrike" kern="0" cap="none" spc="0" normalizeH="0" baseline="0" noProof="0" dirty="0" smtClean="0">
                      <a:ln>
                        <a:noFill/>
                      </a:ln>
                      <a:solidFill>
                        <a:srgbClr val="0070C0"/>
                      </a:solidFill>
                      <a:effectLst/>
                      <a:uLnTx/>
                      <a:uFillTx/>
                      <a:latin typeface="+mn-ea"/>
                      <a:ea typeface="+mn-ea"/>
                    </a:rPr>
                    <a:t>1</a:t>
                  </a:r>
                </a:p>
              </p:txBody>
            </p:sp>
          </p:grpSp>
          <p:sp>
            <p:nvSpPr>
              <p:cNvPr id="28" name="Tekstboks 72"/>
              <p:cNvSpPr txBox="1">
                <a:spLocks noChangeArrowheads="1"/>
              </p:cNvSpPr>
              <p:nvPr/>
            </p:nvSpPr>
            <p:spPr bwMode="auto">
              <a:xfrm>
                <a:off x="415265" y="2132856"/>
                <a:ext cx="3492000" cy="140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lvl="0" indent="457200" eaLnBrk="1" hangingPunct="1">
                  <a:lnSpc>
                    <a:spcPct val="120000"/>
                  </a:lnSpc>
                  <a:defRPr/>
                </a:pPr>
                <a:r>
                  <a:rPr lang="zh-CN" altLang="en-US" sz="1100" kern="0" dirty="0">
                    <a:solidFill>
                      <a:schemeClr val="bg1">
                        <a:lumMod val="50000"/>
                      </a:schemeClr>
                    </a:solidFill>
                    <a:latin typeface="微软雅黑" pitchFamily="34" charset="-122"/>
                    <a:ea typeface="微软雅黑" pitchFamily="34" charset="-122"/>
                  </a:rPr>
                  <a:t>企业文化是企业的粘合剂，可以把员工紧紧地团结在一起，使他们目的明确、协调一致。</a:t>
                </a:r>
                <a:r>
                  <a:rPr lang="zh-CN" altLang="en-US" sz="1100" kern="0" dirty="0" smtClean="0">
                    <a:solidFill>
                      <a:schemeClr val="bg1">
                        <a:lumMod val="50000"/>
                      </a:schemeClr>
                    </a:solidFill>
                    <a:latin typeface="微软雅黑" pitchFamily="34" charset="-122"/>
                    <a:ea typeface="微软雅黑" pitchFamily="34" charset="-122"/>
                  </a:rPr>
                  <a:t>从而能够</a:t>
                </a:r>
                <a:r>
                  <a:rPr lang="zh-CN" altLang="en-US" sz="1100" kern="0" dirty="0">
                    <a:solidFill>
                      <a:schemeClr val="bg1">
                        <a:lumMod val="50000"/>
                      </a:schemeClr>
                    </a:solidFill>
                    <a:latin typeface="微软雅黑" pitchFamily="34" charset="-122"/>
                    <a:ea typeface="微软雅黑" pitchFamily="34" charset="-122"/>
                  </a:rPr>
                  <a:t>形成强大的凝聚力，也就是我们常说的“拧成一股绳”，“劲儿往一处使”。</a:t>
                </a:r>
              </a:p>
            </p:txBody>
          </p:sp>
        </p:grpSp>
        <p:grpSp>
          <p:nvGrpSpPr>
            <p:cNvPr id="31" name="组合 30"/>
            <p:cNvGrpSpPr/>
            <p:nvPr/>
          </p:nvGrpSpPr>
          <p:grpSpPr>
            <a:xfrm>
              <a:off x="8079597" y="1484784"/>
              <a:ext cx="3549440" cy="2016223"/>
              <a:chOff x="374322" y="1484784"/>
              <a:chExt cx="3549440" cy="2016223"/>
            </a:xfrm>
          </p:grpSpPr>
          <p:sp>
            <p:nvSpPr>
              <p:cNvPr id="32" name="Rounded Rectangle 27"/>
              <p:cNvSpPr>
                <a:spLocks noChangeArrowheads="1"/>
              </p:cNvSpPr>
              <p:nvPr/>
            </p:nvSpPr>
            <p:spPr bwMode="auto">
              <a:xfrm rot="16200000" flipH="1">
                <a:off x="1155540" y="732786"/>
                <a:ext cx="1987003" cy="3549440"/>
              </a:xfrm>
              <a:prstGeom prst="roundRect">
                <a:avLst>
                  <a:gd name="adj" fmla="val 7870"/>
                </a:avLst>
              </a:prstGeom>
              <a:solidFill>
                <a:srgbClr val="FFFFFF"/>
              </a:solidFill>
              <a:ln w="6350">
                <a:solidFill>
                  <a:sysClr val="window" lastClr="FFFFFF">
                    <a:lumMod val="65000"/>
                  </a:sys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33" name="Round Same Side Corner Rectangle 141"/>
              <p:cNvSpPr/>
              <p:nvPr/>
            </p:nvSpPr>
            <p:spPr bwMode="auto">
              <a:xfrm>
                <a:off x="374322" y="1484784"/>
                <a:ext cx="3549440" cy="578569"/>
              </a:xfrm>
              <a:prstGeom prst="round2SameRect">
                <a:avLst>
                  <a:gd name="adj1" fmla="val 27778"/>
                  <a:gd name="adj2" fmla="val 0"/>
                </a:avLst>
              </a:prstGeom>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34" name="Rektangel 76"/>
              <p:cNvSpPr>
                <a:spLocks noChangeArrowheads="1"/>
              </p:cNvSpPr>
              <p:nvPr/>
            </p:nvSpPr>
            <p:spPr bwMode="auto">
              <a:xfrm>
                <a:off x="1273051" y="1591971"/>
                <a:ext cx="2520280" cy="38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Aft>
                    <a:spcPts val="600"/>
                  </a:spcAft>
                  <a:defRPr/>
                </a:pPr>
                <a:r>
                  <a:rPr lang="zh-CN" altLang="en-US" sz="1400" kern="0" noProof="1">
                    <a:solidFill>
                      <a:srgbClr val="FFFFFF"/>
                    </a:solidFill>
                    <a:latin typeface="微软雅黑" pitchFamily="34" charset="-122"/>
                    <a:ea typeface="微软雅黑" pitchFamily="34" charset="-122"/>
                    <a:cs typeface="Arial" charset="0"/>
                  </a:rPr>
                  <a:t>激励功能</a:t>
                </a:r>
              </a:p>
            </p:txBody>
          </p:sp>
          <p:grpSp>
            <p:nvGrpSpPr>
              <p:cNvPr id="35" name="组合 34"/>
              <p:cNvGrpSpPr/>
              <p:nvPr/>
            </p:nvGrpSpPr>
            <p:grpSpPr>
              <a:xfrm>
                <a:off x="552971" y="1516460"/>
                <a:ext cx="504000" cy="514244"/>
                <a:chOff x="631492" y="2376015"/>
                <a:chExt cx="504000" cy="514244"/>
              </a:xfrm>
            </p:grpSpPr>
            <p:sp>
              <p:nvSpPr>
                <p:cNvPr id="57" name="Ellipse 53"/>
                <p:cNvSpPr>
                  <a:spLocks noChangeArrowheads="1"/>
                </p:cNvSpPr>
                <p:nvPr/>
              </p:nvSpPr>
              <p:spPr bwMode="auto">
                <a:xfrm>
                  <a:off x="631492" y="2376015"/>
                  <a:ext cx="504000" cy="504001"/>
                </a:xfrm>
                <a:prstGeom prst="ellipse">
                  <a:avLst/>
                </a:prstGeom>
                <a:solidFill>
                  <a:srgbClr val="FFFFFF">
                    <a:alpha val="61960"/>
                  </a:srgbClr>
                </a:solidFill>
                <a:ln w="9525">
                  <a:solidFill>
                    <a:srgbClr val="FFFFFF"/>
                  </a:solidFill>
                  <a:round/>
                  <a:headEnd/>
                  <a:tailEnd/>
                </a:ln>
                <a:effectLst>
                  <a:outerShdw dist="38100" dir="2700000" algn="tl" rotWithShape="0">
                    <a:srgbClr val="808080">
                      <a:alpha val="39998"/>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58" name="Tekstboks 54"/>
                <p:cNvSpPr txBox="1">
                  <a:spLocks noChangeArrowheads="1"/>
                </p:cNvSpPr>
                <p:nvPr/>
              </p:nvSpPr>
              <p:spPr bwMode="auto">
                <a:xfrm>
                  <a:off x="677310" y="2383535"/>
                  <a:ext cx="414556" cy="50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da-DK" sz="2000" b="1" kern="0" dirty="0">
                      <a:solidFill>
                        <a:srgbClr val="0070C0"/>
                      </a:solidFill>
                      <a:latin typeface="+mn-ea"/>
                      <a:ea typeface="+mn-ea"/>
                    </a:rPr>
                    <a:t>3</a:t>
                  </a:r>
                  <a:endParaRPr kumimoji="0" lang="da-DK" sz="2000" b="1" i="0" u="none" strike="noStrike" kern="0" cap="none" spc="0" normalizeH="0" baseline="0" noProof="0" dirty="0" smtClean="0">
                    <a:ln>
                      <a:noFill/>
                    </a:ln>
                    <a:solidFill>
                      <a:srgbClr val="0070C0"/>
                    </a:solidFill>
                    <a:effectLst/>
                    <a:uLnTx/>
                    <a:uFillTx/>
                    <a:latin typeface="+mn-ea"/>
                    <a:ea typeface="+mn-ea"/>
                  </a:endParaRPr>
                </a:p>
              </p:txBody>
            </p:sp>
          </p:grpSp>
          <p:sp>
            <p:nvSpPr>
              <p:cNvPr id="36" name="Tekstboks 72"/>
              <p:cNvSpPr txBox="1">
                <a:spLocks noChangeArrowheads="1"/>
              </p:cNvSpPr>
              <p:nvPr/>
            </p:nvSpPr>
            <p:spPr bwMode="auto">
              <a:xfrm>
                <a:off x="415265" y="2132856"/>
                <a:ext cx="3492000" cy="1145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lvl="0" indent="457200" eaLnBrk="1" hangingPunct="1">
                  <a:lnSpc>
                    <a:spcPct val="120000"/>
                  </a:lnSpc>
                  <a:defRPr/>
                </a:pPr>
                <a:r>
                  <a:rPr lang="zh-CN" altLang="en-US" sz="1100" kern="0" dirty="0">
                    <a:solidFill>
                      <a:schemeClr val="bg1">
                        <a:lumMod val="50000"/>
                      </a:schemeClr>
                    </a:solidFill>
                    <a:latin typeface="微软雅黑" pitchFamily="34" charset="-122"/>
                    <a:ea typeface="微软雅黑" pitchFamily="34" charset="-122"/>
                  </a:rPr>
                  <a:t>企业文化所形成的企业内部的文化氛围和价值导向能够起到精神激励的作用，将员工的积极性、主动性和创造性调动与激发</a:t>
                </a:r>
                <a:r>
                  <a:rPr lang="zh-CN" altLang="en-US" sz="1100" kern="0" dirty="0" smtClean="0">
                    <a:solidFill>
                      <a:schemeClr val="bg1">
                        <a:lumMod val="50000"/>
                      </a:schemeClr>
                    </a:solidFill>
                    <a:latin typeface="微软雅黑" pitchFamily="34" charset="-122"/>
                    <a:ea typeface="微软雅黑" pitchFamily="34" charset="-122"/>
                  </a:rPr>
                  <a:t>出来。（前提是：员工认同）</a:t>
                </a:r>
                <a:endParaRPr lang="zh-CN" altLang="en-US" sz="1100" kern="0" dirty="0">
                  <a:solidFill>
                    <a:schemeClr val="bg1">
                      <a:lumMod val="50000"/>
                    </a:schemeClr>
                  </a:solidFill>
                  <a:latin typeface="微软雅黑" pitchFamily="34" charset="-122"/>
                  <a:ea typeface="微软雅黑" pitchFamily="34" charset="-122"/>
                </a:endParaRPr>
              </a:p>
            </p:txBody>
          </p:sp>
        </p:grpSp>
        <p:grpSp>
          <p:nvGrpSpPr>
            <p:cNvPr id="59" name="组合 58"/>
            <p:cNvGrpSpPr/>
            <p:nvPr/>
          </p:nvGrpSpPr>
          <p:grpSpPr>
            <a:xfrm>
              <a:off x="4377768" y="1484784"/>
              <a:ext cx="3549440" cy="2016223"/>
              <a:chOff x="374322" y="1484784"/>
              <a:chExt cx="3549440" cy="2016223"/>
            </a:xfrm>
          </p:grpSpPr>
          <p:sp>
            <p:nvSpPr>
              <p:cNvPr id="60" name="Rounded Rectangle 27"/>
              <p:cNvSpPr>
                <a:spLocks noChangeArrowheads="1"/>
              </p:cNvSpPr>
              <p:nvPr/>
            </p:nvSpPr>
            <p:spPr bwMode="auto">
              <a:xfrm rot="16200000" flipH="1">
                <a:off x="1155540" y="732786"/>
                <a:ext cx="1987003" cy="3549440"/>
              </a:xfrm>
              <a:prstGeom prst="roundRect">
                <a:avLst>
                  <a:gd name="adj" fmla="val 7870"/>
                </a:avLst>
              </a:prstGeom>
              <a:solidFill>
                <a:srgbClr val="FFFFFF"/>
              </a:solidFill>
              <a:ln w="6350">
                <a:solidFill>
                  <a:sysClr val="window" lastClr="FFFFFF">
                    <a:lumMod val="65000"/>
                  </a:sys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61" name="Round Same Side Corner Rectangle 141"/>
              <p:cNvSpPr/>
              <p:nvPr/>
            </p:nvSpPr>
            <p:spPr bwMode="auto">
              <a:xfrm>
                <a:off x="374322" y="1484784"/>
                <a:ext cx="3549440" cy="578569"/>
              </a:xfrm>
              <a:prstGeom prst="round2SameRect">
                <a:avLst>
                  <a:gd name="adj1" fmla="val 27778"/>
                  <a:gd name="adj2" fmla="val 0"/>
                </a:avLst>
              </a:prstGeom>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62" name="Rektangel 76"/>
              <p:cNvSpPr>
                <a:spLocks noChangeArrowheads="1"/>
              </p:cNvSpPr>
              <p:nvPr/>
            </p:nvSpPr>
            <p:spPr bwMode="auto">
              <a:xfrm>
                <a:off x="1273051" y="1591971"/>
                <a:ext cx="2520280" cy="38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Aft>
                    <a:spcPts val="600"/>
                  </a:spcAft>
                  <a:defRPr/>
                </a:pPr>
                <a:r>
                  <a:rPr lang="zh-CN" altLang="en-US" sz="1400" kern="0" noProof="1">
                    <a:solidFill>
                      <a:srgbClr val="FFFFFF"/>
                    </a:solidFill>
                    <a:latin typeface="微软雅黑" pitchFamily="34" charset="-122"/>
                    <a:ea typeface="微软雅黑" pitchFamily="34" charset="-122"/>
                    <a:cs typeface="Arial" charset="0"/>
                  </a:rPr>
                  <a:t>导向</a:t>
                </a:r>
                <a:r>
                  <a:rPr lang="zh-CN" altLang="en-US" sz="1400" kern="0" noProof="1" smtClean="0">
                    <a:solidFill>
                      <a:srgbClr val="FFFFFF"/>
                    </a:solidFill>
                    <a:latin typeface="微软雅黑" pitchFamily="34" charset="-122"/>
                    <a:ea typeface="微软雅黑" pitchFamily="34" charset="-122"/>
                    <a:cs typeface="Arial" charset="0"/>
                  </a:rPr>
                  <a:t>功能</a:t>
                </a:r>
                <a:endParaRPr lang="zh-CN" altLang="en-US" sz="1400" kern="0" noProof="1">
                  <a:solidFill>
                    <a:srgbClr val="FFFFFF"/>
                  </a:solidFill>
                  <a:latin typeface="微软雅黑" pitchFamily="34" charset="-122"/>
                  <a:ea typeface="微软雅黑" pitchFamily="34" charset="-122"/>
                  <a:cs typeface="Arial" charset="0"/>
                </a:endParaRPr>
              </a:p>
            </p:txBody>
          </p:sp>
          <p:grpSp>
            <p:nvGrpSpPr>
              <p:cNvPr id="63" name="组合 62"/>
              <p:cNvGrpSpPr/>
              <p:nvPr/>
            </p:nvGrpSpPr>
            <p:grpSpPr>
              <a:xfrm>
                <a:off x="552971" y="1516460"/>
                <a:ext cx="504000" cy="514244"/>
                <a:chOff x="631492" y="2376015"/>
                <a:chExt cx="504000" cy="514244"/>
              </a:xfrm>
            </p:grpSpPr>
            <p:sp>
              <p:nvSpPr>
                <p:cNvPr id="65" name="Ellipse 53"/>
                <p:cNvSpPr>
                  <a:spLocks noChangeArrowheads="1"/>
                </p:cNvSpPr>
                <p:nvPr/>
              </p:nvSpPr>
              <p:spPr bwMode="auto">
                <a:xfrm>
                  <a:off x="631492" y="2376015"/>
                  <a:ext cx="504000" cy="504001"/>
                </a:xfrm>
                <a:prstGeom prst="ellipse">
                  <a:avLst/>
                </a:prstGeom>
                <a:solidFill>
                  <a:srgbClr val="FFFFFF">
                    <a:alpha val="61960"/>
                  </a:srgbClr>
                </a:solidFill>
                <a:ln w="9525">
                  <a:solidFill>
                    <a:srgbClr val="FFFFFF"/>
                  </a:solidFill>
                  <a:round/>
                  <a:headEnd/>
                  <a:tailEnd/>
                </a:ln>
                <a:effectLst>
                  <a:outerShdw dist="38100" dir="2700000" algn="tl" rotWithShape="0">
                    <a:srgbClr val="808080">
                      <a:alpha val="39998"/>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66" name="Tekstboks 54"/>
                <p:cNvSpPr txBox="1">
                  <a:spLocks noChangeArrowheads="1"/>
                </p:cNvSpPr>
                <p:nvPr/>
              </p:nvSpPr>
              <p:spPr bwMode="auto">
                <a:xfrm>
                  <a:off x="677310" y="2383535"/>
                  <a:ext cx="414556" cy="50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da-DK" sz="2000" b="1" kern="0" dirty="0">
                      <a:solidFill>
                        <a:srgbClr val="0070C0"/>
                      </a:solidFill>
                      <a:latin typeface="+mn-ea"/>
                      <a:ea typeface="+mn-ea"/>
                    </a:rPr>
                    <a:t>2</a:t>
                  </a:r>
                  <a:endParaRPr kumimoji="0" lang="da-DK" sz="2000" b="1" i="0" u="none" strike="noStrike" kern="0" cap="none" spc="0" normalizeH="0" baseline="0" noProof="0" dirty="0" smtClean="0">
                    <a:ln>
                      <a:noFill/>
                    </a:ln>
                    <a:solidFill>
                      <a:srgbClr val="0070C0"/>
                    </a:solidFill>
                    <a:effectLst/>
                    <a:uLnTx/>
                    <a:uFillTx/>
                    <a:latin typeface="+mn-ea"/>
                    <a:ea typeface="+mn-ea"/>
                  </a:endParaRPr>
                </a:p>
              </p:txBody>
            </p:sp>
          </p:grpSp>
          <p:sp>
            <p:nvSpPr>
              <p:cNvPr id="64" name="Tekstboks 72"/>
              <p:cNvSpPr txBox="1">
                <a:spLocks noChangeArrowheads="1"/>
              </p:cNvSpPr>
              <p:nvPr/>
            </p:nvSpPr>
            <p:spPr bwMode="auto">
              <a:xfrm>
                <a:off x="415265" y="2132856"/>
                <a:ext cx="3492000" cy="1145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lvl="0" indent="457200" eaLnBrk="1" hangingPunct="1">
                  <a:lnSpc>
                    <a:spcPct val="120000"/>
                  </a:lnSpc>
                  <a:defRPr/>
                </a:pPr>
                <a:r>
                  <a:rPr lang="zh-CN" altLang="en-US" sz="1100" kern="0" dirty="0">
                    <a:solidFill>
                      <a:schemeClr val="bg1">
                        <a:lumMod val="50000"/>
                      </a:schemeClr>
                    </a:solidFill>
                    <a:latin typeface="微软雅黑" pitchFamily="34" charset="-122"/>
                    <a:ea typeface="微软雅黑" pitchFamily="34" charset="-122"/>
                  </a:rPr>
                  <a:t>企业的愿景、使命、价值观与企业精神，能够为企业提供具有长远意义的、更大范围的正确方向，为企业在市场竞争中基本竞争战略和政策的制定提供依据。</a:t>
                </a:r>
              </a:p>
            </p:txBody>
          </p:sp>
        </p:grpSp>
        <p:grpSp>
          <p:nvGrpSpPr>
            <p:cNvPr id="67" name="组合 66"/>
            <p:cNvGrpSpPr/>
            <p:nvPr/>
          </p:nvGrpSpPr>
          <p:grpSpPr>
            <a:xfrm>
              <a:off x="675939" y="3933057"/>
              <a:ext cx="3549440" cy="2016223"/>
              <a:chOff x="374322" y="1484784"/>
              <a:chExt cx="3549440" cy="2016223"/>
            </a:xfrm>
          </p:grpSpPr>
          <p:sp>
            <p:nvSpPr>
              <p:cNvPr id="68" name="Rounded Rectangle 27"/>
              <p:cNvSpPr>
                <a:spLocks noChangeArrowheads="1"/>
              </p:cNvSpPr>
              <p:nvPr/>
            </p:nvSpPr>
            <p:spPr bwMode="auto">
              <a:xfrm rot="16200000" flipH="1">
                <a:off x="1155540" y="732786"/>
                <a:ext cx="1987003" cy="3549440"/>
              </a:xfrm>
              <a:prstGeom prst="roundRect">
                <a:avLst>
                  <a:gd name="adj" fmla="val 7870"/>
                </a:avLst>
              </a:prstGeom>
              <a:solidFill>
                <a:srgbClr val="FFFFFF"/>
              </a:solidFill>
              <a:ln w="6350">
                <a:solidFill>
                  <a:sysClr val="window" lastClr="FFFFFF">
                    <a:lumMod val="65000"/>
                  </a:sys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69" name="Round Same Side Corner Rectangle 141"/>
              <p:cNvSpPr/>
              <p:nvPr/>
            </p:nvSpPr>
            <p:spPr bwMode="auto">
              <a:xfrm>
                <a:off x="374322" y="1484784"/>
                <a:ext cx="3549440" cy="578569"/>
              </a:xfrm>
              <a:prstGeom prst="round2SameRect">
                <a:avLst>
                  <a:gd name="adj1" fmla="val 27778"/>
                  <a:gd name="adj2" fmla="val 0"/>
                </a:avLst>
              </a:prstGeom>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70" name="Rektangel 76"/>
              <p:cNvSpPr>
                <a:spLocks noChangeArrowheads="1"/>
              </p:cNvSpPr>
              <p:nvPr/>
            </p:nvSpPr>
            <p:spPr bwMode="auto">
              <a:xfrm>
                <a:off x="1273051" y="1591971"/>
                <a:ext cx="2520280" cy="38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Aft>
                    <a:spcPts val="600"/>
                  </a:spcAft>
                  <a:defRPr/>
                </a:pPr>
                <a:r>
                  <a:rPr lang="zh-CN" altLang="en-US" sz="1400" kern="0" noProof="1">
                    <a:solidFill>
                      <a:srgbClr val="FFFFFF"/>
                    </a:solidFill>
                    <a:latin typeface="微软雅黑" pitchFamily="34" charset="-122"/>
                    <a:ea typeface="微软雅黑" pitchFamily="34" charset="-122"/>
                    <a:cs typeface="Arial" charset="0"/>
                  </a:rPr>
                  <a:t>约束功能</a:t>
                </a:r>
              </a:p>
            </p:txBody>
          </p:sp>
          <p:grpSp>
            <p:nvGrpSpPr>
              <p:cNvPr id="71" name="组合 70"/>
              <p:cNvGrpSpPr/>
              <p:nvPr/>
            </p:nvGrpSpPr>
            <p:grpSpPr>
              <a:xfrm>
                <a:off x="552971" y="1516460"/>
                <a:ext cx="504000" cy="514244"/>
                <a:chOff x="631492" y="2376015"/>
                <a:chExt cx="504000" cy="514244"/>
              </a:xfrm>
            </p:grpSpPr>
            <p:sp>
              <p:nvSpPr>
                <p:cNvPr id="73" name="Ellipse 53"/>
                <p:cNvSpPr>
                  <a:spLocks noChangeArrowheads="1"/>
                </p:cNvSpPr>
                <p:nvPr/>
              </p:nvSpPr>
              <p:spPr bwMode="auto">
                <a:xfrm>
                  <a:off x="631492" y="2376015"/>
                  <a:ext cx="504000" cy="504001"/>
                </a:xfrm>
                <a:prstGeom prst="ellipse">
                  <a:avLst/>
                </a:prstGeom>
                <a:solidFill>
                  <a:srgbClr val="FFFFFF">
                    <a:alpha val="61960"/>
                  </a:srgbClr>
                </a:solidFill>
                <a:ln w="9525">
                  <a:solidFill>
                    <a:srgbClr val="FFFFFF"/>
                  </a:solidFill>
                  <a:round/>
                  <a:headEnd/>
                  <a:tailEnd/>
                </a:ln>
                <a:effectLst>
                  <a:outerShdw dist="38100" dir="2700000" algn="tl" rotWithShape="0">
                    <a:srgbClr val="808080">
                      <a:alpha val="39998"/>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74" name="Tekstboks 54"/>
                <p:cNvSpPr txBox="1">
                  <a:spLocks noChangeArrowheads="1"/>
                </p:cNvSpPr>
                <p:nvPr/>
              </p:nvSpPr>
              <p:spPr bwMode="auto">
                <a:xfrm>
                  <a:off x="677310" y="2383535"/>
                  <a:ext cx="414556" cy="50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da-DK" sz="2000" b="1" kern="0" dirty="0">
                      <a:solidFill>
                        <a:srgbClr val="0070C0"/>
                      </a:solidFill>
                      <a:latin typeface="+mn-ea"/>
                      <a:ea typeface="+mn-ea"/>
                    </a:rPr>
                    <a:t>4</a:t>
                  </a:r>
                  <a:endParaRPr kumimoji="0" lang="da-DK" sz="2000" b="1" i="0" u="none" strike="noStrike" kern="0" cap="none" spc="0" normalizeH="0" baseline="0" noProof="0" dirty="0" smtClean="0">
                    <a:ln>
                      <a:noFill/>
                    </a:ln>
                    <a:solidFill>
                      <a:srgbClr val="0070C0"/>
                    </a:solidFill>
                    <a:effectLst/>
                    <a:uLnTx/>
                    <a:uFillTx/>
                    <a:latin typeface="+mn-ea"/>
                    <a:ea typeface="+mn-ea"/>
                  </a:endParaRPr>
                </a:p>
              </p:txBody>
            </p:sp>
          </p:grpSp>
          <p:sp>
            <p:nvSpPr>
              <p:cNvPr id="72" name="Tekstboks 72"/>
              <p:cNvSpPr txBox="1">
                <a:spLocks noChangeArrowheads="1"/>
              </p:cNvSpPr>
              <p:nvPr/>
            </p:nvSpPr>
            <p:spPr bwMode="auto">
              <a:xfrm>
                <a:off x="415265" y="2132856"/>
                <a:ext cx="3492000" cy="1145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lvl="0" indent="457200" eaLnBrk="1" hangingPunct="1">
                  <a:lnSpc>
                    <a:spcPct val="120000"/>
                  </a:lnSpc>
                  <a:defRPr/>
                </a:pPr>
                <a:r>
                  <a:rPr lang="zh-CN" altLang="en-US" sz="1100" kern="0" dirty="0">
                    <a:solidFill>
                      <a:schemeClr val="bg1">
                        <a:lumMod val="50000"/>
                      </a:schemeClr>
                    </a:solidFill>
                    <a:latin typeface="微软雅黑" pitchFamily="34" charset="-122"/>
                    <a:ea typeface="微软雅黑" pitchFamily="34" charset="-122"/>
                  </a:rPr>
                  <a:t>企业文化对那些不利于企业长远发展的不该做、不能做的行为，常常发挥一种“软约束”的作用，为企业提供“免疫”功能，更具有持久的约束力和控制力。</a:t>
                </a:r>
              </a:p>
            </p:txBody>
          </p:sp>
        </p:grpSp>
        <p:grpSp>
          <p:nvGrpSpPr>
            <p:cNvPr id="75" name="组合 74"/>
            <p:cNvGrpSpPr/>
            <p:nvPr/>
          </p:nvGrpSpPr>
          <p:grpSpPr>
            <a:xfrm>
              <a:off x="4377768" y="3933057"/>
              <a:ext cx="3549440" cy="2051305"/>
              <a:chOff x="374322" y="1484784"/>
              <a:chExt cx="3549440" cy="2051305"/>
            </a:xfrm>
          </p:grpSpPr>
          <p:sp>
            <p:nvSpPr>
              <p:cNvPr id="76" name="Rounded Rectangle 27"/>
              <p:cNvSpPr>
                <a:spLocks noChangeArrowheads="1"/>
              </p:cNvSpPr>
              <p:nvPr/>
            </p:nvSpPr>
            <p:spPr bwMode="auto">
              <a:xfrm rot="16200000" flipH="1">
                <a:off x="1155540" y="732786"/>
                <a:ext cx="1987003" cy="3549440"/>
              </a:xfrm>
              <a:prstGeom prst="roundRect">
                <a:avLst>
                  <a:gd name="adj" fmla="val 7870"/>
                </a:avLst>
              </a:prstGeom>
              <a:solidFill>
                <a:srgbClr val="FFFFFF"/>
              </a:solidFill>
              <a:ln w="6350">
                <a:solidFill>
                  <a:sysClr val="window" lastClr="FFFFFF">
                    <a:lumMod val="65000"/>
                  </a:sys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77" name="Round Same Side Corner Rectangle 141"/>
              <p:cNvSpPr/>
              <p:nvPr/>
            </p:nvSpPr>
            <p:spPr bwMode="auto">
              <a:xfrm>
                <a:off x="374322" y="1484784"/>
                <a:ext cx="3549440" cy="578569"/>
              </a:xfrm>
              <a:prstGeom prst="round2SameRect">
                <a:avLst>
                  <a:gd name="adj1" fmla="val 27778"/>
                  <a:gd name="adj2" fmla="val 0"/>
                </a:avLst>
              </a:prstGeom>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78" name="Rektangel 76"/>
              <p:cNvSpPr>
                <a:spLocks noChangeArrowheads="1"/>
              </p:cNvSpPr>
              <p:nvPr/>
            </p:nvSpPr>
            <p:spPr bwMode="auto">
              <a:xfrm>
                <a:off x="1273051" y="1591971"/>
                <a:ext cx="2520280"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Aft>
                    <a:spcPts val="600"/>
                  </a:spcAft>
                  <a:defRPr/>
                </a:pPr>
                <a:r>
                  <a:rPr lang="zh-CN" altLang="en-US" sz="1400" kern="0" noProof="1">
                    <a:solidFill>
                      <a:srgbClr val="FFFFFF"/>
                    </a:solidFill>
                    <a:latin typeface="微软雅黑" pitchFamily="34" charset="-122"/>
                    <a:ea typeface="微软雅黑" pitchFamily="34" charset="-122"/>
                    <a:cs typeface="Arial" charset="0"/>
                  </a:rPr>
                  <a:t>辐射功能</a:t>
                </a:r>
              </a:p>
            </p:txBody>
          </p:sp>
          <p:grpSp>
            <p:nvGrpSpPr>
              <p:cNvPr id="79" name="组合 78"/>
              <p:cNvGrpSpPr/>
              <p:nvPr/>
            </p:nvGrpSpPr>
            <p:grpSpPr>
              <a:xfrm>
                <a:off x="552971" y="1516460"/>
                <a:ext cx="504000" cy="514244"/>
                <a:chOff x="631492" y="2376015"/>
                <a:chExt cx="504000" cy="514244"/>
              </a:xfrm>
            </p:grpSpPr>
            <p:sp>
              <p:nvSpPr>
                <p:cNvPr id="81" name="Ellipse 53"/>
                <p:cNvSpPr>
                  <a:spLocks noChangeArrowheads="1"/>
                </p:cNvSpPr>
                <p:nvPr/>
              </p:nvSpPr>
              <p:spPr bwMode="auto">
                <a:xfrm>
                  <a:off x="631492" y="2376015"/>
                  <a:ext cx="504000" cy="504001"/>
                </a:xfrm>
                <a:prstGeom prst="ellipse">
                  <a:avLst/>
                </a:prstGeom>
                <a:solidFill>
                  <a:srgbClr val="FFFFFF">
                    <a:alpha val="61960"/>
                  </a:srgbClr>
                </a:solidFill>
                <a:ln w="9525">
                  <a:solidFill>
                    <a:srgbClr val="FFFFFF"/>
                  </a:solidFill>
                  <a:round/>
                  <a:headEnd/>
                  <a:tailEnd/>
                </a:ln>
                <a:effectLst>
                  <a:outerShdw dist="38100" dir="2700000" algn="tl" rotWithShape="0">
                    <a:srgbClr val="808080">
                      <a:alpha val="39998"/>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82" name="Tekstboks 54"/>
                <p:cNvSpPr txBox="1">
                  <a:spLocks noChangeArrowheads="1"/>
                </p:cNvSpPr>
                <p:nvPr/>
              </p:nvSpPr>
              <p:spPr bwMode="auto">
                <a:xfrm>
                  <a:off x="677310" y="2383535"/>
                  <a:ext cx="414556" cy="50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da-DK" sz="2000" b="1" kern="0" dirty="0">
                      <a:solidFill>
                        <a:srgbClr val="0070C0"/>
                      </a:solidFill>
                      <a:latin typeface="+mn-ea"/>
                      <a:ea typeface="+mn-ea"/>
                    </a:rPr>
                    <a:t>5</a:t>
                  </a:r>
                  <a:endParaRPr kumimoji="0" lang="da-DK" sz="2000" b="1" i="0" u="none" strike="noStrike" kern="0" cap="none" spc="0" normalizeH="0" baseline="0" noProof="0" dirty="0" smtClean="0">
                    <a:ln>
                      <a:noFill/>
                    </a:ln>
                    <a:solidFill>
                      <a:srgbClr val="0070C0"/>
                    </a:solidFill>
                    <a:effectLst/>
                    <a:uLnTx/>
                    <a:uFillTx/>
                    <a:latin typeface="+mn-ea"/>
                    <a:ea typeface="+mn-ea"/>
                  </a:endParaRPr>
                </a:p>
              </p:txBody>
            </p:sp>
          </p:grpSp>
          <p:sp>
            <p:nvSpPr>
              <p:cNvPr id="80" name="Tekstboks 72"/>
              <p:cNvSpPr txBox="1">
                <a:spLocks noChangeArrowheads="1"/>
              </p:cNvSpPr>
              <p:nvPr/>
            </p:nvSpPr>
            <p:spPr bwMode="auto">
              <a:xfrm>
                <a:off x="415265" y="2132856"/>
                <a:ext cx="3492000" cy="140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lvl="0" indent="457200" eaLnBrk="1" hangingPunct="1">
                  <a:lnSpc>
                    <a:spcPct val="120000"/>
                  </a:lnSpc>
                  <a:defRPr/>
                </a:pPr>
                <a:r>
                  <a:rPr lang="zh-CN" altLang="en-US" sz="1100" kern="0" dirty="0">
                    <a:solidFill>
                      <a:schemeClr val="bg1">
                        <a:lumMod val="50000"/>
                      </a:schemeClr>
                    </a:solidFill>
                    <a:latin typeface="微软雅黑" pitchFamily="34" charset="-122"/>
                    <a:ea typeface="微软雅黑" pitchFamily="34" charset="-122"/>
                  </a:rPr>
                  <a:t>企业文化会通过各种</a:t>
                </a:r>
                <a:r>
                  <a:rPr lang="zh-CN" altLang="en-US" sz="1100" kern="0" dirty="0" smtClean="0">
                    <a:solidFill>
                      <a:schemeClr val="bg1">
                        <a:lumMod val="50000"/>
                      </a:schemeClr>
                    </a:solidFill>
                    <a:latin typeface="微软雅黑" pitchFamily="34" charset="-122"/>
                    <a:ea typeface="微软雅黑" pitchFamily="34" charset="-122"/>
                  </a:rPr>
                  <a:t>渠道对</a:t>
                </a:r>
                <a:r>
                  <a:rPr lang="zh-CN" altLang="en-US" sz="1100" kern="0" dirty="0">
                    <a:solidFill>
                      <a:schemeClr val="bg1">
                        <a:lumMod val="50000"/>
                      </a:schemeClr>
                    </a:solidFill>
                    <a:latin typeface="微软雅黑" pitchFamily="34" charset="-122"/>
                    <a:ea typeface="微软雅黑" pitchFamily="34" charset="-122"/>
                  </a:rPr>
                  <a:t>社会产生影响。企业文化的传播将帮助企业树立良好的公众形象，提升企业的社会知名度和美誉度。优秀的企业文化也将对社会文化的发展产生重要的影响。</a:t>
                </a:r>
              </a:p>
            </p:txBody>
          </p:sp>
        </p:grpSp>
        <p:grpSp>
          <p:nvGrpSpPr>
            <p:cNvPr id="83" name="组合 82"/>
            <p:cNvGrpSpPr/>
            <p:nvPr/>
          </p:nvGrpSpPr>
          <p:grpSpPr>
            <a:xfrm>
              <a:off x="8079597" y="3933057"/>
              <a:ext cx="3549440" cy="2051305"/>
              <a:chOff x="374322" y="1484784"/>
              <a:chExt cx="3549440" cy="2051305"/>
            </a:xfrm>
          </p:grpSpPr>
          <p:sp>
            <p:nvSpPr>
              <p:cNvPr id="84" name="Rounded Rectangle 27"/>
              <p:cNvSpPr>
                <a:spLocks noChangeArrowheads="1"/>
              </p:cNvSpPr>
              <p:nvPr/>
            </p:nvSpPr>
            <p:spPr bwMode="auto">
              <a:xfrm rot="16200000" flipH="1">
                <a:off x="1155540" y="732786"/>
                <a:ext cx="1987003" cy="3549440"/>
              </a:xfrm>
              <a:prstGeom prst="roundRect">
                <a:avLst>
                  <a:gd name="adj" fmla="val 7870"/>
                </a:avLst>
              </a:prstGeom>
              <a:solidFill>
                <a:srgbClr val="FFFFFF"/>
              </a:solidFill>
              <a:ln w="6350">
                <a:solidFill>
                  <a:sysClr val="window" lastClr="FFFFFF">
                    <a:lumMod val="65000"/>
                  </a:sys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85" name="Round Same Side Corner Rectangle 141"/>
              <p:cNvSpPr/>
              <p:nvPr/>
            </p:nvSpPr>
            <p:spPr bwMode="auto">
              <a:xfrm>
                <a:off x="374322" y="1484784"/>
                <a:ext cx="3549440" cy="578569"/>
              </a:xfrm>
              <a:prstGeom prst="round2SameRect">
                <a:avLst>
                  <a:gd name="adj1" fmla="val 27778"/>
                  <a:gd name="adj2" fmla="val 0"/>
                </a:avLst>
              </a:prstGeom>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86" name="Rektangel 76"/>
              <p:cNvSpPr>
                <a:spLocks noChangeArrowheads="1"/>
              </p:cNvSpPr>
              <p:nvPr/>
            </p:nvSpPr>
            <p:spPr bwMode="auto">
              <a:xfrm>
                <a:off x="1273051" y="1591971"/>
                <a:ext cx="2520280"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Aft>
                    <a:spcPts val="600"/>
                  </a:spcAft>
                  <a:defRPr/>
                </a:pPr>
                <a:r>
                  <a:rPr lang="zh-CN" altLang="en-US" sz="1400" kern="0" noProof="1">
                    <a:solidFill>
                      <a:srgbClr val="FFFFFF"/>
                    </a:solidFill>
                    <a:latin typeface="微软雅黑" pitchFamily="34" charset="-122"/>
                    <a:ea typeface="微软雅黑" pitchFamily="34" charset="-122"/>
                    <a:cs typeface="Arial" charset="0"/>
                  </a:rPr>
                  <a:t>品牌功能</a:t>
                </a:r>
              </a:p>
            </p:txBody>
          </p:sp>
          <p:grpSp>
            <p:nvGrpSpPr>
              <p:cNvPr id="87" name="组合 86"/>
              <p:cNvGrpSpPr/>
              <p:nvPr/>
            </p:nvGrpSpPr>
            <p:grpSpPr>
              <a:xfrm>
                <a:off x="552971" y="1516460"/>
                <a:ext cx="504000" cy="514244"/>
                <a:chOff x="631492" y="2376015"/>
                <a:chExt cx="504000" cy="514244"/>
              </a:xfrm>
            </p:grpSpPr>
            <p:sp>
              <p:nvSpPr>
                <p:cNvPr id="89" name="Ellipse 53"/>
                <p:cNvSpPr>
                  <a:spLocks noChangeArrowheads="1"/>
                </p:cNvSpPr>
                <p:nvPr/>
              </p:nvSpPr>
              <p:spPr bwMode="auto">
                <a:xfrm>
                  <a:off x="631492" y="2376015"/>
                  <a:ext cx="504000" cy="504001"/>
                </a:xfrm>
                <a:prstGeom prst="ellipse">
                  <a:avLst/>
                </a:prstGeom>
                <a:solidFill>
                  <a:srgbClr val="FFFFFF">
                    <a:alpha val="61960"/>
                  </a:srgbClr>
                </a:solidFill>
                <a:ln w="9525">
                  <a:solidFill>
                    <a:srgbClr val="FFFFFF"/>
                  </a:solidFill>
                  <a:round/>
                  <a:headEnd/>
                  <a:tailEnd/>
                </a:ln>
                <a:effectLst>
                  <a:outerShdw dist="38100" dir="2700000" algn="tl" rotWithShape="0">
                    <a:srgbClr val="808080">
                      <a:alpha val="39998"/>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90" name="Tekstboks 54"/>
                <p:cNvSpPr txBox="1">
                  <a:spLocks noChangeArrowheads="1"/>
                </p:cNvSpPr>
                <p:nvPr/>
              </p:nvSpPr>
              <p:spPr bwMode="auto">
                <a:xfrm>
                  <a:off x="677310" y="2383535"/>
                  <a:ext cx="414556" cy="50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da-DK" sz="2000" b="1" kern="0" dirty="0">
                      <a:solidFill>
                        <a:srgbClr val="0070C0"/>
                      </a:solidFill>
                      <a:latin typeface="+mn-ea"/>
                      <a:ea typeface="+mn-ea"/>
                    </a:rPr>
                    <a:t>6</a:t>
                  </a:r>
                  <a:endParaRPr kumimoji="0" lang="da-DK" sz="2000" b="1" i="0" u="none" strike="noStrike" kern="0" cap="none" spc="0" normalizeH="0" baseline="0" noProof="0" dirty="0" smtClean="0">
                    <a:ln>
                      <a:noFill/>
                    </a:ln>
                    <a:solidFill>
                      <a:srgbClr val="0070C0"/>
                    </a:solidFill>
                    <a:effectLst/>
                    <a:uLnTx/>
                    <a:uFillTx/>
                    <a:latin typeface="+mn-ea"/>
                    <a:ea typeface="+mn-ea"/>
                  </a:endParaRPr>
                </a:p>
              </p:txBody>
            </p:sp>
          </p:grpSp>
          <p:sp>
            <p:nvSpPr>
              <p:cNvPr id="88" name="Tekstboks 72"/>
              <p:cNvSpPr txBox="1">
                <a:spLocks noChangeArrowheads="1"/>
              </p:cNvSpPr>
              <p:nvPr/>
            </p:nvSpPr>
            <p:spPr bwMode="auto">
              <a:xfrm>
                <a:off x="415265" y="2132856"/>
                <a:ext cx="3492000" cy="140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lvl="0" indent="457200" eaLnBrk="1" hangingPunct="1">
                  <a:lnSpc>
                    <a:spcPct val="120000"/>
                  </a:lnSpc>
                  <a:defRPr/>
                </a:pPr>
                <a:r>
                  <a:rPr lang="zh-CN" altLang="en-US" sz="1100" kern="0" dirty="0">
                    <a:solidFill>
                      <a:schemeClr val="bg1">
                        <a:lumMod val="50000"/>
                      </a:schemeClr>
                    </a:solidFill>
                    <a:latin typeface="微软雅黑" pitchFamily="34" charset="-122"/>
                    <a:ea typeface="微软雅黑" pitchFamily="34" charset="-122"/>
                  </a:rPr>
                  <a:t>企业在公众心目中的品牌形象，是一个由以产品服务为主的“硬件”和以企业文化为主的“软件”所组成的复合体。优秀的企业文化，对于提升企业的品牌形象将发挥巨大的作用</a:t>
                </a:r>
                <a:r>
                  <a:rPr lang="zh-CN" altLang="en-US" sz="1100" kern="0" dirty="0" smtClean="0">
                    <a:solidFill>
                      <a:schemeClr val="bg1">
                        <a:lumMod val="50000"/>
                      </a:schemeClr>
                    </a:solidFill>
                    <a:latin typeface="微软雅黑" pitchFamily="34" charset="-122"/>
                    <a:ea typeface="微软雅黑" pitchFamily="34" charset="-122"/>
                  </a:rPr>
                  <a:t>。</a:t>
                </a:r>
                <a:endParaRPr lang="zh-CN" altLang="en-US" sz="1100" kern="0" dirty="0">
                  <a:solidFill>
                    <a:schemeClr val="bg1">
                      <a:lumMod val="50000"/>
                    </a:schemeClr>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566449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19766</TotalTime>
  <Words>404</Words>
  <Application>Microsoft Office PowerPoint</Application>
  <PresentationFormat>如螢幕大小 (4:3)</PresentationFormat>
  <Paragraphs>18</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微软雅黑</vt:lpstr>
      <vt:lpstr>ＭＳ Ｐゴシック</vt:lpstr>
      <vt:lpstr>宋体</vt:lpstr>
      <vt:lpstr>Arial</vt:lpstr>
      <vt:lpstr>Calibri</vt:lpstr>
      <vt:lpstr>Office 主题</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徐貴龍</cp:lastModifiedBy>
  <cp:revision>1</cp:revision>
  <dcterms:created xsi:type="dcterms:W3CDTF">2009-02-11T05:37:22Z</dcterms:created>
  <dcterms:modified xsi:type="dcterms:W3CDTF">2018-04-10T05:58:44Z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