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7" r:id="rId5"/>
    <p:sldId id="268" r:id="rId6"/>
    <p:sldId id="269" r:id="rId7"/>
    <p:sldId id="270" r:id="rId8"/>
    <p:sldId id="260" r:id="rId9"/>
    <p:sldId id="261" r:id="rId10"/>
    <p:sldId id="262" r:id="rId11"/>
    <p:sldId id="263" r:id="rId12"/>
    <p:sldId id="266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  <a:t>12/27/2016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t>2016/12/27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grpSp>
        <p:nvGrpSpPr>
          <p:cNvPr id="256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956816" latinLnBrk="0">
              <a:defRPr lang="zh-CN"/>
            </a:lvl6pPr>
            <a:lvl7pPr marL="1956816" latinLnBrk="0">
              <a:defRPr lang="zh-CN"/>
            </a:lvl7pPr>
            <a:lvl8pPr marL="1956816" latinLnBrk="0">
              <a:defRPr lang="zh-CN"/>
            </a:lvl8pPr>
            <a:lvl9pPr marL="1956816" latinLnBrk="0">
              <a:defRPr lang="zh-CN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CN"/>
            </a:lvl2pPr>
            <a:lvl3pPr marL="777240" latinLnBrk="0">
              <a:defRPr lang="zh-CN"/>
            </a:lvl3pPr>
            <a:lvl4pPr marL="1005840" latinLnBrk="0">
              <a:defRPr lang="zh-CN"/>
            </a:lvl4pPr>
            <a:lvl5pPr marL="1234440" latinLnBrk="0">
              <a:defRPr lang="zh-CN"/>
            </a:lvl5pPr>
            <a:lvl6pPr marL="1463040" latinLnBrk="0">
              <a:defRPr lang="zh-CN" baseline="0"/>
            </a:lvl6pPr>
            <a:lvl7pPr marL="1691640" latinLnBrk="0">
              <a:defRPr lang="zh-CN" baseline="0"/>
            </a:lvl7pPr>
            <a:lvl8pPr marL="1920240" latinLnBrk="0">
              <a:defRPr lang="zh-CN" baseline="0"/>
            </a:lvl8pPr>
            <a:lvl9pPr marL="2148840"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zh-CN" sz="44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56816"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/>
            </a:lvl8pPr>
            <a:lvl9pPr marL="1956816"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2016/12/27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2016/12/27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2016/12/27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框架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框架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FE8FB1-0A7A-443E-AAF7-31D4FA1AA312}" type="datetimeFigureOut">
              <a:rPr lang="en-US" altLang="zh-CN" smtClean="0"/>
              <a:pPr/>
              <a:t>12/27/2016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javase" TargetMode="External"/><Relationship Id="rId2" Type="http://schemas.openxmlformats.org/officeDocument/2006/relationships/hyperlink" Target="http://lib.csdn.net/base/datastructure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HomeWork3-java</a:t>
            </a:r>
            <a:r>
              <a:rPr lang="zh-CN" altLang="en-US" dirty="0"/>
              <a:t>集合框架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作者：陈海燕</a:t>
            </a:r>
            <a:endParaRPr lang="en-US" altLang="zh-CN" dirty="0"/>
          </a:p>
          <a:p>
            <a:r>
              <a:rPr lang="zh-CN" altLang="en-US" dirty="0"/>
              <a:t>时间：</a:t>
            </a:r>
            <a:r>
              <a:rPr lang="en-US" altLang="zh-CN" dirty="0"/>
              <a:t>2016-12-26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图片占位符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分析</a:t>
            </a:r>
            <a:r>
              <a:rPr lang="en-US" altLang="zh-CN" sz="2400" dirty="0"/>
              <a:t>Collection</a:t>
            </a:r>
            <a:r>
              <a:rPr lang="zh-CN" altLang="en-US" sz="2400" dirty="0"/>
              <a:t>接口以及其子接口，很通俗的方式说说，究竟有哪些类型的</a:t>
            </a:r>
            <a:r>
              <a:rPr lang="en-US" altLang="zh-CN" sz="2400" dirty="0"/>
              <a:t>Collection</a:t>
            </a:r>
            <a:r>
              <a:rPr lang="zh-CN" altLang="en-US" sz="2400" dirty="0"/>
              <a:t>，各自解决什么样的问题</a:t>
            </a:r>
            <a:endParaRPr lang="zh-CN" sz="24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796" y="2060848"/>
            <a:ext cx="3085714" cy="4095238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4510236" y="2452395"/>
            <a:ext cx="1656184" cy="6480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 Set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4445565" y="4037933"/>
            <a:ext cx="1656184" cy="6480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 List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头: 右 6"/>
          <p:cNvSpPr/>
          <p:nvPr/>
        </p:nvSpPr>
        <p:spPr>
          <a:xfrm>
            <a:off x="3800554" y="2666238"/>
            <a:ext cx="514686" cy="2205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/>
          <p:cNvSpPr/>
          <p:nvPr/>
        </p:nvSpPr>
        <p:spPr>
          <a:xfrm>
            <a:off x="3718390" y="4211856"/>
            <a:ext cx="514686" cy="2205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1928462" y="1804323"/>
            <a:ext cx="1656184" cy="6480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 Collection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对话气泡: 圆角矩形 16"/>
          <p:cNvSpPr/>
          <p:nvPr/>
        </p:nvSpPr>
        <p:spPr>
          <a:xfrm>
            <a:off x="4546173" y="1734551"/>
            <a:ext cx="1313351" cy="498269"/>
          </a:xfrm>
          <a:prstGeom prst="wedgeRoundRectCallout">
            <a:avLst>
              <a:gd name="adj1" fmla="val -652"/>
              <a:gd name="adj2" fmla="val 733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14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不重复元素</a:t>
            </a:r>
          </a:p>
          <a:p>
            <a:pPr algn="ctr"/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对话气泡: 圆角矩形 18"/>
          <p:cNvSpPr/>
          <p:nvPr/>
        </p:nvSpPr>
        <p:spPr>
          <a:xfrm>
            <a:off x="4469518" y="3364776"/>
            <a:ext cx="1655085" cy="498269"/>
          </a:xfrm>
          <a:prstGeom prst="wedgeRoundRectCallout">
            <a:avLst>
              <a:gd name="adj1" fmla="val 316"/>
              <a:gd name="adj2" fmla="val 7065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1400" b="1" dirty="0">
              <a:solidFill>
                <a:schemeClr val="bg1"/>
              </a:solidFill>
            </a:endParaRPr>
          </a:p>
          <a:p>
            <a:r>
              <a:rPr lang="zh-CN" altLang="en-US" sz="1400" b="1" dirty="0">
                <a:solidFill>
                  <a:srgbClr val="494949"/>
                </a:solidFill>
                <a:latin typeface="+mn-ea"/>
              </a:rPr>
              <a:t>有序的集合，可以包含重复的元素</a:t>
            </a:r>
            <a:endParaRPr lang="zh-CN" altLang="en-US" sz="1400" b="1" dirty="0">
              <a:latin typeface="+mn-ea"/>
            </a:endParaRPr>
          </a:p>
          <a:p>
            <a:pPr algn="ctr"/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311748" y="1983685"/>
            <a:ext cx="2428989" cy="5683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元素实现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comparable()</a:t>
            </a:r>
            <a:endParaRPr lang="zh-CN" alt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6770187" y="2060848"/>
            <a:ext cx="1656184" cy="52416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SortSet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升序</a:t>
            </a:r>
          </a:p>
        </p:txBody>
      </p:sp>
      <p:sp>
        <p:nvSpPr>
          <p:cNvPr id="27" name="箭头: 右 26"/>
          <p:cNvSpPr/>
          <p:nvPr/>
        </p:nvSpPr>
        <p:spPr>
          <a:xfrm rot="20135778">
            <a:off x="6212675" y="2474751"/>
            <a:ext cx="514686" cy="2205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321097" y="2877424"/>
            <a:ext cx="2419640" cy="5806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遍历顺序为贴加顺序</a:t>
            </a:r>
          </a:p>
        </p:txBody>
      </p:sp>
      <p:sp>
        <p:nvSpPr>
          <p:cNvPr id="29" name="矩形 28"/>
          <p:cNvSpPr/>
          <p:nvPr/>
        </p:nvSpPr>
        <p:spPr>
          <a:xfrm>
            <a:off x="6677194" y="2877424"/>
            <a:ext cx="1963175" cy="5806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en-US" altLang="zh-CN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散列存放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无序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箭头: 上弧形 29"/>
          <p:cNvSpPr/>
          <p:nvPr/>
        </p:nvSpPr>
        <p:spPr>
          <a:xfrm rot="2068173" flipV="1">
            <a:off x="6062111" y="3043919"/>
            <a:ext cx="568659" cy="408379"/>
          </a:xfrm>
          <a:prstGeom prst="curvedDownArrow">
            <a:avLst>
              <a:gd name="adj1" fmla="val 25000"/>
              <a:gd name="adj2" fmla="val 50000"/>
              <a:gd name="adj3" fmla="val 36435"/>
            </a:avLst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箭头: 上弧形 30"/>
          <p:cNvSpPr/>
          <p:nvPr/>
        </p:nvSpPr>
        <p:spPr>
          <a:xfrm rot="20786472">
            <a:off x="8409679" y="1921956"/>
            <a:ext cx="614444" cy="242214"/>
          </a:xfrm>
          <a:prstGeom prst="curvedDownArrow">
            <a:avLst>
              <a:gd name="adj1" fmla="val 25000"/>
              <a:gd name="adj2" fmla="val 50000"/>
              <a:gd name="adj3" fmla="val 36435"/>
            </a:avLst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箭头: 右 31"/>
          <p:cNvSpPr/>
          <p:nvPr/>
        </p:nvSpPr>
        <p:spPr>
          <a:xfrm>
            <a:off x="8734722" y="3032505"/>
            <a:ext cx="514686" cy="2205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/>
          <p:cNvSpPr/>
          <p:nvPr/>
        </p:nvSpPr>
        <p:spPr>
          <a:xfrm>
            <a:off x="6335081" y="4390789"/>
            <a:ext cx="514686" cy="1491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/>
          <p:cNvSpPr/>
          <p:nvPr/>
        </p:nvSpPr>
        <p:spPr>
          <a:xfrm rot="1171085">
            <a:off x="6324952" y="4965539"/>
            <a:ext cx="514686" cy="1491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044159" y="4037933"/>
            <a:ext cx="2428989" cy="5683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内部是数组</a:t>
            </a:r>
          </a:p>
        </p:txBody>
      </p:sp>
      <p:sp>
        <p:nvSpPr>
          <p:cNvPr id="36" name="矩形 35"/>
          <p:cNvSpPr/>
          <p:nvPr/>
        </p:nvSpPr>
        <p:spPr>
          <a:xfrm>
            <a:off x="7044158" y="5223829"/>
            <a:ext cx="2428989" cy="5683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双向循环链表实现</a:t>
            </a:r>
          </a:p>
        </p:txBody>
      </p:sp>
      <p:sp>
        <p:nvSpPr>
          <p:cNvPr id="38" name="箭头: 右 37"/>
          <p:cNvSpPr/>
          <p:nvPr/>
        </p:nvSpPr>
        <p:spPr>
          <a:xfrm>
            <a:off x="3704782" y="5568784"/>
            <a:ext cx="514686" cy="2205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/>
          <p:cNvSpPr/>
          <p:nvPr/>
        </p:nvSpPr>
        <p:spPr>
          <a:xfrm>
            <a:off x="6381933" y="5433437"/>
            <a:ext cx="514686" cy="1491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468" y="5343404"/>
            <a:ext cx="2150098" cy="1435735"/>
          </a:xfrm>
          <a:prstGeom prst="rect">
            <a:avLst/>
          </a:prstGeom>
        </p:spPr>
      </p:pic>
      <p:sp>
        <p:nvSpPr>
          <p:cNvPr id="37" name="矩形: 圆角 36"/>
          <p:cNvSpPr/>
          <p:nvPr/>
        </p:nvSpPr>
        <p:spPr>
          <a:xfrm>
            <a:off x="4936240" y="5029909"/>
            <a:ext cx="1467647" cy="5150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Quene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2.TreeSet</a:t>
            </a:r>
            <a:r>
              <a:rPr lang="zh-CN" altLang="en-US" sz="2800" dirty="0"/>
              <a:t>继承了什么</a:t>
            </a:r>
            <a:r>
              <a:rPr lang="en-US" altLang="zh-CN" sz="2800" dirty="0"/>
              <a:t>Set</a:t>
            </a:r>
            <a:r>
              <a:rPr lang="zh-CN" altLang="en-US" sz="2800" dirty="0"/>
              <a:t>，与</a:t>
            </a:r>
            <a:r>
              <a:rPr lang="en-US" altLang="zh-CN" sz="2800" dirty="0" err="1"/>
              <a:t>HashSet</a:t>
            </a:r>
            <a:r>
              <a:rPr lang="zh-CN" altLang="en-US" sz="2800" dirty="0"/>
              <a:t>的区别是？</a:t>
            </a:r>
            <a:r>
              <a:rPr lang="en-US" altLang="zh-CN" sz="2800" dirty="0" err="1"/>
              <a:t>HashSet</a:t>
            </a:r>
            <a:r>
              <a:rPr lang="zh-CN" altLang="en-US" sz="2800" dirty="0"/>
              <a:t>与</a:t>
            </a:r>
            <a:r>
              <a:rPr lang="en-US" altLang="zh-CN" sz="2800" dirty="0" err="1"/>
              <a:t>HashTable</a:t>
            </a:r>
            <a:r>
              <a:rPr lang="zh-CN" altLang="en-US" sz="2800" dirty="0"/>
              <a:t>是“一脉相承”的么？</a:t>
            </a:r>
            <a:endParaRPr 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1917948" y="2204864"/>
            <a:ext cx="74888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latin typeface="+mn-ea"/>
              </a:rPr>
              <a:t>TreeSet</a:t>
            </a:r>
            <a:r>
              <a:rPr lang="zh-CN" altLang="en-US" sz="2000" b="1" dirty="0">
                <a:latin typeface="+mn-ea"/>
              </a:rPr>
              <a:t>继承了</a:t>
            </a:r>
            <a:r>
              <a:rPr lang="en-US" altLang="zh-CN" sz="2000" b="1" dirty="0" err="1">
                <a:latin typeface="+mn-ea"/>
              </a:rPr>
              <a:t>SortSet</a:t>
            </a:r>
            <a:r>
              <a:rPr lang="zh-CN" altLang="en-US" sz="2000" b="1" dirty="0">
                <a:latin typeface="+mn-ea"/>
              </a:rPr>
              <a:t>，</a:t>
            </a:r>
            <a:endParaRPr lang="en-US" altLang="zh-CN" sz="2000" b="1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latin typeface="+mn-ea"/>
              </a:rPr>
              <a:t>TreeSet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zh-CN" altLang="en-US" sz="2000" b="1" dirty="0">
                <a:latin typeface="+mn-ea"/>
              </a:rPr>
              <a:t>升序存放，元素实现</a:t>
            </a:r>
            <a:r>
              <a:rPr lang="en-US" altLang="zh-CN" sz="2000" b="1" dirty="0">
                <a:latin typeface="+mn-ea"/>
              </a:rPr>
              <a:t>comparable()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latin typeface="+mn-ea"/>
              </a:rPr>
              <a:t>HashSet</a:t>
            </a:r>
            <a:r>
              <a:rPr lang="zh-CN" altLang="en-US" sz="2000" b="1" dirty="0">
                <a:latin typeface="+mn-ea"/>
              </a:rPr>
              <a:t>无序，散列存放，根据</a:t>
            </a:r>
            <a:r>
              <a:rPr lang="en-US" altLang="zh-CN" sz="2000" b="1" dirty="0" err="1">
                <a:latin typeface="+mn-ea"/>
              </a:rPr>
              <a:t>hashcode</a:t>
            </a:r>
            <a:r>
              <a:rPr lang="en-US" altLang="zh-CN" sz="2000" b="1" dirty="0">
                <a:latin typeface="+mn-ea"/>
              </a:rPr>
              <a:t>()</a:t>
            </a:r>
            <a:r>
              <a:rPr lang="zh-CN" altLang="en-US" sz="2000" b="1" dirty="0">
                <a:latin typeface="+mn-ea"/>
              </a:rPr>
              <a:t>和</a:t>
            </a:r>
            <a:r>
              <a:rPr lang="en-US" altLang="zh-CN" sz="2000" b="1" dirty="0">
                <a:latin typeface="+mn-ea"/>
              </a:rPr>
              <a:t>equals()</a:t>
            </a:r>
            <a:r>
              <a:rPr lang="zh-CN" altLang="en-US" sz="2000" b="1" dirty="0">
                <a:latin typeface="+mn-ea"/>
              </a:rPr>
              <a:t>存放</a:t>
            </a:r>
            <a:endParaRPr lang="en-US" altLang="zh-CN" sz="2000" b="1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0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17948" y="4221088"/>
            <a:ext cx="6768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latin typeface="+mn-ea"/>
              </a:rPr>
              <a:t>HashSet</a:t>
            </a:r>
            <a:r>
              <a:rPr lang="zh-CN" altLang="en-US" sz="2000" b="1" dirty="0">
                <a:latin typeface="+mn-ea"/>
              </a:rPr>
              <a:t>内部是</a:t>
            </a:r>
            <a:r>
              <a:rPr lang="en-US" altLang="zh-CN" sz="2000" b="1" dirty="0" err="1">
                <a:latin typeface="+mn-ea"/>
              </a:rPr>
              <a:t>HashMap</a:t>
            </a:r>
            <a:r>
              <a:rPr lang="zh-CN" altLang="en-US" sz="2000" b="1" dirty="0">
                <a:latin typeface="+mn-ea"/>
              </a:rPr>
              <a:t>，取</a:t>
            </a:r>
            <a:r>
              <a:rPr lang="en-US" altLang="zh-CN" sz="2000" b="1" dirty="0">
                <a:latin typeface="+mn-ea"/>
              </a:rPr>
              <a:t>Key</a:t>
            </a:r>
            <a:r>
              <a:rPr lang="zh-CN" altLang="en-US" sz="2000" b="1" dirty="0">
                <a:latin typeface="+mn-ea"/>
              </a:rPr>
              <a:t>，</a:t>
            </a:r>
            <a:r>
              <a:rPr lang="en-US" altLang="zh-CN" sz="2000" b="1" dirty="0">
                <a:latin typeface="+mn-ea"/>
              </a:rPr>
              <a:t>value</a:t>
            </a:r>
            <a:r>
              <a:rPr lang="zh-CN" altLang="en-US" sz="2000" b="1" dirty="0">
                <a:latin typeface="+mn-ea"/>
              </a:rPr>
              <a:t>为定值</a:t>
            </a:r>
            <a:r>
              <a:rPr lang="en-US" altLang="zh-CN" sz="2000" b="1" dirty="0">
                <a:latin typeface="+mn-ea"/>
              </a:rPr>
              <a:t>Object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3.Queue</a:t>
            </a:r>
            <a:r>
              <a:rPr lang="zh-CN" altLang="en-US" dirty="0"/>
              <a:t>接口增加了哪些方法，这些方法的作用和区别是？</a:t>
            </a:r>
            <a:endParaRPr lang="zh-CN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1989956" y="2204864"/>
            <a:ext cx="8820471" cy="280076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/>
            <a:r>
              <a:rPr lang="zh-CN" altLang="zh-CN" dirty="0">
                <a:latin typeface="+mn-lt"/>
                <a:ea typeface="+mn-ea"/>
              </a:rPr>
              <a:t>add        增加一个元索                     如果队列已满，则抛出一个IIIegaISlabEepeplian异常</a:t>
            </a:r>
            <a:br>
              <a:rPr lang="zh-CN" altLang="zh-CN" dirty="0">
                <a:latin typeface="+mn-lt"/>
                <a:ea typeface="+mn-ea"/>
              </a:rPr>
            </a:br>
            <a:r>
              <a:rPr lang="zh-CN" altLang="zh-CN" dirty="0">
                <a:latin typeface="+mn-lt"/>
                <a:ea typeface="+mn-ea"/>
              </a:rPr>
              <a:t>remove   移除并返回队列头部的元素    如果队列为空，则抛出一个NoSuchElementException异常</a:t>
            </a:r>
            <a:br>
              <a:rPr lang="zh-CN" altLang="zh-CN" dirty="0">
                <a:latin typeface="+mn-lt"/>
                <a:ea typeface="+mn-ea"/>
              </a:rPr>
            </a:br>
            <a:r>
              <a:rPr lang="zh-CN" altLang="zh-CN" dirty="0">
                <a:latin typeface="+mn-lt"/>
                <a:ea typeface="+mn-ea"/>
              </a:rPr>
              <a:t>element  返回队列头部的元素             如果队列为空，则抛出一个NoSuchElementException异常</a:t>
            </a:r>
            <a:br>
              <a:rPr lang="zh-CN" altLang="zh-CN" dirty="0">
                <a:latin typeface="+mn-lt"/>
                <a:ea typeface="+mn-ea"/>
              </a:rPr>
            </a:br>
            <a:r>
              <a:rPr lang="zh-CN" altLang="zh-CN" dirty="0">
                <a:latin typeface="+mn-lt"/>
                <a:ea typeface="+mn-ea"/>
              </a:rPr>
              <a:t>offer       添加一个元素并返回true       如果队列已满，则返回false</a:t>
            </a:r>
            <a:br>
              <a:rPr lang="zh-CN" altLang="zh-CN" dirty="0">
                <a:latin typeface="+mn-lt"/>
                <a:ea typeface="+mn-ea"/>
              </a:rPr>
            </a:br>
            <a:r>
              <a:rPr lang="zh-CN" altLang="zh-CN" dirty="0">
                <a:latin typeface="+mn-lt"/>
                <a:ea typeface="+mn-ea"/>
              </a:rPr>
              <a:t>poll         移除并返问队列头部的元素    如果队列为空，则返回null</a:t>
            </a:r>
            <a:br>
              <a:rPr lang="zh-CN" altLang="zh-CN" dirty="0">
                <a:latin typeface="+mn-lt"/>
                <a:ea typeface="+mn-ea"/>
              </a:rPr>
            </a:br>
            <a:r>
              <a:rPr lang="zh-CN" altLang="zh-CN" dirty="0">
                <a:latin typeface="+mn-lt"/>
                <a:ea typeface="+mn-ea"/>
              </a:rPr>
              <a:t>peek       返回队列头部的元素             如果队列为空，则返回null</a:t>
            </a:r>
            <a:br>
              <a:rPr lang="zh-CN" altLang="zh-CN" dirty="0">
                <a:latin typeface="+mn-lt"/>
                <a:ea typeface="+mn-ea"/>
              </a:rPr>
            </a:br>
            <a:r>
              <a:rPr lang="zh-CN" altLang="zh-CN" dirty="0">
                <a:latin typeface="+mn-lt"/>
                <a:ea typeface="+mn-ea"/>
              </a:rPr>
              <a:t>put         添加一个元素                      如果队列满，则阻塞</a:t>
            </a:r>
            <a:br>
              <a:rPr lang="zh-CN" altLang="zh-CN" dirty="0">
                <a:latin typeface="+mn-lt"/>
                <a:ea typeface="+mn-ea"/>
              </a:rPr>
            </a:br>
            <a:r>
              <a:rPr lang="zh-CN" altLang="zh-CN" dirty="0">
                <a:latin typeface="+mn-lt"/>
                <a:ea typeface="+mn-ea"/>
              </a:rPr>
              <a:t>take        移除并返回队列头部的元素     如果队列为空，则阻塞 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4.LinkedList</a:t>
            </a:r>
            <a:r>
              <a:rPr lang="zh-CN" altLang="en-US" dirty="0"/>
              <a:t>也是一种</a:t>
            </a:r>
            <a:r>
              <a:rPr lang="en-US" altLang="zh-CN" dirty="0"/>
              <a:t>Queue</a:t>
            </a:r>
            <a:r>
              <a:rPr lang="zh-CN" altLang="en-US" dirty="0"/>
              <a:t>么？是否是双向链表</a:t>
            </a:r>
            <a:r>
              <a:rPr lang="en-US" altLang="zh-CN" dirty="0"/>
              <a:t>?</a:t>
            </a:r>
            <a:endParaRPr 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2349996" y="2070997"/>
            <a:ext cx="60486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LinkedList</a:t>
            </a:r>
            <a:r>
              <a:rPr lang="zh-CN" altLang="en-US" sz="2400" dirty="0"/>
              <a:t>实现了</a:t>
            </a:r>
            <a:r>
              <a:rPr lang="en-US" altLang="zh-CN" sz="2400" dirty="0" err="1"/>
              <a:t>Deque,Deque</a:t>
            </a:r>
            <a:r>
              <a:rPr lang="zh-CN" altLang="en-US" sz="2400" dirty="0"/>
              <a:t>继承</a:t>
            </a:r>
            <a:r>
              <a:rPr lang="en-US" altLang="zh-CN" sz="2400" dirty="0"/>
              <a:t>Queue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917948" y="4005064"/>
            <a:ext cx="90730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双向队列</a:t>
            </a:r>
            <a:r>
              <a:rPr lang="en-US" altLang="zh-CN" sz="2400" dirty="0"/>
              <a:t>(Deque),</a:t>
            </a:r>
            <a:r>
              <a:rPr lang="zh-CN" altLang="en-US" sz="2400" dirty="0"/>
              <a:t>是</a:t>
            </a:r>
            <a:r>
              <a:rPr lang="en-US" altLang="zh-CN" sz="2400" dirty="0"/>
              <a:t>Queue</a:t>
            </a:r>
            <a:r>
              <a:rPr lang="zh-CN" altLang="en-US" sz="2400" dirty="0"/>
              <a:t>的一个子接口，双向队列是指该队列两端的元素既能入队</a:t>
            </a:r>
            <a:r>
              <a:rPr lang="en-US" altLang="zh-CN" sz="2400" dirty="0"/>
              <a:t>(offer)</a:t>
            </a:r>
            <a:r>
              <a:rPr lang="zh-CN" altLang="en-US" sz="2400" dirty="0"/>
              <a:t>也能出队</a:t>
            </a:r>
            <a:r>
              <a:rPr lang="en-US" altLang="zh-CN" sz="2400" dirty="0"/>
              <a:t>(poll),</a:t>
            </a:r>
            <a:r>
              <a:rPr lang="zh-CN" altLang="en-US" sz="2400" dirty="0"/>
              <a:t>如果将</a:t>
            </a:r>
            <a:r>
              <a:rPr lang="en-US" altLang="zh-CN" sz="2400" dirty="0"/>
              <a:t>Deque</a:t>
            </a:r>
            <a:r>
              <a:rPr lang="zh-CN" altLang="en-US" sz="2400" dirty="0"/>
              <a:t>限制为只能从一端入队和出队，则可实现栈的数据结构。对于栈而言，有入栈</a:t>
            </a:r>
            <a:r>
              <a:rPr lang="en-US" altLang="zh-CN" sz="2400" dirty="0"/>
              <a:t>(push)</a:t>
            </a:r>
            <a:r>
              <a:rPr lang="zh-CN" altLang="en-US" sz="2400" dirty="0"/>
              <a:t>和出栈</a:t>
            </a:r>
            <a:r>
              <a:rPr lang="en-US" altLang="zh-CN" sz="2400" dirty="0"/>
              <a:t>(pop)</a:t>
            </a:r>
            <a:r>
              <a:rPr lang="zh-CN" altLang="en-US" sz="2400" dirty="0"/>
              <a:t>，遵循先进后出原则</a:t>
            </a:r>
          </a:p>
        </p:txBody>
      </p:sp>
      <p:sp>
        <p:nvSpPr>
          <p:cNvPr id="11" name="矩形 10"/>
          <p:cNvSpPr/>
          <p:nvPr/>
        </p:nvSpPr>
        <p:spPr>
          <a:xfrm>
            <a:off x="1993708" y="2804735"/>
            <a:ext cx="92132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队列</a:t>
            </a:r>
            <a:r>
              <a:rPr lang="en-US" altLang="zh-CN" sz="2400" dirty="0"/>
              <a:t>(queue)</a:t>
            </a:r>
            <a:r>
              <a:rPr lang="zh-CN" altLang="en-US" sz="2400" dirty="0"/>
              <a:t>是一种常用的</a:t>
            </a:r>
            <a:r>
              <a:rPr lang="zh-CN" altLang="en-US" sz="2400" dirty="0">
                <a:hlinkClick r:id="rId2" tooltip="算法与数据结构知识库"/>
              </a:rPr>
              <a:t>数据结构</a:t>
            </a:r>
            <a:r>
              <a:rPr lang="zh-CN" altLang="en-US" sz="2400" dirty="0"/>
              <a:t>，可以将队列看做是一种特殊的线性表，该结构遵循的先进先出原则。</a:t>
            </a:r>
            <a:r>
              <a:rPr lang="en-US" altLang="zh-CN" sz="2400" dirty="0">
                <a:hlinkClick r:id="rId3" tooltip="Java SE知识库"/>
              </a:rPr>
              <a:t>Java</a:t>
            </a:r>
            <a:r>
              <a:rPr lang="zh-CN" altLang="en-US" sz="2400" dirty="0"/>
              <a:t>中，</a:t>
            </a:r>
            <a:r>
              <a:rPr lang="en-US" altLang="zh-CN" sz="2400" dirty="0" err="1"/>
              <a:t>LinkedList</a:t>
            </a:r>
            <a:r>
              <a:rPr lang="zh-CN" altLang="en-US" sz="2400" dirty="0"/>
              <a:t>实现了</a:t>
            </a:r>
            <a:r>
              <a:rPr lang="en-US" altLang="zh-CN" sz="2400" dirty="0"/>
              <a:t>Queue</a:t>
            </a:r>
            <a:r>
              <a:rPr lang="zh-CN" altLang="en-US" sz="2400" dirty="0"/>
              <a:t>接口</a:t>
            </a:r>
            <a:r>
              <a:rPr lang="en-US" altLang="zh-CN" sz="2400" dirty="0"/>
              <a:t>,</a:t>
            </a:r>
            <a:r>
              <a:rPr lang="zh-CN" altLang="en-US" sz="2400" dirty="0"/>
              <a:t>因为</a:t>
            </a:r>
            <a:r>
              <a:rPr lang="en-US" altLang="zh-CN" sz="2400" dirty="0" err="1"/>
              <a:t>LinkedList</a:t>
            </a:r>
            <a:r>
              <a:rPr lang="zh-CN" altLang="en-US" sz="2400" dirty="0"/>
              <a:t>进行插入、删除操作效率较高 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Java</a:t>
            </a:r>
            <a:r>
              <a:rPr lang="zh-CN" altLang="en-US" dirty="0"/>
              <a:t>数组如何与</a:t>
            </a:r>
            <a:r>
              <a:rPr lang="en-US" altLang="zh-CN" dirty="0"/>
              <a:t>Collection</a:t>
            </a:r>
            <a:r>
              <a:rPr lang="zh-CN" altLang="en-US" dirty="0"/>
              <a:t>相互转换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10036" y="4653136"/>
            <a:ext cx="4493538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Integer[] arr=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Integer[]{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List&lt;Integer&gt; list=Arrays.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(arr)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Integer[] arr1=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Integer[list.size()]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list.toArray(arr1)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.println(list)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.println(Arrays.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(arr1))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对话气泡: 矩形 5"/>
          <p:cNvSpPr/>
          <p:nvPr/>
        </p:nvSpPr>
        <p:spPr>
          <a:xfrm>
            <a:off x="2097968" y="4149080"/>
            <a:ext cx="1224136" cy="504056"/>
          </a:xfrm>
          <a:prstGeom prst="wedgeRectCallout">
            <a:avLst>
              <a:gd name="adj1" fmla="val -3512"/>
              <a:gd name="adj2" fmla="val 80904"/>
            </a:avLst>
          </a:prstGeom>
          <a:noFill/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1884" y="2132856"/>
            <a:ext cx="511256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数组转</a:t>
            </a:r>
            <a:r>
              <a:rPr lang="en-US" altLang="zh-CN" sz="2400" dirty="0"/>
              <a:t>Collection :</a:t>
            </a:r>
            <a:r>
              <a:rPr lang="en-US" altLang="zh-CN" sz="2400" dirty="0" err="1"/>
              <a:t>Arrays.asList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341884" y="2757858"/>
            <a:ext cx="511256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Collection</a:t>
            </a:r>
            <a:r>
              <a:rPr lang="zh-CN" altLang="en-US" sz="2400" dirty="0"/>
              <a:t>转数组</a:t>
            </a:r>
            <a:r>
              <a:rPr lang="en-US" altLang="zh-CN" sz="2400" dirty="0"/>
              <a:t>:</a:t>
            </a:r>
            <a:r>
              <a:rPr lang="en-US" altLang="zh-CN" sz="2400" dirty="0" err="1"/>
              <a:t>list.toArray</a:t>
            </a:r>
            <a:r>
              <a:rPr lang="en-US" altLang="zh-CN" sz="2400" dirty="0"/>
              <a:t>();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435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6 Map</a:t>
            </a:r>
            <a:r>
              <a:rPr lang="zh-CN" altLang="en-US" sz="2800" dirty="0"/>
              <a:t>的一级子接口有哪些种类，分别用作什么目的？</a:t>
            </a:r>
            <a:endParaRPr lang="zh-CN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5860" y="1916832"/>
            <a:ext cx="10945216" cy="3756248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/>
              <a:t>线程不安全，不包含重复键 ，允许</a:t>
            </a:r>
            <a:r>
              <a:rPr lang="en-US" altLang="zh-CN" dirty="0"/>
              <a:t>null key</a:t>
            </a:r>
            <a:r>
              <a:rPr lang="zh-CN" altLang="en-US" dirty="0"/>
              <a:t>和</a:t>
            </a:r>
            <a:r>
              <a:rPr lang="en-US" altLang="zh-CN" dirty="0"/>
              <a:t>null value</a:t>
            </a:r>
          </a:p>
          <a:p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的重量级实现，反之上述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err="1"/>
              <a:t>HashTable</a:t>
            </a:r>
            <a:r>
              <a:rPr lang="zh-CN" altLang="en-US" dirty="0"/>
              <a:t>的子类，添加了两个方法，</a:t>
            </a:r>
            <a:r>
              <a:rPr lang="en-US" altLang="zh-CN" dirty="0"/>
              <a:t>load</a:t>
            </a:r>
            <a:r>
              <a:rPr lang="zh-CN" altLang="en-US" dirty="0"/>
              <a:t>（）和</a:t>
            </a:r>
            <a:r>
              <a:rPr lang="en-US" altLang="zh-CN" dirty="0"/>
              <a:t>store</a:t>
            </a:r>
            <a:r>
              <a:rPr lang="zh-CN" altLang="en-US" dirty="0"/>
              <a:t>（）可以直接导入或者将映射写入文件。</a:t>
            </a:r>
            <a:r>
              <a:rPr lang="en-US" altLang="zh-CN" dirty="0"/>
              <a:t>Properties</a:t>
            </a:r>
            <a:r>
              <a:rPr lang="zh-CN" altLang="en-US" dirty="0"/>
              <a:t>是</a:t>
            </a:r>
            <a:r>
              <a:rPr lang="en-US" altLang="zh-CN" dirty="0"/>
              <a:t>&lt;</a:t>
            </a:r>
            <a:r>
              <a:rPr lang="en-US" altLang="zh-CN" dirty="0" err="1"/>
              <a:t>String,String</a:t>
            </a:r>
            <a:r>
              <a:rPr lang="en-US" altLang="zh-CN" dirty="0"/>
              <a:t>&gt;</a:t>
            </a:r>
            <a:r>
              <a:rPr lang="zh-CN" altLang="en-US" dirty="0"/>
              <a:t>的映射。</a:t>
            </a:r>
            <a:endParaRPr lang="en-US" altLang="zh-CN" dirty="0"/>
          </a:p>
          <a:p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dirty="0"/>
              <a:t>保存了记录的插入顺序，在用Iterator遍历LinkedHashMap时，先得到的记录肯定是先插入的。 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IdentityHashMap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err="1"/>
              <a:t>IdentityHashMap</a:t>
            </a:r>
            <a:r>
              <a:rPr lang="zh-CN" altLang="en-US" dirty="0"/>
              <a:t>中，判断两个键值</a:t>
            </a:r>
            <a:r>
              <a:rPr lang="en-US" altLang="zh-CN" dirty="0"/>
              <a:t>k1</a:t>
            </a:r>
            <a:r>
              <a:rPr lang="zh-CN" altLang="en-US" dirty="0"/>
              <a:t>和 </a:t>
            </a:r>
            <a:r>
              <a:rPr lang="en-US" altLang="zh-CN" dirty="0"/>
              <a:t>k2</a:t>
            </a:r>
            <a:r>
              <a:rPr lang="zh-CN" altLang="en-US" dirty="0"/>
              <a:t>相等的条件是 </a:t>
            </a:r>
            <a:r>
              <a:rPr lang="en-US" altLang="zh-CN" dirty="0"/>
              <a:t>k1 == k2 </a:t>
            </a:r>
          </a:p>
          <a:p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500" dirty="0"/>
              <a:t>底层是二叉树数据结构，线程不同步，可用于给Map集合中的键进行排序。</a:t>
            </a:r>
            <a:r>
              <a:rPr lang="zh-CN" altLang="en-US" dirty="0"/>
              <a:t>不允许</a:t>
            </a:r>
            <a:r>
              <a:rPr lang="en-US" altLang="zh-CN" dirty="0"/>
              <a:t>null</a:t>
            </a:r>
            <a:r>
              <a:rPr lang="zh-CN" altLang="zh-CN" sz="2500" dirty="0"/>
              <a:t> </a:t>
            </a:r>
            <a:r>
              <a:rPr lang="zh-CN" altLang="en-US" sz="2500" dirty="0"/>
              <a:t>，</a:t>
            </a:r>
            <a:r>
              <a:rPr lang="zh-CN" altLang="en-US" dirty="0"/>
              <a:t>元素应当实现</a:t>
            </a:r>
            <a:r>
              <a:rPr lang="en-US" altLang="zh-CN" dirty="0"/>
              <a:t>Comparable</a:t>
            </a:r>
            <a:r>
              <a:rPr lang="zh-CN" altLang="en-US" dirty="0"/>
              <a:t>接口或者实现</a:t>
            </a:r>
            <a:r>
              <a:rPr lang="en-US" altLang="zh-CN" dirty="0"/>
              <a:t>Comparator</a:t>
            </a:r>
            <a:r>
              <a:rPr lang="zh-CN" altLang="en-US" dirty="0"/>
              <a:t>接口，存入元素的时候对元素进行自动排序，迭代输出的时候就按排序顺序输出</a:t>
            </a:r>
            <a:endParaRPr lang="en-US" altLang="zh-CN" dirty="0"/>
          </a:p>
          <a:p>
            <a:endParaRPr lang="en-US" altLang="zh-CN" sz="2500" dirty="0"/>
          </a:p>
          <a:p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WeakHashMap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/>
              <a:t>会检查各元素是否“常用”，如果“不常用”会自动从</a:t>
            </a:r>
            <a:r>
              <a:rPr lang="en-US" altLang="zh-CN" dirty="0" err="1"/>
              <a:t>WeakHashMap</a:t>
            </a:r>
            <a:r>
              <a:rPr lang="zh-CN" altLang="en-US" dirty="0"/>
              <a:t>对象中删除，而</a:t>
            </a:r>
            <a:r>
              <a:rPr lang="en-US" altLang="zh-CN" dirty="0" err="1"/>
              <a:t>HashTable</a:t>
            </a:r>
            <a:r>
              <a:rPr lang="zh-CN" altLang="en-US" dirty="0"/>
              <a:t>、</a:t>
            </a:r>
            <a:r>
              <a:rPr lang="en-US" altLang="zh-CN" dirty="0" err="1"/>
              <a:t>HashMap</a:t>
            </a:r>
            <a:r>
              <a:rPr lang="zh-CN" altLang="en-US" dirty="0"/>
              <a:t>没有这种自动检查、删除机制；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ConcurrentHashMap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：较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zh-CN" altLang="en-US" dirty="0"/>
              <a:t>锁的方式是稍微细粒度的，将</a:t>
            </a:r>
            <a:r>
              <a:rPr lang="en-US" altLang="zh-CN" dirty="0"/>
              <a:t>hash</a:t>
            </a:r>
            <a:r>
              <a:rPr lang="zh-CN" altLang="en-US" dirty="0"/>
              <a:t>表分为</a:t>
            </a:r>
            <a:r>
              <a:rPr lang="en-US" altLang="zh-CN" dirty="0"/>
              <a:t>16</a:t>
            </a:r>
            <a:r>
              <a:rPr lang="zh-CN" altLang="en-US" dirty="0"/>
              <a:t>个桶（默认值），诸如</a:t>
            </a:r>
            <a:r>
              <a:rPr lang="en-US" altLang="zh-CN" dirty="0" err="1"/>
              <a:t>get,put,remove</a:t>
            </a:r>
            <a:r>
              <a:rPr lang="zh-CN" altLang="en-US" dirty="0"/>
              <a:t>等常用操作只锁当前需要用到的桶。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sz="7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360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黑板演示文稿（宽屏）</Template>
  <TotalTime>0</TotalTime>
  <Words>480</Words>
  <Application>Microsoft Office PowerPoint</Application>
  <PresentationFormat>自定义</PresentationFormat>
  <Paragraphs>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微软雅黑</vt:lpstr>
      <vt:lpstr>Arial</vt:lpstr>
      <vt:lpstr>Consolas</vt:lpstr>
      <vt:lpstr>Corbel</vt:lpstr>
      <vt:lpstr>Times New Roman</vt:lpstr>
      <vt:lpstr>Wingdings</vt:lpstr>
      <vt:lpstr>Chalkboard_16x9</vt:lpstr>
      <vt:lpstr>HomeWork3-java集合框架</vt:lpstr>
      <vt:lpstr>1. 分析Collection接口以及其子接口，很通俗的方式说说，究竟有哪些类型的Collection，各自解决什么样的问题</vt:lpstr>
      <vt:lpstr>2.TreeSet继承了什么Set，与HashSet的区别是？HashSet与HashTable是“一脉相承”的么？</vt:lpstr>
      <vt:lpstr>3.Queue接口增加了哪些方法，这些方法的作用和区别是？</vt:lpstr>
      <vt:lpstr>4.LinkedList也是一种Queue么？是否是双向链表?</vt:lpstr>
      <vt:lpstr>5 Java数组如何与Collection相互转换</vt:lpstr>
      <vt:lpstr>6 Map的一级子接口有哪些种类，分别用作什么目的？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2016-12-26T03:29:30Z</dcterms:created>
  <dcterms:modified xsi:type="dcterms:W3CDTF">2016-12-27T12:21:54Z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