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7" r:id="rId3"/>
    <p:sldId id="274" r:id="rId4"/>
    <p:sldId id="280" r:id="rId5"/>
    <p:sldId id="275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C63"/>
    <a:srgbClr val="EBB419"/>
    <a:srgbClr val="5A9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1/9/2017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2017/1/9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矩形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10" name="任意多边形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11" name="任意多边形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12" name="任意多边形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CN" sz="60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cap="none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2017/1/9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2017/1/9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6pPr latinLnBrk="0">
              <a:defRPr lang="zh-CN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2017/1/9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CN" sz="5400" b="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cap="none" baseline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2017/1/9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t>2017/1/9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none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743200"/>
            <a:ext cx="4645152" cy="30480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2103120" latinLnBrk="0">
              <a:defRPr lang="zh-CN" sz="1600"/>
            </a:lvl6pPr>
            <a:lvl7pPr marL="2103120" latinLnBrk="0">
              <a:defRPr lang="zh-CN" sz="1600"/>
            </a:lvl7pPr>
            <a:lvl8pPr marL="2103120" latinLnBrk="0">
              <a:defRPr lang="zh-CN" sz="1600"/>
            </a:lvl8pPr>
            <a:lvl9pPr marL="2103120"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none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2" y="2743200"/>
            <a:ext cx="4645152" cy="30480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2103120" latinLnBrk="0">
              <a:defRPr lang="zh-CN" sz="1600"/>
            </a:lvl6pPr>
            <a:lvl7pPr marL="2103120" latinLnBrk="0">
              <a:defRPr lang="zh-CN" sz="1600"/>
            </a:lvl7pPr>
            <a:lvl8pPr marL="2103120" latinLnBrk="0">
              <a:defRPr lang="zh-CN" sz="1600"/>
            </a:lvl8pPr>
            <a:lvl9pPr marL="2103120"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2017/1/9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2017/1/9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2017/1/9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1800"/>
              </a:spcBef>
              <a:buNone/>
              <a:defRPr lang="zh-CN" sz="20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2017/1/9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CN" sz="40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buNone/>
              <a:defRPr lang="zh-CN" sz="20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pPr/>
              <a:t>2017/1/9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任意多边形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1/9/2017</a:t>
            </a:fld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4000" kern="1200">
          <a:solidFill>
            <a:schemeClr val="accent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3" y="3937321"/>
            <a:ext cx="10235577" cy="1625279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Homework5-java</a:t>
            </a:r>
            <a:r>
              <a:rPr lang="zh-CN" altLang="en-US" dirty="0"/>
              <a:t>内存模型</a:t>
            </a:r>
            <a:endParaRPr 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陈海燕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2017-01-09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848139" y="304800"/>
            <a:ext cx="10827026" cy="12192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解释下你所理解的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Happens-before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含义和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里的几个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Happens-before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约定？</a:t>
            </a:r>
            <a:endParaRPr 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589721" y="1828801"/>
            <a:ext cx="11343861" cy="490330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actions can be ordered by a </a:t>
            </a:r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happens-before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relationship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one action </a:t>
            </a:r>
            <a:r>
              <a:rPr lang="en-US" altLang="zh-CN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happens-before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another, then the first is visible to and ordered before the second.</a:t>
            </a:r>
          </a:p>
          <a:p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have two actions x and y, we write </a:t>
            </a:r>
            <a:r>
              <a:rPr lang="en-US" altLang="zh-C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 to indicate that x happens-before y.</a:t>
            </a:r>
          </a:p>
          <a:p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 x and y are actions of the same thread and x comes before y in program order, then </a:t>
            </a:r>
            <a:r>
              <a:rPr lang="en-US" altLang="zh-C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y).</a:t>
            </a:r>
            <a:r>
              <a:rPr lang="zh-CN" altLang="en-US" sz="1600" b="1" dirty="0">
                <a:solidFill>
                  <a:srgbClr val="FF0000"/>
                </a:solidFill>
              </a:rPr>
              <a:t>程序次序规则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 happens-before edge from the end of a constructor of an object to the start of a finalizer  for that object.</a:t>
            </a:r>
            <a:r>
              <a:rPr lang="zh-CN" altLang="en-US" sz="1600" b="1" dirty="0">
                <a:solidFill>
                  <a:srgbClr val="FF0000"/>
                </a:solidFill>
              </a:rPr>
              <a:t>对象终结规则</a:t>
            </a:r>
            <a:endParaRPr lang="en-US" altLang="zh-CN" sz="19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action x synchronizes-with a following action y, then we also have </a:t>
            </a:r>
            <a:r>
              <a:rPr lang="en-US" altLang="zh-C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y).</a:t>
            </a:r>
          </a:p>
          <a:p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lang="en-US" altLang="zh-C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 and </a:t>
            </a:r>
            <a:r>
              <a:rPr lang="en-US" altLang="zh-C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(y, z), then </a:t>
            </a:r>
            <a:r>
              <a:rPr lang="en-US" altLang="zh-C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z).              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1900" b="1" dirty="0">
                <a:solidFill>
                  <a:srgbClr val="FF0000"/>
                </a:solidFill>
              </a:rPr>
              <a:t>传递性</a:t>
            </a:r>
            <a:endParaRPr lang="en-US" altLang="zh-CN" sz="13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unlock on a monitor happens-before every subsequent lock on that monitor.</a:t>
            </a:r>
            <a:r>
              <a:rPr lang="zh-CN" altLang="en-US" sz="1600" b="1" dirty="0">
                <a:solidFill>
                  <a:srgbClr val="FF0000"/>
                </a:solidFill>
              </a:rPr>
              <a:t>管理锁定规则</a:t>
            </a:r>
            <a:endParaRPr lang="zh-CN" altLang="zh-CN" sz="1600" b="1" dirty="0">
              <a:solidFill>
                <a:srgbClr val="FF0000"/>
              </a:solidFill>
            </a:endParaRPr>
          </a:p>
          <a:p>
            <a:pPr lvl="0" fontAlgn="base">
              <a:spcAft>
                <a:spcPct val="0"/>
              </a:spcAft>
            </a:pP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write to a volatile field happens-before every subsequent read of that field.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volatile</a:t>
            </a:r>
            <a:r>
              <a:rPr lang="zh-CN" altLang="en-US" sz="1600" b="1" dirty="0">
                <a:solidFill>
                  <a:srgbClr val="FF0000"/>
                </a:solidFill>
              </a:rPr>
              <a:t>变量规则</a:t>
            </a:r>
            <a:endParaRPr lang="zh-CN" altLang="zh-CN" sz="1600" b="1" dirty="0">
              <a:solidFill>
                <a:srgbClr val="FF0000"/>
              </a:solidFill>
            </a:endParaRPr>
          </a:p>
          <a:p>
            <a:pPr fontAlgn="base">
              <a:spcAft>
                <a:spcPct val="0"/>
              </a:spcAft>
            </a:pP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call to start() on a thread happens-before any actions in the started thread.</a:t>
            </a:r>
            <a:r>
              <a:rPr lang="zh-CN" altLang="en-US" sz="1600" b="1" dirty="0">
                <a:solidFill>
                  <a:srgbClr val="FF0000"/>
                </a:solidFill>
              </a:rPr>
              <a:t>线程启动规则</a:t>
            </a:r>
            <a:endParaRPr lang="zh-CN" altLang="zh-CN" sz="1600" b="1" dirty="0">
              <a:solidFill>
                <a:srgbClr val="FF0000"/>
              </a:solidFill>
            </a:endParaRPr>
          </a:p>
          <a:p>
            <a:pPr lvl="0" fontAlgn="base">
              <a:spcAft>
                <a:spcPct val="0"/>
              </a:spcAft>
            </a:pP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actions in a thread happen-before any other thread successfully returns from a join() on that thread.</a:t>
            </a:r>
            <a:r>
              <a:rPr lang="zh-CN" altLang="en-US" sz="1600" b="1" dirty="0">
                <a:solidFill>
                  <a:srgbClr val="FF0000"/>
                </a:solidFill>
              </a:rPr>
              <a:t>线程终止规则</a:t>
            </a:r>
            <a:endParaRPr lang="zh-CN" altLang="zh-CN" sz="1600" b="1" dirty="0">
              <a:solidFill>
                <a:srgbClr val="FF0000"/>
              </a:solidFill>
            </a:endParaRPr>
          </a:p>
          <a:p>
            <a:pPr lvl="0" fontAlgn="base">
              <a:spcAft>
                <a:spcPct val="0"/>
              </a:spcAft>
            </a:pP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initialization of any object happens-before any other actions (other than default-writes) of a program.</a:t>
            </a:r>
            <a:r>
              <a:rPr lang="zh-CN" altLang="en-US" sz="1600" b="1" dirty="0">
                <a:solidFill>
                  <a:srgbClr val="FF0000"/>
                </a:solidFill>
              </a:rPr>
              <a:t>对象初始规则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zh-CN" altLang="zh-CN" sz="6000" dirty="0">
              <a:latin typeface="Arial" panose="020B0604020202020204" pitchFamily="34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410818" y="2875721"/>
            <a:ext cx="11264348" cy="3763618"/>
          </a:xfrm>
          <a:prstGeom prst="roundRect">
            <a:avLst/>
          </a:prstGeom>
          <a:noFill/>
          <a:ln w="38100">
            <a:solidFill>
              <a:srgbClr val="803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67410" y="397565"/>
            <a:ext cx="9925878" cy="102373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2 </a:t>
            </a:r>
            <a:r>
              <a:rPr lang="zh-CN" altLang="en-US" sz="2800" dirty="0"/>
              <a:t>不依赖任何的同步机制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syncronized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,lock),</a:t>
            </a:r>
            <a:r>
              <a:rPr lang="zh-CN" altLang="en-US" sz="2800" dirty="0"/>
              <a:t>有几种方式能实现多个线程共享变量之间的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happens-before</a:t>
            </a:r>
            <a:r>
              <a:rPr lang="zh-CN" altLang="en-US" sz="2800" dirty="0"/>
              <a:t>方式</a:t>
            </a:r>
            <a:r>
              <a:rPr lang="en-US" altLang="zh-CN" sz="2800" dirty="0"/>
              <a:t>?</a:t>
            </a:r>
            <a:endParaRPr 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1338470" y="1674600"/>
            <a:ext cx="8110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+mn-ea"/>
              </a:rPr>
              <a:t>多个线程共享变量，由于这些变量会缓存在 </a:t>
            </a:r>
            <a:r>
              <a:rPr lang="en-US" altLang="zh-CN" b="1" dirty="0">
                <a:solidFill>
                  <a:srgbClr val="000000"/>
                </a:solidFill>
                <a:latin typeface="+mn-ea"/>
              </a:rPr>
              <a:t>CPU </a:t>
            </a:r>
            <a:r>
              <a:rPr lang="zh-CN" altLang="en-US" b="1" dirty="0">
                <a:solidFill>
                  <a:srgbClr val="000000"/>
                </a:solidFill>
                <a:latin typeface="+mn-ea"/>
              </a:rPr>
              <a:t>的缓存中，为了避免出现内存一致性错误而采用 </a:t>
            </a:r>
            <a:r>
              <a:rPr lang="en-US" altLang="zh-CN" b="1" dirty="0">
                <a:solidFill>
                  <a:srgbClr val="000000"/>
                </a:solidFill>
                <a:latin typeface="+mn-ea"/>
              </a:rPr>
              <a:t>volatile </a:t>
            </a:r>
            <a:r>
              <a:rPr lang="zh-CN" altLang="en-US" b="1" dirty="0">
                <a:solidFill>
                  <a:srgbClr val="000000"/>
                </a:solidFill>
                <a:latin typeface="+mn-ea"/>
              </a:rPr>
              <a:t>关键字。</a:t>
            </a:r>
            <a:endParaRPr lang="zh-CN" altLang="en-US" b="1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8400" y="3167270"/>
            <a:ext cx="6175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。。。。。？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485429" y="424070"/>
            <a:ext cx="10540379" cy="2888973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3 </a:t>
            </a:r>
            <a:r>
              <a:rPr lang="zh-CN" altLang="en-US" sz="1800" dirty="0"/>
              <a:t>编程验证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volaitle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synchronize,atomicLong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LongAdder</a:t>
            </a:r>
            <a:r>
              <a:rPr lang="zh-CN" altLang="en-US" sz="1800" dirty="0"/>
              <a:t>，这几种做法实现的计数器方法，在多线程情况下的性能，准确度</a:t>
            </a:r>
            <a:br>
              <a:rPr lang="zh-CN" altLang="en-US" sz="1800" dirty="0"/>
            </a:b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MyCounter</a:t>
            </a:r>
            <a:b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b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private long value;//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根据需要进行替换</a:t>
            </a:r>
            <a:b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public long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getCurValue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();//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得到最后结果</a:t>
            </a:r>
            <a:b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b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dirty="0"/>
              <a:t> </a:t>
            </a:r>
            <a:r>
              <a:rPr lang="zh-CN" altLang="en-US" sz="1800" dirty="0"/>
              <a:t>启动</a:t>
            </a:r>
            <a:r>
              <a:rPr lang="en-US" altLang="zh-CN" sz="1800" dirty="0"/>
              <a:t>10</a:t>
            </a:r>
            <a:r>
              <a:rPr lang="zh-CN" altLang="en-US" sz="1800" dirty="0"/>
              <a:t>个线程一起执行，每个线程调用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100</a:t>
            </a:r>
            <a:r>
              <a:rPr lang="zh-CN" altLang="en-US" sz="1800" dirty="0"/>
              <a:t>万次，</a:t>
            </a:r>
            <a:br>
              <a:rPr lang="zh-CN" altLang="en-US" sz="1800" dirty="0"/>
            </a:br>
            <a:r>
              <a:rPr lang="zh-CN" altLang="en-US" sz="1800" dirty="0"/>
              <a:t>所有线程结束后，打印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getCurValue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800" dirty="0"/>
              <a:t>的结果，分析程序的结果 并作出解释。 用</a:t>
            </a:r>
            <a:r>
              <a:rPr lang="en-US" altLang="zh-CN" sz="1800" dirty="0"/>
              <a:t>Stream</a:t>
            </a:r>
            <a:r>
              <a:rPr lang="zh-CN" altLang="en-US" sz="1800" dirty="0"/>
              <a:t>和函数式编程实现则加分！</a:t>
            </a:r>
            <a:endParaRPr lang="zh-CN" sz="1800" dirty="0"/>
          </a:p>
        </p:txBody>
      </p:sp>
    </p:spTree>
    <p:extLst>
      <p:ext uri="{BB962C8B-B14F-4D97-AF65-F5344CB8AC3E}">
        <p14:creationId xmlns:p14="http://schemas.microsoft.com/office/powerpoint/2010/main" val="15787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42" y="340515"/>
            <a:ext cx="7430575" cy="4904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757" y="2792896"/>
            <a:ext cx="6904217" cy="39425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930" y="5530"/>
            <a:ext cx="4229084" cy="27873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42" y="5380823"/>
            <a:ext cx="3723809" cy="121904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978955" y="5514442"/>
            <a:ext cx="20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后两个值有误？？？</a:t>
            </a:r>
          </a:p>
        </p:txBody>
      </p:sp>
    </p:spTree>
    <p:extLst>
      <p:ext uri="{BB962C8B-B14F-4D97-AF65-F5344CB8AC3E}">
        <p14:creationId xmlns:p14="http://schemas.microsoft.com/office/powerpoint/2010/main" val="325830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5039" y="1239079"/>
            <a:ext cx="4572001" cy="2743199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 thanks!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4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7F38F90-B6CE-4A36-B557-E2C696D08F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贝壳演示文稿（宽屏）</Template>
  <TotalTime>0</TotalTime>
  <Words>132</Words>
  <Application>Microsoft Office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华文楷体</vt:lpstr>
      <vt:lpstr>微软雅黑</vt:lpstr>
      <vt:lpstr>Arial</vt:lpstr>
      <vt:lpstr>Corbel</vt:lpstr>
      <vt:lpstr>Times New Roman</vt:lpstr>
      <vt:lpstr>Wingdings</vt:lpstr>
      <vt:lpstr>Seashells 16x9</vt:lpstr>
      <vt:lpstr>Homework5-java内存模型</vt:lpstr>
      <vt:lpstr>1 解释下你所理解的Happens-before含义和JVM里的几个Happens-before约定？</vt:lpstr>
      <vt:lpstr>2 不依赖任何的同步机制(syncronized ,lock),有几种方式能实现多个线程共享变量之间的happens-before方式?</vt:lpstr>
      <vt:lpstr>3 编程验证normal var ,volaitle，synchronize,atomicLong ,LongAdder，这几种做法实现的计数器方法，在多线程情况下的性能，准确度     class MyCounter     {           private long value;//根据需要进行替换           public void incr();           public long getCurValue();//得到最后结果     }    启动10个线程一起执行，每个线程调用incr() 100万次， 所有线程结束后，打印 getCurValue()的结果，分析程序的结果 并作出解释。 用Stream和函数式编程实现则加分！</vt:lpstr>
      <vt:lpstr>PowerPoint 演示文稿</vt:lpstr>
      <vt:lpstr>End 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2017-01-09T01:46:19Z</dcterms:created>
  <dcterms:modified xsi:type="dcterms:W3CDTF">2017-01-09T11:12:48Z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TC028952559991</vt:lpwstr>
  </property>
</Properties>
</file>