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6.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notesSlides/notesSlide7.xml" ContentType="application/vnd.openxmlformats-officedocument.presentationml.notesSlide+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8.xml" ContentType="application/vnd.openxmlformats-officedocument.presentationml.notesSlide+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notesSlides/notesSlide9.xml" ContentType="application/vnd.openxmlformats-officedocument.presentationml.notesSlide+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1"/>
  </p:notesMasterIdLst>
  <p:sldIdLst>
    <p:sldId id="256" r:id="rId5"/>
    <p:sldId id="257" r:id="rId6"/>
    <p:sldId id="260" r:id="rId7"/>
    <p:sldId id="261" r:id="rId8"/>
    <p:sldId id="280" r:id="rId9"/>
    <p:sldId id="262" r:id="rId10"/>
    <p:sldId id="281" r:id="rId11"/>
    <p:sldId id="299" r:id="rId12"/>
    <p:sldId id="302" r:id="rId13"/>
    <p:sldId id="303" r:id="rId14"/>
    <p:sldId id="266" r:id="rId15"/>
    <p:sldId id="265" r:id="rId16"/>
    <p:sldId id="304" r:id="rId17"/>
    <p:sldId id="305" r:id="rId18"/>
    <p:sldId id="293"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296" r:id="rId39"/>
    <p:sldId id="325" r:id="rId40"/>
    <p:sldId id="326" r:id="rId41"/>
    <p:sldId id="327" r:id="rId42"/>
    <p:sldId id="328" r:id="rId43"/>
    <p:sldId id="329" r:id="rId44"/>
    <p:sldId id="330" r:id="rId45"/>
    <p:sldId id="331" r:id="rId46"/>
    <p:sldId id="289" r:id="rId47"/>
    <p:sldId id="333" r:id="rId48"/>
    <p:sldId id="332" r:id="rId49"/>
    <p:sldId id="334" r:id="rId5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B3B35-A7BB-49BC-BA4C-682BD4B9944E}" v="64" dt="2024-06-23T03:10:28.336"/>
    <p1510:client id="{AEA29F8C-7BE5-461D-B58B-CE4962CD272E}" v="138" dt="2024-06-22T04:13:59.799"/>
    <p1510:client id="{FD6DF837-04F9-4E1A-9355-C1B38D3FDDF4}" v="55" dt="2024-06-22T04:18:29.32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51" d="100"/>
          <a:sy n="51" d="100"/>
        </p:scale>
        <p:origin x="1356"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1840075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1654432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34</a:t>
            </a:fld>
            <a:endParaRPr lang="en-US"/>
          </a:p>
        </p:txBody>
      </p:sp>
    </p:spTree>
    <p:extLst>
      <p:ext uri="{BB962C8B-B14F-4D97-AF65-F5344CB8AC3E}">
        <p14:creationId xmlns:p14="http://schemas.microsoft.com/office/powerpoint/2010/main" val="273543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38</a:t>
            </a:fld>
            <a:endParaRPr lang="en-US"/>
          </a:p>
        </p:txBody>
      </p:sp>
    </p:spTree>
    <p:extLst>
      <p:ext uri="{BB962C8B-B14F-4D97-AF65-F5344CB8AC3E}">
        <p14:creationId xmlns:p14="http://schemas.microsoft.com/office/powerpoint/2010/main" val="2209041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42</a:t>
            </a:fld>
            <a:endParaRPr lang="en-US"/>
          </a:p>
        </p:txBody>
      </p:sp>
    </p:spTree>
    <p:extLst>
      <p:ext uri="{BB962C8B-B14F-4D97-AF65-F5344CB8AC3E}">
        <p14:creationId xmlns:p14="http://schemas.microsoft.com/office/powerpoint/2010/main" val="247373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46</a:t>
            </a:fld>
            <a:endParaRPr lang="en-US"/>
          </a:p>
        </p:txBody>
      </p:sp>
    </p:spTree>
    <p:extLst>
      <p:ext uri="{BB962C8B-B14F-4D97-AF65-F5344CB8AC3E}">
        <p14:creationId xmlns:p14="http://schemas.microsoft.com/office/powerpoint/2010/main" val="95002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57722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tiff"/><Relationship Id="rId2" Type="http://schemas.openxmlformats.org/officeDocument/2006/relationships/slideLayout" Target="../slideLayouts/slideLayout2.xml"/><Relationship Id="rId16"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6"/>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7"/>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8">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hyperlink" Target="https://github.com/szphunt/-IBM-Data-Science-Capstone-SpaceX/blob/main/04.%20EDA%20with%20Data%20Visualization.ipynb" TargetMode="External"/><Relationship Id="rId4" Type="http://schemas.openxmlformats.org/officeDocument/2006/relationships/hyperlink" Target="https://github.com/chenhan-lin-cl/ibm_ds_capstone/blob/main/04.%20EDA%20with%20Data%20Visualization.ipynb"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henhan-lin-cl/ibm_ds_capstone/blob/main/05.%20EDA%20with%20SQL.ipynb" TargetMode="External"/><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henhan-lin-cl/ibm_ds_capstone/blob/main/07.%20SpaceX_Machine%20Learning%20Prediction.ipynb" TargetMode="External"/><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henhan-lin-cl/ibm_ds_capstone/blob/main/07.%20SpaceX_Machine%20Learning%20Prediction.ipynb" TargetMode="External"/><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customXml" Target="../ink/ink65.xml"/><Relationship Id="rId13" Type="http://schemas.openxmlformats.org/officeDocument/2006/relationships/customXml" Target="../ink/ink69.xml"/><Relationship Id="rId18" Type="http://schemas.openxmlformats.org/officeDocument/2006/relationships/customXml" Target="../ink/ink72.xml"/><Relationship Id="rId26" Type="http://schemas.openxmlformats.org/officeDocument/2006/relationships/customXml" Target="../ink/ink80.xml"/><Relationship Id="rId3" Type="http://schemas.openxmlformats.org/officeDocument/2006/relationships/image" Target="../media/image6.png"/><Relationship Id="rId21" Type="http://schemas.openxmlformats.org/officeDocument/2006/relationships/customXml" Target="../ink/ink75.xml"/><Relationship Id="rId7" Type="http://schemas.openxmlformats.org/officeDocument/2006/relationships/image" Target="../media/image16.png"/><Relationship Id="rId12" Type="http://schemas.openxmlformats.org/officeDocument/2006/relationships/image" Target="../media/image19.png"/><Relationship Id="rId17" Type="http://schemas.openxmlformats.org/officeDocument/2006/relationships/image" Target="../media/image21.png"/><Relationship Id="rId25" Type="http://schemas.openxmlformats.org/officeDocument/2006/relationships/customXml" Target="../ink/ink79.xml"/><Relationship Id="rId2" Type="http://schemas.openxmlformats.org/officeDocument/2006/relationships/notesSlide" Target="../notesSlides/notesSlide5.xml"/><Relationship Id="rId16" Type="http://schemas.openxmlformats.org/officeDocument/2006/relationships/customXml" Target="../ink/ink71.xml"/><Relationship Id="rId20" Type="http://schemas.openxmlformats.org/officeDocument/2006/relationships/customXml" Target="../ink/ink74.xml"/><Relationship Id="rId29"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customXml" Target="../ink/ink64.xml"/><Relationship Id="rId11" Type="http://schemas.openxmlformats.org/officeDocument/2006/relationships/customXml" Target="../ink/ink68.xml"/><Relationship Id="rId24" Type="http://schemas.openxmlformats.org/officeDocument/2006/relationships/customXml" Target="../ink/ink78.xml"/><Relationship Id="rId32" Type="http://schemas.openxmlformats.org/officeDocument/2006/relationships/image" Target="../media/image23.png"/><Relationship Id="rId5" Type="http://schemas.openxmlformats.org/officeDocument/2006/relationships/image" Target="../media/image15.png"/><Relationship Id="rId15" Type="http://schemas.openxmlformats.org/officeDocument/2006/relationships/customXml" Target="../ink/ink70.xml"/><Relationship Id="rId23" Type="http://schemas.openxmlformats.org/officeDocument/2006/relationships/customXml" Target="../ink/ink77.xml"/><Relationship Id="rId28" Type="http://schemas.openxmlformats.org/officeDocument/2006/relationships/customXml" Target="../ink/ink82.xml"/><Relationship Id="rId10" Type="http://schemas.openxmlformats.org/officeDocument/2006/relationships/customXml" Target="../ink/ink67.xml"/><Relationship Id="rId19" Type="http://schemas.openxmlformats.org/officeDocument/2006/relationships/customXml" Target="../ink/ink73.xml"/><Relationship Id="rId31" Type="http://schemas.openxmlformats.org/officeDocument/2006/relationships/customXml" Target="../ink/ink84.xml"/><Relationship Id="rId4" Type="http://schemas.openxmlformats.org/officeDocument/2006/relationships/customXml" Target="../ink/ink63.xml"/><Relationship Id="rId9" Type="http://schemas.openxmlformats.org/officeDocument/2006/relationships/customXml" Target="../ink/ink66.xml"/><Relationship Id="rId14" Type="http://schemas.openxmlformats.org/officeDocument/2006/relationships/image" Target="../media/image20.png"/><Relationship Id="rId22" Type="http://schemas.openxmlformats.org/officeDocument/2006/relationships/customXml" Target="../ink/ink76.xml"/><Relationship Id="rId27" Type="http://schemas.openxmlformats.org/officeDocument/2006/relationships/customXml" Target="../ink/ink81.xml"/><Relationship Id="rId30" Type="http://schemas.openxmlformats.org/officeDocument/2006/relationships/customXml" Target="../ink/ink8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8" Type="http://schemas.openxmlformats.org/officeDocument/2006/relationships/customXml" Target="../ink/ink87.xml"/><Relationship Id="rId13" Type="http://schemas.openxmlformats.org/officeDocument/2006/relationships/customXml" Target="../ink/ink91.xml"/><Relationship Id="rId18" Type="http://schemas.openxmlformats.org/officeDocument/2006/relationships/customXml" Target="../ink/ink94.xml"/><Relationship Id="rId26" Type="http://schemas.openxmlformats.org/officeDocument/2006/relationships/customXml" Target="../ink/ink102.xml"/><Relationship Id="rId3" Type="http://schemas.openxmlformats.org/officeDocument/2006/relationships/image" Target="../media/image6.png"/><Relationship Id="rId21" Type="http://schemas.openxmlformats.org/officeDocument/2006/relationships/customXml" Target="../ink/ink97.xml"/><Relationship Id="rId7" Type="http://schemas.openxmlformats.org/officeDocument/2006/relationships/image" Target="../media/image48.png"/><Relationship Id="rId12" Type="http://schemas.openxmlformats.org/officeDocument/2006/relationships/image" Target="../media/image49.png"/><Relationship Id="rId17" Type="http://schemas.openxmlformats.org/officeDocument/2006/relationships/image" Target="../media/image51.png"/><Relationship Id="rId25" Type="http://schemas.openxmlformats.org/officeDocument/2006/relationships/customXml" Target="../ink/ink101.xml"/><Relationship Id="rId2" Type="http://schemas.openxmlformats.org/officeDocument/2006/relationships/notesSlide" Target="../notesSlides/notesSlide6.xml"/><Relationship Id="rId16" Type="http://schemas.openxmlformats.org/officeDocument/2006/relationships/customXml" Target="../ink/ink93.xml"/><Relationship Id="rId20" Type="http://schemas.openxmlformats.org/officeDocument/2006/relationships/customXml" Target="../ink/ink96.xml"/><Relationship Id="rId29"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customXml" Target="../ink/ink86.xml"/><Relationship Id="rId11" Type="http://schemas.openxmlformats.org/officeDocument/2006/relationships/customXml" Target="../ink/ink90.xml"/><Relationship Id="rId24" Type="http://schemas.openxmlformats.org/officeDocument/2006/relationships/customXml" Target="../ink/ink100.xml"/><Relationship Id="rId32"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customXml" Target="../ink/ink92.xml"/><Relationship Id="rId23" Type="http://schemas.openxmlformats.org/officeDocument/2006/relationships/customXml" Target="../ink/ink99.xml"/><Relationship Id="rId28" Type="http://schemas.openxmlformats.org/officeDocument/2006/relationships/customXml" Target="../ink/ink104.xml"/><Relationship Id="rId10" Type="http://schemas.openxmlformats.org/officeDocument/2006/relationships/customXml" Target="../ink/ink89.xml"/><Relationship Id="rId19" Type="http://schemas.openxmlformats.org/officeDocument/2006/relationships/customXml" Target="../ink/ink95.xml"/><Relationship Id="rId31" Type="http://schemas.openxmlformats.org/officeDocument/2006/relationships/customXml" Target="../ink/ink106.xml"/><Relationship Id="rId4" Type="http://schemas.openxmlformats.org/officeDocument/2006/relationships/customXml" Target="../ink/ink85.xml"/><Relationship Id="rId9" Type="http://schemas.openxmlformats.org/officeDocument/2006/relationships/customXml" Target="../ink/ink88.xml"/><Relationship Id="rId14" Type="http://schemas.openxmlformats.org/officeDocument/2006/relationships/image" Target="../media/image50.png"/><Relationship Id="rId22" Type="http://schemas.openxmlformats.org/officeDocument/2006/relationships/customXml" Target="../ink/ink98.xml"/><Relationship Id="rId27" Type="http://schemas.openxmlformats.org/officeDocument/2006/relationships/customXml" Target="../ink/ink103.xml"/><Relationship Id="rId30" Type="http://schemas.openxmlformats.org/officeDocument/2006/relationships/customXml" Target="../ink/ink105.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5.png"/><Relationship Id="rId1" Type="http://schemas.openxmlformats.org/officeDocument/2006/relationships/slideLayout" Target="../slideLayouts/slideLayout14.xml"/><Relationship Id="rId5" Type="http://schemas.openxmlformats.org/officeDocument/2006/relationships/image" Target="../media/image59.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8" Type="http://schemas.openxmlformats.org/officeDocument/2006/relationships/customXml" Target="../ink/ink109.xml"/><Relationship Id="rId13" Type="http://schemas.openxmlformats.org/officeDocument/2006/relationships/customXml" Target="../ink/ink113.xml"/><Relationship Id="rId18" Type="http://schemas.openxmlformats.org/officeDocument/2006/relationships/customXml" Target="../ink/ink116.xml"/><Relationship Id="rId26" Type="http://schemas.openxmlformats.org/officeDocument/2006/relationships/customXml" Target="../ink/ink124.xml"/><Relationship Id="rId3" Type="http://schemas.openxmlformats.org/officeDocument/2006/relationships/image" Target="../media/image6.png"/><Relationship Id="rId21" Type="http://schemas.openxmlformats.org/officeDocument/2006/relationships/customXml" Target="../ink/ink119.xml"/><Relationship Id="rId7" Type="http://schemas.openxmlformats.org/officeDocument/2006/relationships/image" Target="../media/image48.png"/><Relationship Id="rId12" Type="http://schemas.openxmlformats.org/officeDocument/2006/relationships/image" Target="../media/image49.png"/><Relationship Id="rId17" Type="http://schemas.openxmlformats.org/officeDocument/2006/relationships/image" Target="../media/image51.png"/><Relationship Id="rId25" Type="http://schemas.openxmlformats.org/officeDocument/2006/relationships/customXml" Target="../ink/ink123.xml"/><Relationship Id="rId2" Type="http://schemas.openxmlformats.org/officeDocument/2006/relationships/notesSlide" Target="../notesSlides/notesSlide7.xml"/><Relationship Id="rId16" Type="http://schemas.openxmlformats.org/officeDocument/2006/relationships/customXml" Target="../ink/ink115.xml"/><Relationship Id="rId20" Type="http://schemas.openxmlformats.org/officeDocument/2006/relationships/customXml" Target="../ink/ink118.xml"/><Relationship Id="rId29"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customXml" Target="../ink/ink108.xml"/><Relationship Id="rId11" Type="http://schemas.openxmlformats.org/officeDocument/2006/relationships/customXml" Target="../ink/ink112.xml"/><Relationship Id="rId24" Type="http://schemas.openxmlformats.org/officeDocument/2006/relationships/customXml" Target="../ink/ink122.xml"/><Relationship Id="rId32"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customXml" Target="../ink/ink114.xml"/><Relationship Id="rId23" Type="http://schemas.openxmlformats.org/officeDocument/2006/relationships/customXml" Target="../ink/ink121.xml"/><Relationship Id="rId28" Type="http://schemas.openxmlformats.org/officeDocument/2006/relationships/customXml" Target="../ink/ink126.xml"/><Relationship Id="rId10" Type="http://schemas.openxmlformats.org/officeDocument/2006/relationships/customXml" Target="../ink/ink111.xml"/><Relationship Id="rId19" Type="http://schemas.openxmlformats.org/officeDocument/2006/relationships/customXml" Target="../ink/ink117.xml"/><Relationship Id="rId31" Type="http://schemas.openxmlformats.org/officeDocument/2006/relationships/customXml" Target="../ink/ink128.xml"/><Relationship Id="rId4" Type="http://schemas.openxmlformats.org/officeDocument/2006/relationships/customXml" Target="../ink/ink107.xml"/><Relationship Id="rId9" Type="http://schemas.openxmlformats.org/officeDocument/2006/relationships/customXml" Target="../ink/ink110.xml"/><Relationship Id="rId14" Type="http://schemas.openxmlformats.org/officeDocument/2006/relationships/image" Target="../media/image50.png"/><Relationship Id="rId22" Type="http://schemas.openxmlformats.org/officeDocument/2006/relationships/customXml" Target="../ink/ink120.xml"/><Relationship Id="rId27" Type="http://schemas.openxmlformats.org/officeDocument/2006/relationships/customXml" Target="../ink/ink125.xml"/><Relationship Id="rId30" Type="http://schemas.openxmlformats.org/officeDocument/2006/relationships/customXml" Target="../ink/ink127.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8" Type="http://schemas.openxmlformats.org/officeDocument/2006/relationships/customXml" Target="../ink/ink131.xml"/><Relationship Id="rId13" Type="http://schemas.openxmlformats.org/officeDocument/2006/relationships/customXml" Target="../ink/ink135.xml"/><Relationship Id="rId18" Type="http://schemas.openxmlformats.org/officeDocument/2006/relationships/customXml" Target="../ink/ink138.xml"/><Relationship Id="rId26" Type="http://schemas.openxmlformats.org/officeDocument/2006/relationships/customXml" Target="../ink/ink146.xml"/><Relationship Id="rId3" Type="http://schemas.openxmlformats.org/officeDocument/2006/relationships/image" Target="../media/image6.png"/><Relationship Id="rId21" Type="http://schemas.openxmlformats.org/officeDocument/2006/relationships/customXml" Target="../ink/ink141.xml"/><Relationship Id="rId7" Type="http://schemas.openxmlformats.org/officeDocument/2006/relationships/image" Target="../media/image48.png"/><Relationship Id="rId12" Type="http://schemas.openxmlformats.org/officeDocument/2006/relationships/image" Target="../media/image49.png"/><Relationship Id="rId17" Type="http://schemas.openxmlformats.org/officeDocument/2006/relationships/image" Target="../media/image51.png"/><Relationship Id="rId25" Type="http://schemas.openxmlformats.org/officeDocument/2006/relationships/customXml" Target="../ink/ink145.xml"/><Relationship Id="rId2" Type="http://schemas.openxmlformats.org/officeDocument/2006/relationships/notesSlide" Target="../notesSlides/notesSlide8.xml"/><Relationship Id="rId16" Type="http://schemas.openxmlformats.org/officeDocument/2006/relationships/customXml" Target="../ink/ink137.xml"/><Relationship Id="rId20" Type="http://schemas.openxmlformats.org/officeDocument/2006/relationships/customXml" Target="../ink/ink140.xml"/><Relationship Id="rId29"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customXml" Target="../ink/ink130.xml"/><Relationship Id="rId11" Type="http://schemas.openxmlformats.org/officeDocument/2006/relationships/customXml" Target="../ink/ink134.xml"/><Relationship Id="rId24" Type="http://schemas.openxmlformats.org/officeDocument/2006/relationships/customXml" Target="../ink/ink144.xml"/><Relationship Id="rId32"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customXml" Target="../ink/ink136.xml"/><Relationship Id="rId23" Type="http://schemas.openxmlformats.org/officeDocument/2006/relationships/customXml" Target="../ink/ink143.xml"/><Relationship Id="rId28" Type="http://schemas.openxmlformats.org/officeDocument/2006/relationships/customXml" Target="../ink/ink148.xml"/><Relationship Id="rId10" Type="http://schemas.openxmlformats.org/officeDocument/2006/relationships/customXml" Target="../ink/ink133.xml"/><Relationship Id="rId19" Type="http://schemas.openxmlformats.org/officeDocument/2006/relationships/customXml" Target="../ink/ink139.xml"/><Relationship Id="rId31" Type="http://schemas.openxmlformats.org/officeDocument/2006/relationships/customXml" Target="../ink/ink150.xml"/><Relationship Id="rId4" Type="http://schemas.openxmlformats.org/officeDocument/2006/relationships/customXml" Target="../ink/ink129.xml"/><Relationship Id="rId9" Type="http://schemas.openxmlformats.org/officeDocument/2006/relationships/customXml" Target="../ink/ink132.xml"/><Relationship Id="rId14" Type="http://schemas.openxmlformats.org/officeDocument/2006/relationships/image" Target="../media/image50.png"/><Relationship Id="rId22" Type="http://schemas.openxmlformats.org/officeDocument/2006/relationships/customXml" Target="../ink/ink142.xml"/><Relationship Id="rId27" Type="http://schemas.openxmlformats.org/officeDocument/2006/relationships/customXml" Target="../ink/ink147.xml"/><Relationship Id="rId30" Type="http://schemas.openxmlformats.org/officeDocument/2006/relationships/customXml" Target="../ink/ink149.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8" Type="http://schemas.openxmlformats.org/officeDocument/2006/relationships/customXml" Target="../ink/ink153.xml"/><Relationship Id="rId13" Type="http://schemas.openxmlformats.org/officeDocument/2006/relationships/customXml" Target="../ink/ink157.xml"/><Relationship Id="rId18" Type="http://schemas.openxmlformats.org/officeDocument/2006/relationships/customXml" Target="../ink/ink160.xml"/><Relationship Id="rId26" Type="http://schemas.openxmlformats.org/officeDocument/2006/relationships/customXml" Target="../ink/ink168.xml"/><Relationship Id="rId3" Type="http://schemas.openxmlformats.org/officeDocument/2006/relationships/image" Target="../media/image6.png"/><Relationship Id="rId21" Type="http://schemas.openxmlformats.org/officeDocument/2006/relationships/customXml" Target="../ink/ink163.xml"/><Relationship Id="rId7" Type="http://schemas.openxmlformats.org/officeDocument/2006/relationships/image" Target="../media/image48.png"/><Relationship Id="rId12" Type="http://schemas.openxmlformats.org/officeDocument/2006/relationships/image" Target="../media/image49.png"/><Relationship Id="rId17" Type="http://schemas.openxmlformats.org/officeDocument/2006/relationships/image" Target="../media/image51.png"/><Relationship Id="rId25" Type="http://schemas.openxmlformats.org/officeDocument/2006/relationships/customXml" Target="../ink/ink167.xml"/><Relationship Id="rId2" Type="http://schemas.openxmlformats.org/officeDocument/2006/relationships/notesSlide" Target="../notesSlides/notesSlide9.xml"/><Relationship Id="rId16" Type="http://schemas.openxmlformats.org/officeDocument/2006/relationships/customXml" Target="../ink/ink159.xml"/><Relationship Id="rId20" Type="http://schemas.openxmlformats.org/officeDocument/2006/relationships/customXml" Target="../ink/ink162.xml"/><Relationship Id="rId29"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customXml" Target="../ink/ink152.xml"/><Relationship Id="rId11" Type="http://schemas.openxmlformats.org/officeDocument/2006/relationships/customXml" Target="../ink/ink156.xml"/><Relationship Id="rId24" Type="http://schemas.openxmlformats.org/officeDocument/2006/relationships/customXml" Target="../ink/ink166.xml"/><Relationship Id="rId32"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customXml" Target="../ink/ink158.xml"/><Relationship Id="rId23" Type="http://schemas.openxmlformats.org/officeDocument/2006/relationships/customXml" Target="../ink/ink165.xml"/><Relationship Id="rId28" Type="http://schemas.openxmlformats.org/officeDocument/2006/relationships/customXml" Target="../ink/ink170.xml"/><Relationship Id="rId10" Type="http://schemas.openxmlformats.org/officeDocument/2006/relationships/customXml" Target="../ink/ink155.xml"/><Relationship Id="rId19" Type="http://schemas.openxmlformats.org/officeDocument/2006/relationships/customXml" Target="../ink/ink161.xml"/><Relationship Id="rId31" Type="http://schemas.openxmlformats.org/officeDocument/2006/relationships/customXml" Target="../ink/ink172.xml"/><Relationship Id="rId4" Type="http://schemas.openxmlformats.org/officeDocument/2006/relationships/customXml" Target="../ink/ink151.xml"/><Relationship Id="rId9" Type="http://schemas.openxmlformats.org/officeDocument/2006/relationships/customXml" Target="../ink/ink154.xml"/><Relationship Id="rId14" Type="http://schemas.openxmlformats.org/officeDocument/2006/relationships/image" Target="../media/image50.png"/><Relationship Id="rId22" Type="http://schemas.openxmlformats.org/officeDocument/2006/relationships/customXml" Target="../ink/ink164.xml"/><Relationship Id="rId27" Type="http://schemas.openxmlformats.org/officeDocument/2006/relationships/customXml" Target="../ink/ink169.xml"/><Relationship Id="rId30" Type="http://schemas.openxmlformats.org/officeDocument/2006/relationships/customXml" Target="../ink/ink171.xml"/></Relationships>
</file>

<file path=ppt/slides/_rels/slide5.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customXml" Target="../ink/ink47.xml"/><Relationship Id="rId18" Type="http://schemas.openxmlformats.org/officeDocument/2006/relationships/customXml" Target="../ink/ink50.xml"/><Relationship Id="rId26" Type="http://schemas.openxmlformats.org/officeDocument/2006/relationships/customXml" Target="../ink/ink58.xml"/><Relationship Id="rId3" Type="http://schemas.openxmlformats.org/officeDocument/2006/relationships/image" Target="../media/image6.png"/><Relationship Id="rId21" Type="http://schemas.openxmlformats.org/officeDocument/2006/relationships/customXml" Target="../ink/ink53.xml"/><Relationship Id="rId7" Type="http://schemas.openxmlformats.org/officeDocument/2006/relationships/image" Target="../media/image16.png"/><Relationship Id="rId12" Type="http://schemas.openxmlformats.org/officeDocument/2006/relationships/image" Target="../media/image19.png"/><Relationship Id="rId17" Type="http://schemas.openxmlformats.org/officeDocument/2006/relationships/image" Target="../media/image21.png"/><Relationship Id="rId25" Type="http://schemas.openxmlformats.org/officeDocument/2006/relationships/customXml" Target="../ink/ink57.xml"/><Relationship Id="rId2" Type="http://schemas.openxmlformats.org/officeDocument/2006/relationships/notesSlide" Target="../notesSlides/notesSlide3.xml"/><Relationship Id="rId16" Type="http://schemas.openxmlformats.org/officeDocument/2006/relationships/customXml" Target="../ink/ink49.xml"/><Relationship Id="rId20" Type="http://schemas.openxmlformats.org/officeDocument/2006/relationships/customXml" Target="../ink/ink52.xml"/><Relationship Id="rId29"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customXml" Target="../ink/ink42.xml"/><Relationship Id="rId11" Type="http://schemas.openxmlformats.org/officeDocument/2006/relationships/customXml" Target="../ink/ink46.xml"/><Relationship Id="rId24" Type="http://schemas.openxmlformats.org/officeDocument/2006/relationships/customXml" Target="../ink/ink56.xml"/><Relationship Id="rId32" Type="http://schemas.openxmlformats.org/officeDocument/2006/relationships/image" Target="../media/image23.png"/><Relationship Id="rId5" Type="http://schemas.openxmlformats.org/officeDocument/2006/relationships/image" Target="../media/image15.png"/><Relationship Id="rId15" Type="http://schemas.openxmlformats.org/officeDocument/2006/relationships/customXml" Target="../ink/ink48.xml"/><Relationship Id="rId23" Type="http://schemas.openxmlformats.org/officeDocument/2006/relationships/customXml" Target="../ink/ink55.xml"/><Relationship Id="rId28" Type="http://schemas.openxmlformats.org/officeDocument/2006/relationships/customXml" Target="../ink/ink60.xml"/><Relationship Id="rId10" Type="http://schemas.openxmlformats.org/officeDocument/2006/relationships/customXml" Target="../ink/ink45.xml"/><Relationship Id="rId19" Type="http://schemas.openxmlformats.org/officeDocument/2006/relationships/customXml" Target="../ink/ink51.xml"/><Relationship Id="rId31" Type="http://schemas.openxmlformats.org/officeDocument/2006/relationships/customXml" Target="../ink/ink62.xml"/><Relationship Id="rId4" Type="http://schemas.openxmlformats.org/officeDocument/2006/relationships/customXml" Target="../ink/ink41.xml"/><Relationship Id="rId9" Type="http://schemas.openxmlformats.org/officeDocument/2006/relationships/customXml" Target="../ink/ink44.xml"/><Relationship Id="rId14" Type="http://schemas.openxmlformats.org/officeDocument/2006/relationships/image" Target="../media/image20.png"/><Relationship Id="rId22" Type="http://schemas.openxmlformats.org/officeDocument/2006/relationships/customXml" Target="../ink/ink54.xml"/><Relationship Id="rId27" Type="http://schemas.openxmlformats.org/officeDocument/2006/relationships/customXml" Target="../ink/ink59.xml"/><Relationship Id="rId30" Type="http://schemas.openxmlformats.org/officeDocument/2006/relationships/customXml" Target="../ink/ink61.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2345719"/>
            <a:ext cx="5186301" cy="1325563"/>
          </a:xfrm>
        </p:spPr>
        <p:txBody>
          <a:bodyPr anchor="ctr">
            <a:normAutofit/>
          </a:bodyPr>
          <a:lstStyle/>
          <a:p>
            <a:r>
              <a:rPr lang="en-US" dirty="0">
                <a:solidFill>
                  <a:srgbClr val="0E659B"/>
                </a:solidFill>
                <a:latin typeface="IBM Plex Mono SemiBold"/>
              </a:rPr>
              <a:t>IBM Data Science Capstone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dirty="0">
                <a:latin typeface="IBM Plex Mono Text"/>
              </a:rPr>
              <a:t>Chen-</a:t>
            </a:r>
            <a:r>
              <a:rPr lang="en-US" dirty="0" err="1">
                <a:latin typeface="IBM Plex Mono Text"/>
              </a:rPr>
              <a:t>han</a:t>
            </a:r>
            <a:r>
              <a:rPr lang="en-US" dirty="0">
                <a:latin typeface="IBM Plex Mono Text"/>
              </a:rPr>
              <a:t> Lin</a:t>
            </a:r>
            <a:endParaRPr lang="en-US" dirty="0"/>
          </a:p>
          <a:p>
            <a:pPr marL="0" indent="0">
              <a:buNone/>
            </a:pPr>
            <a:r>
              <a:rPr lang="en-US" dirty="0">
                <a:latin typeface="IBM Plex Mono Text"/>
              </a:rPr>
              <a:t>2024-06-23</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4"/>
            <a:ext cx="6977580" cy="4759473"/>
          </a:xfrm>
          <a:prstGeom prst="rect">
            <a:avLst/>
          </a:prstGeom>
        </p:spPr>
        <p:txBody>
          <a:bodyPr vert="horz" lIns="91440" tIns="45720" rIns="91440" bIns="45720" rtlCol="0" anchor="t">
            <a:normAutofit/>
          </a:bodyPr>
          <a:lstStyle/>
          <a:p>
            <a:r>
              <a:rPr lang="en-US" sz="2400" dirty="0">
                <a:solidFill>
                  <a:schemeClr val="accent3">
                    <a:lumMod val="25000"/>
                  </a:schemeClr>
                </a:solidFill>
                <a:latin typeface="Abadi" panose="020B0604020104020204" pitchFamily="34" charset="0"/>
              </a:rPr>
              <a:t>We conducted exploratory data analysis and identified the training labels.</a:t>
            </a:r>
          </a:p>
          <a:p>
            <a:r>
              <a:rPr lang="en-US" sz="2400" dirty="0">
                <a:solidFill>
                  <a:schemeClr val="accent3">
                    <a:lumMod val="25000"/>
                  </a:schemeClr>
                </a:solidFill>
                <a:latin typeface="Abadi" panose="020B0604020104020204" pitchFamily="34" charset="0"/>
              </a:rPr>
              <a:t>We computed the number of launches at each site, as well as the frequency and count of each orbit type.</a:t>
            </a:r>
          </a:p>
          <a:p>
            <a:r>
              <a:rPr lang="en-US" sz="2400" dirty="0">
                <a:solidFill>
                  <a:schemeClr val="accent3">
                    <a:lumMod val="25000"/>
                  </a:schemeClr>
                </a:solidFill>
                <a:latin typeface="Abadi" panose="020B0604020104020204" pitchFamily="34" charset="0"/>
              </a:rPr>
              <a:t>We generated the landing outcome label from the outcome column and saved the results to a CSV file.</a:t>
            </a:r>
          </a:p>
          <a:p>
            <a:r>
              <a:rPr lang="en-US" sz="2400" dirty="0">
                <a:solidFill>
                  <a:schemeClr val="accent3">
                    <a:lumMod val="25000"/>
                  </a:schemeClr>
                </a:solidFill>
                <a:latin typeface="Abadi" panose="020B0604020104020204" pitchFamily="34" charset="0"/>
              </a:rPr>
              <a:t>Link to GitHub for data wrangling notebook:</a:t>
            </a:r>
          </a:p>
          <a:p>
            <a:r>
              <a:rPr lang="en-US" sz="1600" dirty="0">
                <a:latin typeface="IBM Plex Mono Text"/>
              </a:rPr>
              <a:t>https://github.com/chenhan-lin-cl/ibm_ds_capstone/blob/main/03.%20Spacex-Data%20wrangling.ipynb</a:t>
            </a:r>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pic>
        <p:nvPicPr>
          <p:cNvPr id="2050" name="Picture 2" descr="Output image">
            <a:extLst>
              <a:ext uri="{FF2B5EF4-FFF2-40B4-BE49-F238E27FC236}">
                <a16:creationId xmlns:a16="http://schemas.microsoft.com/office/drawing/2014/main" id="{CE6DD42A-AC06-9D05-D898-27251B1EAB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826" r="25556"/>
          <a:stretch/>
        </p:blipFill>
        <p:spPr bwMode="auto">
          <a:xfrm>
            <a:off x="7853917" y="1509890"/>
            <a:ext cx="4004930" cy="480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5566995" cy="1286170"/>
          </a:xfrm>
          <a:prstGeom prst="rect">
            <a:avLst/>
          </a:prstGeom>
        </p:spPr>
        <p:txBody>
          <a:bodyPr lIns="91440" tIns="45720" rIns="91440" bIns="45720" anchor="t"/>
          <a:lstStyle/>
          <a:p>
            <a:pPr>
              <a:lnSpc>
                <a:spcPct val="100000"/>
              </a:lnSpc>
              <a:spcBef>
                <a:spcPts val="1400"/>
              </a:spcBef>
            </a:pPr>
            <a:r>
              <a:rPr lang="en-US" sz="1600" dirty="0"/>
              <a:t>We analyzed the data by visualizing the relationships between various factors: flight number and launch site, payload and launch site, success rate for each orbit type, flight number and orbit type, and the yearly trend in launch success.</a:t>
            </a:r>
            <a:endParaRPr lang="en-US" sz="2200"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pic>
        <p:nvPicPr>
          <p:cNvPr id="6" name="Picture 5">
            <a:extLst>
              <a:ext uri="{FF2B5EF4-FFF2-40B4-BE49-F238E27FC236}">
                <a16:creationId xmlns:a16="http://schemas.microsoft.com/office/drawing/2014/main" id="{B44584B7-DCDC-D49A-2602-DA3A4D86AE7F}"/>
              </a:ext>
            </a:extLst>
          </p:cNvPr>
          <p:cNvPicPr>
            <a:picLocks noChangeAspect="1"/>
          </p:cNvPicPr>
          <p:nvPr/>
        </p:nvPicPr>
        <p:blipFill>
          <a:blip r:embed="rId3"/>
          <a:stretch>
            <a:fillRect/>
          </a:stretch>
        </p:blipFill>
        <p:spPr>
          <a:xfrm>
            <a:off x="7435702" y="1400324"/>
            <a:ext cx="4022270" cy="3117891"/>
          </a:xfrm>
          <a:prstGeom prst="rect">
            <a:avLst/>
          </a:prstGeom>
        </p:spPr>
      </p:pic>
      <p:sp>
        <p:nvSpPr>
          <p:cNvPr id="7" name="Content Placeholder 4">
            <a:extLst>
              <a:ext uri="{FF2B5EF4-FFF2-40B4-BE49-F238E27FC236}">
                <a16:creationId xmlns:a16="http://schemas.microsoft.com/office/drawing/2014/main" id="{1CF55A72-2635-ADF7-6DE9-3DC92967835C}"/>
              </a:ext>
            </a:extLst>
          </p:cNvPr>
          <p:cNvSpPr txBox="1">
            <a:spLocks/>
          </p:cNvSpPr>
          <p:nvPr/>
        </p:nvSpPr>
        <p:spPr>
          <a:xfrm>
            <a:off x="6502731" y="4514118"/>
            <a:ext cx="5566995" cy="1887116"/>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1800"/>
              <a:t>Link to </a:t>
            </a:r>
            <a:r>
              <a:rPr lang="en-US" sz="1800" err="1"/>
              <a:t>github</a:t>
            </a:r>
            <a:r>
              <a:rPr lang="en-US" sz="1800"/>
              <a:t> for EDA with Data Visualization notebook: </a:t>
            </a:r>
            <a:r>
              <a:rPr lang="en-US" sz="1800" dirty="0">
                <a:ea typeface="+mn-lt"/>
                <a:cs typeface="+mn-lt"/>
                <a:hlinkClick r:id="rId4"/>
              </a:rPr>
              <a:t>https://github.com/chenhan-lin-cl/ibm_ds_capstone/blob/main/04.%20EDA%20with%20Data%20Visualization.ipynb</a:t>
            </a:r>
            <a:endParaRPr lang="en-US" sz="1800">
              <a:ea typeface="+mn-lt"/>
              <a:cs typeface="+mn-lt"/>
              <a:hlinkClick r:id="rId5">
                <a:extLst>
                  <a:ext uri="{A12FA001-AC4F-418D-AE19-62706E023703}">
                    <ahyp:hlinkClr xmlns:ahyp="http://schemas.microsoft.com/office/drawing/2018/hyperlinkcolor" val="tx"/>
                  </a:ext>
                </a:extLst>
              </a:hlinkClick>
            </a:endParaRPr>
          </a:p>
          <a:p>
            <a:pPr>
              <a:lnSpc>
                <a:spcPct val="100000"/>
              </a:lnSpc>
              <a:spcBef>
                <a:spcPts val="1400"/>
              </a:spcBef>
            </a:pPr>
            <a:endParaRPr lang="en-US" sz="1800" dirty="0">
              <a:ea typeface="+mn-lt"/>
              <a:cs typeface="+mn-lt"/>
            </a:endParaRPr>
          </a:p>
        </p:txBody>
      </p:sp>
      <p:pic>
        <p:nvPicPr>
          <p:cNvPr id="11" name="Picture 10">
            <a:extLst>
              <a:ext uri="{FF2B5EF4-FFF2-40B4-BE49-F238E27FC236}">
                <a16:creationId xmlns:a16="http://schemas.microsoft.com/office/drawing/2014/main" id="{0C3340BB-904B-D665-F688-B30EDB0CDD33}"/>
              </a:ext>
            </a:extLst>
          </p:cNvPr>
          <p:cNvPicPr>
            <a:picLocks noChangeAspect="1"/>
          </p:cNvPicPr>
          <p:nvPr/>
        </p:nvPicPr>
        <p:blipFill>
          <a:blip r:embed="rId6"/>
          <a:stretch>
            <a:fillRect/>
          </a:stretch>
        </p:blipFill>
        <p:spPr>
          <a:xfrm>
            <a:off x="1176670" y="3335829"/>
            <a:ext cx="4512600" cy="2970739"/>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473422"/>
            <a:ext cx="9745589" cy="3346671"/>
          </a:xfrm>
          <a:prstGeom prst="rect">
            <a:avLst/>
          </a:prstGeom>
        </p:spPr>
        <p:txBody>
          <a:bodyPr lIns="91440" tIns="45720" rIns="91440" bIns="45720" anchor="t"/>
          <a:lstStyle/>
          <a:p>
            <a:r>
              <a:rPr lang="en-US" sz="1800" dirty="0"/>
              <a:t>We imported the SpaceX dataset directly into a PostgreSQL database within the </a:t>
            </a:r>
            <a:r>
              <a:rPr lang="en-US" sz="1800" dirty="0" err="1"/>
              <a:t>Jupyter</a:t>
            </a:r>
            <a:r>
              <a:rPr lang="en-US" sz="1800" dirty="0"/>
              <a:t> notebook environment.</a:t>
            </a:r>
          </a:p>
          <a:p>
            <a:r>
              <a:rPr lang="en-US" sz="1800" dirty="0"/>
              <a:t>We conducted Exploratory Data Analysis (EDA) using SQL to derive insights from the data. Our SQL queries revealed, for example:</a:t>
            </a:r>
          </a:p>
          <a:p>
            <a:r>
              <a:rPr lang="en-US" sz="1800" dirty="0"/>
              <a:t> The names of the unique launch sites used in space missions.</a:t>
            </a:r>
          </a:p>
          <a:p>
            <a:r>
              <a:rPr lang="en-US" sz="1800" dirty="0"/>
              <a:t> The total payload mass carried by boosters launched under NASA's CRS program.</a:t>
            </a:r>
          </a:p>
          <a:p>
            <a:r>
              <a:rPr lang="en-US" sz="1800" dirty="0"/>
              <a:t> The average payload mass carried by the F9 v1.1 booster version.</a:t>
            </a:r>
          </a:p>
          <a:p>
            <a:r>
              <a:rPr lang="en-US" sz="1800" dirty="0"/>
              <a:t> The total count of successful and failed mission outcomes.</a:t>
            </a:r>
          </a:p>
          <a:p>
            <a:r>
              <a:rPr lang="en-US" sz="1800" dirty="0"/>
              <a:t> The failed landing outcomes on drone ships, including their booster versions and launch site names.</a:t>
            </a:r>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
        <p:nvSpPr>
          <p:cNvPr id="2" name="Content Placeholder 4">
            <a:extLst>
              <a:ext uri="{FF2B5EF4-FFF2-40B4-BE49-F238E27FC236}">
                <a16:creationId xmlns:a16="http://schemas.microsoft.com/office/drawing/2014/main" id="{3203A617-40A4-0E5A-6198-51535B436CB1}"/>
              </a:ext>
            </a:extLst>
          </p:cNvPr>
          <p:cNvSpPr txBox="1">
            <a:spLocks/>
          </p:cNvSpPr>
          <p:nvPr/>
        </p:nvSpPr>
        <p:spPr>
          <a:xfrm>
            <a:off x="597481" y="5288431"/>
            <a:ext cx="9745589" cy="90854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Link to </a:t>
            </a:r>
            <a:r>
              <a:rPr lang="en-US" sz="1800" err="1"/>
              <a:t>github</a:t>
            </a:r>
            <a:r>
              <a:rPr lang="en-US" sz="1800" dirty="0"/>
              <a:t> for EDA with SQL Notebook:</a:t>
            </a:r>
          </a:p>
          <a:p>
            <a:r>
              <a:rPr lang="en-US" sz="1800" dirty="0">
                <a:solidFill>
                  <a:srgbClr val="000000"/>
                </a:solidFill>
                <a:ea typeface="+mn-lt"/>
                <a:cs typeface="+mn-lt"/>
                <a:hlinkClick r:id="rId3"/>
              </a:rPr>
              <a:t>https://github.com/chenhan-lin-cl/ibm_ds_capstone/blob/main/05.%20EDA%20with%20SQL.ipynb</a:t>
            </a:r>
          </a:p>
          <a:p>
            <a:endParaRPr lang="en-US" sz="1800" dirty="0">
              <a:solidFill>
                <a:srgbClr val="000000"/>
              </a:solidFill>
              <a:ea typeface="+mn-lt"/>
              <a:cs typeface="+mn-lt"/>
            </a:endParaRPr>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267556"/>
            <a:ext cx="10515600" cy="2666493"/>
          </a:xfrm>
          <a:prstGeom prst="rect">
            <a:avLst/>
          </a:prstGeom>
        </p:spPr>
        <p:txBody>
          <a:bodyPr>
            <a:normAutofit/>
          </a:bodyPr>
          <a:lstStyle/>
          <a:p>
            <a:pPr>
              <a:lnSpc>
                <a:spcPct val="100000"/>
              </a:lnSpc>
              <a:spcBef>
                <a:spcPts val="1400"/>
              </a:spcBef>
            </a:pPr>
            <a:r>
              <a:rPr lang="en-US" sz="1600" dirty="0">
                <a:solidFill>
                  <a:schemeClr val="accent3">
                    <a:lumMod val="25000"/>
                  </a:schemeClr>
                </a:solidFill>
                <a:latin typeface="Abadi" panose="020B0604020104020204" pitchFamily="34" charset="0"/>
              </a:rPr>
              <a:t>We marked all launch sites on a Folium map and added map objects like markers, circles, and lines to indicate the success or failure of launches at each site.</a:t>
            </a:r>
          </a:p>
          <a:p>
            <a:pPr>
              <a:lnSpc>
                <a:spcPct val="100000"/>
              </a:lnSpc>
              <a:spcBef>
                <a:spcPts val="1400"/>
              </a:spcBef>
            </a:pPr>
            <a:r>
              <a:rPr lang="en-US" sz="1600" dirty="0">
                <a:solidFill>
                  <a:schemeClr val="accent3">
                    <a:lumMod val="25000"/>
                  </a:schemeClr>
                </a:solidFill>
                <a:latin typeface="Abadi" panose="020B0604020104020204" pitchFamily="34" charset="0"/>
              </a:rPr>
              <a:t>We categorized launch outcomes as 0 for failure and 1 for success.</a:t>
            </a:r>
          </a:p>
          <a:p>
            <a:pPr>
              <a:lnSpc>
                <a:spcPct val="100000"/>
              </a:lnSpc>
              <a:spcBef>
                <a:spcPts val="1400"/>
              </a:spcBef>
            </a:pPr>
            <a:r>
              <a:rPr lang="en-US" sz="1600" dirty="0">
                <a:solidFill>
                  <a:schemeClr val="accent3">
                    <a:lumMod val="25000"/>
                  </a:schemeClr>
                </a:solidFill>
                <a:latin typeface="Abadi" panose="020B0604020104020204" pitchFamily="34" charset="0"/>
              </a:rPr>
              <a:t>Using color-coded marker clusters, we identified which launch sites had relatively high success rates.</a:t>
            </a:r>
          </a:p>
          <a:p>
            <a:pPr>
              <a:lnSpc>
                <a:spcPct val="100000"/>
              </a:lnSpc>
              <a:spcBef>
                <a:spcPts val="1400"/>
              </a:spcBef>
            </a:pPr>
            <a:r>
              <a:rPr lang="en-US" sz="1600" dirty="0">
                <a:solidFill>
                  <a:schemeClr val="accent3">
                    <a:lumMod val="25000"/>
                  </a:schemeClr>
                </a:solidFill>
                <a:latin typeface="Abadi" panose="020B0604020104020204" pitchFamily="34" charset="0"/>
              </a:rPr>
              <a:t>We calculated the distances from each launch site to nearby features and answered questions such as:</a:t>
            </a:r>
          </a:p>
          <a:p>
            <a:pPr lvl="1">
              <a:lnSpc>
                <a:spcPct val="100000"/>
              </a:lnSpc>
              <a:spcBef>
                <a:spcPts val="1400"/>
              </a:spcBef>
            </a:pPr>
            <a:r>
              <a:rPr lang="en-US" sz="1200" dirty="0">
                <a:solidFill>
                  <a:schemeClr val="accent3">
                    <a:lumMod val="25000"/>
                  </a:schemeClr>
                </a:solidFill>
                <a:latin typeface="Abadi" panose="020B0604020104020204" pitchFamily="34" charset="0"/>
              </a:rPr>
              <a:t>  Are launch sites near railways, highways, and coastlines?</a:t>
            </a:r>
          </a:p>
          <a:p>
            <a:pPr lvl="1">
              <a:lnSpc>
                <a:spcPct val="100000"/>
              </a:lnSpc>
              <a:spcBef>
                <a:spcPts val="1400"/>
              </a:spcBef>
            </a:pPr>
            <a:r>
              <a:rPr lang="en-US" sz="1200" dirty="0">
                <a:solidFill>
                  <a:schemeClr val="accent3">
                    <a:lumMod val="25000"/>
                  </a:schemeClr>
                </a:solidFill>
                <a:latin typeface="Abadi" panose="020B0604020104020204" pitchFamily="34" charset="0"/>
              </a:rPr>
              <a:t>  Do launch sites maintain a certain distance from cities?</a:t>
            </a:r>
            <a:endParaRPr lang="en-US" sz="1200" dirty="0"/>
          </a:p>
          <a:p>
            <a:endParaRPr lang="en-US" sz="1600"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
        <p:nvSpPr>
          <p:cNvPr id="2" name="Content Placeholder 4">
            <a:extLst>
              <a:ext uri="{FF2B5EF4-FFF2-40B4-BE49-F238E27FC236}">
                <a16:creationId xmlns:a16="http://schemas.microsoft.com/office/drawing/2014/main" id="{75EAE4CC-129F-3410-73EA-407BE1CE9DCC}"/>
              </a:ext>
            </a:extLst>
          </p:cNvPr>
          <p:cNvSpPr txBox="1">
            <a:spLocks/>
          </p:cNvSpPr>
          <p:nvPr/>
        </p:nvSpPr>
        <p:spPr>
          <a:xfrm>
            <a:off x="734028" y="3818105"/>
            <a:ext cx="10515600" cy="2129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1600" dirty="0">
                <a:solidFill>
                  <a:schemeClr val="accent3">
                    <a:lumMod val="25000"/>
                  </a:schemeClr>
                </a:solidFill>
                <a:latin typeface="Abadi" panose="020B0604020104020204" pitchFamily="34" charset="0"/>
              </a:rPr>
              <a:t>We added these objects to the map to visually represent and analyze the data more effectively:</a:t>
            </a:r>
          </a:p>
          <a:p>
            <a:pPr lvl="1">
              <a:lnSpc>
                <a:spcPct val="100000"/>
              </a:lnSpc>
              <a:spcBef>
                <a:spcPts val="1400"/>
              </a:spcBef>
            </a:pPr>
            <a:r>
              <a:rPr lang="en-US" sz="1200" dirty="0">
                <a:solidFill>
                  <a:schemeClr val="accent3">
                    <a:lumMod val="25000"/>
                  </a:schemeClr>
                </a:solidFill>
                <a:latin typeface="Abadi" panose="020B0604020104020204" pitchFamily="34" charset="0"/>
              </a:rPr>
              <a:t>Markers, circles, and lines: These indicate the locations of launch sites and the success or failure of launches, providing a clear and immediate visual understanding of where launches occurred and their outcomes.</a:t>
            </a:r>
          </a:p>
          <a:p>
            <a:pPr lvl="1">
              <a:lnSpc>
                <a:spcPct val="100000"/>
              </a:lnSpc>
              <a:spcBef>
                <a:spcPts val="1400"/>
              </a:spcBef>
            </a:pPr>
            <a:r>
              <a:rPr lang="en-US" sz="1200" dirty="0">
                <a:solidFill>
                  <a:schemeClr val="accent3">
                    <a:lumMod val="25000"/>
                  </a:schemeClr>
                </a:solidFill>
                <a:latin typeface="Abadi" panose="020B0604020104020204" pitchFamily="34" charset="0"/>
              </a:rPr>
              <a:t>Color-labeled marker clusters: These help quickly identify which launch sites have higher success rates, making it easier to assess performance at a glance.</a:t>
            </a:r>
          </a:p>
          <a:p>
            <a:pPr lvl="1">
              <a:lnSpc>
                <a:spcPct val="100000"/>
              </a:lnSpc>
              <a:spcBef>
                <a:spcPts val="1400"/>
              </a:spcBef>
            </a:pPr>
            <a:r>
              <a:rPr lang="en-US" sz="1200" dirty="0">
                <a:solidFill>
                  <a:schemeClr val="accent3">
                    <a:lumMod val="25000"/>
                  </a:schemeClr>
                </a:solidFill>
                <a:latin typeface="Abadi" panose="020B0604020104020204" pitchFamily="34" charset="0"/>
              </a:rPr>
              <a:t>Distance calculations: These allow us to explore the geographical context of launch sites, such as their proximity to railways, highways, coastlines, and cities, which can be crucial for logistical, safety, and strategic planning.</a:t>
            </a:r>
            <a:endParaRPr lang="en-US" sz="1200" dirty="0"/>
          </a:p>
        </p:txBody>
      </p:sp>
      <p:sp>
        <p:nvSpPr>
          <p:cNvPr id="6" name="Content Placeholder 4">
            <a:extLst>
              <a:ext uri="{FF2B5EF4-FFF2-40B4-BE49-F238E27FC236}">
                <a16:creationId xmlns:a16="http://schemas.microsoft.com/office/drawing/2014/main" id="{BFA0E4F8-F2EA-51BE-87D2-C8FFC9217CFE}"/>
              </a:ext>
            </a:extLst>
          </p:cNvPr>
          <p:cNvSpPr txBox="1">
            <a:spLocks/>
          </p:cNvSpPr>
          <p:nvPr/>
        </p:nvSpPr>
        <p:spPr>
          <a:xfrm>
            <a:off x="836864" y="5766071"/>
            <a:ext cx="10515600" cy="779966"/>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1600" dirty="0">
                <a:solidFill>
                  <a:schemeClr val="accent3">
                    <a:lumMod val="25000"/>
                  </a:schemeClr>
                </a:solidFill>
                <a:latin typeface="Abadi" panose="020B0604020104020204" pitchFamily="34" charset="0"/>
              </a:rPr>
              <a:t>Link to </a:t>
            </a:r>
            <a:r>
              <a:rPr lang="en-US" sz="1600" dirty="0" err="1">
                <a:solidFill>
                  <a:schemeClr val="accent3">
                    <a:lumMod val="25000"/>
                  </a:schemeClr>
                </a:solidFill>
                <a:latin typeface="Abadi" panose="020B0604020104020204" pitchFamily="34" charset="0"/>
              </a:rPr>
              <a:t>github</a:t>
            </a:r>
            <a:r>
              <a:rPr lang="en-US" sz="1600" dirty="0">
                <a:solidFill>
                  <a:schemeClr val="accent3">
                    <a:lumMod val="25000"/>
                  </a:schemeClr>
                </a:solidFill>
                <a:latin typeface="Abadi" panose="020B0604020104020204" pitchFamily="34" charset="0"/>
              </a:rPr>
              <a:t> Interactive Map with folium Notebook: </a:t>
            </a:r>
          </a:p>
          <a:p>
            <a:pPr marL="457200" lvl="1" indent="0">
              <a:lnSpc>
                <a:spcPct val="100000"/>
              </a:lnSpc>
              <a:spcBef>
                <a:spcPts val="1400"/>
              </a:spcBef>
              <a:buNone/>
            </a:pPr>
            <a:r>
              <a:rPr lang="en-AU" sz="700" dirty="0">
                <a:solidFill>
                  <a:srgbClr val="0563C1"/>
                </a:solidFill>
              </a:rPr>
              <a:t>-</a:t>
            </a:r>
            <a:r>
              <a:rPr lang="en-AU" sz="700" dirty="0">
                <a:solidFill>
                  <a:srgbClr val="0563C1"/>
                </a:solidFill>
                <a:ea typeface="+mn-lt"/>
                <a:cs typeface="+mn-lt"/>
              </a:rPr>
              <a:t>https://github.com/chenhan-lin-cl/ibm_ds_capstone/blob/main/06.%20Interactive%20Map%20with%20Folium.ipynb</a:t>
            </a:r>
            <a:endParaRPr lang="en-AU" sz="1600">
              <a:solidFill>
                <a:srgbClr val="FF0000"/>
              </a:solidFill>
              <a:latin typeface="IBM Plex Sans Text"/>
            </a:endParaRP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34028" y="1286535"/>
            <a:ext cx="11004316" cy="5213502"/>
          </a:xfrm>
          <a:prstGeom prst="rect">
            <a:avLst/>
          </a:prstGeom>
        </p:spPr>
        <p:txBody>
          <a:bodyPr vert="horz" lIns="91440" tIns="45720" rIns="91440" bIns="45720" rtlCol="0" anchor="t">
            <a:normAutofit lnSpcReduction="10000"/>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developed an interactive dashboard using </a:t>
            </a:r>
            <a:r>
              <a:rPr lang="en-US" sz="2200" dirty="0" err="1">
                <a:solidFill>
                  <a:schemeClr val="accent3">
                    <a:lumMod val="25000"/>
                  </a:schemeClr>
                </a:solidFill>
                <a:latin typeface="Abadi" panose="020B0604020104020204" pitchFamily="34" charset="0"/>
              </a:rPr>
              <a:t>Plotly</a:t>
            </a:r>
            <a:r>
              <a:rPr lang="en-US" sz="2200" dirty="0">
                <a:solidFill>
                  <a:schemeClr val="accent3">
                    <a:lumMod val="25000"/>
                  </a:schemeClr>
                </a:solidFill>
                <a:latin typeface="Abadi" panose="020B0604020104020204" pitchFamily="34" charset="0"/>
              </a:rPr>
              <a:t> Dash.</a:t>
            </a:r>
          </a:p>
          <a:p>
            <a:pPr>
              <a:lnSpc>
                <a:spcPct val="100000"/>
              </a:lnSpc>
              <a:spcBef>
                <a:spcPts val="1400"/>
              </a:spcBef>
            </a:pPr>
            <a:r>
              <a:rPr lang="en-US" sz="2200" dirty="0">
                <a:solidFill>
                  <a:schemeClr val="accent3">
                    <a:lumMod val="25000"/>
                  </a:schemeClr>
                </a:solidFill>
                <a:latin typeface="Abadi" panose="020B0604020104020204" pitchFamily="34" charset="0"/>
              </a:rPr>
              <a:t>We created pie charts displaying the total launches from specific sites.</a:t>
            </a:r>
          </a:p>
          <a:p>
            <a:pPr>
              <a:lnSpc>
                <a:spcPct val="100000"/>
              </a:lnSpc>
              <a:spcBef>
                <a:spcPts val="1400"/>
              </a:spcBef>
            </a:pPr>
            <a:r>
              <a:rPr lang="en-US" sz="2200" dirty="0">
                <a:solidFill>
                  <a:schemeClr val="accent3">
                    <a:lumMod val="25000"/>
                  </a:schemeClr>
                </a:solidFill>
                <a:latin typeface="Abadi" panose="020B0604020104020204" pitchFamily="34" charset="0"/>
              </a:rPr>
              <a:t>We generated scatter plots illustrating the relationship between Outcome and Payload Mass (Kg) across various booster versions. </a:t>
            </a:r>
          </a:p>
          <a:p>
            <a:pPr>
              <a:lnSpc>
                <a:spcPct val="100000"/>
              </a:lnSpc>
              <a:spcBef>
                <a:spcPts val="1400"/>
              </a:spcBef>
            </a:pPr>
            <a:r>
              <a:rPr lang="en-US" sz="2200" dirty="0">
                <a:solidFill>
                  <a:schemeClr val="accent3">
                    <a:lumMod val="25000"/>
                  </a:schemeClr>
                </a:solidFill>
                <a:latin typeface="Abadi" panose="020B0604020104020204" pitchFamily="34" charset="0"/>
              </a:rPr>
              <a:t>This dashboard was created to complete visual analysis and answer the following questions:</a:t>
            </a:r>
          </a:p>
          <a:p>
            <a:pPr lvl="1">
              <a:lnSpc>
                <a:spcPct val="100000"/>
              </a:lnSpc>
              <a:spcBef>
                <a:spcPts val="1400"/>
              </a:spcBef>
            </a:pPr>
            <a:r>
              <a:rPr lang="en-US" sz="1800" dirty="0">
                <a:solidFill>
                  <a:schemeClr val="accent3">
                    <a:lumMod val="25000"/>
                  </a:schemeClr>
                </a:solidFill>
                <a:latin typeface="Abadi" panose="020B0604020104020204" pitchFamily="34" charset="0"/>
              </a:rPr>
              <a:t>Which site has the largest successful launches?</a:t>
            </a:r>
          </a:p>
          <a:p>
            <a:pPr lvl="1">
              <a:lnSpc>
                <a:spcPct val="100000"/>
              </a:lnSpc>
              <a:spcBef>
                <a:spcPts val="1400"/>
              </a:spcBef>
            </a:pPr>
            <a:r>
              <a:rPr lang="en-US" sz="1800" dirty="0">
                <a:solidFill>
                  <a:schemeClr val="accent3">
                    <a:lumMod val="25000"/>
                  </a:schemeClr>
                </a:solidFill>
                <a:latin typeface="Abadi" panose="020B0604020104020204" pitchFamily="34" charset="0"/>
              </a:rPr>
              <a:t>Which site has the highest launch success rate?</a:t>
            </a:r>
          </a:p>
          <a:p>
            <a:pPr lvl="1">
              <a:lnSpc>
                <a:spcPct val="100000"/>
              </a:lnSpc>
              <a:spcBef>
                <a:spcPts val="1400"/>
              </a:spcBef>
            </a:pPr>
            <a:r>
              <a:rPr lang="en-US" sz="1800" dirty="0">
                <a:solidFill>
                  <a:schemeClr val="accent3">
                    <a:lumMod val="25000"/>
                  </a:schemeClr>
                </a:solidFill>
                <a:latin typeface="Abadi" panose="020B0604020104020204" pitchFamily="34" charset="0"/>
              </a:rPr>
              <a:t>Which payload range(s) has the highest launch success rate?</a:t>
            </a:r>
          </a:p>
          <a:p>
            <a:pPr lvl="1">
              <a:lnSpc>
                <a:spcPct val="100000"/>
              </a:lnSpc>
              <a:spcBef>
                <a:spcPts val="1400"/>
              </a:spcBef>
            </a:pPr>
            <a:r>
              <a:rPr lang="en-US" sz="1800" dirty="0">
                <a:solidFill>
                  <a:schemeClr val="accent3">
                    <a:lumMod val="25000"/>
                  </a:schemeClr>
                </a:solidFill>
                <a:latin typeface="Abadi" panose="020B0604020104020204" pitchFamily="34" charset="0"/>
              </a:rPr>
              <a:t>Which payload range(s) has the lowest launch success rate?</a:t>
            </a:r>
          </a:p>
          <a:p>
            <a:pPr lvl="1">
              <a:lnSpc>
                <a:spcPct val="100000"/>
              </a:lnSpc>
              <a:spcBef>
                <a:spcPts val="1400"/>
              </a:spcBef>
            </a:pPr>
            <a:r>
              <a:rPr lang="en-US" sz="1800" dirty="0">
                <a:solidFill>
                  <a:schemeClr val="accent3">
                    <a:lumMod val="25000"/>
                  </a:schemeClr>
                </a:solidFill>
                <a:latin typeface="Abadi" panose="020B0604020104020204" pitchFamily="34" charset="0"/>
              </a:rPr>
              <a:t>Which F9 Booster version (v1.0, v1.1, FT, B4, B5, etc.) has the </a:t>
            </a:r>
            <a:r>
              <a:rPr lang="en-US" sz="1800" dirty="0" err="1">
                <a:solidFill>
                  <a:schemeClr val="accent3">
                    <a:lumMod val="25000"/>
                  </a:schemeClr>
                </a:solidFill>
                <a:latin typeface="Abadi" panose="020B0604020104020204" pitchFamily="34" charset="0"/>
              </a:rPr>
              <a:t>highestlaunch</a:t>
            </a:r>
            <a:r>
              <a:rPr lang="en-US" sz="1800" dirty="0">
                <a:solidFill>
                  <a:schemeClr val="accent3">
                    <a:lumMod val="25000"/>
                  </a:schemeClr>
                </a:solidFill>
                <a:latin typeface="Abadi" panose="020B0604020104020204" pitchFamily="34" charset="0"/>
              </a:rPr>
              <a:t> success rate</a:t>
            </a:r>
          </a:p>
          <a:p>
            <a:pPr marL="457200" lvl="1" indent="0">
              <a:lnSpc>
                <a:spcPct val="100000"/>
              </a:lnSpc>
              <a:spcBef>
                <a:spcPts val="1400"/>
              </a:spcBef>
              <a:buNone/>
            </a:pPr>
            <a:r>
              <a:rPr lang="en-US" sz="1800">
                <a:solidFill>
                  <a:schemeClr val="tx1"/>
                </a:solidFill>
                <a:latin typeface="Abadi"/>
              </a:rPr>
              <a:t>Link to </a:t>
            </a:r>
            <a:r>
              <a:rPr lang="en-US" sz="1800" err="1">
                <a:solidFill>
                  <a:schemeClr val="tx1"/>
                </a:solidFill>
                <a:latin typeface="Abadi"/>
              </a:rPr>
              <a:t>github</a:t>
            </a:r>
            <a:r>
              <a:rPr lang="en-US" sz="1800">
                <a:solidFill>
                  <a:schemeClr val="tx1"/>
                </a:solidFill>
                <a:latin typeface="Abadi"/>
              </a:rPr>
              <a:t>: </a:t>
            </a:r>
            <a:r>
              <a:rPr lang="en-US" sz="1400" dirty="0">
                <a:solidFill>
                  <a:schemeClr val="tx1"/>
                </a:solidFill>
                <a:latin typeface="IBM Plex Mono Text"/>
                <a:hlinkClick r:id="rId3">
                  <a:extLst>
                    <a:ext uri="{A12FA001-AC4F-418D-AE19-62706E023703}">
                      <ahyp:hlinkClr xmlns:ahyp="http://schemas.microsoft.com/office/drawing/2018/hyperlinkcolor" val="tx"/>
                    </a:ext>
                  </a:extLst>
                </a:hlinkClick>
              </a:rPr>
              <a:t>https://github.com/chenhan-lin-cl/ibm_ds_capstone/blob/main/07.%20SpaceX_Machine%20Learning%20Prediction.ipynb</a:t>
            </a:r>
            <a:endParaRPr lang="en-AU" sz="1400">
              <a:solidFill>
                <a:schemeClr val="tx1"/>
              </a:solidFill>
              <a:latin typeface="IBM Plex Mono Text"/>
            </a:endParaRPr>
          </a:p>
          <a:p>
            <a:pPr marL="457200" lvl="1" indent="0">
              <a:lnSpc>
                <a:spcPct val="100000"/>
              </a:lnSpc>
              <a:spcBef>
                <a:spcPts val="1400"/>
              </a:spcBef>
              <a:buNone/>
            </a:pPr>
            <a:endParaRPr lang="en-US" sz="1800" dirty="0">
              <a:solidFill>
                <a:schemeClr val="tx1"/>
              </a:solidFill>
              <a:latin typeface="IBM Plex Mono Text"/>
            </a:endParaRPr>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p>
        </p:txBody>
      </p:sp>
      <p:sp>
        <p:nvSpPr>
          <p:cNvPr id="6" name="Rectangle 2">
            <a:extLst>
              <a:ext uri="{FF2B5EF4-FFF2-40B4-BE49-F238E27FC236}">
                <a16:creationId xmlns:a16="http://schemas.microsoft.com/office/drawing/2014/main" id="{707D07E6-6582-3562-F019-A25A27E8A8A7}"/>
              </a:ext>
            </a:extLst>
          </p:cNvPr>
          <p:cNvSpPr>
            <a:spLocks noChangeArrowheads="1"/>
          </p:cNvSpPr>
          <p:nvPr/>
        </p:nvSpPr>
        <p:spPr bwMode="auto">
          <a:xfrm>
            <a:off x="152400" y="13901"/>
            <a:ext cx="65" cy="276999"/>
          </a:xfrm>
          <a:prstGeom prst="rect">
            <a:avLst/>
          </a:prstGeom>
          <a:solidFill>
            <a:srgbClr val="2222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80967"/>
            <a:ext cx="9745589" cy="4351338"/>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a:rPr>
              <a:t>We imported the data using </a:t>
            </a:r>
            <a:r>
              <a:rPr lang="en-US" sz="2200" err="1">
                <a:solidFill>
                  <a:schemeClr val="accent3">
                    <a:lumMod val="25000"/>
                  </a:schemeClr>
                </a:solidFill>
                <a:latin typeface="Abadi"/>
              </a:rPr>
              <a:t>numpy</a:t>
            </a:r>
            <a:r>
              <a:rPr lang="en-US" sz="2200" dirty="0">
                <a:solidFill>
                  <a:schemeClr val="accent3">
                    <a:lumMod val="25000"/>
                  </a:schemeClr>
                </a:solidFill>
                <a:latin typeface="Abadi"/>
              </a:rPr>
              <a:t> and pandas, processed the data, partitioned our dataset into training and testing subsets.</a:t>
            </a:r>
          </a:p>
          <a:p>
            <a:pPr>
              <a:lnSpc>
                <a:spcPct val="100000"/>
              </a:lnSpc>
              <a:spcBef>
                <a:spcPts val="1400"/>
              </a:spcBef>
            </a:pPr>
            <a:r>
              <a:rPr lang="en-US" sz="2200" dirty="0">
                <a:solidFill>
                  <a:schemeClr val="accent3">
                    <a:lumMod val="25000"/>
                  </a:schemeClr>
                </a:solidFill>
                <a:latin typeface="Abadi" panose="020B0604020104020204" pitchFamily="34" charset="0"/>
              </a:rPr>
              <a:t>We constructed various machine learning models and optimized different hyperparameters using </a:t>
            </a:r>
            <a:r>
              <a:rPr lang="en-US" sz="2200" dirty="0" err="1">
                <a:solidFill>
                  <a:schemeClr val="accent3">
                    <a:lumMod val="25000"/>
                  </a:schemeClr>
                </a:solidFill>
                <a:latin typeface="Abadi" panose="020B0604020104020204" pitchFamily="34" charset="0"/>
              </a:rPr>
              <a:t>GridSearchCV</a:t>
            </a:r>
            <a:r>
              <a:rPr lang="en-US" sz="2200" dirty="0">
                <a:solidFill>
                  <a:schemeClr val="accent3">
                    <a:lumMod val="25000"/>
                  </a:schemeClr>
                </a:solidFill>
                <a:latin typeface="Abadi" panose="020B0604020104020204" pitchFamily="34" charset="0"/>
              </a:rPr>
              <a:t>.</a:t>
            </a:r>
          </a:p>
          <a:p>
            <a:pPr>
              <a:lnSpc>
                <a:spcPct val="100000"/>
              </a:lnSpc>
              <a:spcBef>
                <a:spcPts val="1400"/>
              </a:spcBef>
            </a:pPr>
            <a:r>
              <a:rPr lang="en-US" sz="2200" dirty="0">
                <a:solidFill>
                  <a:schemeClr val="accent3">
                    <a:lumMod val="25000"/>
                  </a:schemeClr>
                </a:solidFill>
                <a:latin typeface="Abadi" panose="020B0604020104020204" pitchFamily="34" charset="0"/>
              </a:rPr>
              <a:t>We evaluated our model's performance using accuracy as the primary metric, enhanced the model through feature engineering and algorithm refinement.</a:t>
            </a:r>
          </a:p>
          <a:p>
            <a:pPr>
              <a:lnSpc>
                <a:spcPct val="100000"/>
              </a:lnSpc>
              <a:spcBef>
                <a:spcPts val="1400"/>
              </a:spcBef>
            </a:pPr>
            <a:r>
              <a:rPr lang="en-US" sz="2200" dirty="0">
                <a:solidFill>
                  <a:schemeClr val="accent3">
                    <a:lumMod val="25000"/>
                  </a:schemeClr>
                </a:solidFill>
                <a:latin typeface="Abadi" panose="020B0604020104020204" pitchFamily="34" charset="0"/>
              </a:rPr>
              <a:t>We identified the top-performing classification model.</a:t>
            </a:r>
          </a:p>
          <a:p>
            <a:pPr>
              <a:lnSpc>
                <a:spcPct val="100000"/>
              </a:lnSpc>
              <a:spcBef>
                <a:spcPts val="1400"/>
              </a:spcBef>
            </a:pPr>
            <a:r>
              <a:rPr lang="en-US" sz="2200" dirty="0">
                <a:solidFill>
                  <a:schemeClr val="accent3">
                    <a:lumMod val="25000"/>
                  </a:schemeClr>
                </a:solidFill>
                <a:latin typeface="Abadi" panose="020B0604020104020204" pitchFamily="34" charset="0"/>
              </a:rPr>
              <a:t>Link to </a:t>
            </a:r>
            <a:r>
              <a:rPr lang="en-US" sz="2200" dirty="0" err="1">
                <a:solidFill>
                  <a:schemeClr val="accent3">
                    <a:lumMod val="25000"/>
                  </a:schemeClr>
                </a:solidFill>
                <a:latin typeface="Abadi" panose="020B0604020104020204" pitchFamily="34" charset="0"/>
              </a:rPr>
              <a:t>github</a:t>
            </a:r>
            <a:r>
              <a:rPr lang="en-US" sz="2200" dirty="0">
                <a:solidFill>
                  <a:schemeClr val="accent3">
                    <a:lumMod val="25000"/>
                  </a:schemeClr>
                </a:solidFill>
                <a:latin typeface="Abadi" panose="020B0604020104020204" pitchFamily="34" charset="0"/>
              </a:rPr>
              <a:t> notebook for predictive analysis:</a:t>
            </a:r>
          </a:p>
          <a:p>
            <a:r>
              <a:rPr lang="en-US" sz="1600" dirty="0">
                <a:latin typeface="IBM Plex Mono Text"/>
                <a:hlinkClick r:id="rId3"/>
              </a:rPr>
              <a:t>https://github.com/chenhan-lin-cl/ibm_ds_capstone/blob/main/07.%20SpaceX_Machine%20Learning%20Prediction.ipynb</a:t>
            </a:r>
            <a:endParaRPr lang="en-US" sz="1600"/>
          </a:p>
          <a:p>
            <a:endParaRPr lang="en-US"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a:solidFill>
                  <a:schemeClr val="accent3">
                    <a:lumMod val="25000"/>
                  </a:schemeClr>
                </a:solidFill>
                <a:latin typeface="Abadi" panose="020B0604020104020204" pitchFamily="34" charset="0"/>
              </a:rPr>
              <a:t>Predictive analysis results</a:t>
            </a:r>
          </a:p>
          <a:p>
            <a:pPr lvl="1"/>
            <a:endParaRPr lang="en-US" sz="1800"/>
          </a:p>
          <a:p>
            <a:pPr marL="457200" lvl="1" indent="0">
              <a:buNone/>
            </a:pPr>
            <a:endParaRPr lang="en-US" sz="180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2345719"/>
            <a:ext cx="5186301" cy="1325563"/>
          </a:xfrm>
        </p:spPr>
        <p:txBody>
          <a:bodyPr anchor="ctr">
            <a:normAutofit/>
          </a:bodyPr>
          <a:lstStyle/>
          <a:p>
            <a:r>
              <a:rPr lang="en-US" dirty="0">
                <a:solidFill>
                  <a:srgbClr val="0E659B"/>
                </a:solidFill>
                <a:latin typeface="IBM Plex Mono SemiBold"/>
              </a:rPr>
              <a:t>Insights Drawn </a:t>
            </a:r>
            <a:br>
              <a:rPr lang="en-US" dirty="0">
                <a:solidFill>
                  <a:srgbClr val="0E659B"/>
                </a:solidFill>
                <a:latin typeface="IBM Plex Mono SemiBold"/>
              </a:rPr>
            </a:br>
            <a:r>
              <a:rPr lang="en-US" dirty="0">
                <a:solidFill>
                  <a:srgbClr val="0E659B"/>
                </a:solidFill>
                <a:latin typeface="IBM Plex Mono SemiBold"/>
              </a:rPr>
              <a:t>from EDA</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2"/>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4"/>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4"/>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29"/>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17"/>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2"/>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8402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971141" y="1523206"/>
            <a:ext cx="10249717"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it became evident that higher flight volumes at a launch site correlate positively with increased launch success rates at that site.</a:t>
            </a: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a:extLst>
              <a:ext uri="{FF2B5EF4-FFF2-40B4-BE49-F238E27FC236}">
                <a16:creationId xmlns:a16="http://schemas.microsoft.com/office/drawing/2014/main" id="{2366C901-7A65-3FBB-2BC8-155D013A6118}"/>
              </a:ext>
            </a:extLst>
          </p:cNvPr>
          <p:cNvPicPr>
            <a:picLocks noChangeAspect="1"/>
          </p:cNvPicPr>
          <p:nvPr/>
        </p:nvPicPr>
        <p:blipFill>
          <a:blip r:embed="rId3"/>
          <a:stretch>
            <a:fillRect/>
          </a:stretch>
        </p:blipFill>
        <p:spPr>
          <a:xfrm>
            <a:off x="1415634" y="2419458"/>
            <a:ext cx="8859486" cy="3606115"/>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904018" y="1391840"/>
            <a:ext cx="10667872"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higher the payload mass at CCAFS SLC 40, the greater the success rate for the rocket. Additionally, upon examining the scatter plot of Payload versus Launch Site, it is evident that no rockets were launched with heavy payload masses (greater than 10000) from the VAFB-SLC launch site.</a:t>
            </a: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pic>
        <p:nvPicPr>
          <p:cNvPr id="6" name="Picture 5">
            <a:extLst>
              <a:ext uri="{FF2B5EF4-FFF2-40B4-BE49-F238E27FC236}">
                <a16:creationId xmlns:a16="http://schemas.microsoft.com/office/drawing/2014/main" id="{058B74D1-1031-F7B0-0739-10033DC0AA31}"/>
              </a:ext>
            </a:extLst>
          </p:cNvPr>
          <p:cNvPicPr>
            <a:picLocks noChangeAspect="1"/>
          </p:cNvPicPr>
          <p:nvPr/>
        </p:nvPicPr>
        <p:blipFill>
          <a:blip r:embed="rId3"/>
          <a:stretch>
            <a:fillRect/>
          </a:stretch>
        </p:blipFill>
        <p:spPr>
          <a:xfrm>
            <a:off x="1405791" y="3045242"/>
            <a:ext cx="8954750" cy="3274108"/>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
        <p:nvSpPr>
          <p:cNvPr id="7" name="Content Placeholder 2">
            <a:extLst>
              <a:ext uri="{FF2B5EF4-FFF2-40B4-BE49-F238E27FC236}">
                <a16:creationId xmlns:a16="http://schemas.microsoft.com/office/drawing/2014/main" id="{79EF1473-3ADD-43F1-A495-57AAB7FD902F}"/>
              </a:ext>
            </a:extLst>
          </p:cNvPr>
          <p:cNvSpPr txBox="1">
            <a:spLocks/>
          </p:cNvSpPr>
          <p:nvPr/>
        </p:nvSpPr>
        <p:spPr>
          <a:xfrm>
            <a:off x="5775112" y="1955089"/>
            <a:ext cx="5167086" cy="3320824"/>
          </a:xfrm>
          <a:prstGeom prst="rect">
            <a:avLst/>
          </a:prstGeom>
        </p:spPr>
        <p:txBody>
          <a:bodyPr lIns="91440" tIns="45720" rIns="91440" bIns="4572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Abadi"/>
              </a:rPr>
              <a:t>Executive Summary</a:t>
            </a:r>
            <a:endParaRPr lang="en-US"/>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Abadi"/>
              </a:rPr>
              <a:t>Introduction</a:t>
            </a:r>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Abadi"/>
              </a:rPr>
              <a:t>Methodology</a:t>
            </a:r>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Abadi"/>
              </a:rPr>
              <a:t>Results</a:t>
            </a:r>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Abadi"/>
              </a:rPr>
              <a:t>Conclusion</a:t>
            </a:r>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Abadi"/>
              </a:rPr>
              <a:t>Appendix</a:t>
            </a:r>
          </a:p>
        </p:txBody>
      </p:sp>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1419962"/>
            <a:ext cx="10983182" cy="1346886"/>
          </a:xfrm>
          <a:prstGeom prst="rect">
            <a:avLst/>
          </a:prstGeom>
        </p:spPr>
        <p:txBody>
          <a:bodyPr>
            <a:normAutofit fontScale="25000" lnSpcReduction="20000"/>
          </a:bodyPr>
          <a:lstStyle/>
          <a:p>
            <a:pPr>
              <a:lnSpc>
                <a:spcPct val="100000"/>
              </a:lnSpc>
              <a:spcBef>
                <a:spcPts val="1400"/>
              </a:spcBef>
            </a:pPr>
            <a:r>
              <a:rPr lang="en-US" sz="7200" dirty="0">
                <a:solidFill>
                  <a:schemeClr val="accent3">
                    <a:lumMod val="25000"/>
                  </a:schemeClr>
                </a:solidFill>
                <a:latin typeface="Abadi" panose="020B0604020104020204" pitchFamily="34" charset="0"/>
              </a:rPr>
              <a:t>From the plot, it is clear that missions to Earth-Sun Lagrange Point 1 (ES-L1), Geostationary Earth Orbit (GEO), High Earth Orbit (HEO), Sun-Synchronous Orbit (SSO), and Very Low Earth Orbit (VLEO) achieved the highest success rates compared to other orbital destinations. This suggests that launches targeting these specific orbits experienced consistently successful outcomes, indicating robust reliability and suitability for missions to these orbital destinations</a:t>
            </a:r>
            <a:r>
              <a:rPr lang="en-US" sz="2200" dirty="0">
                <a:solidFill>
                  <a:schemeClr val="accent3">
                    <a:lumMod val="25000"/>
                  </a:schemeClr>
                </a:solidFill>
                <a:latin typeface="Abadi" panose="020B0604020104020204" pitchFamily="34" charset="0"/>
              </a:rPr>
              <a:t>.</a:t>
            </a: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pic>
        <p:nvPicPr>
          <p:cNvPr id="6" name="Picture 5">
            <a:extLst>
              <a:ext uri="{FF2B5EF4-FFF2-40B4-BE49-F238E27FC236}">
                <a16:creationId xmlns:a16="http://schemas.microsoft.com/office/drawing/2014/main" id="{08F7E46E-E7BD-4CDC-EFB1-14F67556EA6C}"/>
              </a:ext>
            </a:extLst>
          </p:cNvPr>
          <p:cNvPicPr>
            <a:picLocks noChangeAspect="1"/>
          </p:cNvPicPr>
          <p:nvPr/>
        </p:nvPicPr>
        <p:blipFill>
          <a:blip r:embed="rId3"/>
          <a:stretch>
            <a:fillRect/>
          </a:stretch>
        </p:blipFill>
        <p:spPr>
          <a:xfrm>
            <a:off x="3448326" y="2926227"/>
            <a:ext cx="4982025" cy="3622623"/>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1391839"/>
            <a:ext cx="10888589" cy="1784913"/>
          </a:xfrm>
          <a:prstGeom prst="rect">
            <a:avLst/>
          </a:prstGeom>
        </p:spPr>
        <p:txBody>
          <a:bodyPr>
            <a:normAutofit fontScale="85000" lnSpcReduction="20000"/>
          </a:bodyPr>
          <a:lstStyle/>
          <a:p>
            <a:pPr>
              <a:lnSpc>
                <a:spcPct val="100000"/>
              </a:lnSpc>
              <a:spcBef>
                <a:spcPts val="1400"/>
              </a:spcBef>
            </a:pPr>
            <a:r>
              <a:rPr lang="en-US" sz="2200" dirty="0">
                <a:solidFill>
                  <a:schemeClr val="accent3">
                    <a:lumMod val="25000"/>
                  </a:schemeClr>
                </a:solidFill>
                <a:latin typeface="Abadi" panose="020B0604020104020204" pitchFamily="34" charset="0"/>
              </a:rPr>
              <a:t>In the Low Earth Orbit (LEO), the success rate of missions appears to increase with the number of flights observed, suggesting a possible correlation between flight experience and mission success in this orbital regime. In contrast, for missions aiming for Geostationary Transfer Orbit (GTO), the plot indicates no apparent relationship between the number of flights and mission success rates. This disparity suggests that factors other than flight experience might play a more crucial role in determining mission success in GTO missions, such as launch vehicle capabilities or payload specifications.</a:t>
            </a: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6" name="Picture 5">
            <a:extLst>
              <a:ext uri="{FF2B5EF4-FFF2-40B4-BE49-F238E27FC236}">
                <a16:creationId xmlns:a16="http://schemas.microsoft.com/office/drawing/2014/main" id="{C79E3851-15CC-6EA9-4A13-729B113E8F5C}"/>
              </a:ext>
            </a:extLst>
          </p:cNvPr>
          <p:cNvPicPr>
            <a:picLocks noChangeAspect="1"/>
          </p:cNvPicPr>
          <p:nvPr/>
        </p:nvPicPr>
        <p:blipFill>
          <a:blip r:embed="rId3"/>
          <a:stretch>
            <a:fillRect/>
          </a:stretch>
        </p:blipFill>
        <p:spPr>
          <a:xfrm>
            <a:off x="1409391" y="3480891"/>
            <a:ext cx="9373217" cy="2722839"/>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64756" y="1363717"/>
            <a:ext cx="10693216" cy="1789385"/>
          </a:xfrm>
          <a:prstGeom prst="rect">
            <a:avLst/>
          </a:prstGeom>
        </p:spPr>
        <p:txBody>
          <a:bodyPr>
            <a:normAutofit/>
          </a:bodyPr>
          <a:lstStyle/>
          <a:p>
            <a:pPr>
              <a:lnSpc>
                <a:spcPct val="100000"/>
              </a:lnSpc>
              <a:spcBef>
                <a:spcPts val="1400"/>
              </a:spcBef>
            </a:pPr>
            <a:r>
              <a:rPr lang="en-US" sz="1800" dirty="0">
                <a:solidFill>
                  <a:schemeClr val="accent3">
                    <a:lumMod val="25000"/>
                  </a:schemeClr>
                </a:solidFill>
                <a:latin typeface="Abadi" panose="020B0604020104020204" pitchFamily="34" charset="0"/>
              </a:rPr>
              <a:t>With heavy payloads, missions to Polar orbits, Low Earth Orbit (LEO), and the International Space Station (ISS) show higher rates of successful or positive landings. In contrast, distinguishing between successful and unsuccessful landings is less clear for missions to Geostationary Transfer Orbit (GTO), where both outcomes occur frequently.</a:t>
            </a: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Picture 5">
            <a:extLst>
              <a:ext uri="{FF2B5EF4-FFF2-40B4-BE49-F238E27FC236}">
                <a16:creationId xmlns:a16="http://schemas.microsoft.com/office/drawing/2014/main" id="{DF520A51-D1DB-7253-B1EB-21B1D84DC9A2}"/>
              </a:ext>
            </a:extLst>
          </p:cNvPr>
          <p:cNvPicPr>
            <a:picLocks noChangeAspect="1"/>
          </p:cNvPicPr>
          <p:nvPr/>
        </p:nvPicPr>
        <p:blipFill>
          <a:blip r:embed="rId3"/>
          <a:stretch>
            <a:fillRect/>
          </a:stretch>
        </p:blipFill>
        <p:spPr>
          <a:xfrm>
            <a:off x="1479254" y="3042744"/>
            <a:ext cx="9380765" cy="2596573"/>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83300" y="1352426"/>
            <a:ext cx="10991065" cy="649795"/>
          </a:xfrm>
          <a:prstGeom prst="rect">
            <a:avLst/>
          </a:prstGeom>
        </p:spPr>
        <p:txBody>
          <a:bodyPr>
            <a:normAutofit fontScale="92500" lnSpcReduction="10000"/>
          </a:bodyPr>
          <a:lstStyle/>
          <a:p>
            <a:pPr>
              <a:lnSpc>
                <a:spcPct val="100000"/>
              </a:lnSpc>
              <a:spcBef>
                <a:spcPts val="1400"/>
              </a:spcBef>
            </a:pPr>
            <a:r>
              <a:rPr lang="en-AU" sz="2200" dirty="0">
                <a:solidFill>
                  <a:schemeClr val="accent3">
                    <a:lumMod val="25000"/>
                  </a:schemeClr>
                </a:solidFill>
                <a:latin typeface="Abadi" panose="020B0604020104020204" pitchFamily="34" charset="0"/>
              </a:rPr>
              <a:t>From the plot, we can observe that the success rate of the rockets kept on increasing from 2013 to 2020.</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pic>
        <p:nvPicPr>
          <p:cNvPr id="6" name="Picture 5">
            <a:extLst>
              <a:ext uri="{FF2B5EF4-FFF2-40B4-BE49-F238E27FC236}">
                <a16:creationId xmlns:a16="http://schemas.microsoft.com/office/drawing/2014/main" id="{7E2C2E0B-AD50-8559-A802-E0ACBD7F1996}"/>
              </a:ext>
            </a:extLst>
          </p:cNvPr>
          <p:cNvPicPr>
            <a:picLocks noChangeAspect="1"/>
          </p:cNvPicPr>
          <p:nvPr/>
        </p:nvPicPr>
        <p:blipFill>
          <a:blip r:embed="rId3"/>
          <a:stretch>
            <a:fillRect/>
          </a:stretch>
        </p:blipFill>
        <p:spPr>
          <a:xfrm>
            <a:off x="1954924" y="2181249"/>
            <a:ext cx="7159470" cy="3844324"/>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1051582"/>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In order to determine the all the launch site names in the data, we used the DISTINCT keyword to print out the names.</a:t>
            </a: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pic>
        <p:nvPicPr>
          <p:cNvPr id="6" name="Picture 5">
            <a:extLst>
              <a:ext uri="{FF2B5EF4-FFF2-40B4-BE49-F238E27FC236}">
                <a16:creationId xmlns:a16="http://schemas.microsoft.com/office/drawing/2014/main" id="{4712FB9A-2251-EED2-8496-93CD21D87A74}"/>
              </a:ext>
            </a:extLst>
          </p:cNvPr>
          <p:cNvPicPr>
            <a:picLocks noChangeAspect="1"/>
          </p:cNvPicPr>
          <p:nvPr/>
        </p:nvPicPr>
        <p:blipFill>
          <a:blip r:embed="rId3"/>
          <a:stretch>
            <a:fillRect/>
          </a:stretch>
        </p:blipFill>
        <p:spPr>
          <a:xfrm>
            <a:off x="1445646" y="2802697"/>
            <a:ext cx="9164329" cy="3029373"/>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1083113"/>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used the query given in the image below to extract names of the launch site beginning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Picture 5">
            <a:extLst>
              <a:ext uri="{FF2B5EF4-FFF2-40B4-BE49-F238E27FC236}">
                <a16:creationId xmlns:a16="http://schemas.microsoft.com/office/drawing/2014/main" id="{95534146-92A0-B3C6-D14C-8043280B6950}"/>
              </a:ext>
            </a:extLst>
          </p:cNvPr>
          <p:cNvPicPr>
            <a:picLocks noChangeAspect="1"/>
          </p:cNvPicPr>
          <p:nvPr/>
        </p:nvPicPr>
        <p:blipFill>
          <a:blip r:embed="rId3"/>
          <a:stretch>
            <a:fillRect/>
          </a:stretch>
        </p:blipFill>
        <p:spPr>
          <a:xfrm>
            <a:off x="1990151" y="3055960"/>
            <a:ext cx="6724621" cy="3371251"/>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911900" y="1604907"/>
            <a:ext cx="9745589" cy="870278"/>
          </a:xfrm>
          <a:prstGeom prst="rect">
            <a:avLst/>
          </a:prstGeom>
        </p:spPr>
        <p:txBody>
          <a:bodyPr>
            <a:normAutofit fontScale="92500" lnSpcReduction="20000"/>
          </a:bodyPr>
          <a:lstStyle/>
          <a:p>
            <a:pPr>
              <a:lnSpc>
                <a:spcPct val="100000"/>
              </a:lnSpc>
              <a:spcBef>
                <a:spcPts val="1400"/>
              </a:spcBef>
            </a:pPr>
            <a:r>
              <a:rPr lang="en-US" sz="2200" dirty="0">
                <a:solidFill>
                  <a:schemeClr val="accent3">
                    <a:lumMod val="25000"/>
                  </a:schemeClr>
                </a:solidFill>
                <a:latin typeface="Abadi" panose="020B0604020104020204" pitchFamily="34" charset="0"/>
              </a:rPr>
              <a:t>This SQL query below was used to calculates the total payload mass in kilograms for missions where the customer is NASA (CRS) from the SPACEXTBL table. The total mass carried by boosters from NASA is found to be 45596.</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6" name="Picture 5">
            <a:extLst>
              <a:ext uri="{FF2B5EF4-FFF2-40B4-BE49-F238E27FC236}">
                <a16:creationId xmlns:a16="http://schemas.microsoft.com/office/drawing/2014/main" id="{842FEE71-A20A-A8F6-E20C-34723A49CF82}"/>
              </a:ext>
            </a:extLst>
          </p:cNvPr>
          <p:cNvPicPr>
            <a:picLocks noChangeAspect="1"/>
          </p:cNvPicPr>
          <p:nvPr/>
        </p:nvPicPr>
        <p:blipFill>
          <a:blip r:embed="rId3"/>
          <a:stretch>
            <a:fillRect/>
          </a:stretch>
        </p:blipFill>
        <p:spPr>
          <a:xfrm>
            <a:off x="1747230" y="2808248"/>
            <a:ext cx="8697539" cy="2124371"/>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55016" y="1393558"/>
            <a:ext cx="9745589" cy="1672835"/>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SQL query below was used to calculate the average payload mass in kilograms carried by the booster version ‘F9 v1.1’ from SPACEXTBL table. The average mass is found to be 2928.4 </a:t>
            </a: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pic>
        <p:nvPicPr>
          <p:cNvPr id="6" name="Picture 5">
            <a:extLst>
              <a:ext uri="{FF2B5EF4-FFF2-40B4-BE49-F238E27FC236}">
                <a16:creationId xmlns:a16="http://schemas.microsoft.com/office/drawing/2014/main" id="{CA330203-2C82-0686-C504-8986736A5A7A}"/>
              </a:ext>
            </a:extLst>
          </p:cNvPr>
          <p:cNvPicPr>
            <a:picLocks noChangeAspect="1"/>
          </p:cNvPicPr>
          <p:nvPr/>
        </p:nvPicPr>
        <p:blipFill>
          <a:blip r:embed="rId3"/>
          <a:stretch>
            <a:fillRect/>
          </a:stretch>
        </p:blipFill>
        <p:spPr>
          <a:xfrm>
            <a:off x="2099705" y="2994985"/>
            <a:ext cx="7992590" cy="1924319"/>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From the query it is found that the first successful landing outcome on the ground pad was on 22</a:t>
            </a:r>
            <a:r>
              <a:rPr lang="en-US" sz="2200" baseline="30000" dirty="0">
                <a:solidFill>
                  <a:schemeClr val="accent3">
                    <a:lumMod val="25000"/>
                  </a:schemeClr>
                </a:solidFill>
                <a:latin typeface="Abadi"/>
              </a:rPr>
              <a:t>nd</a:t>
            </a:r>
            <a:r>
              <a:rPr lang="en-US" sz="2200" dirty="0">
                <a:solidFill>
                  <a:schemeClr val="accent3">
                    <a:lumMod val="25000"/>
                  </a:schemeClr>
                </a:solidFill>
                <a:latin typeface="Abadi"/>
              </a:rPr>
              <a:t> December 2015.</a:t>
            </a: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pic>
        <p:nvPicPr>
          <p:cNvPr id="6" name="Picture 5">
            <a:extLst>
              <a:ext uri="{FF2B5EF4-FFF2-40B4-BE49-F238E27FC236}">
                <a16:creationId xmlns:a16="http://schemas.microsoft.com/office/drawing/2014/main" id="{A3ABEF88-81BE-59DF-1EFA-6843B959AB0F}"/>
              </a:ext>
            </a:extLst>
          </p:cNvPr>
          <p:cNvPicPr>
            <a:picLocks noChangeAspect="1"/>
          </p:cNvPicPr>
          <p:nvPr/>
        </p:nvPicPr>
        <p:blipFill>
          <a:blip r:embed="rId3"/>
          <a:stretch>
            <a:fillRect/>
          </a:stretch>
        </p:blipFill>
        <p:spPr>
          <a:xfrm>
            <a:off x="2360983" y="3048661"/>
            <a:ext cx="6563641" cy="1905266"/>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45628"/>
            <a:ext cx="9745589" cy="1177706"/>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employed the WHERE clause to select boosters that have successfully landed on a drone ship and applied the AND condition to identify successful landings with a payload mass between 4000 and 6000 kilograms.</a:t>
            </a: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pic>
        <p:nvPicPr>
          <p:cNvPr id="3" name="Picture 2">
            <a:extLst>
              <a:ext uri="{FF2B5EF4-FFF2-40B4-BE49-F238E27FC236}">
                <a16:creationId xmlns:a16="http://schemas.microsoft.com/office/drawing/2014/main" id="{85D96B15-0B44-C200-89A8-AF9DFACF5194}"/>
              </a:ext>
            </a:extLst>
          </p:cNvPr>
          <p:cNvPicPr>
            <a:picLocks noChangeAspect="1"/>
          </p:cNvPicPr>
          <p:nvPr/>
        </p:nvPicPr>
        <p:blipFill>
          <a:blip r:embed="rId3"/>
          <a:stretch>
            <a:fillRect/>
          </a:stretch>
        </p:blipFill>
        <p:spPr>
          <a:xfrm>
            <a:off x="1407541" y="2908785"/>
            <a:ext cx="9240540" cy="2638793"/>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
        <p:nvSpPr>
          <p:cNvPr id="7" name="Content Placeholder 2">
            <a:extLst>
              <a:ext uri="{FF2B5EF4-FFF2-40B4-BE49-F238E27FC236}">
                <a16:creationId xmlns:a16="http://schemas.microsoft.com/office/drawing/2014/main" id="{79EF1473-3ADD-43F1-A495-57AAB7FD902F}"/>
              </a:ext>
            </a:extLst>
          </p:cNvPr>
          <p:cNvSpPr txBox="1">
            <a:spLocks/>
          </p:cNvSpPr>
          <p:nvPr/>
        </p:nvSpPr>
        <p:spPr>
          <a:xfrm>
            <a:off x="4276395" y="1327542"/>
            <a:ext cx="4017889" cy="1039909"/>
          </a:xfrm>
          <a:prstGeom prst="rect">
            <a:avLst/>
          </a:prstGeom>
        </p:spPr>
        <p:txBody>
          <a:bodyPr lIns="91440" tIns="45720" rIns="91440" bIns="4572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p:txBody>
      </p:sp>
      <p:sp>
        <p:nvSpPr>
          <p:cNvPr id="8" name="Content Placeholder 2">
            <a:extLst>
              <a:ext uri="{FF2B5EF4-FFF2-40B4-BE49-F238E27FC236}">
                <a16:creationId xmlns:a16="http://schemas.microsoft.com/office/drawing/2014/main" id="{8A72DC05-525D-591E-3FA9-9038175F7484}"/>
              </a:ext>
            </a:extLst>
          </p:cNvPr>
          <p:cNvSpPr txBox="1">
            <a:spLocks/>
          </p:cNvSpPr>
          <p:nvPr/>
        </p:nvSpPr>
        <p:spPr>
          <a:xfrm>
            <a:off x="4733895" y="4755779"/>
            <a:ext cx="5660840" cy="1616668"/>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400"/>
              </a:spcBef>
            </a:pPr>
            <a:r>
              <a:rPr lang="en-US" sz="1400" dirty="0">
                <a:solidFill>
                  <a:schemeClr val="tx1"/>
                </a:solidFill>
              </a:rPr>
              <a:t>Exploratory Data Analysis result</a:t>
            </a:r>
          </a:p>
          <a:p>
            <a:pPr>
              <a:spcBef>
                <a:spcPts val="1400"/>
              </a:spcBef>
            </a:pPr>
            <a:r>
              <a:rPr lang="en-US" sz="1400" dirty="0">
                <a:solidFill>
                  <a:schemeClr val="tx1"/>
                </a:solidFill>
              </a:rPr>
              <a:t>Interactive analytics in screenshots</a:t>
            </a:r>
          </a:p>
          <a:p>
            <a:pPr>
              <a:spcBef>
                <a:spcPts val="1400"/>
              </a:spcBef>
            </a:pPr>
            <a:r>
              <a:rPr lang="en-US" sz="1400" dirty="0">
                <a:solidFill>
                  <a:schemeClr val="tx1"/>
                </a:solidFill>
              </a:rPr>
              <a:t>Predictive Analytics result</a:t>
            </a:r>
            <a:endParaRPr lang="en-US" sz="1400" dirty="0">
              <a:solidFill>
                <a:schemeClr val="tx1"/>
              </a:solidFill>
              <a:latin typeface="Abadi" panose="020B0604020104020204" pitchFamily="34" charset="0"/>
            </a:endParaRPr>
          </a:p>
        </p:txBody>
      </p:sp>
      <p:sp>
        <p:nvSpPr>
          <p:cNvPr id="9" name="Content Placeholder 2">
            <a:extLst>
              <a:ext uri="{FF2B5EF4-FFF2-40B4-BE49-F238E27FC236}">
                <a16:creationId xmlns:a16="http://schemas.microsoft.com/office/drawing/2014/main" id="{6666B19D-F878-3ECA-C8C5-D6BAC3AEE28B}"/>
              </a:ext>
            </a:extLst>
          </p:cNvPr>
          <p:cNvSpPr txBox="1">
            <a:spLocks/>
          </p:cNvSpPr>
          <p:nvPr/>
        </p:nvSpPr>
        <p:spPr>
          <a:xfrm>
            <a:off x="4733895" y="1828441"/>
            <a:ext cx="5660840" cy="2270850"/>
          </a:xfrm>
          <a:prstGeom prst="rect">
            <a:avLst/>
          </a:prstGeom>
        </p:spPr>
        <p:txBody>
          <a:bodyPr vert="horz" lIns="91440" tIns="45720" rIns="91440" bIns="45720" rtlCol="0">
            <a:normAutofit fontScale="5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400"/>
              </a:spcBef>
            </a:pPr>
            <a:r>
              <a:rPr lang="en-US" sz="2500" dirty="0">
                <a:solidFill>
                  <a:schemeClr val="tx1"/>
                </a:solidFill>
                <a:latin typeface="+mn-lt"/>
              </a:rPr>
              <a:t>Data Collection through API</a:t>
            </a:r>
          </a:p>
          <a:p>
            <a:pPr>
              <a:spcBef>
                <a:spcPts val="1400"/>
              </a:spcBef>
            </a:pPr>
            <a:r>
              <a:rPr lang="en-US" sz="2500" dirty="0">
                <a:solidFill>
                  <a:schemeClr val="tx1"/>
                </a:solidFill>
                <a:latin typeface="+mn-lt"/>
              </a:rPr>
              <a:t>Data Collection with Web Scraping</a:t>
            </a:r>
          </a:p>
          <a:p>
            <a:pPr>
              <a:spcBef>
                <a:spcPts val="1400"/>
              </a:spcBef>
            </a:pPr>
            <a:r>
              <a:rPr lang="en-US" sz="2500" dirty="0">
                <a:solidFill>
                  <a:schemeClr val="tx1"/>
                </a:solidFill>
                <a:latin typeface="+mn-lt"/>
              </a:rPr>
              <a:t>Data Wrangling</a:t>
            </a:r>
          </a:p>
          <a:p>
            <a:pPr>
              <a:spcBef>
                <a:spcPts val="1400"/>
              </a:spcBef>
            </a:pPr>
            <a:r>
              <a:rPr lang="en-US" sz="2500" dirty="0">
                <a:solidFill>
                  <a:schemeClr val="tx1"/>
                </a:solidFill>
                <a:latin typeface="+mn-lt"/>
              </a:rPr>
              <a:t>Exploratory Data Analysis with SQL</a:t>
            </a:r>
          </a:p>
          <a:p>
            <a:pPr>
              <a:spcBef>
                <a:spcPts val="1400"/>
              </a:spcBef>
            </a:pPr>
            <a:r>
              <a:rPr lang="en-US" sz="2500" dirty="0">
                <a:solidFill>
                  <a:schemeClr val="tx1"/>
                </a:solidFill>
                <a:latin typeface="+mn-lt"/>
              </a:rPr>
              <a:t>Exploratory Data Analysis with Data Visualization</a:t>
            </a:r>
          </a:p>
          <a:p>
            <a:pPr>
              <a:spcBef>
                <a:spcPts val="1400"/>
              </a:spcBef>
            </a:pPr>
            <a:r>
              <a:rPr lang="en-US" sz="2500" dirty="0">
                <a:solidFill>
                  <a:schemeClr val="tx1"/>
                </a:solidFill>
                <a:latin typeface="+mn-lt"/>
              </a:rPr>
              <a:t>Interactive Visual Analytics with Folium</a:t>
            </a:r>
          </a:p>
          <a:p>
            <a:pPr>
              <a:spcBef>
                <a:spcPts val="1400"/>
              </a:spcBef>
            </a:pPr>
            <a:r>
              <a:rPr lang="en-US" sz="2500" dirty="0">
                <a:solidFill>
                  <a:schemeClr val="tx1"/>
                </a:solidFill>
                <a:latin typeface="+mn-lt"/>
              </a:rPr>
              <a:t>Machine Learning Prediction</a:t>
            </a:r>
          </a:p>
          <a:p>
            <a:pPr marL="0" indent="0">
              <a:spcBef>
                <a:spcPts val="1400"/>
              </a:spcBef>
              <a:buNone/>
            </a:pPr>
            <a:endParaRPr lang="en-US" sz="2200" dirty="0">
              <a:solidFill>
                <a:schemeClr val="tx1"/>
              </a:solidFill>
              <a:latin typeface="Abadi" panose="020B0604020104020204" pitchFamily="34" charset="0"/>
            </a:endParaRPr>
          </a:p>
        </p:txBody>
      </p:sp>
      <p:sp>
        <p:nvSpPr>
          <p:cNvPr id="10" name="Content Placeholder 2">
            <a:extLst>
              <a:ext uri="{FF2B5EF4-FFF2-40B4-BE49-F238E27FC236}">
                <a16:creationId xmlns:a16="http://schemas.microsoft.com/office/drawing/2014/main" id="{53BB365D-92AA-7E30-C492-02277E877245}"/>
              </a:ext>
            </a:extLst>
          </p:cNvPr>
          <p:cNvSpPr txBox="1">
            <a:spLocks/>
          </p:cNvSpPr>
          <p:nvPr/>
        </p:nvSpPr>
        <p:spPr>
          <a:xfrm>
            <a:off x="4335596" y="4199405"/>
            <a:ext cx="4017889" cy="1039909"/>
          </a:xfrm>
          <a:prstGeom prst="rect">
            <a:avLst/>
          </a:prstGeom>
        </p:spPr>
        <p:txBody>
          <a:bodyPr lIns="91440" tIns="45720" rIns="91440" bIns="4572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all results</a:t>
            </a:r>
          </a:p>
        </p:txBody>
      </p:sp>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380967"/>
            <a:ext cx="10515600"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used the ‘%' wildcard to filter for records in the WHERE clause where the Mission Outcome indicated either a success or a failure. This wildcard allows for matching any characters that follow 'success' or 'failure' in the Mission Outcome column.</a:t>
            </a: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pic>
        <p:nvPicPr>
          <p:cNvPr id="6" name="Picture 5">
            <a:extLst>
              <a:ext uri="{FF2B5EF4-FFF2-40B4-BE49-F238E27FC236}">
                <a16:creationId xmlns:a16="http://schemas.microsoft.com/office/drawing/2014/main" id="{BDA0F6F9-A882-F381-99A7-0E88FFE2C75C}"/>
              </a:ext>
            </a:extLst>
          </p:cNvPr>
          <p:cNvPicPr>
            <a:picLocks noChangeAspect="1"/>
          </p:cNvPicPr>
          <p:nvPr/>
        </p:nvPicPr>
        <p:blipFill>
          <a:blip r:embed="rId3"/>
          <a:stretch>
            <a:fillRect/>
          </a:stretch>
        </p:blipFill>
        <p:spPr>
          <a:xfrm>
            <a:off x="1646044" y="2960242"/>
            <a:ext cx="8440328" cy="2838846"/>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3731045"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identified the booster that carried the highest payload by using a subquery within the WHERE clause along with the MAX() function.</a:t>
            </a: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pic>
        <p:nvPicPr>
          <p:cNvPr id="6" name="Picture 5">
            <a:extLst>
              <a:ext uri="{FF2B5EF4-FFF2-40B4-BE49-F238E27FC236}">
                <a16:creationId xmlns:a16="http://schemas.microsoft.com/office/drawing/2014/main" id="{28D798F4-D904-C8A5-170D-84AAD8DF9518}"/>
              </a:ext>
            </a:extLst>
          </p:cNvPr>
          <p:cNvPicPr>
            <a:picLocks noChangeAspect="1"/>
          </p:cNvPicPr>
          <p:nvPr/>
        </p:nvPicPr>
        <p:blipFill rotWithShape="1">
          <a:blip r:embed="rId3"/>
          <a:srcRect r="26937"/>
          <a:stretch/>
        </p:blipFill>
        <p:spPr>
          <a:xfrm>
            <a:off x="5622753" y="1425122"/>
            <a:ext cx="5964902" cy="4801270"/>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687962"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utilized a combination of the WHERE clause, LIKE operator, AND operator, and BETWEEN operator to filter for unsuccessful landings on drone ships, including their corresponding booster versions and launch site names specifically for the year 2015.</a:t>
            </a: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Picture 5">
            <a:extLst>
              <a:ext uri="{FF2B5EF4-FFF2-40B4-BE49-F238E27FC236}">
                <a16:creationId xmlns:a16="http://schemas.microsoft.com/office/drawing/2014/main" id="{1BF6CB7F-19BC-4681-C1A3-9AF2B42F7691}"/>
              </a:ext>
            </a:extLst>
          </p:cNvPr>
          <p:cNvPicPr>
            <a:picLocks noChangeAspect="1"/>
          </p:cNvPicPr>
          <p:nvPr/>
        </p:nvPicPr>
        <p:blipFill>
          <a:blip r:embed="rId3"/>
          <a:stretch>
            <a:fillRect/>
          </a:stretch>
        </p:blipFill>
        <p:spPr>
          <a:xfrm>
            <a:off x="1183345" y="3292423"/>
            <a:ext cx="9363786" cy="2554904"/>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52343"/>
            <a:ext cx="10612692" cy="1589126"/>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retrieved landing results and their respective counts from the dataset, applying a WHERE clause to specify results between June 4, 2010, and March 20, 2017. We grouped these landing outcomes using the GROUP BY clause and sorted them in descending order with the ORDER BY clause.</a:t>
            </a: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pic>
        <p:nvPicPr>
          <p:cNvPr id="6" name="Picture 5">
            <a:extLst>
              <a:ext uri="{FF2B5EF4-FFF2-40B4-BE49-F238E27FC236}">
                <a16:creationId xmlns:a16="http://schemas.microsoft.com/office/drawing/2014/main" id="{BBC78B83-234D-4487-71D4-D8F969B4FBB3}"/>
              </a:ext>
            </a:extLst>
          </p:cNvPr>
          <p:cNvPicPr>
            <a:picLocks noChangeAspect="1"/>
          </p:cNvPicPr>
          <p:nvPr/>
        </p:nvPicPr>
        <p:blipFill>
          <a:blip r:embed="rId3"/>
          <a:stretch>
            <a:fillRect/>
          </a:stretch>
        </p:blipFill>
        <p:spPr>
          <a:xfrm>
            <a:off x="2355711" y="3254303"/>
            <a:ext cx="6898648" cy="3385742"/>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2345719"/>
            <a:ext cx="5186301" cy="1325563"/>
          </a:xfrm>
        </p:spPr>
        <p:txBody>
          <a:bodyPr anchor="ctr">
            <a:normAutofit fontScale="90000"/>
          </a:bodyPr>
          <a:lstStyle/>
          <a:p>
            <a:r>
              <a:rPr lang="en-US" dirty="0">
                <a:solidFill>
                  <a:srgbClr val="0E659B"/>
                </a:solidFill>
                <a:latin typeface="IBM Plex Mono SemiBold"/>
              </a:rPr>
              <a:t>Launch Sites Proximities Analysis</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2"/>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4"/>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4"/>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29"/>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17"/>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2"/>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082854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35</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808174" y="1393558"/>
            <a:ext cx="10439273"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can see from the map below that all SpaceX launch sites are located at the coast of Florida and California Coastlines in The United States of America.</a:t>
            </a:r>
          </a:p>
          <a:p>
            <a:pPr marL="0" indent="0">
              <a:buNone/>
            </a:pPr>
            <a:endParaRPr lang="en-US" dirty="0"/>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Global Map Markers</a:t>
            </a:r>
          </a:p>
        </p:txBody>
      </p:sp>
      <p:pic>
        <p:nvPicPr>
          <p:cNvPr id="8" name="Picture 7">
            <a:extLst>
              <a:ext uri="{FF2B5EF4-FFF2-40B4-BE49-F238E27FC236}">
                <a16:creationId xmlns:a16="http://schemas.microsoft.com/office/drawing/2014/main" id="{5E780A5F-5F8D-A2CE-A6C5-A838FB15F452}"/>
              </a:ext>
            </a:extLst>
          </p:cNvPr>
          <p:cNvPicPr>
            <a:picLocks noChangeAspect="1"/>
          </p:cNvPicPr>
          <p:nvPr/>
        </p:nvPicPr>
        <p:blipFill>
          <a:blip r:embed="rId3"/>
          <a:stretch>
            <a:fillRect/>
          </a:stretch>
        </p:blipFill>
        <p:spPr>
          <a:xfrm>
            <a:off x="1908538" y="2244253"/>
            <a:ext cx="8240041" cy="4182958"/>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452343"/>
            <a:ext cx="10783615" cy="972754"/>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Green marker shown on the map indicate successful launches and red indicate failure.</a:t>
            </a:r>
          </a:p>
          <a:p>
            <a:pPr>
              <a:lnSpc>
                <a:spcPct val="100000"/>
              </a:lnSpc>
              <a:spcBef>
                <a:spcPts val="1400"/>
              </a:spcBef>
            </a:pPr>
            <a:endParaRPr lang="en-US" sz="2200" dirty="0">
              <a:solidFill>
                <a:schemeClr val="accent3">
                  <a:lumMod val="25000"/>
                </a:schemeClr>
              </a:solidFill>
              <a:latin typeface="Abadi"/>
            </a:endParaRPr>
          </a:p>
          <a:p>
            <a:pPr>
              <a:spcBef>
                <a:spcPts val="1400"/>
              </a:spcBef>
            </a:pPr>
            <a:endParaRPr lang="en-US" dirty="0">
              <a:solidFill>
                <a:schemeClr val="accent3">
                  <a:lumMod val="25000"/>
                </a:schemeClr>
              </a:solidFill>
            </a:endParaRPr>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1038025" y="533390"/>
            <a:ext cx="10515600" cy="54904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with markers depicting success or failure</a:t>
            </a:r>
          </a:p>
        </p:txBody>
      </p:sp>
      <p:pic>
        <p:nvPicPr>
          <p:cNvPr id="7" name="Picture 6">
            <a:extLst>
              <a:ext uri="{FF2B5EF4-FFF2-40B4-BE49-F238E27FC236}">
                <a16:creationId xmlns:a16="http://schemas.microsoft.com/office/drawing/2014/main" id="{4A54BEF6-D6CF-E848-CD87-6725DFE9C0C9}"/>
              </a:ext>
            </a:extLst>
          </p:cNvPr>
          <p:cNvPicPr>
            <a:picLocks noChangeAspect="1"/>
          </p:cNvPicPr>
          <p:nvPr/>
        </p:nvPicPr>
        <p:blipFill rotWithShape="1">
          <a:blip r:embed="rId3"/>
          <a:srcRect r="25005"/>
          <a:stretch/>
        </p:blipFill>
        <p:spPr>
          <a:xfrm>
            <a:off x="466730" y="2425097"/>
            <a:ext cx="4680711" cy="3464567"/>
          </a:xfrm>
          <a:prstGeom prst="rect">
            <a:avLst/>
          </a:prstGeom>
        </p:spPr>
      </p:pic>
      <p:pic>
        <p:nvPicPr>
          <p:cNvPr id="10" name="Picture 9">
            <a:extLst>
              <a:ext uri="{FF2B5EF4-FFF2-40B4-BE49-F238E27FC236}">
                <a16:creationId xmlns:a16="http://schemas.microsoft.com/office/drawing/2014/main" id="{7A22B93B-F4DC-315B-9522-2FB8201DE442}"/>
              </a:ext>
            </a:extLst>
          </p:cNvPr>
          <p:cNvPicPr>
            <a:picLocks noChangeAspect="1"/>
          </p:cNvPicPr>
          <p:nvPr/>
        </p:nvPicPr>
        <p:blipFill>
          <a:blip r:embed="rId4"/>
          <a:stretch>
            <a:fillRect/>
          </a:stretch>
        </p:blipFill>
        <p:spPr>
          <a:xfrm>
            <a:off x="5371616" y="2361584"/>
            <a:ext cx="6086356" cy="3528080"/>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distance to landmarks</a:t>
            </a:r>
          </a:p>
        </p:txBody>
      </p:sp>
      <p:pic>
        <p:nvPicPr>
          <p:cNvPr id="4" name="Picture 3">
            <a:extLst>
              <a:ext uri="{FF2B5EF4-FFF2-40B4-BE49-F238E27FC236}">
                <a16:creationId xmlns:a16="http://schemas.microsoft.com/office/drawing/2014/main" id="{2AD5ACE8-E697-B022-475D-C10ECC599D94}"/>
              </a:ext>
            </a:extLst>
          </p:cNvPr>
          <p:cNvPicPr>
            <a:picLocks noChangeAspect="1"/>
          </p:cNvPicPr>
          <p:nvPr/>
        </p:nvPicPr>
        <p:blipFill>
          <a:blip r:embed="rId3"/>
          <a:stretch>
            <a:fillRect/>
          </a:stretch>
        </p:blipFill>
        <p:spPr>
          <a:xfrm>
            <a:off x="1054297" y="2021657"/>
            <a:ext cx="2657846" cy="3886742"/>
          </a:xfrm>
          <a:prstGeom prst="rect">
            <a:avLst/>
          </a:prstGeom>
        </p:spPr>
      </p:pic>
      <p:pic>
        <p:nvPicPr>
          <p:cNvPr id="7" name="Picture 6">
            <a:extLst>
              <a:ext uri="{FF2B5EF4-FFF2-40B4-BE49-F238E27FC236}">
                <a16:creationId xmlns:a16="http://schemas.microsoft.com/office/drawing/2014/main" id="{D85DBA83-090D-11C8-81B9-C2F474644DE2}"/>
              </a:ext>
            </a:extLst>
          </p:cNvPr>
          <p:cNvPicPr>
            <a:picLocks noChangeAspect="1"/>
          </p:cNvPicPr>
          <p:nvPr/>
        </p:nvPicPr>
        <p:blipFill>
          <a:blip r:embed="rId4"/>
          <a:stretch>
            <a:fillRect/>
          </a:stretch>
        </p:blipFill>
        <p:spPr>
          <a:xfrm>
            <a:off x="3712143" y="3429000"/>
            <a:ext cx="2905530" cy="2362530"/>
          </a:xfrm>
          <a:prstGeom prst="rect">
            <a:avLst/>
          </a:prstGeom>
        </p:spPr>
      </p:pic>
      <p:pic>
        <p:nvPicPr>
          <p:cNvPr id="10" name="Picture 9">
            <a:extLst>
              <a:ext uri="{FF2B5EF4-FFF2-40B4-BE49-F238E27FC236}">
                <a16:creationId xmlns:a16="http://schemas.microsoft.com/office/drawing/2014/main" id="{7433E8B5-4BE4-24DF-5F5B-43B598353367}"/>
              </a:ext>
            </a:extLst>
          </p:cNvPr>
          <p:cNvPicPr>
            <a:picLocks noChangeAspect="1"/>
          </p:cNvPicPr>
          <p:nvPr/>
        </p:nvPicPr>
        <p:blipFill rotWithShape="1">
          <a:blip r:embed="rId5"/>
          <a:srcRect t="26681"/>
          <a:stretch/>
        </p:blipFill>
        <p:spPr>
          <a:xfrm>
            <a:off x="6617673" y="3429000"/>
            <a:ext cx="2416697" cy="1181265"/>
          </a:xfrm>
          <a:prstGeom prst="rect">
            <a:avLst/>
          </a:prstGeom>
        </p:spPr>
      </p:pic>
      <p:sp>
        <p:nvSpPr>
          <p:cNvPr id="11" name="Content Placeholder 4">
            <a:extLst>
              <a:ext uri="{FF2B5EF4-FFF2-40B4-BE49-F238E27FC236}">
                <a16:creationId xmlns:a16="http://schemas.microsoft.com/office/drawing/2014/main" id="{D1EAF1E6-8BE5-B0E8-1A28-D7A161CF79AF}"/>
              </a:ext>
            </a:extLst>
          </p:cNvPr>
          <p:cNvSpPr txBox="1">
            <a:spLocks/>
          </p:cNvSpPr>
          <p:nvPr/>
        </p:nvSpPr>
        <p:spPr>
          <a:xfrm>
            <a:off x="4658074" y="1539579"/>
            <a:ext cx="6874401" cy="142433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Folium was used to check the distance of the landmarks to the location of the launch sites as shown in the images below.</a:t>
            </a:r>
          </a:p>
          <a:p>
            <a:pPr>
              <a:lnSpc>
                <a:spcPct val="100000"/>
              </a:lnSpc>
              <a:spcBef>
                <a:spcPts val="1400"/>
              </a:spcBef>
            </a:pPr>
            <a:endParaRPr lang="en-US" sz="2200" dirty="0">
              <a:solidFill>
                <a:schemeClr val="accent3">
                  <a:lumMod val="25000"/>
                </a:schemeClr>
              </a:solidFill>
              <a:latin typeface="Abadi"/>
            </a:endParaRPr>
          </a:p>
          <a:p>
            <a:pPr>
              <a:spcBef>
                <a:spcPts val="1400"/>
              </a:spcBef>
            </a:pPr>
            <a:endParaRPr lang="en-US" dirty="0">
              <a:solidFill>
                <a:schemeClr val="accent3">
                  <a:lumMod val="25000"/>
                </a:schemeClr>
              </a:solidFill>
            </a:endParaRPr>
          </a:p>
        </p:txBody>
      </p:sp>
    </p:spTree>
    <p:extLst>
      <p:ext uri="{BB962C8B-B14F-4D97-AF65-F5344CB8AC3E}">
        <p14:creationId xmlns:p14="http://schemas.microsoft.com/office/powerpoint/2010/main" val="23249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2345719"/>
            <a:ext cx="5186301" cy="1325563"/>
          </a:xfrm>
        </p:spPr>
        <p:txBody>
          <a:bodyPr anchor="ctr">
            <a:normAutofit fontScale="90000"/>
          </a:bodyPr>
          <a:lstStyle/>
          <a:p>
            <a:r>
              <a:rPr lang="en-US" dirty="0">
                <a:solidFill>
                  <a:srgbClr val="0E659B"/>
                </a:solidFill>
                <a:latin typeface="IBM Plex Mono SemiBold"/>
              </a:rPr>
              <a:t>Build a Dashboard with </a:t>
            </a:r>
            <a:r>
              <a:rPr lang="en-US" dirty="0" err="1">
                <a:solidFill>
                  <a:srgbClr val="0E659B"/>
                </a:solidFill>
                <a:latin typeface="IBM Plex Mono SemiBold"/>
              </a:rPr>
              <a:t>Plotly</a:t>
            </a:r>
            <a:r>
              <a:rPr lang="en-US" dirty="0">
                <a:solidFill>
                  <a:srgbClr val="0E659B"/>
                </a:solidFill>
                <a:latin typeface="IBM Plex Mono SemiBold"/>
              </a:rPr>
              <a:t> Dash</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2"/>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4"/>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4"/>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29"/>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17"/>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2"/>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2658530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1" y="1520551"/>
            <a:ext cx="9745589" cy="610147"/>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Pie chart indicating the success of percentage achieved by each launch sites:</a:t>
            </a:r>
            <a:endParaRPr lang="en-US"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Percentage of successful launch each sites</a:t>
            </a:r>
          </a:p>
        </p:txBody>
      </p:sp>
      <p:grpSp>
        <p:nvGrpSpPr>
          <p:cNvPr id="9" name="Group 8">
            <a:extLst>
              <a:ext uri="{FF2B5EF4-FFF2-40B4-BE49-F238E27FC236}">
                <a16:creationId xmlns:a16="http://schemas.microsoft.com/office/drawing/2014/main" id="{DA48A1F4-0D6F-ECC7-ACFF-9467D6918DB1}"/>
              </a:ext>
            </a:extLst>
          </p:cNvPr>
          <p:cNvGrpSpPr/>
          <p:nvPr/>
        </p:nvGrpSpPr>
        <p:grpSpPr>
          <a:xfrm>
            <a:off x="1410376" y="2130698"/>
            <a:ext cx="9371247" cy="3877217"/>
            <a:chOff x="1038676" y="2148356"/>
            <a:chExt cx="9371247" cy="3877217"/>
          </a:xfrm>
        </p:grpSpPr>
        <p:pic>
          <p:nvPicPr>
            <p:cNvPr id="4" name="Picture 3">
              <a:extLst>
                <a:ext uri="{FF2B5EF4-FFF2-40B4-BE49-F238E27FC236}">
                  <a16:creationId xmlns:a16="http://schemas.microsoft.com/office/drawing/2014/main" id="{13CEAB6E-EB7D-F348-A882-E563091A55B1}"/>
                </a:ext>
              </a:extLst>
            </p:cNvPr>
            <p:cNvPicPr>
              <a:picLocks noChangeAspect="1"/>
            </p:cNvPicPr>
            <p:nvPr/>
          </p:nvPicPr>
          <p:blipFill>
            <a:blip r:embed="rId3"/>
            <a:stretch>
              <a:fillRect/>
            </a:stretch>
          </p:blipFill>
          <p:spPr>
            <a:xfrm>
              <a:off x="1038676" y="2148357"/>
              <a:ext cx="5306165" cy="3877216"/>
            </a:xfrm>
            <a:prstGeom prst="rect">
              <a:avLst/>
            </a:prstGeom>
          </p:spPr>
        </p:pic>
        <p:pic>
          <p:nvPicPr>
            <p:cNvPr id="7" name="Picture 6">
              <a:extLst>
                <a:ext uri="{FF2B5EF4-FFF2-40B4-BE49-F238E27FC236}">
                  <a16:creationId xmlns:a16="http://schemas.microsoft.com/office/drawing/2014/main" id="{229BA8B3-3E25-99EA-D3C9-7FBF1CFF76F7}"/>
                </a:ext>
              </a:extLst>
            </p:cNvPr>
            <p:cNvPicPr>
              <a:picLocks noChangeAspect="1"/>
            </p:cNvPicPr>
            <p:nvPr/>
          </p:nvPicPr>
          <p:blipFill>
            <a:blip r:embed="rId4"/>
            <a:stretch>
              <a:fillRect/>
            </a:stretch>
          </p:blipFill>
          <p:spPr>
            <a:xfrm>
              <a:off x="6027811" y="2148356"/>
              <a:ext cx="4382112" cy="3859557"/>
            </a:xfrm>
            <a:prstGeom prst="rect">
              <a:avLst/>
            </a:prstGeom>
          </p:spPr>
        </p:pic>
      </p:grpSp>
    </p:spTree>
    <p:extLst>
      <p:ext uri="{BB962C8B-B14F-4D97-AF65-F5344CB8AC3E}">
        <p14:creationId xmlns:p14="http://schemas.microsoft.com/office/powerpoint/2010/main" val="7001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764310" y="2348301"/>
            <a:ext cx="2493644" cy="2536776"/>
          </a:xfrm>
          <a:prstGeom prst="rect">
            <a:avLst/>
          </a:prstGeom>
        </p:spPr>
      </p:pic>
      <p:sp>
        <p:nvSpPr>
          <p:cNvPr id="10" name="Content Placeholder 2">
            <a:extLst>
              <a:ext uri="{FF2B5EF4-FFF2-40B4-BE49-F238E27FC236}">
                <a16:creationId xmlns:a16="http://schemas.microsoft.com/office/drawing/2014/main" id="{8E999A1B-8752-489F-A63B-EA2F60186B52}"/>
              </a:ext>
            </a:extLst>
          </p:cNvPr>
          <p:cNvSpPr txBox="1">
            <a:spLocks/>
          </p:cNvSpPr>
          <p:nvPr/>
        </p:nvSpPr>
        <p:spPr>
          <a:xfrm>
            <a:off x="3588521" y="1708336"/>
            <a:ext cx="8608198" cy="1912801"/>
          </a:xfrm>
          <a:prstGeom prst="rect">
            <a:avLst/>
          </a:prstGeom>
        </p:spPr>
        <p:txBody>
          <a:bodyPr vert="horz" lIns="91440" tIns="45720" rIns="91440" bIns="45720" rtlCol="0" anchor="t">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342900" indent="-342900">
              <a:spcBef>
                <a:spcPts val="1400"/>
              </a:spcBef>
              <a:buFont typeface="Arial"/>
              <a:buChar char="•"/>
            </a:pPr>
            <a:r>
              <a:rPr lang="en-US" dirty="0">
                <a:solidFill>
                  <a:srgbClr val="000000"/>
                </a:solidFill>
                <a:latin typeface="Calibri"/>
                <a:ea typeface="Calibri"/>
                <a:cs typeface="Calibri"/>
              </a:rPr>
              <a:t>SpaceX offers Falcon 9 rocket launches for $62 million, significantly cheaper than the $165 million charged by other providers, largely due to the reusability of the Falcon 9's first stage. Predicting whether the first stage will land successfully can help other companies competitively bid against SpaceX for rocket launches. The project's goal is to develop a machine learning pipeline to predict the successful landing of the Falcon 9's first stage</a:t>
            </a:r>
            <a:r>
              <a:rPr lang="en-US" sz="1600" dirty="0">
                <a:solidFill>
                  <a:srgbClr val="000000"/>
                </a:solidFill>
                <a:latin typeface="Calibri"/>
                <a:ea typeface="Calibri"/>
                <a:cs typeface="Calibri"/>
              </a:rPr>
              <a:t>.</a:t>
            </a:r>
          </a:p>
          <a:p>
            <a:pPr marL="342900" indent="-342900">
              <a:spcBef>
                <a:spcPts val="1400"/>
              </a:spcBef>
              <a:buFont typeface="Arial"/>
              <a:buChar char="•"/>
            </a:pPr>
            <a:endParaRPr lang="en-US" sz="2200" dirty="0">
              <a:solidFill>
                <a:schemeClr val="accent3">
                  <a:lumMod val="25000"/>
                </a:schemeClr>
              </a:solidFill>
              <a:latin typeface="Abadi" panose="020B0604020104020204" pitchFamily="34" charset="0"/>
            </a:endParaRPr>
          </a:p>
        </p:txBody>
      </p:sp>
      <p:sp>
        <p:nvSpPr>
          <p:cNvPr id="12" name="Content Placeholder 2">
            <a:extLst>
              <a:ext uri="{FF2B5EF4-FFF2-40B4-BE49-F238E27FC236}">
                <a16:creationId xmlns:a16="http://schemas.microsoft.com/office/drawing/2014/main" id="{316C6B15-E84F-DF62-F5B7-25229464F605}"/>
              </a:ext>
            </a:extLst>
          </p:cNvPr>
          <p:cNvSpPr txBox="1">
            <a:spLocks/>
          </p:cNvSpPr>
          <p:nvPr/>
        </p:nvSpPr>
        <p:spPr>
          <a:xfrm>
            <a:off x="3588522" y="4253160"/>
            <a:ext cx="8205631" cy="1898424"/>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Problems you want to find answers</a:t>
            </a:r>
          </a:p>
          <a:p>
            <a:pPr marL="285750" indent="-285750">
              <a:lnSpc>
                <a:spcPct val="90000"/>
              </a:lnSpc>
              <a:spcBef>
                <a:spcPts val="1400"/>
              </a:spcBef>
              <a:buFont typeface="Arial"/>
              <a:buChar char="•"/>
            </a:pPr>
            <a:r>
              <a:rPr lang="en-US" dirty="0">
                <a:latin typeface="Calibri"/>
                <a:ea typeface="Calibri"/>
                <a:cs typeface="Calibri"/>
              </a:rPr>
              <a:t>What factors determine if the rocket will land successfully?</a:t>
            </a:r>
            <a:endParaRPr lang="en-US" dirty="0">
              <a:solidFill>
                <a:srgbClr val="000000"/>
              </a:solidFill>
              <a:latin typeface="Calibri"/>
              <a:ea typeface="Calibri"/>
              <a:cs typeface="Calibri"/>
            </a:endParaRPr>
          </a:p>
          <a:p>
            <a:pPr marL="285750" indent="-285750">
              <a:lnSpc>
                <a:spcPct val="90000"/>
              </a:lnSpc>
              <a:spcBef>
                <a:spcPts val="1400"/>
              </a:spcBef>
              <a:buFont typeface="Arial"/>
              <a:buChar char="•"/>
            </a:pPr>
            <a:r>
              <a:rPr lang="en-US">
                <a:latin typeface="Calibri"/>
                <a:ea typeface="Calibri"/>
                <a:cs typeface="Calibri"/>
              </a:rPr>
              <a:t>The interaction among various features that influence the success rate of a landing.</a:t>
            </a:r>
            <a:endParaRPr lang="en-US">
              <a:solidFill>
                <a:srgbClr val="000000"/>
              </a:solidFill>
              <a:latin typeface="Calibri"/>
              <a:ea typeface="Calibri"/>
              <a:cs typeface="Calibri"/>
            </a:endParaRPr>
          </a:p>
          <a:p>
            <a:pPr marL="285750" indent="-285750">
              <a:lnSpc>
                <a:spcPct val="90000"/>
              </a:lnSpc>
              <a:spcBef>
                <a:spcPts val="1400"/>
              </a:spcBef>
              <a:buFont typeface="Arial"/>
              <a:buChar char="•"/>
            </a:pPr>
            <a:r>
              <a:rPr lang="en-US" dirty="0">
                <a:latin typeface="Calibri"/>
                <a:ea typeface="Calibri"/>
                <a:cs typeface="Calibri"/>
              </a:rPr>
              <a:t>The operating conditions required to ensure a successful landing.</a:t>
            </a:r>
            <a:endParaRPr lang="en-US">
              <a:solidFill>
                <a:srgbClr val="000000"/>
              </a:solidFill>
              <a:latin typeface="Calibri"/>
              <a:ea typeface="Calibri"/>
              <a:cs typeface="Calibri"/>
            </a:endParaRPr>
          </a:p>
          <a:p>
            <a:pPr>
              <a:spcBef>
                <a:spcPts val="1400"/>
              </a:spcBef>
            </a:pPr>
            <a:endParaRPr lang="en-US"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710623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34027" y="1825625"/>
            <a:ext cx="10551583" cy="1047709"/>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Pie chart showing the launch site with the highest success ratio. KSC LC-39A achieved the highest success rate of 76.9% and failure rate of 23.1%.</a:t>
            </a:r>
            <a:endParaRPr lang="en-US" dirty="0">
              <a:solidFill>
                <a:schemeClr val="accent3">
                  <a:lumMod val="25000"/>
                </a:schemeClr>
              </a:solidFill>
              <a:latin typeface="Abadi"/>
            </a:endParaRPr>
          </a:p>
          <a:p>
            <a:endParaRPr lang="en-US" dirty="0"/>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Highest Launch Success Ratio</a:t>
            </a:r>
          </a:p>
        </p:txBody>
      </p:sp>
      <p:pic>
        <p:nvPicPr>
          <p:cNvPr id="4" name="Picture 3">
            <a:extLst>
              <a:ext uri="{FF2B5EF4-FFF2-40B4-BE49-F238E27FC236}">
                <a16:creationId xmlns:a16="http://schemas.microsoft.com/office/drawing/2014/main" id="{CA2E8B82-A2A2-8B9C-2C9C-92DB33BECCF5}"/>
              </a:ext>
            </a:extLst>
          </p:cNvPr>
          <p:cNvPicPr>
            <a:picLocks noChangeAspect="1"/>
          </p:cNvPicPr>
          <p:nvPr/>
        </p:nvPicPr>
        <p:blipFill>
          <a:blip r:embed="rId3"/>
          <a:stretch>
            <a:fillRect/>
          </a:stretch>
        </p:blipFill>
        <p:spPr>
          <a:xfrm>
            <a:off x="2434113" y="2873334"/>
            <a:ext cx="7187396" cy="3152239"/>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1" y="1825625"/>
            <a:ext cx="10414662" cy="124076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take note from the scatter plot below that the success rates of rocket launch is heavily dependent on the weight of the payload. Lower the payload higher is the success rate.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Scatter plot for Payload with Launch Outcomes</a:t>
            </a:r>
          </a:p>
        </p:txBody>
      </p:sp>
      <p:pic>
        <p:nvPicPr>
          <p:cNvPr id="4" name="Picture 3">
            <a:extLst>
              <a:ext uri="{FF2B5EF4-FFF2-40B4-BE49-F238E27FC236}">
                <a16:creationId xmlns:a16="http://schemas.microsoft.com/office/drawing/2014/main" id="{DAD0914D-8C4C-7BF6-DE93-792F733A8720}"/>
              </a:ext>
            </a:extLst>
          </p:cNvPr>
          <p:cNvPicPr>
            <a:picLocks noChangeAspect="1"/>
          </p:cNvPicPr>
          <p:nvPr/>
        </p:nvPicPr>
        <p:blipFill>
          <a:blip r:embed="rId3"/>
          <a:stretch>
            <a:fillRect/>
          </a:stretch>
        </p:blipFill>
        <p:spPr>
          <a:xfrm>
            <a:off x="734028" y="3108977"/>
            <a:ext cx="10907647" cy="3210373"/>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2345719"/>
            <a:ext cx="5186301" cy="1325563"/>
          </a:xfrm>
        </p:spPr>
        <p:txBody>
          <a:bodyPr anchor="ctr">
            <a:normAutofit fontScale="90000"/>
          </a:bodyPr>
          <a:lstStyle/>
          <a:p>
            <a:r>
              <a:rPr lang="en-US" dirty="0">
                <a:solidFill>
                  <a:srgbClr val="0E659B"/>
                </a:solidFill>
                <a:latin typeface="IBM Plex Mono SemiBold"/>
              </a:rPr>
              <a:t>Predictive Analysis (Classification)</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2"/>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4"/>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4"/>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29"/>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17"/>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2"/>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570255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683830" y="1396314"/>
            <a:ext cx="4305956" cy="4923036"/>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Decision tree has the highest classification accuracy of 0.87.</a:t>
            </a: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7" name="Picture 6">
            <a:extLst>
              <a:ext uri="{FF2B5EF4-FFF2-40B4-BE49-F238E27FC236}">
                <a16:creationId xmlns:a16="http://schemas.microsoft.com/office/drawing/2014/main" id="{1EB499D8-5839-0B2D-566E-79AA3A1E3AF5}"/>
              </a:ext>
            </a:extLst>
          </p:cNvPr>
          <p:cNvPicPr>
            <a:picLocks noChangeAspect="1"/>
          </p:cNvPicPr>
          <p:nvPr/>
        </p:nvPicPr>
        <p:blipFill>
          <a:blip r:embed="rId3"/>
          <a:stretch>
            <a:fillRect/>
          </a:stretch>
        </p:blipFill>
        <p:spPr>
          <a:xfrm>
            <a:off x="5912070" y="1518069"/>
            <a:ext cx="4966138" cy="5120229"/>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4771568"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confusion matrix for the decision tree classifier indicates that the model can differentiate between the various classes. However, a significant issue is the number of false positives, meaning that the classifier incorrectly labels unsuccessful landings as successful ones.</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Picture 2">
            <a:extLst>
              <a:ext uri="{FF2B5EF4-FFF2-40B4-BE49-F238E27FC236}">
                <a16:creationId xmlns:a16="http://schemas.microsoft.com/office/drawing/2014/main" id="{BB0AFD9A-F164-D6D4-E04A-607133FC2D67}"/>
              </a:ext>
            </a:extLst>
          </p:cNvPr>
          <p:cNvPicPr>
            <a:picLocks noChangeAspect="1"/>
          </p:cNvPicPr>
          <p:nvPr/>
        </p:nvPicPr>
        <p:blipFill>
          <a:blip r:embed="rId3"/>
          <a:stretch>
            <a:fillRect/>
          </a:stretch>
        </p:blipFill>
        <p:spPr>
          <a:xfrm>
            <a:off x="6768866" y="1961139"/>
            <a:ext cx="4124901" cy="2715004"/>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
        <p:nvSpPr>
          <p:cNvPr id="3" name="Content Placeholder 2">
            <a:extLst>
              <a:ext uri="{FF2B5EF4-FFF2-40B4-BE49-F238E27FC236}">
                <a16:creationId xmlns:a16="http://schemas.microsoft.com/office/drawing/2014/main" id="{BE618DF5-77CB-F245-AA00-A13CE3711C62}"/>
              </a:ext>
            </a:extLst>
          </p:cNvPr>
          <p:cNvSpPr>
            <a:spLocks noGrp="1" noChangeArrowheads="1"/>
          </p:cNvSpPr>
          <p:nvPr>
            <p:ph sz="half" idx="4294967295"/>
          </p:nvPr>
        </p:nvSpPr>
        <p:spPr bwMode="auto">
          <a:xfrm>
            <a:off x="835574" y="1666069"/>
            <a:ext cx="1075208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Flight Frequency and Success Rate</a:t>
            </a:r>
            <a:r>
              <a:rPr kumimoji="0" lang="en-US" altLang="en-US" sz="1400" b="0" i="0" u="none" strike="noStrike" cap="none" normalizeH="0" baseline="0" dirty="0">
                <a:ln>
                  <a:noFill/>
                </a:ln>
                <a:solidFill>
                  <a:schemeClr val="tx1"/>
                </a:solidFill>
                <a:effectLst/>
                <a:latin typeface="Arial" panose="020B0604020202020204" pitchFamily="34" charset="0"/>
              </a:rPr>
              <a:t>: </a:t>
            </a: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There is a positive correlation between the number of flights at a launch site and the success rate of launches from that site. In other words, launch sites with higher flight frequencies tend to have higher success rates. This may be due to increased experience, refined processes, and improved infrastructure that come with handling more launches.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Temporal Trend in Launch Success</a:t>
            </a:r>
            <a:r>
              <a:rPr kumimoji="0" lang="en-US" altLang="en-US" sz="1400" b="0" i="0" u="none" strike="noStrike" cap="none" normalizeH="0" baseline="0" dirty="0">
                <a:ln>
                  <a:noFill/>
                </a:ln>
                <a:solidFill>
                  <a:schemeClr val="tx1"/>
                </a:solidFill>
                <a:effectLst/>
                <a:latin typeface="Arial" panose="020B0604020202020204" pitchFamily="34" charset="0"/>
              </a:rPr>
              <a:t>: The success rate of launches has shown a significant upward trend starting from 2013 through to 2020. This improvement could be attributed to technological advancements, better project management, more rigorous testing procedures, and cumulative experience over the years.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Success Rates by Orbit Type</a:t>
            </a:r>
            <a:r>
              <a:rPr kumimoji="0" lang="en-US" altLang="en-US" sz="1400" b="0" i="0" u="none" strike="noStrike" cap="none" normalizeH="0" baseline="0" dirty="0">
                <a:ln>
                  <a:noFill/>
                </a:ln>
                <a:solidFill>
                  <a:schemeClr val="tx1"/>
                </a:solidFill>
                <a:effectLst/>
                <a:latin typeface="Arial" panose="020B0604020202020204" pitchFamily="34" charset="0"/>
              </a:rPr>
              <a:t>: Specific orbit types such as ES-L1, GEO, HEO, SSO, and VLEO have exhibited higher success rates compared to other orbits. These orbits might benefit from more specialized technology and processes, contributing to their higher success rates. Each orbit type has its unique challenges, but the data indicates these particular orbits are managed more effectively.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KSC LC-39A Performance</a:t>
            </a:r>
            <a:r>
              <a:rPr kumimoji="0" lang="en-US" altLang="en-US" sz="1400" b="0" i="0" u="none" strike="noStrike" cap="none" normalizeH="0" baseline="0" dirty="0">
                <a:ln>
                  <a:noFill/>
                </a:ln>
                <a:solidFill>
                  <a:schemeClr val="tx1"/>
                </a:solidFill>
                <a:effectLst/>
                <a:latin typeface="Arial" panose="020B0604020202020204" pitchFamily="34" charset="0"/>
              </a:rPr>
              <a:t>: The Kennedy Space Center Launch Complex 39A (KSC LC-39A) has achieved the highest number of successful launches compared to other launch sites. This site likely benefits from superior infrastructure, extensive experience, and possibly a higher volume of launches, all contributing to its success.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Optimal Machine Learning Model</a:t>
            </a:r>
            <a:r>
              <a:rPr kumimoji="0" lang="en-US" altLang="en-US" sz="1400" b="0" i="0" u="none" strike="noStrike" cap="none" normalizeH="0" baseline="0" dirty="0">
                <a:ln>
                  <a:noFill/>
                </a:ln>
                <a:solidFill>
                  <a:schemeClr val="tx1"/>
                </a:solidFill>
                <a:effectLst/>
                <a:latin typeface="Arial" panose="020B0604020202020204" pitchFamily="34" charset="0"/>
              </a:rPr>
              <a:t>: Among the various machine learning algorithms evaluated, the Decision Tree classifier has proven to be the most effective for this task. This model demonstrated the highest accuracy in predicting the outcomes of the launches, making it a valuable tool for analyzing and forecasting launch success. The Decision Tree classifier's ability to handle complex, non-linear relationships in the data likely contributes to its superior performance</a:t>
            </a:r>
          </a:p>
        </p:txBody>
      </p:sp>
    </p:spTree>
    <p:extLst>
      <p:ext uri="{BB962C8B-B14F-4D97-AF65-F5344CB8AC3E}">
        <p14:creationId xmlns:p14="http://schemas.microsoft.com/office/powerpoint/2010/main" val="1515058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2345719"/>
            <a:ext cx="5186301" cy="1325563"/>
          </a:xfrm>
        </p:spPr>
        <p:txBody>
          <a:bodyPr anchor="ctr">
            <a:normAutofit/>
          </a:bodyPr>
          <a:lstStyle/>
          <a:p>
            <a:r>
              <a:rPr lang="en-US" dirty="0">
                <a:solidFill>
                  <a:srgbClr val="0E659B"/>
                </a:solidFill>
                <a:latin typeface="IBM Plex Mono SemiBold"/>
              </a:rPr>
              <a:t>Thank you !</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2"/>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4"/>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4"/>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29"/>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17"/>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2"/>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215704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00314" y="2345719"/>
            <a:ext cx="5186301" cy="1325563"/>
          </a:xfrm>
        </p:spPr>
        <p:txBody>
          <a:bodyPr anchor="ctr">
            <a:normAutofit/>
          </a:bodyPr>
          <a:lstStyle/>
          <a:p>
            <a:r>
              <a:rPr lang="en-US" dirty="0">
                <a:solidFill>
                  <a:srgbClr val="0E659B"/>
                </a:solidFill>
                <a:latin typeface="IBM Plex Mono SemiBold"/>
              </a:rPr>
              <a:t>Methodology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2"/>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4"/>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4"/>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29"/>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17"/>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2"/>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44858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778371" y="2924387"/>
            <a:ext cx="1728091" cy="1713714"/>
          </a:xfrm>
          <a:prstGeom prst="rect">
            <a:avLst/>
          </a:prstGeom>
        </p:spPr>
      </p:pic>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2509672" y="1484337"/>
            <a:ext cx="9213420" cy="5035762"/>
          </a:xfrm>
          <a:prstGeom prst="rect">
            <a:avLst/>
          </a:prstGeom>
        </p:spPr>
        <p:txBody>
          <a:bodyPr lIns="91440" tIns="45720" rIns="91440" bIns="45720" anchor="t">
            <a:normAutofit fontScale="2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marL="0" indent="0">
              <a:lnSpc>
                <a:spcPct val="120000"/>
              </a:lnSpc>
              <a:spcBef>
                <a:spcPts val="1400"/>
              </a:spcBef>
              <a:buNone/>
            </a:pPr>
            <a:r>
              <a:rPr lang="en-AU" sz="5600" b="1" dirty="0">
                <a:solidFill>
                  <a:schemeClr val="tx1"/>
                </a:solidFill>
              </a:rPr>
              <a:t>Data Collection Methodology</a:t>
            </a:r>
          </a:p>
          <a:p>
            <a:pPr lvl="1">
              <a:lnSpc>
                <a:spcPct val="120000"/>
              </a:lnSpc>
              <a:buFont typeface="Wingdings" panose="05000000000000000000" pitchFamily="2" charset="2"/>
              <a:buChar char="Ø"/>
            </a:pPr>
            <a:r>
              <a:rPr lang="en-AU" sz="5600" b="1" dirty="0">
                <a:solidFill>
                  <a:schemeClr val="tx1"/>
                </a:solidFill>
              </a:rPr>
              <a:t>SpaceX API</a:t>
            </a:r>
            <a:r>
              <a:rPr lang="en-AU" sz="5600" dirty="0">
                <a:solidFill>
                  <a:schemeClr val="tx1"/>
                </a:solidFill>
              </a:rPr>
              <a:t>: Retrieved specific data points related to SpaceX launches.</a:t>
            </a:r>
          </a:p>
          <a:p>
            <a:pPr lvl="1">
              <a:lnSpc>
                <a:spcPct val="120000"/>
              </a:lnSpc>
              <a:buFont typeface="Wingdings" panose="05000000000000000000" pitchFamily="2" charset="2"/>
              <a:buChar char="Ø"/>
            </a:pPr>
            <a:r>
              <a:rPr lang="en-AU" sz="5600" b="1" dirty="0">
                <a:solidFill>
                  <a:schemeClr val="tx1"/>
                </a:solidFill>
              </a:rPr>
              <a:t>Web Scraping</a:t>
            </a:r>
            <a:r>
              <a:rPr lang="en-AU" sz="5600" dirty="0">
                <a:solidFill>
                  <a:schemeClr val="tx1"/>
                </a:solidFill>
              </a:rPr>
              <a:t>: Extracted additional information from Wikipedia.</a:t>
            </a:r>
          </a:p>
          <a:p>
            <a:pPr marL="0" indent="0">
              <a:lnSpc>
                <a:spcPct val="120000"/>
              </a:lnSpc>
              <a:buNone/>
            </a:pPr>
            <a:r>
              <a:rPr lang="en-AU" sz="5600" b="1" dirty="0">
                <a:solidFill>
                  <a:schemeClr val="tx1"/>
                </a:solidFill>
              </a:rPr>
              <a:t>Data Wrangling</a:t>
            </a:r>
          </a:p>
          <a:p>
            <a:pPr lvl="1">
              <a:lnSpc>
                <a:spcPct val="120000"/>
              </a:lnSpc>
              <a:buFont typeface="Wingdings" panose="05000000000000000000" pitchFamily="2" charset="2"/>
              <a:buChar char="Ø"/>
            </a:pPr>
            <a:r>
              <a:rPr lang="en-AU" sz="5600" dirty="0">
                <a:solidFill>
                  <a:schemeClr val="tx1"/>
                </a:solidFill>
              </a:rPr>
              <a:t>Cleaned and pre-processed data.</a:t>
            </a:r>
          </a:p>
          <a:p>
            <a:pPr lvl="1">
              <a:lnSpc>
                <a:spcPct val="120000"/>
              </a:lnSpc>
              <a:buFont typeface="Wingdings" panose="05000000000000000000" pitchFamily="2" charset="2"/>
              <a:buChar char="Ø"/>
            </a:pPr>
            <a:r>
              <a:rPr lang="en-AU" sz="5600" dirty="0">
                <a:solidFill>
                  <a:schemeClr val="tx1"/>
                </a:solidFill>
              </a:rPr>
              <a:t>Handled missing values and inconsistencies.</a:t>
            </a:r>
          </a:p>
          <a:p>
            <a:pPr lvl="1">
              <a:lnSpc>
                <a:spcPct val="120000"/>
              </a:lnSpc>
              <a:buFont typeface="Wingdings" panose="05000000000000000000" pitchFamily="2" charset="2"/>
              <a:buChar char="Ø"/>
            </a:pPr>
            <a:r>
              <a:rPr lang="en-AU" sz="5600" dirty="0">
                <a:solidFill>
                  <a:schemeClr val="tx1"/>
                </a:solidFill>
              </a:rPr>
              <a:t>Normalized formats and transformed data types.</a:t>
            </a:r>
          </a:p>
          <a:p>
            <a:pPr marL="0" indent="0">
              <a:lnSpc>
                <a:spcPct val="120000"/>
              </a:lnSpc>
              <a:buNone/>
            </a:pPr>
            <a:r>
              <a:rPr lang="en-AU" sz="5600" b="1" dirty="0">
                <a:solidFill>
                  <a:schemeClr val="tx1"/>
                </a:solidFill>
              </a:rPr>
              <a:t>Exploratory Data Analysis (EDA)</a:t>
            </a:r>
          </a:p>
          <a:p>
            <a:pPr lvl="1">
              <a:lnSpc>
                <a:spcPct val="120000"/>
              </a:lnSpc>
              <a:buFont typeface="Wingdings" panose="05000000000000000000" pitchFamily="2" charset="2"/>
              <a:buChar char="Ø"/>
            </a:pPr>
            <a:r>
              <a:rPr lang="en-AU" sz="5600" dirty="0">
                <a:solidFill>
                  <a:schemeClr val="tx1"/>
                </a:solidFill>
              </a:rPr>
              <a:t>Used visualizations and SQL.</a:t>
            </a:r>
          </a:p>
          <a:p>
            <a:pPr lvl="1">
              <a:lnSpc>
                <a:spcPct val="120000"/>
              </a:lnSpc>
              <a:buFont typeface="Wingdings" panose="05000000000000000000" pitchFamily="2" charset="2"/>
              <a:buChar char="Ø"/>
            </a:pPr>
            <a:r>
              <a:rPr lang="en-AU" sz="5600" dirty="0">
                <a:solidFill>
                  <a:schemeClr val="tx1"/>
                </a:solidFill>
              </a:rPr>
              <a:t>Generated descriptive statistics.</a:t>
            </a:r>
          </a:p>
          <a:p>
            <a:pPr lvl="1">
              <a:lnSpc>
                <a:spcPct val="120000"/>
              </a:lnSpc>
              <a:buFont typeface="Wingdings" panose="05000000000000000000" pitchFamily="2" charset="2"/>
              <a:buChar char="Ø"/>
            </a:pPr>
            <a:r>
              <a:rPr lang="en-AU" sz="5600" dirty="0">
                <a:solidFill>
                  <a:schemeClr val="tx1"/>
                </a:solidFill>
              </a:rPr>
              <a:t>Visualized distributions, correlations, and identified outliers.</a:t>
            </a:r>
          </a:p>
          <a:p>
            <a:pPr marL="0" indent="0">
              <a:lnSpc>
                <a:spcPct val="120000"/>
              </a:lnSpc>
              <a:buNone/>
            </a:pPr>
            <a:r>
              <a:rPr lang="en-AU" sz="5600" b="1" dirty="0">
                <a:solidFill>
                  <a:schemeClr val="tx1"/>
                </a:solidFill>
              </a:rPr>
              <a:t>Interactive Visual Analytics</a:t>
            </a:r>
          </a:p>
          <a:p>
            <a:pPr lvl="1">
              <a:lnSpc>
                <a:spcPct val="120000"/>
              </a:lnSpc>
              <a:buFont typeface="Wingdings" panose="05000000000000000000" pitchFamily="2" charset="2"/>
              <a:buChar char="Ø"/>
            </a:pPr>
            <a:r>
              <a:rPr lang="en-AU" sz="5600" b="1" dirty="0">
                <a:solidFill>
                  <a:schemeClr val="tx1"/>
                </a:solidFill>
              </a:rPr>
              <a:t>Folium</a:t>
            </a:r>
            <a:r>
              <a:rPr lang="en-AU" sz="5600" dirty="0">
                <a:solidFill>
                  <a:schemeClr val="tx1"/>
                </a:solidFill>
              </a:rPr>
              <a:t>: Created geospatial visualizations for launch sites and trajectories.</a:t>
            </a:r>
          </a:p>
          <a:p>
            <a:pPr lvl="1">
              <a:lnSpc>
                <a:spcPct val="120000"/>
              </a:lnSpc>
              <a:buFont typeface="Wingdings" panose="05000000000000000000" pitchFamily="2" charset="2"/>
              <a:buChar char="Ø"/>
            </a:pPr>
            <a:r>
              <a:rPr lang="en-AU" sz="5600" b="1" dirty="0" err="1">
                <a:solidFill>
                  <a:schemeClr val="tx1"/>
                </a:solidFill>
              </a:rPr>
              <a:t>Plotly</a:t>
            </a:r>
            <a:r>
              <a:rPr lang="en-AU" sz="5600" b="1" dirty="0">
                <a:solidFill>
                  <a:schemeClr val="tx1"/>
                </a:solidFill>
              </a:rPr>
              <a:t> Dash</a:t>
            </a:r>
            <a:r>
              <a:rPr lang="en-AU" sz="5600" dirty="0">
                <a:solidFill>
                  <a:schemeClr val="tx1"/>
                </a:solidFill>
              </a:rPr>
              <a:t>: Developed customizable, interactive plots for in-depth data exploration.</a:t>
            </a:r>
          </a:p>
          <a:p>
            <a:pPr marL="0" indent="0">
              <a:lnSpc>
                <a:spcPct val="120000"/>
              </a:lnSpc>
              <a:buNone/>
            </a:pPr>
            <a:r>
              <a:rPr lang="en-AU" sz="5600" b="1" dirty="0">
                <a:solidFill>
                  <a:schemeClr val="tx1"/>
                </a:solidFill>
              </a:rPr>
              <a:t>Predictive Analysis Using Classification Models</a:t>
            </a:r>
          </a:p>
          <a:p>
            <a:pPr lvl="1">
              <a:lnSpc>
                <a:spcPct val="120000"/>
              </a:lnSpc>
              <a:buFont typeface="Wingdings" panose="05000000000000000000" pitchFamily="2" charset="2"/>
              <a:buChar char="Ø"/>
            </a:pPr>
            <a:r>
              <a:rPr lang="en-AU" sz="5600" b="1" dirty="0">
                <a:solidFill>
                  <a:schemeClr val="tx1"/>
                </a:solidFill>
              </a:rPr>
              <a:t>Building Models</a:t>
            </a:r>
            <a:r>
              <a:rPr lang="en-AU" sz="5600" dirty="0">
                <a:solidFill>
                  <a:schemeClr val="tx1"/>
                </a:solidFill>
              </a:rPr>
              <a:t>: Developed decision trees, random forests, logistic regression models.</a:t>
            </a:r>
          </a:p>
          <a:p>
            <a:pPr lvl="1">
              <a:lnSpc>
                <a:spcPct val="120000"/>
              </a:lnSpc>
              <a:buFont typeface="Wingdings" panose="05000000000000000000" pitchFamily="2" charset="2"/>
              <a:buChar char="Ø"/>
            </a:pPr>
            <a:r>
              <a:rPr lang="en-AU" sz="5600" b="1" dirty="0">
                <a:solidFill>
                  <a:schemeClr val="tx1"/>
                </a:solidFill>
              </a:rPr>
              <a:t>Tuning Models</a:t>
            </a:r>
            <a:r>
              <a:rPr lang="en-AU" sz="5600" dirty="0">
                <a:solidFill>
                  <a:schemeClr val="tx1"/>
                </a:solidFill>
              </a:rPr>
              <a:t>: Optimized parameters for enhanced performance.</a:t>
            </a:r>
          </a:p>
          <a:p>
            <a:pPr lvl="1">
              <a:lnSpc>
                <a:spcPct val="120000"/>
              </a:lnSpc>
              <a:buFont typeface="Wingdings" panose="05000000000000000000" pitchFamily="2" charset="2"/>
              <a:buChar char="Ø"/>
            </a:pPr>
            <a:r>
              <a:rPr lang="en-AU" sz="5600" b="1" dirty="0">
                <a:solidFill>
                  <a:schemeClr val="tx1"/>
                </a:solidFill>
              </a:rPr>
              <a:t>Evaluating Models</a:t>
            </a:r>
            <a:r>
              <a:rPr lang="en-AU" sz="5600" dirty="0">
                <a:solidFill>
                  <a:schemeClr val="tx1"/>
                </a:solidFill>
              </a:rPr>
              <a:t>: Assessed models using accuracy, precision, recall, F1 score.</a:t>
            </a:r>
            <a:endParaRPr lang="en-US" sz="5600" dirty="0">
              <a:solidFill>
                <a:schemeClr val="accent3">
                  <a:lumMod val="25000"/>
                </a:schemeClr>
              </a:solidFill>
              <a:latin typeface="Abadi"/>
            </a:endParaRPr>
          </a:p>
          <a:p>
            <a:pPr>
              <a:lnSpc>
                <a:spcPct val="120000"/>
              </a:lnSpc>
              <a:spcBef>
                <a:spcPts val="1400"/>
              </a:spcBef>
            </a:pPr>
            <a:endParaRPr lang="en-US" sz="2200" dirty="0">
              <a:solidFill>
                <a:schemeClr val="accent3">
                  <a:lumMod val="25000"/>
                </a:schemeClr>
              </a:solidFill>
              <a:latin typeface="Abadi"/>
            </a:endParaRPr>
          </a:p>
          <a:p>
            <a:pPr>
              <a:lnSpc>
                <a:spcPct val="120000"/>
              </a:lnSpc>
              <a:spcBef>
                <a:spcPts val="1400"/>
              </a:spcBef>
            </a:pPr>
            <a:endParaRPr lang="en-US" sz="2200" dirty="0">
              <a:solidFill>
                <a:schemeClr val="accent3">
                  <a:lumMod val="25000"/>
                </a:schemeClr>
              </a:solidFill>
              <a:latin typeface="Abadi"/>
            </a:endParaRPr>
          </a:p>
          <a:p>
            <a:pPr>
              <a:lnSpc>
                <a:spcPct val="120000"/>
              </a:lnSpc>
              <a:spcBef>
                <a:spcPts val="1400"/>
              </a:spcBef>
            </a:pPr>
            <a:endParaRPr lang="en-US" sz="2200" dirty="0">
              <a:solidFill>
                <a:schemeClr val="accent3">
                  <a:lumMod val="25000"/>
                </a:schemeClr>
              </a:solidFill>
              <a:latin typeface="Abadi"/>
            </a:endParaRPr>
          </a:p>
          <a:p>
            <a:pPr>
              <a:lnSpc>
                <a:spcPct val="120000"/>
              </a:lnSpc>
              <a:spcBef>
                <a:spcPts val="1400"/>
              </a:spcBef>
            </a:pPr>
            <a:endParaRPr lang="en-US" sz="2200" dirty="0">
              <a:solidFill>
                <a:schemeClr val="accent3">
                  <a:lumMod val="25000"/>
                </a:schemeClr>
              </a:solidFill>
              <a:latin typeface="Abadi"/>
            </a:endParaRPr>
          </a:p>
        </p:txBody>
      </p:sp>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584620"/>
            <a:ext cx="10515600" cy="4351338"/>
          </a:xfrm>
          <a:prstGeom prst="rect">
            <a:avLst/>
          </a:prstGeom>
        </p:spPr>
        <p:txBody>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Data Collection and Processing</a:t>
            </a:r>
          </a:p>
          <a:p>
            <a:pPr>
              <a:lnSpc>
                <a:spcPct val="100000"/>
              </a:lnSpc>
              <a:spcBef>
                <a:spcPts val="1400"/>
              </a:spcBef>
            </a:pPr>
            <a:r>
              <a:rPr lang="en-US" sz="2200" dirty="0">
                <a:solidFill>
                  <a:schemeClr val="accent3">
                    <a:lumMod val="25000"/>
                  </a:schemeClr>
                </a:solidFill>
                <a:latin typeface="Abadi" panose="020B0604020104020204" pitchFamily="34" charset="0"/>
              </a:rPr>
              <a:t>API Requests: Collected data using GET requests to the SpaceX API.</a:t>
            </a:r>
          </a:p>
          <a:p>
            <a:pPr>
              <a:lnSpc>
                <a:spcPct val="100000"/>
              </a:lnSpc>
              <a:spcBef>
                <a:spcPts val="1400"/>
              </a:spcBef>
            </a:pPr>
            <a:r>
              <a:rPr lang="en-US" sz="2200" dirty="0">
                <a:solidFill>
                  <a:schemeClr val="accent3">
                    <a:lumMod val="25000"/>
                  </a:schemeClr>
                </a:solidFill>
                <a:latin typeface="Abadi" panose="020B0604020104020204" pitchFamily="34" charset="0"/>
              </a:rPr>
              <a:t>Data Conversion: Decoded JSON response with the `.</a:t>
            </a:r>
            <a:r>
              <a:rPr lang="en-US" sz="2200" dirty="0" err="1">
                <a:solidFill>
                  <a:schemeClr val="accent3">
                    <a:lumMod val="25000"/>
                  </a:schemeClr>
                </a:solidFill>
                <a:latin typeface="Abadi" panose="020B0604020104020204" pitchFamily="34" charset="0"/>
              </a:rPr>
              <a:t>json</a:t>
            </a:r>
            <a:r>
              <a:rPr lang="en-US" sz="2200" dirty="0">
                <a:solidFill>
                  <a:schemeClr val="accent3">
                    <a:lumMod val="25000"/>
                  </a:schemeClr>
                </a:solidFill>
                <a:latin typeface="Abadi" panose="020B0604020104020204" pitchFamily="34" charset="0"/>
              </a:rPr>
              <a:t>()` function and transformed it into a pandas </a:t>
            </a:r>
            <a:r>
              <a:rPr lang="en-US" sz="2200" dirty="0" err="1">
                <a:solidFill>
                  <a:schemeClr val="accent3">
                    <a:lumMod val="25000"/>
                  </a:schemeClr>
                </a:solidFill>
                <a:latin typeface="Abadi" panose="020B0604020104020204" pitchFamily="34" charset="0"/>
              </a:rPr>
              <a:t>dataframe</a:t>
            </a:r>
            <a:r>
              <a:rPr lang="en-US" sz="2200" dirty="0">
                <a:solidFill>
                  <a:schemeClr val="accent3">
                    <a:lumMod val="25000"/>
                  </a:schemeClr>
                </a:solidFill>
                <a:latin typeface="Abadi" panose="020B0604020104020204" pitchFamily="34" charset="0"/>
              </a:rPr>
              <a:t> using `.</a:t>
            </a:r>
            <a:r>
              <a:rPr lang="en-US" sz="2200" dirty="0" err="1">
                <a:solidFill>
                  <a:schemeClr val="accent3">
                    <a:lumMod val="25000"/>
                  </a:schemeClr>
                </a:solidFill>
                <a:latin typeface="Abadi" panose="020B0604020104020204" pitchFamily="34" charset="0"/>
              </a:rPr>
              <a:t>json_normalize</a:t>
            </a:r>
            <a:r>
              <a:rPr lang="en-US" sz="2200" dirty="0">
                <a:solidFill>
                  <a:schemeClr val="accent3">
                    <a:lumMod val="25000"/>
                  </a:schemeClr>
                </a:solidFill>
                <a:latin typeface="Abadi" panose="020B0604020104020204" pitchFamily="34" charset="0"/>
              </a:rPr>
              <a:t>()`.</a:t>
            </a:r>
          </a:p>
          <a:p>
            <a:pPr>
              <a:lnSpc>
                <a:spcPct val="100000"/>
              </a:lnSpc>
              <a:spcBef>
                <a:spcPts val="1400"/>
              </a:spcBef>
            </a:pPr>
            <a:r>
              <a:rPr lang="en-US" sz="2200" dirty="0">
                <a:solidFill>
                  <a:schemeClr val="accent3">
                    <a:lumMod val="25000"/>
                  </a:schemeClr>
                </a:solidFill>
                <a:latin typeface="Abadi" panose="020B0604020104020204" pitchFamily="34" charset="0"/>
              </a:rPr>
              <a:t>Data Cleaning: Checked for and filled in missing values to ensure data completeness.</a:t>
            </a:r>
          </a:p>
          <a:p>
            <a:pPr>
              <a:lnSpc>
                <a:spcPct val="100000"/>
              </a:lnSpc>
              <a:spcBef>
                <a:spcPts val="1400"/>
              </a:spcBef>
            </a:pPr>
            <a:r>
              <a:rPr lang="en-US" sz="2200" dirty="0">
                <a:solidFill>
                  <a:schemeClr val="accent3">
                    <a:lumMod val="25000"/>
                  </a:schemeClr>
                </a:solidFill>
                <a:latin typeface="Abadi" panose="020B0604020104020204" pitchFamily="34" charset="0"/>
              </a:rPr>
              <a:t>Web Scraping: In additional used </a:t>
            </a:r>
            <a:r>
              <a:rPr lang="en-US" sz="2200" dirty="0" err="1">
                <a:solidFill>
                  <a:schemeClr val="accent3">
                    <a:lumMod val="25000"/>
                  </a:schemeClr>
                </a:solidFill>
                <a:latin typeface="Abadi" panose="020B0604020104020204" pitchFamily="34" charset="0"/>
              </a:rPr>
              <a:t>BeautifulSoup</a:t>
            </a:r>
            <a:r>
              <a:rPr lang="en-US" sz="2200" dirty="0">
                <a:solidFill>
                  <a:schemeClr val="accent3">
                    <a:lumMod val="25000"/>
                  </a:schemeClr>
                </a:solidFill>
                <a:latin typeface="Abadi" panose="020B0604020104020204" pitchFamily="34" charset="0"/>
              </a:rPr>
              <a:t> to extract Falcon 9 launch records from Wikipedia. Parsed HTML tables and converted them into pandas </a:t>
            </a:r>
            <a:r>
              <a:rPr lang="en-US" sz="2200" dirty="0" err="1">
                <a:solidFill>
                  <a:schemeClr val="accent3">
                    <a:lumMod val="25000"/>
                  </a:schemeClr>
                </a:solidFill>
                <a:latin typeface="Abadi" panose="020B0604020104020204" pitchFamily="34" charset="0"/>
              </a:rPr>
              <a:t>dataframes</a:t>
            </a:r>
            <a:r>
              <a:rPr lang="en-US" sz="2200" dirty="0">
                <a:solidFill>
                  <a:schemeClr val="accent3">
                    <a:lumMod val="25000"/>
                  </a:schemeClr>
                </a:solidFill>
                <a:latin typeface="Abadi" panose="020B0604020104020204" pitchFamily="34" charset="0"/>
              </a:rPr>
              <a:t> for comprehensive analysis.</a:t>
            </a: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a:bodyPr>
          <a:lstStyle/>
          <a:p>
            <a:pPr>
              <a:lnSpc>
                <a:spcPct val="100000"/>
              </a:lnSpc>
              <a:spcBef>
                <a:spcPts val="1400"/>
              </a:spcBef>
            </a:pPr>
            <a:r>
              <a:rPr lang="en-US" sz="2200" dirty="0"/>
              <a:t>We used the get request to the SpaceX API to collect data, clean the requested data and did some basic data wrangling and formatting</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panose="020B0604020104020204" pitchFamily="34" charset="0"/>
              </a:rPr>
              <a:t>Link to the notebook on GitHub:</a:t>
            </a:r>
          </a:p>
          <a:p>
            <a:pPr marL="0" indent="0">
              <a:buNone/>
            </a:pPr>
            <a:r>
              <a:rPr lang="en-US" sz="1600" dirty="0">
                <a:latin typeface="IBM Plex Mono Text"/>
              </a:rPr>
              <a:t>https://github.com/chenhan-lin-cl/ibm_ds_capstone/blob/main/01.%20Spacex-data-collection-api.ipynb</a:t>
            </a:r>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pic>
        <p:nvPicPr>
          <p:cNvPr id="7" name="Picture 6">
            <a:extLst>
              <a:ext uri="{FF2B5EF4-FFF2-40B4-BE49-F238E27FC236}">
                <a16:creationId xmlns:a16="http://schemas.microsoft.com/office/drawing/2014/main" id="{89FDB912-CF44-C0F1-41CB-B5B30D00CC17}"/>
              </a:ext>
            </a:extLst>
          </p:cNvPr>
          <p:cNvPicPr>
            <a:picLocks noChangeAspect="1"/>
          </p:cNvPicPr>
          <p:nvPr/>
        </p:nvPicPr>
        <p:blipFill rotWithShape="1">
          <a:blip r:embed="rId3"/>
          <a:srcRect r="25752"/>
          <a:stretch/>
        </p:blipFill>
        <p:spPr>
          <a:xfrm>
            <a:off x="5643016" y="1509501"/>
            <a:ext cx="6323529" cy="1428949"/>
          </a:xfrm>
          <a:prstGeom prst="rect">
            <a:avLst/>
          </a:prstGeom>
        </p:spPr>
      </p:pic>
      <p:pic>
        <p:nvPicPr>
          <p:cNvPr id="9" name="Picture 8">
            <a:extLst>
              <a:ext uri="{FF2B5EF4-FFF2-40B4-BE49-F238E27FC236}">
                <a16:creationId xmlns:a16="http://schemas.microsoft.com/office/drawing/2014/main" id="{52982B8F-B01A-E870-1A82-8B057C2D1728}"/>
              </a:ext>
            </a:extLst>
          </p:cNvPr>
          <p:cNvPicPr>
            <a:picLocks noChangeAspect="1"/>
          </p:cNvPicPr>
          <p:nvPr/>
        </p:nvPicPr>
        <p:blipFill>
          <a:blip r:embed="rId4"/>
          <a:stretch>
            <a:fillRect/>
          </a:stretch>
        </p:blipFill>
        <p:spPr>
          <a:xfrm>
            <a:off x="5643016" y="2969136"/>
            <a:ext cx="6323529" cy="3350214"/>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922411" y="1574642"/>
            <a:ext cx="3932238" cy="3811587"/>
          </a:xfrm>
          <a:prstGeom prst="rect">
            <a:avLst/>
          </a:prstGeom>
        </p:spPr>
        <p:txBody>
          <a:bodyPr lIns="91440" tIns="45720" rIns="91440" bIns="45720" anchor="t">
            <a:noAutofit/>
          </a:bodyPr>
          <a:lstStyle/>
          <a:p>
            <a:pPr>
              <a:lnSpc>
                <a:spcPct val="100000"/>
              </a:lnSpc>
              <a:spcBef>
                <a:spcPts val="1400"/>
              </a:spcBef>
            </a:pPr>
            <a:r>
              <a:rPr lang="en-US" sz="1800" dirty="0"/>
              <a:t>We utilized web scraping techniques to gather Falcon 9 launch records using </a:t>
            </a:r>
            <a:r>
              <a:rPr lang="en-US" sz="1800" dirty="0" err="1"/>
              <a:t>BeautifulSoup</a:t>
            </a:r>
            <a:r>
              <a:rPr lang="en-US" sz="1800" dirty="0"/>
              <a:t>. </a:t>
            </a:r>
          </a:p>
          <a:p>
            <a:pPr>
              <a:lnSpc>
                <a:spcPct val="100000"/>
              </a:lnSpc>
              <a:spcBef>
                <a:spcPts val="1400"/>
              </a:spcBef>
            </a:pPr>
            <a:r>
              <a:rPr lang="en-US" sz="1800" dirty="0"/>
              <a:t>We extracted the data from the table and transformed it into a pandas </a:t>
            </a:r>
            <a:r>
              <a:rPr lang="en-US" sz="1800" dirty="0" err="1"/>
              <a:t>dataframe</a:t>
            </a:r>
            <a:r>
              <a:rPr lang="en-US" sz="1800" dirty="0"/>
              <a:t>.</a:t>
            </a:r>
            <a:endParaRPr lang="en-US" sz="1800" dirty="0">
              <a:solidFill>
                <a:schemeClr val="accent3">
                  <a:lumMod val="25000"/>
                </a:schemeClr>
              </a:solidFill>
              <a:latin typeface="Abadi" panose="020B0604020104020204" pitchFamily="34" charset="0"/>
            </a:endParaRPr>
          </a:p>
          <a:p>
            <a:pPr>
              <a:lnSpc>
                <a:spcPct val="100000"/>
              </a:lnSpc>
              <a:spcBef>
                <a:spcPts val="1400"/>
              </a:spcBef>
            </a:pPr>
            <a:r>
              <a:rPr lang="en-US" sz="1800" dirty="0">
                <a:solidFill>
                  <a:schemeClr val="accent3">
                    <a:lumMod val="25000"/>
                  </a:schemeClr>
                </a:solidFill>
              </a:rPr>
              <a:t>Link to </a:t>
            </a:r>
            <a:r>
              <a:rPr lang="en-US" sz="1800" dirty="0" err="1">
                <a:solidFill>
                  <a:schemeClr val="accent3">
                    <a:lumMod val="25000"/>
                  </a:schemeClr>
                </a:solidFill>
              </a:rPr>
              <a:t>github</a:t>
            </a:r>
            <a:r>
              <a:rPr lang="en-US" sz="1800" dirty="0">
                <a:solidFill>
                  <a:schemeClr val="accent3">
                    <a:lumMod val="25000"/>
                  </a:schemeClr>
                </a:solidFill>
              </a:rPr>
              <a:t> notebook:</a:t>
            </a:r>
          </a:p>
          <a:p>
            <a:pPr marL="0" indent="0">
              <a:lnSpc>
                <a:spcPct val="100000"/>
              </a:lnSpc>
              <a:spcBef>
                <a:spcPts val="1400"/>
              </a:spcBef>
              <a:buNone/>
            </a:pPr>
            <a:r>
              <a:rPr lang="en-US" sz="1600" dirty="0">
                <a:solidFill>
                  <a:schemeClr val="accent3">
                    <a:lumMod val="25000"/>
                  </a:schemeClr>
                </a:solidFill>
                <a:latin typeface="IBM Plex Mono Text"/>
              </a:rPr>
              <a:t>https://github.com/chenhan-lin-cl/ibm_ds_capstone/blob/main/02.%20SpaceX_Webscraping.ipynb</a:t>
            </a:r>
            <a:endParaRPr lang="en-US" sz="1600" dirty="0">
              <a:solidFill>
                <a:schemeClr val="accent3">
                  <a:lumMod val="25000"/>
                </a:schemeClr>
              </a:solidFill>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16" name="TextBox 15">
            <a:extLst>
              <a:ext uri="{FF2B5EF4-FFF2-40B4-BE49-F238E27FC236}">
                <a16:creationId xmlns:a16="http://schemas.microsoft.com/office/drawing/2014/main" id="{62B84397-485E-3A90-9EEF-ACBFC076DA43}"/>
              </a:ext>
            </a:extLst>
          </p:cNvPr>
          <p:cNvSpPr txBox="1"/>
          <p:nvPr/>
        </p:nvSpPr>
        <p:spPr>
          <a:xfrm>
            <a:off x="6230678" y="1639680"/>
            <a:ext cx="5706141" cy="2308324"/>
          </a:xfrm>
          <a:prstGeom prst="rect">
            <a:avLst/>
          </a:prstGeom>
          <a:noFill/>
        </p:spPr>
        <p:txBody>
          <a:bodyPr wrap="square">
            <a:spAutoFit/>
          </a:bodyPr>
          <a:lstStyle/>
          <a:p>
            <a:r>
              <a:rPr lang="en-AU" dirty="0"/>
              <a:t>Data collection Flowchart</a:t>
            </a:r>
          </a:p>
          <a:p>
            <a:r>
              <a:rPr lang="en-AU" dirty="0"/>
              <a:t>    A[Start] --&gt; B[Send HTTP Request to Website]</a:t>
            </a:r>
          </a:p>
          <a:p>
            <a:r>
              <a:rPr lang="en-AU" dirty="0"/>
              <a:t>    B --&gt; C[Receive HTML Response]</a:t>
            </a:r>
          </a:p>
          <a:p>
            <a:r>
              <a:rPr lang="en-AU" dirty="0"/>
              <a:t>    C --&gt; D[Parse HTML with </a:t>
            </a:r>
            <a:r>
              <a:rPr lang="en-AU" dirty="0" err="1"/>
              <a:t>BeautifulSoup</a:t>
            </a:r>
            <a:r>
              <a:rPr lang="en-AU" dirty="0"/>
              <a:t>]</a:t>
            </a:r>
          </a:p>
          <a:p>
            <a:r>
              <a:rPr lang="en-AU" dirty="0"/>
              <a:t>    D --&gt; E[Locate and Extract Target Data]</a:t>
            </a:r>
          </a:p>
          <a:p>
            <a:r>
              <a:rPr lang="en-AU" dirty="0"/>
              <a:t>    E --&gt; F[Convert Data into pandas </a:t>
            </a:r>
            <a:r>
              <a:rPr lang="en-AU" dirty="0" err="1"/>
              <a:t>DataFrame</a:t>
            </a:r>
            <a:r>
              <a:rPr lang="en-AU" dirty="0"/>
              <a:t>]</a:t>
            </a:r>
          </a:p>
          <a:p>
            <a:r>
              <a:rPr lang="en-AU" dirty="0"/>
              <a:t>    F --&gt; G[Store or Process Data]</a:t>
            </a:r>
          </a:p>
          <a:p>
            <a:r>
              <a:rPr lang="en-AU" dirty="0"/>
              <a:t>    G --&gt; H[End]</a:t>
            </a:r>
          </a:p>
        </p:txBody>
      </p:sp>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679</TotalTime>
  <Words>357</Words>
  <Application>Microsoft Office PowerPoint</Application>
  <PresentationFormat>Widescreen</PresentationFormat>
  <Paragraphs>111</Paragraphs>
  <Slides>46</Slides>
  <Notes>9</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SLIDE_TEMPLATE_skill_network</vt:lpstr>
      <vt:lpstr>IBM Data Science Capstone</vt:lpstr>
      <vt:lpstr>OUTLINE</vt:lpstr>
      <vt:lpstr>EXECUTIVE SUMMARY</vt:lpstr>
      <vt:lpstr>INTRODUCTION</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Drawn  from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Launch Sites Proximities Analysis</vt:lpstr>
      <vt:lpstr>PowerPoint Presentation</vt:lpstr>
      <vt:lpstr>PowerPoint Presentation</vt:lpstr>
      <vt:lpstr>PowerPoint Presentation</vt:lpstr>
      <vt:lpstr>Build a Dashboard with Plotly Dash</vt:lpstr>
      <vt:lpstr>PowerPoint Presentation</vt:lpstr>
      <vt:lpstr>PowerPoint Presentation</vt:lpstr>
      <vt:lpstr>PowerPoint Presentation</vt:lpstr>
      <vt:lpstr>Predictive Analysis (Classification)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Pooja Patel</cp:lastModifiedBy>
  <cp:revision>142</cp:revision>
  <dcterms:created xsi:type="dcterms:W3CDTF">2020-10-28T18:29:43Z</dcterms:created>
  <dcterms:modified xsi:type="dcterms:W3CDTF">2024-06-23T03:17:56Z</dcterms:modified>
</cp:coreProperties>
</file>