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573" r:id="rId4"/>
    <p:sldId id="575" r:id="rId5"/>
    <p:sldId id="578" r:id="rId6"/>
    <p:sldId id="527" r:id="rId7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F29525D-DB5A-40C2-9135-BCE65D6E273C}">
          <p14:sldIdLst>
            <p14:sldId id="256"/>
          </p14:sldIdLst>
        </p14:section>
        <p14:section name="无标题节" id="{5F61F6F8-53CC-41F5-8683-4E582AC5E0D5}">
          <p14:sldIdLst>
            <p14:sldId id="258"/>
            <p14:sldId id="573"/>
            <p14:sldId id="575"/>
            <p14:sldId id="578"/>
          </p14:sldIdLst>
        </p14:section>
        <p14:section name="无标题节" id="{68805DDD-F6C0-424C-9111-DB7925FAACE4}">
          <p14:sldIdLst>
            <p14:sldId id="5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黄国涵" initials="g" lastIdx="1" clrIdx="0"/>
  <p:cmAuthor id="287643684" name="杜梦楠" initials="杜梦楠" lastIdx="1" clrIdx="36"/>
  <p:cmAuthor id="1" name="郝 会玲" initials="郝" lastIdx="1" clrIdx="0"/>
  <p:cmAuthor id="2" name="洪文静" initials="hongwj" lastIdx="2" clrIdx="1"/>
  <p:cmAuthor id="3" name="Wangyan (wangyan, BSS Business Solution)" initials="W(BBS" lastIdx="4" clrIdx="2"/>
  <p:cmAuthor id="4" name="Chijunfeng (C&amp;SI)" initials="C(" lastIdx="5" clrIdx="3"/>
  <p:cmAuthor id="5" name="Jiangcunliang" initials="J" lastIdx="4" clrIdx="4"/>
  <p:cmAuthor id="6" name="tianshun" initials="t" lastIdx="1" clrIdx="5"/>
  <p:cmAuthor id="7" name="PJ Landwehrle" initials="P" lastIdx="10" clrIdx="3"/>
  <p:cmAuthor id="8" name="Steve Thorne" initials="S" lastIdx="2" clrIdx="4"/>
  <p:cmAuthor id="9" name="smkhan" initials="s" lastIdx="6" clrIdx="5"/>
  <p:cmAuthor id="10" name="李超（IT）" initials="L" lastIdx="1" clrIdx="9"/>
  <p:cmAuthor id="11" name="朱磊" initials="朱" lastIdx="2" clrIdx="10"/>
  <p:cmAuthor id="12" name="lenovo" initials="l" lastIdx="1" clrIdx="11"/>
  <p:cmAuthor id="13" name="wangfeiwf" initials="wangfeiwf" lastIdx="1" clrIdx="12"/>
  <p:cmAuthor id="14" name="李岩（IT）" initials="李" lastIdx="2" clrIdx="13"/>
  <p:cmAuthor id="15" name="13686" initials="1" lastIdx="1" clrIdx="14"/>
  <p:cmAuthor id="16" name="周辉" initials="周" lastIdx="1" clrIdx="15"/>
  <p:cmAuthor id="17" name="liuweiwan@hq.cmcc" initials="l" lastIdx="7" clrIdx="16"/>
  <p:cmAuthor id="18" name="赵莲" initials="赵" lastIdx="1" clrIdx="17"/>
  <p:cmAuthor id="19" name="lys1998" initials="l" lastIdx="2" clrIdx="18"/>
  <p:cmAuthor id="20" name="作者" initials="A" lastIdx="0" clrIdx="20"/>
  <p:cmAuthor id="21" name="M lk" initials="Ml" lastIdx="1" clrIdx="21"/>
  <p:cmAuthor id="22" name="Huanglikun" initials="H" lastIdx="2" clrIdx="22"/>
  <p:cmAuthor id="23" name="wangxianhao (A)" initials="w(" lastIdx="7" clrIdx="23"/>
  <p:cmAuthor id="25" name="徐亮" initials="XL" lastIdx="1" clrIdx="24"/>
  <p:cmAuthor id="31" name="Author" initials="A" lastIdx="0" clrIdx="30"/>
  <p:cmAuthor id="32" name="Qlstc" initials="Q" lastIdx="1" clrIdx="31"/>
  <p:cmAuthor id="33" name="泾伦" initials="泾伦" lastIdx="1" clrIdx="32"/>
  <p:cmAuthor id="34" name="A6910@365ms.vip" initials="A" lastIdx="1" clrIdx="33"/>
  <p:cmAuthor id="35" name="A6910" initials="A" lastIdx="1" clrIdx="34"/>
  <p:cmAuthor id="36" name="liu mingyu" initials="lm" lastIdx="1" clrIdx="35"/>
  <p:cmAuthor id="287643681" name="殷格非" initials="殷" lastIdx="2" clrIdx="0"/>
  <p:cmAuthor id="287643682" name="z r" initials="zr" lastIdx="5" clrIdx="12"/>
  <p:cmAuthor id="287643683" name="A3416" initials="A" lastIdx="1" clrIdx="2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85C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383" autoAdjust="0"/>
  </p:normalViewPr>
  <p:slideViewPr>
    <p:cSldViewPr snapToGrid="0">
      <p:cViewPr varScale="1">
        <p:scale>
          <a:sx n="70" d="100"/>
          <a:sy n="70" d="100"/>
        </p:scale>
        <p:origin x="9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048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大家的简历我是一个个从</a:t>
            </a:r>
            <a:r>
              <a:rPr lang="en-US" altLang="zh-CN" dirty="0"/>
              <a:t>800+</a:t>
            </a:r>
            <a:r>
              <a:rPr lang="zh-CN" altLang="en-US" dirty="0"/>
              <a:t>中挑选出来的，部分人还直接沟通过，所以有些人的水平可能已经远高于我，我也是在这个过程和大家一起学习。不管我的水平如何，大家一定抓住这次实习机会，不要浪费。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53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时间有限，大家可能需要自由组队，一起来完成课程。组队的方式，自由选择，不过有时间限制，必须在本周五前完成，关于问题，什么样的问题可以回答？就是关于需求的问题，可以回答。并且，可以固化给大家，因为我们做项目时的文档是变化，就是有一些内容是前后矛盾的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255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901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47D5AF4-D25A-4D98-A2DC-7C954EC155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2192000" cy="6866583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1664952" y="6608764"/>
            <a:ext cx="527049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6819CFA9-B629-4605-85FB-03434FAE6972}" type="slidenum">
              <a:rPr lang="zh-CN" altLang="en-US" sz="1200" b="1" smtClean="0">
                <a:solidFill>
                  <a:srgbClr val="9BBB59"/>
                </a:solidFill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 sz="1200" b="1">
              <a:solidFill>
                <a:srgbClr val="9BBB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中国移动横反白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28448" y="44624"/>
            <a:ext cx="1908433" cy="576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439400" y="0"/>
            <a:ext cx="1752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34600" y="-152400"/>
            <a:ext cx="2160270" cy="108204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10363200" y="0"/>
            <a:ext cx="1752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" y="10795"/>
            <a:ext cx="1217371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14677"/>
            <a:ext cx="12192000" cy="6843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ppt模板-01.jpg"/>
          <p:cNvPicPr preferRelativeResize="0"/>
          <p:nvPr userDrawn="1"/>
        </p:nvPicPr>
        <p:blipFill>
          <a:blip r:embed="rId2" cstate="print"/>
          <a:srcRect l="4326" t="3901" r="67713" b="83200"/>
          <a:stretch>
            <a:fillRect/>
          </a:stretch>
        </p:blipFill>
        <p:spPr>
          <a:xfrm>
            <a:off x="417689" y="372877"/>
            <a:ext cx="2935473" cy="1015656"/>
          </a:xfrm>
          <a:prstGeom prst="rect">
            <a:avLst/>
          </a:prstGeom>
          <a:ln>
            <a:noFill/>
          </a:ln>
        </p:spPr>
      </p:pic>
      <p:pic>
        <p:nvPicPr>
          <p:cNvPr id="3" name="图片 2" descr="ppt模板-01.jpg"/>
          <p:cNvPicPr preferRelativeResize="0"/>
          <p:nvPr userDrawn="1"/>
        </p:nvPicPr>
        <p:blipFill>
          <a:blip r:embed="rId2" cstate="print"/>
          <a:srcRect l="40162" t="78749" r="6688"/>
          <a:stretch>
            <a:fillRect/>
          </a:stretch>
        </p:blipFill>
        <p:spPr>
          <a:xfrm>
            <a:off x="7199445" y="5462183"/>
            <a:ext cx="4992555" cy="1395817"/>
          </a:xfrm>
          <a:prstGeom prst="rect">
            <a:avLst/>
          </a:prstGeom>
          <a:ln>
            <a:noFill/>
          </a:ln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3392" y="2564904"/>
            <a:ext cx="10972800" cy="1046989"/>
          </a:xfrm>
          <a:prstGeom prst="rect">
            <a:avLst/>
          </a:prstGeom>
        </p:spPr>
        <p:txBody>
          <a:bodyPr lIns="121865" tIns="60934" rIns="121865" bIns="60934"/>
          <a:lstStyle>
            <a:lvl1pPr>
              <a:defRPr sz="4800" b="1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TextBox 7"/>
          <p:cNvSpPr txBox="1"/>
          <p:nvPr userDrawn="1"/>
        </p:nvSpPr>
        <p:spPr>
          <a:xfrm>
            <a:off x="11565856" y="6517685"/>
            <a:ext cx="52738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4173ED6-4A69-4FA8-8A09-51FC87ACF5D8}" type="slidenum">
              <a:rPr lang="zh-CN" altLang="en-US" sz="1200" b="1">
                <a:solidFill>
                  <a:srgbClr val="9BBB59"/>
                </a:solidFill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 sz="1200" b="1" dirty="0">
              <a:solidFill>
                <a:srgbClr val="9BBB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-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" descr="ppt模板-02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-3810" y="-7620"/>
            <a:ext cx="12195813" cy="683896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pic>
      <p:sp>
        <p:nvSpPr>
          <p:cNvPr id="13" name="标题"/>
          <p:cNvSpPr>
            <a:spLocks noGrp="1"/>
          </p:cNvSpPr>
          <p:nvPr>
            <p:ph type="title"/>
          </p:nvPr>
        </p:nvSpPr>
        <p:spPr>
          <a:xfrm>
            <a:off x="47329" y="53254"/>
            <a:ext cx="10628380" cy="562074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l" defTabSz="914400" fontAlgn="auto" hangingPunct="1">
              <a:defRPr sz="1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indent="0"/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 userDrawn="1"/>
        </p:nvSpPr>
        <p:spPr>
          <a:xfrm>
            <a:off x="0" y="685800"/>
            <a:ext cx="10210040" cy="73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Holder 2"/>
          <p:cNvSpPr>
            <a:spLocks noGrp="1"/>
          </p:cNvSpPr>
          <p:nvPr>
            <p:ph type="ctrTitle" idx="2147483647"/>
          </p:nvPr>
        </p:nvSpPr>
        <p:spPr>
          <a:xfrm>
            <a:off x="76200" y="152400"/>
            <a:ext cx="82550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800" b="1" i="0">
                <a:solidFill>
                  <a:srgbClr val="0A85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9" name="Holder 3"/>
          <p:cNvSpPr>
            <a:spLocks noGrp="1"/>
          </p:cNvSpPr>
          <p:nvPr>
            <p:ph type="body" idx="1"/>
          </p:nvPr>
        </p:nvSpPr>
        <p:spPr>
          <a:xfrm>
            <a:off x="381000" y="5943600"/>
            <a:ext cx="11430000" cy="542905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ct val="150000"/>
              </a:lnSpc>
              <a:buClr>
                <a:srgbClr val="0097AC"/>
              </a:buClr>
              <a:buFont typeface="微软雅黑" panose="020B0503020204020204" pitchFamily="34" charset="-122"/>
              <a:buChar char="◊"/>
              <a:defRPr sz="14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10" name="矩形 4"/>
          <p:cNvSpPr/>
          <p:nvPr userDrawn="1"/>
        </p:nvSpPr>
        <p:spPr>
          <a:xfrm>
            <a:off x="-614226" y="1018758"/>
            <a:ext cx="586509" cy="266075"/>
          </a:xfrm>
          <a:prstGeom prst="rect">
            <a:avLst/>
          </a:prstGeom>
          <a:solidFill>
            <a:srgbClr val="A0D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5"/>
          <p:cNvSpPr/>
          <p:nvPr userDrawn="1"/>
        </p:nvSpPr>
        <p:spPr>
          <a:xfrm>
            <a:off x="-614235" y="2507802"/>
            <a:ext cx="586519" cy="224023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6"/>
          <p:cNvSpPr/>
          <p:nvPr userDrawn="1"/>
        </p:nvSpPr>
        <p:spPr>
          <a:xfrm>
            <a:off x="-614232" y="1325322"/>
            <a:ext cx="586516" cy="22402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7"/>
          <p:cNvSpPr/>
          <p:nvPr userDrawn="1"/>
        </p:nvSpPr>
        <p:spPr>
          <a:xfrm>
            <a:off x="-614236" y="1603942"/>
            <a:ext cx="586520" cy="242149"/>
          </a:xfrm>
          <a:prstGeom prst="rect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8"/>
          <p:cNvSpPr/>
          <p:nvPr userDrawn="1"/>
        </p:nvSpPr>
        <p:spPr>
          <a:xfrm>
            <a:off x="-614236" y="1913710"/>
            <a:ext cx="586520" cy="238363"/>
          </a:xfrm>
          <a:prstGeom prst="rect">
            <a:avLst/>
          </a:prstGeom>
          <a:solidFill>
            <a:srgbClr val="B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9"/>
          <p:cNvSpPr/>
          <p:nvPr userDrawn="1"/>
        </p:nvSpPr>
        <p:spPr>
          <a:xfrm>
            <a:off x="-614236" y="2192562"/>
            <a:ext cx="586520" cy="2533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0"/>
          <p:cNvSpPr/>
          <p:nvPr userDrawn="1"/>
        </p:nvSpPr>
        <p:spPr>
          <a:xfrm>
            <a:off x="-614237" y="2793748"/>
            <a:ext cx="586519" cy="242149"/>
          </a:xfrm>
          <a:prstGeom prst="rect">
            <a:avLst/>
          </a:prstGeom>
          <a:solidFill>
            <a:srgbClr val="0A8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1"/>
          <p:cNvSpPr/>
          <p:nvPr userDrawn="1"/>
        </p:nvSpPr>
        <p:spPr>
          <a:xfrm>
            <a:off x="-614236" y="3097820"/>
            <a:ext cx="586519" cy="24214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814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2053167"/>
            <a:ext cx="12192000" cy="2751666"/>
          </a:xfrm>
          <a:prstGeom prst="rect">
            <a:avLst/>
          </a:prstGeom>
        </p:spPr>
        <p:txBody>
          <a:bodyPr vert="horz" lIns="162560" tIns="81280" rIns="162560" bIns="8128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B85CF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  <a:cs typeface="+mj-cs"/>
              </a:defRPr>
            </a:lvl1pPr>
          </a:lstStyle>
          <a:p>
            <a:pPr algn="ctr" defTabSz="914400">
              <a:lnSpc>
                <a:spcPct val="150000"/>
              </a:lnSpc>
            </a:pPr>
            <a:r>
              <a:rPr lang="zh-CN" altLang="en-US" sz="7200" kern="0" dirty="0">
                <a:solidFill>
                  <a:srgbClr val="0A85CF"/>
                </a:solidFill>
                <a:sym typeface="Arial" panose="020B0604020202020204" pitchFamily="34" charset="0"/>
              </a:rPr>
              <a:t>伟大不可预测</a:t>
            </a:r>
            <a:endParaRPr lang="en-US" altLang="zh-CN" sz="7200" kern="0" dirty="0">
              <a:solidFill>
                <a:srgbClr val="0A85CF"/>
              </a:solidFill>
              <a:sym typeface="Arial" panose="020B0604020202020204" pitchFamily="34" charset="0"/>
            </a:endParaRPr>
          </a:p>
          <a:p>
            <a:pPr algn="ctr" defTabSz="914400">
              <a:lnSpc>
                <a:spcPct val="150000"/>
              </a:lnSpc>
            </a:pPr>
            <a:r>
              <a:rPr lang="zh-CN" altLang="en-US" sz="3300" b="1" kern="0" dirty="0">
                <a:solidFill>
                  <a:srgbClr val="0A85CF"/>
                </a:solidFill>
                <a:sym typeface="Arial" panose="020B0604020202020204" pitchFamily="34" charset="0"/>
              </a:rPr>
              <a:t>使用大模型改进你的工作</a:t>
            </a:r>
          </a:p>
          <a:p>
            <a:pPr defTabSz="914400">
              <a:lnSpc>
                <a:spcPct val="150000"/>
              </a:lnSpc>
            </a:pPr>
            <a:r>
              <a:rPr lang="en-US" altLang="zh-CN" sz="4000" b="1" kern="0" dirty="0">
                <a:solidFill>
                  <a:srgbClr val="0A85CF"/>
                </a:solidFill>
              </a:rPr>
              <a:t>          </a:t>
            </a:r>
            <a:r>
              <a:rPr lang="en-US" altLang="zh-CN" sz="2800" b="1" kern="0" dirty="0">
                <a:solidFill>
                  <a:srgbClr val="0A85CF"/>
                </a:solidFill>
              </a:rPr>
              <a:t>2024</a:t>
            </a:r>
            <a:r>
              <a:rPr lang="zh-CN" altLang="en-US" sz="2800" b="1" kern="0" dirty="0">
                <a:solidFill>
                  <a:srgbClr val="0A85CF"/>
                </a:solidFill>
              </a:rPr>
              <a:t>年</a:t>
            </a:r>
            <a:r>
              <a:rPr lang="en-US" altLang="zh-CN" sz="2800" kern="0" dirty="0">
                <a:solidFill>
                  <a:srgbClr val="0A85CF"/>
                </a:solidFill>
              </a:rPr>
              <a:t>7</a:t>
            </a:r>
            <a:r>
              <a:rPr lang="zh-CN" altLang="en-US" sz="2800" b="1" kern="0" dirty="0">
                <a:solidFill>
                  <a:srgbClr val="0A85CF"/>
                </a:solidFill>
              </a:rPr>
              <a:t>月</a:t>
            </a:r>
            <a:endParaRPr lang="zh-CN" altLang="en-US" sz="4000" b="1" kern="0" dirty="0">
              <a:solidFill>
                <a:srgbClr val="0A85C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标题 1"/>
          <p:cNvSpPr>
            <a:spLocks noGrp="1"/>
          </p:cNvSpPr>
          <p:nvPr>
            <p:ph type="ctrTitle" idx="2147483647"/>
          </p:nvPr>
        </p:nvSpPr>
        <p:spPr>
          <a:xfrm>
            <a:off x="219075" y="190353"/>
            <a:ext cx="10709275" cy="332399"/>
          </a:xfrm>
        </p:spPr>
        <p:txBody>
          <a:bodyPr wrap="square"/>
          <a:lstStyle/>
          <a:p>
            <a:r>
              <a:rPr kumimoji="1" lang="en-US" altLang="zh-CN" sz="2400" dirty="0">
                <a:sym typeface="+mn-ea"/>
              </a:rPr>
              <a:t>【</a:t>
            </a:r>
            <a:r>
              <a:rPr kumimoji="1" lang="zh-CN" altLang="en-US" sz="2400" dirty="0">
                <a:sym typeface="+mn-ea"/>
              </a:rPr>
              <a:t>个人介绍</a:t>
            </a:r>
            <a:r>
              <a:rPr kumimoji="1" lang="en-US" altLang="zh-CN" sz="2400" dirty="0">
                <a:sym typeface="+mn-ea"/>
              </a:rPr>
              <a:t>】</a:t>
            </a:r>
            <a:endParaRPr lang="zh-CN" altLang="en-US" sz="2400" dirty="0"/>
          </a:p>
        </p:txBody>
      </p:sp>
      <p:sp>
        <p:nvSpPr>
          <p:cNvPr id="600" name="Title 2"/>
          <p:cNvSpPr txBox="1"/>
          <p:nvPr/>
        </p:nvSpPr>
        <p:spPr bwMode="auto">
          <a:xfrm>
            <a:off x="219075" y="1115103"/>
            <a:ext cx="11482070" cy="18893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defRPr>
            </a:lvl1pPr>
            <a:lvl2pPr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sz="5865" b="1"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Arial" panose="020B0604020202020204" pitchFamily="34" charset="0"/>
              </a:defRPr>
            </a:lvl2pPr>
            <a:lvl3pPr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sz="5865" b="1"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Arial" panose="020B0604020202020204" pitchFamily="34" charset="0"/>
              </a:defRPr>
            </a:lvl3pPr>
            <a:lvl4pPr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sz="5865" b="1"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Arial" panose="020B0604020202020204" pitchFamily="34" charset="0"/>
              </a:defRPr>
            </a:lvl4pPr>
            <a:lvl5pPr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sz="5865" b="1"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Arial" panose="020B0604020202020204" pitchFamily="34" charset="0"/>
              </a:defRPr>
            </a:lvl5pPr>
            <a:lvl6pPr marL="609600"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panose="020B0604020202020204" pitchFamily="34" charset="0"/>
                <a:ea typeface="ヒラギノ角ゴ Pro W3" charset="0"/>
              </a:defRPr>
            </a:lvl6pPr>
            <a:lvl7pPr marL="1219200"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panose="020B0604020202020204" pitchFamily="34" charset="0"/>
                <a:ea typeface="ヒラギノ角ゴ Pro W3" charset="0"/>
              </a:defRPr>
            </a:lvl7pPr>
            <a:lvl8pPr marL="1828800"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panose="020B0604020202020204" pitchFamily="34" charset="0"/>
                <a:ea typeface="ヒラギノ角ゴ Pro W3" charset="0"/>
              </a:defRPr>
            </a:lvl8pPr>
            <a:lvl9pPr marL="2438400"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panose="020B0604020202020204" pitchFamily="34" charset="0"/>
                <a:ea typeface="ヒラギノ角ゴ Pro W3" charset="0"/>
              </a:defRPr>
            </a:lvl9pPr>
          </a:lstStyle>
          <a:p>
            <a:pPr indent="355600">
              <a:lnSpc>
                <a:spcPct val="150000"/>
              </a:lnSpc>
              <a:defRPr/>
              <a:extLst>
                <a:ext uri="{35155182-B16C-46BC-9424-99874614C6A1}"/>
              </a:extLst>
            </a:pPr>
            <a:r>
              <a:rPr lang="zh-CN" altLang="en-US" sz="2000" dirty="0">
                <a:solidFill>
                  <a:schemeClr val="tx1"/>
                </a:solidFill>
              </a:rPr>
              <a:t>田江涛，</a:t>
            </a:r>
            <a:r>
              <a:rPr lang="zh-CN" altLang="en-US" sz="2000" b="0" dirty="0">
                <a:solidFill>
                  <a:schemeClr val="tx1"/>
                </a:solidFill>
              </a:rPr>
              <a:t>中国移动通信集团河北公司员工，研究生学历，正高级工程师，集团中级专家，</a:t>
            </a:r>
            <a:r>
              <a:rPr lang="en-US" altLang="zh-CN" sz="2000" b="0" dirty="0">
                <a:solidFill>
                  <a:schemeClr val="tx1"/>
                </a:solidFill>
              </a:rPr>
              <a:t> 2000</a:t>
            </a:r>
            <a:r>
              <a:rPr lang="zh-CN" altLang="en-US" sz="2000" b="0" dirty="0">
                <a:solidFill>
                  <a:schemeClr val="tx1"/>
                </a:solidFill>
              </a:rPr>
              <a:t>年加入河北移动，先后从事系统规划，系统维护，大数据开发，人工智能研发等工作。先后通过移动集团人工智能高级认证，通过数据挖掘中级认证。目前担任河北公司信数部“</a:t>
            </a:r>
            <a:r>
              <a:rPr lang="en-US" altLang="zh-CN" sz="2000" b="0" dirty="0">
                <a:solidFill>
                  <a:schemeClr val="tx1"/>
                </a:solidFill>
              </a:rPr>
              <a:t>AI+</a:t>
            </a:r>
            <a:r>
              <a:rPr lang="zh-CN" altLang="en-US" sz="2000" b="0" dirty="0">
                <a:solidFill>
                  <a:schemeClr val="tx1"/>
                </a:solidFill>
              </a:rPr>
              <a:t>落地组”能力组长，从事创新项目开发工作，自我定位是一个软件开发爱好者。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A235D0C0-22C8-7CC2-79F0-0881AFC32BC2}"/>
              </a:ext>
            </a:extLst>
          </p:cNvPr>
          <p:cNvSpPr txBox="1"/>
          <p:nvPr/>
        </p:nvSpPr>
        <p:spPr bwMode="auto">
          <a:xfrm>
            <a:off x="142875" y="3004456"/>
            <a:ext cx="11482070" cy="18893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defRPr>
            </a:lvl1pPr>
            <a:lvl2pPr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sz="5865" b="1"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Arial" panose="020B0604020202020204" pitchFamily="34" charset="0"/>
              </a:defRPr>
            </a:lvl2pPr>
            <a:lvl3pPr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sz="5865" b="1"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Arial" panose="020B0604020202020204" pitchFamily="34" charset="0"/>
              </a:defRPr>
            </a:lvl3pPr>
            <a:lvl4pPr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sz="5865" b="1"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Arial" panose="020B0604020202020204" pitchFamily="34" charset="0"/>
              </a:defRPr>
            </a:lvl4pPr>
            <a:lvl5pPr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sz="5865" b="1"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Arial" panose="020B0604020202020204" pitchFamily="34" charset="0"/>
              </a:defRPr>
            </a:lvl5pPr>
            <a:lvl6pPr marL="609600"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panose="020B0604020202020204" pitchFamily="34" charset="0"/>
                <a:ea typeface="ヒラギノ角ゴ Pro W3" charset="0"/>
              </a:defRPr>
            </a:lvl6pPr>
            <a:lvl7pPr marL="1219200"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panose="020B0604020202020204" pitchFamily="34" charset="0"/>
                <a:ea typeface="ヒラギノ角ゴ Pro W3" charset="0"/>
              </a:defRPr>
            </a:lvl7pPr>
            <a:lvl8pPr marL="1828800"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panose="020B0604020202020204" pitchFamily="34" charset="0"/>
                <a:ea typeface="ヒラギノ角ゴ Pro W3" charset="0"/>
              </a:defRPr>
            </a:lvl8pPr>
            <a:lvl9pPr marL="2438400"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panose="020B0604020202020204" pitchFamily="34" charset="0"/>
                <a:ea typeface="ヒラギノ角ゴ Pro W3" charset="0"/>
              </a:defRPr>
            </a:lvl9pPr>
          </a:lstStyle>
          <a:p>
            <a:pPr indent="355600">
              <a:lnSpc>
                <a:spcPct val="150000"/>
              </a:lnSpc>
              <a:defRPr/>
              <a:extLst>
                <a:ext uri="{35155182-B16C-46BC-9424-99874614C6A1}"/>
              </a:extLst>
            </a:pPr>
            <a:r>
              <a:rPr lang="zh-CN" altLang="en-US" sz="2000" b="0" dirty="0">
                <a:solidFill>
                  <a:schemeClr val="tx1"/>
                </a:solidFill>
              </a:rPr>
              <a:t>分享一点大模型的心得吧：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indent="355600">
              <a:lnSpc>
                <a:spcPct val="150000"/>
              </a:lnSpc>
              <a:defRPr/>
              <a:extLst>
                <a:ext uri="{35155182-B16C-46BC-9424-99874614C6A1}"/>
              </a:extLst>
            </a:pPr>
            <a:r>
              <a:rPr lang="en-US" altLang="zh-CN" sz="2000" b="0" dirty="0">
                <a:solidFill>
                  <a:schemeClr val="tx1"/>
                </a:solidFill>
              </a:rPr>
              <a:t>1</a:t>
            </a:r>
            <a:r>
              <a:rPr lang="zh-CN" altLang="en-US" sz="2000" b="0" dirty="0">
                <a:solidFill>
                  <a:schemeClr val="tx1"/>
                </a:solidFill>
              </a:rPr>
              <a:t>、什么是大模型。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indent="355600">
              <a:lnSpc>
                <a:spcPct val="150000"/>
              </a:lnSpc>
              <a:defRPr/>
              <a:extLst>
                <a:ext uri="{35155182-B16C-46BC-9424-99874614C6A1}"/>
              </a:extLst>
            </a:pPr>
            <a:r>
              <a:rPr lang="en-US" altLang="zh-CN" sz="2000" b="0" dirty="0">
                <a:solidFill>
                  <a:schemeClr val="tx1"/>
                </a:solidFill>
              </a:rPr>
              <a:t>2</a:t>
            </a:r>
            <a:r>
              <a:rPr lang="zh-CN" altLang="en-US" sz="2000" b="0" dirty="0">
                <a:solidFill>
                  <a:schemeClr val="tx1"/>
                </a:solidFill>
              </a:rPr>
              <a:t>、作为中移动集团的省分公司，应用去做什么？大模型来了，小模型还要不要？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indent="355600">
              <a:lnSpc>
                <a:spcPct val="150000"/>
              </a:lnSpc>
              <a:defRPr/>
              <a:extLst>
                <a:ext uri="{35155182-B16C-46BC-9424-99874614C6A1}"/>
              </a:extLst>
            </a:pPr>
            <a:r>
              <a:rPr lang="en-US" altLang="zh-CN" sz="2000" b="0" dirty="0">
                <a:solidFill>
                  <a:schemeClr val="tx1"/>
                </a:solidFill>
              </a:rPr>
              <a:t>3</a:t>
            </a:r>
            <a:r>
              <a:rPr lang="zh-CN" altLang="en-US" sz="2000" b="0" dirty="0">
                <a:solidFill>
                  <a:schemeClr val="tx1"/>
                </a:solidFill>
              </a:rPr>
              <a:t>、</a:t>
            </a:r>
            <a:r>
              <a:rPr lang="en-US" altLang="zh-CN" sz="2000" dirty="0"/>
              <a:t> 《</a:t>
            </a:r>
            <a:r>
              <a:rPr lang="zh-CN" altLang="en-US" sz="2000" dirty="0"/>
              <a:t>疑犯追踪</a:t>
            </a:r>
            <a:r>
              <a:rPr lang="en-US" altLang="zh-CN" sz="2000" dirty="0"/>
              <a:t>》</a:t>
            </a:r>
          </a:p>
          <a:p>
            <a:pPr indent="355600">
              <a:lnSpc>
                <a:spcPct val="150000"/>
              </a:lnSpc>
              <a:defRPr/>
              <a:extLst>
                <a:ext uri="{35155182-B16C-46BC-9424-99874614C6A1}"/>
              </a:extLst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标题 1"/>
          <p:cNvSpPr>
            <a:spLocks noGrp="1"/>
          </p:cNvSpPr>
          <p:nvPr>
            <p:ph type="ctrTitle" idx="2147483647"/>
          </p:nvPr>
        </p:nvSpPr>
        <p:spPr>
          <a:xfrm>
            <a:off x="219075" y="190353"/>
            <a:ext cx="10709275" cy="332399"/>
          </a:xfrm>
        </p:spPr>
        <p:txBody>
          <a:bodyPr wrap="square"/>
          <a:lstStyle/>
          <a:p>
            <a:r>
              <a:rPr kumimoji="1" lang="en-US" altLang="zh-CN" sz="2400" dirty="0">
                <a:sym typeface="+mn-ea"/>
              </a:rPr>
              <a:t>【</a:t>
            </a:r>
            <a:r>
              <a:rPr kumimoji="1" lang="zh-CN" altLang="en-US" sz="2400" dirty="0">
                <a:sym typeface="+mn-ea"/>
              </a:rPr>
              <a:t>实习的目的和规则</a:t>
            </a:r>
            <a:r>
              <a:rPr kumimoji="1" lang="en-US" altLang="zh-CN" sz="2400" dirty="0">
                <a:sym typeface="+mn-ea"/>
              </a:rPr>
              <a:t>】</a:t>
            </a:r>
            <a:endParaRPr lang="zh-CN" altLang="en-US" sz="2400" dirty="0"/>
          </a:p>
        </p:txBody>
      </p:sp>
      <p:sp>
        <p:nvSpPr>
          <p:cNvPr id="596" name="Title 2"/>
          <p:cNvSpPr txBox="1"/>
          <p:nvPr/>
        </p:nvSpPr>
        <p:spPr bwMode="auto">
          <a:xfrm>
            <a:off x="219073" y="1402697"/>
            <a:ext cx="11701145" cy="13685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defRPr>
            </a:lvl1pPr>
            <a:lvl2pPr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sz="5865" b="1"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Arial" panose="020B0604020202020204" pitchFamily="34" charset="0"/>
              </a:defRPr>
            </a:lvl2pPr>
            <a:lvl3pPr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sz="5865" b="1"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Arial" panose="020B0604020202020204" pitchFamily="34" charset="0"/>
              </a:defRPr>
            </a:lvl3pPr>
            <a:lvl4pPr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sz="5865" b="1"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Arial" panose="020B0604020202020204" pitchFamily="34" charset="0"/>
              </a:defRPr>
            </a:lvl4pPr>
            <a:lvl5pPr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sz="5865" b="1"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Arial" panose="020B0604020202020204" pitchFamily="34" charset="0"/>
              </a:defRPr>
            </a:lvl5pPr>
            <a:lvl6pPr marL="609600"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panose="020B0604020202020204" pitchFamily="34" charset="0"/>
                <a:ea typeface="ヒラギノ角ゴ Pro W3" charset="0"/>
              </a:defRPr>
            </a:lvl6pPr>
            <a:lvl7pPr marL="1219200"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panose="020B0604020202020204" pitchFamily="34" charset="0"/>
                <a:ea typeface="ヒラギノ角ゴ Pro W3" charset="0"/>
              </a:defRPr>
            </a:lvl7pPr>
            <a:lvl8pPr marL="1828800"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panose="020B0604020202020204" pitchFamily="34" charset="0"/>
                <a:ea typeface="ヒラギノ角ゴ Pro W3" charset="0"/>
              </a:defRPr>
            </a:lvl8pPr>
            <a:lvl9pPr marL="2438400"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panose="020B0604020202020204" pitchFamily="34" charset="0"/>
                <a:ea typeface="ヒラギノ角ゴ Pro W3" charset="0"/>
              </a:defRPr>
            </a:lvl9pPr>
          </a:lstStyle>
          <a:p>
            <a:r>
              <a:rPr lang="zh-CN" altLang="en-US" sz="2000" b="0" dirty="0">
                <a:solidFill>
                  <a:schemeClr val="tx1"/>
                </a:solidFill>
              </a:rPr>
              <a:t>筛选人。选择一些对软件开发有深入理解，能独立解决一些问题的合格的开发工程师</a:t>
            </a:r>
            <a:endParaRPr lang="en-US" altLang="zh-CN" sz="2000" b="0" dirty="0">
              <a:solidFill>
                <a:schemeClr val="tx1"/>
              </a:solidFill>
            </a:endParaRPr>
          </a:p>
        </p:txBody>
      </p:sp>
      <p:sp>
        <p:nvSpPr>
          <p:cNvPr id="597" name="文本框 17"/>
          <p:cNvSpPr txBox="1"/>
          <p:nvPr/>
        </p:nvSpPr>
        <p:spPr>
          <a:xfrm>
            <a:off x="243839" y="964701"/>
            <a:ext cx="2390504" cy="369332"/>
          </a:xfrm>
          <a:prstGeom prst="rect">
            <a:avLst/>
          </a:prstGeom>
          <a:solidFill>
            <a:srgbClr val="0A85CF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一、这次实习的目的</a:t>
            </a:r>
            <a:endParaRPr dirty="0"/>
          </a:p>
        </p:txBody>
      </p:sp>
      <p:sp>
        <p:nvSpPr>
          <p:cNvPr id="2" name="文本框 17">
            <a:extLst>
              <a:ext uri="{FF2B5EF4-FFF2-40B4-BE49-F238E27FC236}">
                <a16:creationId xmlns:a16="http://schemas.microsoft.com/office/drawing/2014/main" id="{5F0927B0-D85C-F5F7-D2A1-67335CBABA10}"/>
              </a:ext>
            </a:extLst>
          </p:cNvPr>
          <p:cNvSpPr txBox="1"/>
          <p:nvPr/>
        </p:nvSpPr>
        <p:spPr>
          <a:xfrm>
            <a:off x="141152" y="5167312"/>
            <a:ext cx="2493191" cy="369332"/>
          </a:xfrm>
          <a:prstGeom prst="rect">
            <a:avLst/>
          </a:prstGeom>
          <a:solidFill>
            <a:srgbClr val="0A85CF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二、规则 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9C98C9-1888-7E4F-1A92-3F366F439115}"/>
              </a:ext>
            </a:extLst>
          </p:cNvPr>
          <p:cNvSpPr txBox="1"/>
          <p:nvPr/>
        </p:nvSpPr>
        <p:spPr bwMode="auto">
          <a:xfrm>
            <a:off x="0" y="5691991"/>
            <a:ext cx="11701145" cy="13685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defRPr>
            </a:lvl1pPr>
            <a:lvl2pPr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sz="5865" b="1"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Arial" panose="020B0604020202020204" pitchFamily="34" charset="0"/>
              </a:defRPr>
            </a:lvl2pPr>
            <a:lvl3pPr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sz="5865" b="1"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Arial" panose="020B0604020202020204" pitchFamily="34" charset="0"/>
              </a:defRPr>
            </a:lvl3pPr>
            <a:lvl4pPr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sz="5865" b="1"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Arial" panose="020B0604020202020204" pitchFamily="34" charset="0"/>
              </a:defRPr>
            </a:lvl4pPr>
            <a:lvl5pPr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sz="5865" b="1"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Arial" panose="020B0604020202020204" pitchFamily="34" charset="0"/>
              </a:defRPr>
            </a:lvl5pPr>
            <a:lvl6pPr marL="609600"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panose="020B0604020202020204" pitchFamily="34" charset="0"/>
                <a:ea typeface="ヒラギノ角ゴ Pro W3" charset="0"/>
              </a:defRPr>
            </a:lvl6pPr>
            <a:lvl7pPr marL="1219200"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panose="020B0604020202020204" pitchFamily="34" charset="0"/>
                <a:ea typeface="ヒラギノ角ゴ Pro W3" charset="0"/>
              </a:defRPr>
            </a:lvl7pPr>
            <a:lvl8pPr marL="1828800"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panose="020B0604020202020204" pitchFamily="34" charset="0"/>
                <a:ea typeface="ヒラギノ角ゴ Pro W3" charset="0"/>
              </a:defRPr>
            </a:lvl8pPr>
            <a:lvl9pPr marL="2438400"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panose="020B0604020202020204" pitchFamily="34" charset="0"/>
                <a:ea typeface="ヒラギノ角ゴ Pro W3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zh-CN" sz="2000" b="0" dirty="0">
                <a:solidFill>
                  <a:schemeClr val="tx1"/>
                </a:solidFill>
              </a:rPr>
              <a:t>根据评分分数，将实习质量等级划分为“优秀”（实习质量评分</a:t>
            </a:r>
            <a:r>
              <a:rPr lang="en-US" altLang="zh-CN" sz="2000" b="0" dirty="0">
                <a:solidFill>
                  <a:schemeClr val="tx1"/>
                </a:solidFill>
              </a:rPr>
              <a:t>90-100</a:t>
            </a:r>
            <a:r>
              <a:rPr lang="zh-CN" altLang="zh-CN" sz="2000" b="0" dirty="0">
                <a:solidFill>
                  <a:schemeClr val="tx1"/>
                </a:solidFill>
              </a:rPr>
              <a:t>）、良好（实习质量评分</a:t>
            </a:r>
            <a:r>
              <a:rPr lang="en-US" altLang="zh-CN" sz="2000" b="0" dirty="0">
                <a:solidFill>
                  <a:schemeClr val="tx1"/>
                </a:solidFill>
              </a:rPr>
              <a:t>75-89</a:t>
            </a:r>
            <a:r>
              <a:rPr lang="zh-CN" altLang="zh-CN" sz="2000" b="0" dirty="0">
                <a:solidFill>
                  <a:schemeClr val="tx1"/>
                </a:solidFill>
              </a:rPr>
              <a:t>）、“合格”（实习质量评分</a:t>
            </a:r>
            <a:r>
              <a:rPr lang="en-US" altLang="zh-CN" sz="2000" b="0" dirty="0">
                <a:solidFill>
                  <a:schemeClr val="tx1"/>
                </a:solidFill>
              </a:rPr>
              <a:t>60-74</a:t>
            </a:r>
            <a:r>
              <a:rPr lang="zh-CN" altLang="zh-CN" sz="2000" b="0" dirty="0">
                <a:solidFill>
                  <a:schemeClr val="tx1"/>
                </a:solidFill>
              </a:rPr>
              <a:t>）与“不及格”（实习质量评分</a:t>
            </a:r>
            <a:r>
              <a:rPr lang="en-US" altLang="zh-CN" sz="2000" b="0" dirty="0">
                <a:solidFill>
                  <a:schemeClr val="tx1"/>
                </a:solidFill>
              </a:rPr>
              <a:t>0-59</a:t>
            </a:r>
            <a:r>
              <a:rPr lang="zh-CN" altLang="zh-CN" sz="2000" b="0" dirty="0">
                <a:solidFill>
                  <a:schemeClr val="tx1"/>
                </a:solidFill>
              </a:rPr>
              <a:t>）</a:t>
            </a:r>
            <a:endParaRPr lang="en-US" altLang="zh-CN" sz="2000" b="0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B2A9F7-7F71-E9E2-83F4-DF6435E5E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1690687"/>
            <a:ext cx="73247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7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标题 1"/>
          <p:cNvSpPr>
            <a:spLocks noGrp="1"/>
          </p:cNvSpPr>
          <p:nvPr>
            <p:ph type="ctrTitle" idx="2147483647"/>
          </p:nvPr>
        </p:nvSpPr>
        <p:spPr>
          <a:xfrm>
            <a:off x="219075" y="190353"/>
            <a:ext cx="10709275" cy="332399"/>
          </a:xfrm>
        </p:spPr>
        <p:txBody>
          <a:bodyPr wrap="square"/>
          <a:lstStyle/>
          <a:p>
            <a:r>
              <a:rPr kumimoji="1" lang="en-US" altLang="zh-CN" sz="2400" dirty="0">
                <a:sym typeface="+mn-ea"/>
              </a:rPr>
              <a:t>【</a:t>
            </a:r>
            <a:r>
              <a:rPr kumimoji="1" lang="zh-CN" altLang="en-US" sz="2400" dirty="0">
                <a:sym typeface="+mn-ea"/>
              </a:rPr>
              <a:t>实习课程说明</a:t>
            </a:r>
            <a:r>
              <a:rPr kumimoji="1" lang="en-US" altLang="zh-CN" sz="2400" dirty="0">
                <a:sym typeface="+mn-ea"/>
              </a:rPr>
              <a:t>】</a:t>
            </a:r>
            <a:endParaRPr lang="zh-CN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6ACE4A-B421-A578-A48D-7DDCB4499FD1}"/>
              </a:ext>
            </a:extLst>
          </p:cNvPr>
          <p:cNvSpPr txBox="1"/>
          <p:nvPr/>
        </p:nvSpPr>
        <p:spPr bwMode="auto">
          <a:xfrm>
            <a:off x="219075" y="1115103"/>
            <a:ext cx="11482070" cy="18893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defRPr>
            </a:lvl1pPr>
            <a:lvl2pPr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sz="5865" b="1"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Arial" panose="020B0604020202020204" pitchFamily="34" charset="0"/>
              </a:defRPr>
            </a:lvl2pPr>
            <a:lvl3pPr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sz="5865" b="1"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Arial" panose="020B0604020202020204" pitchFamily="34" charset="0"/>
              </a:defRPr>
            </a:lvl3pPr>
            <a:lvl4pPr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sz="5865" b="1"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Arial" panose="020B0604020202020204" pitchFamily="34" charset="0"/>
              </a:defRPr>
            </a:lvl4pPr>
            <a:lvl5pPr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sz="5865" b="1"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Arial" panose="020B0604020202020204" pitchFamily="34" charset="0"/>
              </a:defRPr>
            </a:lvl5pPr>
            <a:lvl6pPr marL="609600"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panose="020B0604020202020204" pitchFamily="34" charset="0"/>
                <a:ea typeface="ヒラギノ角ゴ Pro W3" charset="0"/>
              </a:defRPr>
            </a:lvl6pPr>
            <a:lvl7pPr marL="1219200"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panose="020B0604020202020204" pitchFamily="34" charset="0"/>
                <a:ea typeface="ヒラギノ角ゴ Pro W3" charset="0"/>
              </a:defRPr>
            </a:lvl7pPr>
            <a:lvl8pPr marL="1828800"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panose="020B0604020202020204" pitchFamily="34" charset="0"/>
                <a:ea typeface="ヒラギノ角ゴ Pro W3" charset="0"/>
              </a:defRPr>
            </a:lvl8pPr>
            <a:lvl9pPr marL="2438400"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panose="020B0604020202020204" pitchFamily="34" charset="0"/>
                <a:ea typeface="ヒラギノ角ゴ Pro W3" charset="0"/>
              </a:defRPr>
            </a:lvl9pPr>
          </a:lstStyle>
          <a:p>
            <a:pPr indent="355600">
              <a:lnSpc>
                <a:spcPct val="150000"/>
              </a:lnSpc>
              <a:defRPr/>
              <a:extLst>
                <a:ext uri="{35155182-B16C-46BC-9424-99874614C6A1}"/>
              </a:extLst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93153E35-6DB4-EE8B-E219-E7C18B15AD17}"/>
              </a:ext>
            </a:extLst>
          </p:cNvPr>
          <p:cNvSpPr txBox="1"/>
          <p:nvPr/>
        </p:nvSpPr>
        <p:spPr bwMode="auto">
          <a:xfrm>
            <a:off x="219075" y="1038903"/>
            <a:ext cx="11482070" cy="18893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defRPr>
            </a:lvl1pPr>
            <a:lvl2pPr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sz="5865" b="1"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Arial" panose="020B0604020202020204" pitchFamily="34" charset="0"/>
              </a:defRPr>
            </a:lvl2pPr>
            <a:lvl3pPr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sz="5865" b="1"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Arial" panose="020B0604020202020204" pitchFamily="34" charset="0"/>
              </a:defRPr>
            </a:lvl3pPr>
            <a:lvl4pPr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sz="5865" b="1"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Arial" panose="020B0604020202020204" pitchFamily="34" charset="0"/>
              </a:defRPr>
            </a:lvl4pPr>
            <a:lvl5pPr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sz="5865" b="1"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Arial" panose="020B0604020202020204" pitchFamily="34" charset="0"/>
              </a:defRPr>
            </a:lvl5pPr>
            <a:lvl6pPr marL="609600"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panose="020B0604020202020204" pitchFamily="34" charset="0"/>
                <a:ea typeface="ヒラギノ角ゴ Pro W3" charset="0"/>
              </a:defRPr>
            </a:lvl6pPr>
            <a:lvl7pPr marL="1219200"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panose="020B0604020202020204" pitchFamily="34" charset="0"/>
                <a:ea typeface="ヒラギノ角ゴ Pro W3" charset="0"/>
              </a:defRPr>
            </a:lvl7pPr>
            <a:lvl8pPr marL="1828800"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panose="020B0604020202020204" pitchFamily="34" charset="0"/>
                <a:ea typeface="ヒラギノ角ゴ Pro W3" charset="0"/>
              </a:defRPr>
            </a:lvl8pPr>
            <a:lvl9pPr marL="2438400"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panose="020B0604020202020204" pitchFamily="34" charset="0"/>
                <a:ea typeface="ヒラギノ角ゴ Pro W3" charset="0"/>
              </a:defRPr>
            </a:lvl9pPr>
          </a:lstStyle>
          <a:p>
            <a:pPr indent="355600">
              <a:lnSpc>
                <a:spcPct val="150000"/>
              </a:lnSpc>
              <a:defRPr/>
              <a:extLst>
                <a:ext uri="{35155182-B16C-46BC-9424-99874614C6A1}"/>
              </a:extLst>
            </a:pPr>
            <a:r>
              <a:rPr lang="en-US" altLang="zh-CN" sz="2000" b="0" dirty="0">
                <a:solidFill>
                  <a:schemeClr val="tx1"/>
                </a:solidFill>
              </a:rPr>
              <a:t>1</a:t>
            </a:r>
            <a:r>
              <a:rPr lang="zh-CN" altLang="en-US" sz="2000" b="0" dirty="0">
                <a:solidFill>
                  <a:schemeClr val="tx1"/>
                </a:solidFill>
              </a:rPr>
              <a:t>、异常话单是计不上费的语单，正常的话单是要有一些分类的，需要把异常的字段分一个类分流出来错单，比如</a:t>
            </a:r>
            <a:r>
              <a:rPr lang="en-US" altLang="zh-CN" sz="2000" b="0" dirty="0">
                <a:solidFill>
                  <a:schemeClr val="tx1"/>
                </a:solidFill>
              </a:rPr>
              <a:t>A1</a:t>
            </a:r>
            <a:r>
              <a:rPr lang="zh-CN" altLang="en-US" sz="2000" b="0" dirty="0">
                <a:solidFill>
                  <a:schemeClr val="tx1"/>
                </a:solidFill>
              </a:rPr>
              <a:t>，</a:t>
            </a:r>
            <a:r>
              <a:rPr lang="en-US" altLang="zh-CN" sz="2000" b="0" dirty="0">
                <a:solidFill>
                  <a:schemeClr val="tx1"/>
                </a:solidFill>
              </a:rPr>
              <a:t>A2</a:t>
            </a:r>
            <a:r>
              <a:rPr lang="zh-CN" altLang="en-US" sz="2000" b="0" dirty="0">
                <a:solidFill>
                  <a:schemeClr val="tx1"/>
                </a:solidFill>
              </a:rPr>
              <a:t>的错误编码，难点是在我们能看到最后的错误编码，但是我们不知道他是哪个环节产生的，人工分析的话太费时，最主要是找到在哪个环节，打的什么错误码，需要从大量的话单中分析。问题是在已知错误单的前提下，能猜到他是哪种原因的产生的结果，海里的错单中去发现问题。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indent="355600">
              <a:lnSpc>
                <a:spcPct val="150000"/>
              </a:lnSpc>
              <a:defRPr/>
              <a:extLst>
                <a:ext uri="{35155182-B16C-46BC-9424-99874614C6A1}"/>
              </a:extLst>
            </a:pPr>
            <a:r>
              <a:rPr lang="en-US" altLang="zh-CN" sz="2000" b="0" dirty="0">
                <a:solidFill>
                  <a:schemeClr val="tx1"/>
                </a:solidFill>
              </a:rPr>
              <a:t>2</a:t>
            </a:r>
            <a:r>
              <a:rPr lang="zh-CN" altLang="en-US" sz="2000" b="0" dirty="0">
                <a:solidFill>
                  <a:schemeClr val="tx1"/>
                </a:solidFill>
              </a:rPr>
              <a:t>、通过智能体按要求生成分析报告，并给出数据</a:t>
            </a:r>
            <a:r>
              <a:rPr lang="zh-CN" altLang="en-US" sz="2000" b="0">
                <a:solidFill>
                  <a:schemeClr val="tx1"/>
                </a:solidFill>
              </a:rPr>
              <a:t>来源。这个要求按生产要求去做，考虑到一些实际 的情况。</a:t>
            </a:r>
            <a:endParaRPr lang="en-US" altLang="zh-CN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57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标题 1"/>
          <p:cNvSpPr>
            <a:spLocks noGrp="1"/>
          </p:cNvSpPr>
          <p:nvPr>
            <p:ph type="ctrTitle" idx="2147483647"/>
          </p:nvPr>
        </p:nvSpPr>
        <p:spPr>
          <a:xfrm>
            <a:off x="219075" y="190353"/>
            <a:ext cx="10709275" cy="332399"/>
          </a:xfrm>
        </p:spPr>
        <p:txBody>
          <a:bodyPr wrap="square"/>
          <a:lstStyle/>
          <a:p>
            <a:r>
              <a:rPr kumimoji="1" lang="en-US" altLang="zh-CN" sz="2400" dirty="0">
                <a:sym typeface="+mn-ea"/>
              </a:rPr>
              <a:t>【</a:t>
            </a:r>
            <a:r>
              <a:rPr kumimoji="1" lang="zh-CN" altLang="en-US" sz="2400" dirty="0">
                <a:sym typeface="+mn-ea"/>
              </a:rPr>
              <a:t>实习结果要求</a:t>
            </a:r>
            <a:r>
              <a:rPr kumimoji="1" lang="en-US" altLang="zh-CN" sz="2400" dirty="0">
                <a:sym typeface="+mn-ea"/>
              </a:rPr>
              <a:t>】</a:t>
            </a:r>
            <a:endParaRPr lang="zh-CN" altLang="en-US" sz="2400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F1847420-CDFB-D5C1-9ADB-4250224C2D21}"/>
              </a:ext>
            </a:extLst>
          </p:cNvPr>
          <p:cNvSpPr txBox="1"/>
          <p:nvPr/>
        </p:nvSpPr>
        <p:spPr bwMode="auto">
          <a:xfrm>
            <a:off x="219075" y="1038903"/>
            <a:ext cx="11482070" cy="18893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defRPr>
            </a:lvl1pPr>
            <a:lvl2pPr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sz="5865" b="1"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Arial" panose="020B0604020202020204" pitchFamily="34" charset="0"/>
              </a:defRPr>
            </a:lvl2pPr>
            <a:lvl3pPr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sz="5865" b="1"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Arial" panose="020B0604020202020204" pitchFamily="34" charset="0"/>
              </a:defRPr>
            </a:lvl3pPr>
            <a:lvl4pPr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sz="5865" b="1"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Arial" panose="020B0604020202020204" pitchFamily="34" charset="0"/>
              </a:defRPr>
            </a:lvl4pPr>
            <a:lvl5pPr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sz="5865" b="1"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Arial" panose="020B0604020202020204" pitchFamily="34" charset="0"/>
              </a:defRPr>
            </a:lvl5pPr>
            <a:lvl6pPr marL="609600"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panose="020B0604020202020204" pitchFamily="34" charset="0"/>
                <a:ea typeface="ヒラギノ角ゴ Pro W3" charset="0"/>
              </a:defRPr>
            </a:lvl6pPr>
            <a:lvl7pPr marL="1219200"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panose="020B0604020202020204" pitchFamily="34" charset="0"/>
                <a:ea typeface="ヒラギノ角ゴ Pro W3" charset="0"/>
              </a:defRPr>
            </a:lvl7pPr>
            <a:lvl8pPr marL="1828800"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panose="020B0604020202020204" pitchFamily="34" charset="0"/>
                <a:ea typeface="ヒラギノ角ゴ Pro W3" charset="0"/>
              </a:defRPr>
            </a:lvl8pPr>
            <a:lvl9pPr marL="2438400"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panose="020B0604020202020204" pitchFamily="34" charset="0"/>
                <a:ea typeface="ヒラギノ角ゴ Pro W3" charset="0"/>
              </a:defRPr>
            </a:lvl9pPr>
          </a:lstStyle>
          <a:p>
            <a:pPr indent="355600">
              <a:lnSpc>
                <a:spcPct val="150000"/>
              </a:lnSpc>
              <a:defRPr/>
              <a:extLst>
                <a:ext uri="{35155182-B16C-46BC-9424-99874614C6A1}"/>
              </a:extLst>
            </a:pPr>
            <a:r>
              <a:rPr lang="en-US" altLang="zh-CN" sz="2000" b="0" dirty="0">
                <a:solidFill>
                  <a:schemeClr val="tx1"/>
                </a:solidFill>
              </a:rPr>
              <a:t>1</a:t>
            </a:r>
            <a:r>
              <a:rPr lang="zh-CN" altLang="en-US" sz="2000" b="0" dirty="0">
                <a:solidFill>
                  <a:schemeClr val="tx1"/>
                </a:solidFill>
              </a:rPr>
              <a:t>、代码要上传</a:t>
            </a:r>
            <a:r>
              <a:rPr lang="en-US" altLang="zh-CN" sz="2000" b="0" dirty="0" err="1">
                <a:solidFill>
                  <a:schemeClr val="tx1"/>
                </a:solidFill>
              </a:rPr>
              <a:t>github</a:t>
            </a:r>
            <a:r>
              <a:rPr lang="zh-CN" altLang="en-US" sz="2000" b="0" dirty="0">
                <a:solidFill>
                  <a:schemeClr val="tx1"/>
                </a:solidFill>
              </a:rPr>
              <a:t>，或者是</a:t>
            </a:r>
            <a:r>
              <a:rPr lang="en-US" altLang="zh-CN" sz="2000" b="0" dirty="0" err="1">
                <a:solidFill>
                  <a:schemeClr val="tx1"/>
                </a:solidFill>
              </a:rPr>
              <a:t>gitee</a:t>
            </a:r>
            <a:r>
              <a:rPr lang="zh-CN" altLang="en-US" sz="2000" b="0" dirty="0">
                <a:solidFill>
                  <a:schemeClr val="tx1"/>
                </a:solidFill>
              </a:rPr>
              <a:t>。要看提交记录，最好不要只有的</a:t>
            </a:r>
            <a:r>
              <a:rPr lang="en-US" altLang="zh-CN" sz="2000" b="0" dirty="0">
                <a:solidFill>
                  <a:schemeClr val="tx1"/>
                </a:solidFill>
              </a:rPr>
              <a:t>1</a:t>
            </a:r>
            <a:r>
              <a:rPr lang="zh-CN" altLang="en-US" sz="2000" b="0" dirty="0">
                <a:solidFill>
                  <a:schemeClr val="tx1"/>
                </a:solidFill>
              </a:rPr>
              <a:t>个人提交，因为实际上我们做项目，也是协作的。所以大家都要学习</a:t>
            </a:r>
            <a:r>
              <a:rPr lang="en-US" altLang="zh-CN" sz="2000" b="0" dirty="0">
                <a:solidFill>
                  <a:schemeClr val="tx1"/>
                </a:solidFill>
              </a:rPr>
              <a:t>git</a:t>
            </a:r>
            <a:r>
              <a:rPr lang="zh-CN" altLang="en-US" sz="2000" b="0" dirty="0">
                <a:solidFill>
                  <a:schemeClr val="tx1"/>
                </a:solidFill>
              </a:rPr>
              <a:t>的使用，而且要有人合版本，解决冲突，组内的人员要有分工。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indent="355600">
              <a:lnSpc>
                <a:spcPct val="150000"/>
              </a:lnSpc>
              <a:defRPr/>
              <a:extLst>
                <a:ext uri="{35155182-B16C-46BC-9424-99874614C6A1}"/>
              </a:extLst>
            </a:pPr>
            <a:r>
              <a:rPr lang="en-US" altLang="zh-CN" sz="2000" b="0" dirty="0">
                <a:solidFill>
                  <a:schemeClr val="tx1"/>
                </a:solidFill>
              </a:rPr>
              <a:t>2</a:t>
            </a:r>
            <a:r>
              <a:rPr lang="zh-CN" altLang="en-US" sz="2000" b="0" dirty="0">
                <a:solidFill>
                  <a:schemeClr val="tx1"/>
                </a:solidFill>
              </a:rPr>
              <a:t>、要有设计文档，内容多多益善。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indent="355600">
              <a:lnSpc>
                <a:spcPct val="150000"/>
              </a:lnSpc>
              <a:defRPr/>
              <a:extLst>
                <a:ext uri="{35155182-B16C-46BC-9424-99874614C6A1}"/>
              </a:extLst>
            </a:pPr>
            <a:r>
              <a:rPr lang="en-US" altLang="zh-CN" sz="2000" b="0" dirty="0">
                <a:solidFill>
                  <a:schemeClr val="tx1"/>
                </a:solidFill>
              </a:rPr>
              <a:t>3</a:t>
            </a:r>
            <a:r>
              <a:rPr lang="zh-CN" altLang="en-US" sz="2000" b="0" dirty="0">
                <a:solidFill>
                  <a:schemeClr val="tx1"/>
                </a:solidFill>
              </a:rPr>
              <a:t>、模型要考虑到灵活兼容，别写死了一个模型，这样可用性要差一点。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indent="355600">
              <a:lnSpc>
                <a:spcPct val="150000"/>
              </a:lnSpc>
              <a:defRPr/>
              <a:extLst>
                <a:ext uri="{35155182-B16C-46BC-9424-99874614C6A1}"/>
              </a:extLst>
            </a:pPr>
            <a:r>
              <a:rPr lang="en-US" altLang="zh-CN" sz="2000" b="0" dirty="0">
                <a:solidFill>
                  <a:schemeClr val="tx1"/>
                </a:solidFill>
              </a:rPr>
              <a:t>4</a:t>
            </a:r>
            <a:r>
              <a:rPr lang="zh-CN" altLang="en-US" sz="2000" b="0" dirty="0">
                <a:solidFill>
                  <a:schemeClr val="tx1"/>
                </a:solidFill>
              </a:rPr>
              <a:t>、我们无法提供</a:t>
            </a:r>
            <a:r>
              <a:rPr lang="en-US" altLang="zh-CN" sz="2000" b="0" dirty="0">
                <a:solidFill>
                  <a:schemeClr val="tx1"/>
                </a:solidFill>
              </a:rPr>
              <a:t>GPU</a:t>
            </a:r>
            <a:r>
              <a:rPr lang="zh-CN" altLang="en-US" sz="2000" b="0" dirty="0">
                <a:solidFill>
                  <a:schemeClr val="tx1"/>
                </a:solidFill>
              </a:rPr>
              <a:t>环境，九天毕昇平台可以借用一下。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indent="355600">
              <a:lnSpc>
                <a:spcPct val="150000"/>
              </a:lnSpc>
              <a:defRPr/>
              <a:extLst>
                <a:ext uri="{35155182-B16C-46BC-9424-99874614C6A1}"/>
              </a:extLst>
            </a:pPr>
            <a:r>
              <a:rPr lang="en-US" altLang="zh-CN" sz="2000" b="0" dirty="0">
                <a:solidFill>
                  <a:schemeClr val="tx1"/>
                </a:solidFill>
              </a:rPr>
              <a:t>5</a:t>
            </a:r>
            <a:r>
              <a:rPr lang="zh-CN" altLang="en-US" sz="2000" b="0" dirty="0">
                <a:solidFill>
                  <a:schemeClr val="tx1"/>
                </a:solidFill>
              </a:rPr>
              <a:t>、我们本地是有</a:t>
            </a:r>
            <a:r>
              <a:rPr lang="en-US" altLang="zh-CN" sz="2000" b="0" dirty="0">
                <a:solidFill>
                  <a:schemeClr val="tx1"/>
                </a:solidFill>
              </a:rPr>
              <a:t>maas</a:t>
            </a:r>
            <a:r>
              <a:rPr lang="zh-CN" altLang="en-US" sz="2000" b="0" dirty="0">
                <a:solidFill>
                  <a:schemeClr val="tx1"/>
                </a:solidFill>
              </a:rPr>
              <a:t>平台的，所以要求代码必须能够复现。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indent="355600">
              <a:lnSpc>
                <a:spcPct val="150000"/>
              </a:lnSpc>
              <a:defRPr/>
              <a:extLst>
                <a:ext uri="{35155182-B16C-46BC-9424-99874614C6A1}"/>
              </a:extLst>
            </a:pPr>
            <a:r>
              <a:rPr lang="en-US" altLang="zh-CN" sz="2000" b="0" dirty="0">
                <a:solidFill>
                  <a:schemeClr val="tx1"/>
                </a:solidFill>
              </a:rPr>
              <a:t>6</a:t>
            </a:r>
            <a:r>
              <a:rPr lang="zh-CN" altLang="en-US" sz="2000" b="0" dirty="0">
                <a:solidFill>
                  <a:schemeClr val="tx1"/>
                </a:solidFill>
              </a:rPr>
              <a:t>、我们提供了少量数据，不过可以对数据进行生成或者是模拟，说明方法的原理也是可以的。所以结果不全看准确性，而是看方案设计，算法实现。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indent="355600">
              <a:lnSpc>
                <a:spcPct val="150000"/>
              </a:lnSpc>
              <a:defRPr/>
              <a:extLst>
                <a:ext uri="{35155182-B16C-46BC-9424-99874614C6A1}"/>
              </a:extLst>
            </a:pPr>
            <a:r>
              <a:rPr lang="en-US" altLang="zh-CN" sz="2000" b="0" dirty="0">
                <a:solidFill>
                  <a:schemeClr val="tx1"/>
                </a:solidFill>
              </a:rPr>
              <a:t>7</a:t>
            </a:r>
            <a:r>
              <a:rPr lang="zh-CN" altLang="en-US" sz="2000" b="0" dirty="0">
                <a:solidFill>
                  <a:schemeClr val="tx1"/>
                </a:solidFill>
              </a:rPr>
              <a:t>、要求结果封装成容器，提交后可以验证思路。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indent="355600">
              <a:lnSpc>
                <a:spcPct val="150000"/>
              </a:lnSpc>
              <a:defRPr/>
              <a:extLst>
                <a:ext uri="{35155182-B16C-46BC-9424-99874614C6A1}"/>
              </a:extLst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0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1565661"/>
            <a:ext cx="12192000" cy="1758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ts val="13000"/>
              </a:lnSpc>
            </a:pPr>
            <a:r>
              <a:rPr lang="zh-CN" altLang="en-US" sz="3600" b="1" kern="0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谢谢！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18ae441-591e-4638-a0c6-77f937da9247"/>
  <p:tag name="COMMONDATA" val="eyJoZGlkIjoiZmEzZDQ3ZGY0ZmI1NGFhZWE2Y2NiODA3YzI2MWNiOG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4634</TotalTime>
  <Words>705</Words>
  <Application>Microsoft Office PowerPoint</Application>
  <PresentationFormat>宽屏</PresentationFormat>
  <Paragraphs>33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微软雅黑</vt:lpstr>
      <vt:lpstr>Arial</vt:lpstr>
      <vt:lpstr>Calibri</vt:lpstr>
      <vt:lpstr>Wingdings</vt:lpstr>
      <vt:lpstr>Office 主题</vt:lpstr>
      <vt:lpstr>PowerPoint 演示文稿</vt:lpstr>
      <vt:lpstr>【个人介绍】</vt:lpstr>
      <vt:lpstr>【实习的目的和规则】</vt:lpstr>
      <vt:lpstr>【实习课程说明】</vt:lpstr>
      <vt:lpstr>【实习结果要求】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江涛 田</cp:lastModifiedBy>
  <cp:revision>742</cp:revision>
  <dcterms:created xsi:type="dcterms:W3CDTF">2022-10-21T02:08:00Z</dcterms:created>
  <dcterms:modified xsi:type="dcterms:W3CDTF">2024-07-09T12:55:25Z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FB947C688EDF493A89EC75081E971BB2</vt:lpwstr>
  </property>
  <property fmtid="{D5CDD505-2E9C-101B-9397-08002B2CF9AE}" pid="3" name="KSOProductBuildVer">
    <vt:lpwstr>2052-11.1.0.12763</vt:lpwstr>
  </property>
</Properties>
</file>