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257" r:id="rId3"/>
    <p:sldId id="270" r:id="rId4"/>
    <p:sldId id="261" r:id="rId5"/>
    <p:sldId id="259" r:id="rId6"/>
    <p:sldId id="260" r:id="rId7"/>
    <p:sldId id="262" r:id="rId8"/>
    <p:sldId id="263" r:id="rId9"/>
    <p:sldId id="264" r:id="rId10"/>
    <p:sldId id="265" r:id="rId11"/>
    <p:sldId id="258" r:id="rId12"/>
    <p:sldId id="268" r:id="rId13"/>
    <p:sldId id="266"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2DC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78143" autoAdjust="0"/>
  </p:normalViewPr>
  <p:slideViewPr>
    <p:cSldViewPr snapToGrid="0">
      <p:cViewPr varScale="1">
        <p:scale>
          <a:sx n="65" d="100"/>
          <a:sy n="65" d="100"/>
        </p:scale>
        <p:origin x="63" y="1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CEA98A-EDEC-4154-AFF9-03185BED4827}" type="datetimeFigureOut">
              <a:rPr lang="zh-CN" altLang="en-US" smtClean="0"/>
              <a:t>2018/7/2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094745-2C69-48D2-9DF4-B5DE5474A29C}" type="slidenum">
              <a:rPr lang="zh-CN" altLang="en-US" smtClean="0"/>
              <a:t>‹#›</a:t>
            </a:fld>
            <a:endParaRPr lang="zh-CN" altLang="en-US"/>
          </a:p>
        </p:txBody>
      </p:sp>
    </p:spTree>
    <p:extLst>
      <p:ext uri="{BB962C8B-B14F-4D97-AF65-F5344CB8AC3E}">
        <p14:creationId xmlns:p14="http://schemas.microsoft.com/office/powerpoint/2010/main" val="1315364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Hello everyone. I'm xx</a:t>
            </a:r>
          </a:p>
          <a:p>
            <a:r>
              <a:rPr lang="en-US" altLang="zh-CN" dirty="0"/>
              <a:t>Today, I'm honored to be here to introduce a coprocessor for you. It's a CNN accelerator for RISC-V which is called HWPE. </a:t>
            </a:r>
            <a:endParaRPr lang="zh-CN" altLang="en-US" dirty="0"/>
          </a:p>
        </p:txBody>
      </p:sp>
      <p:sp>
        <p:nvSpPr>
          <p:cNvPr id="4" name="灯片编号占位符 3"/>
          <p:cNvSpPr>
            <a:spLocks noGrp="1"/>
          </p:cNvSpPr>
          <p:nvPr>
            <p:ph type="sldNum" sz="quarter" idx="10"/>
          </p:nvPr>
        </p:nvSpPr>
        <p:spPr/>
        <p:txBody>
          <a:bodyPr/>
          <a:lstStyle/>
          <a:p>
            <a:fld id="{97094745-2C69-48D2-9DF4-B5DE5474A29C}" type="slidenum">
              <a:rPr lang="zh-CN" altLang="en-US" smtClean="0"/>
              <a:t>1</a:t>
            </a:fld>
            <a:endParaRPr lang="zh-CN" altLang="en-US"/>
          </a:p>
        </p:txBody>
      </p:sp>
    </p:spTree>
    <p:extLst>
      <p:ext uri="{BB962C8B-B14F-4D97-AF65-F5344CB8AC3E}">
        <p14:creationId xmlns:p14="http://schemas.microsoft.com/office/powerpoint/2010/main" val="3997725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094745-2C69-48D2-9DF4-B5DE5474A29C}" type="slidenum">
              <a:rPr lang="zh-CN" altLang="en-US" smtClean="0"/>
              <a:t>10</a:t>
            </a:fld>
            <a:endParaRPr lang="zh-CN" altLang="en-US"/>
          </a:p>
        </p:txBody>
      </p:sp>
    </p:spTree>
    <p:extLst>
      <p:ext uri="{BB962C8B-B14F-4D97-AF65-F5344CB8AC3E}">
        <p14:creationId xmlns:p14="http://schemas.microsoft.com/office/powerpoint/2010/main" val="2145739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This table shows the utilization of PE under different convolution layers. in summary, the utilization is acceptable.</a:t>
            </a:r>
            <a:endParaRPr lang="zh-CN" altLang="en-US" dirty="0"/>
          </a:p>
        </p:txBody>
      </p:sp>
      <p:sp>
        <p:nvSpPr>
          <p:cNvPr id="4" name="灯片编号占位符 3"/>
          <p:cNvSpPr>
            <a:spLocks noGrp="1"/>
          </p:cNvSpPr>
          <p:nvPr>
            <p:ph type="sldNum" sz="quarter" idx="10"/>
          </p:nvPr>
        </p:nvSpPr>
        <p:spPr/>
        <p:txBody>
          <a:bodyPr/>
          <a:lstStyle/>
          <a:p>
            <a:fld id="{97094745-2C69-48D2-9DF4-B5DE5474A29C}" type="slidenum">
              <a:rPr lang="zh-CN" altLang="en-US" smtClean="0"/>
              <a:t>11</a:t>
            </a:fld>
            <a:endParaRPr lang="zh-CN" altLang="en-US"/>
          </a:p>
        </p:txBody>
      </p:sp>
    </p:spTree>
    <p:extLst>
      <p:ext uri="{BB962C8B-B14F-4D97-AF65-F5344CB8AC3E}">
        <p14:creationId xmlns:p14="http://schemas.microsoft.com/office/powerpoint/2010/main" val="1604519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Currently, HWPE is implemented on the EAI interface of hummingbird E200 MCU, and it can be easily transplanted to other RISC-V coprocessor interfaces. The whole project is opened at </a:t>
            </a:r>
            <a:r>
              <a:rPr lang="en-US" altLang="zh-CN" sz="1200" b="0" i="0" kern="1200" dirty="0" err="1">
                <a:solidFill>
                  <a:schemeClr val="tx1"/>
                </a:solidFill>
                <a:effectLst/>
                <a:latin typeface="+mn-lt"/>
                <a:ea typeface="+mn-ea"/>
                <a:cs typeface="+mn-cs"/>
              </a:rPr>
              <a:t>github</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inculde</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matlab</a:t>
            </a:r>
            <a:r>
              <a:rPr lang="en-US" altLang="zh-CN" sz="1200" b="0" i="0" kern="1200" dirty="0">
                <a:solidFill>
                  <a:schemeClr val="tx1"/>
                </a:solidFill>
                <a:effectLst/>
                <a:latin typeface="+mn-lt"/>
                <a:ea typeface="+mn-ea"/>
                <a:cs typeface="+mn-cs"/>
              </a:rPr>
              <a:t>/c/RTL.</a:t>
            </a:r>
            <a:br>
              <a:rPr lang="en-US" altLang="zh-CN" sz="1200" b="0" i="0" kern="1200" dirty="0">
                <a:solidFill>
                  <a:schemeClr val="tx1"/>
                </a:solidFill>
                <a:effectLst/>
                <a:latin typeface="+mn-lt"/>
                <a:ea typeface="+mn-ea"/>
                <a:cs typeface="+mn-cs"/>
              </a:rPr>
            </a:b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HWPE is a Lightweight coprocessor. The total equivalent gate count is 190K. It is suitable for CNNs acceleration on the resource-limited devices.</a:t>
            </a: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7094745-2C69-48D2-9DF4-B5DE5474A29C}" type="slidenum">
              <a:rPr lang="zh-CN" altLang="en-US" smtClean="0"/>
              <a:t>12</a:t>
            </a:fld>
            <a:endParaRPr lang="zh-CN" altLang="en-US"/>
          </a:p>
        </p:txBody>
      </p:sp>
    </p:spTree>
    <p:extLst>
      <p:ext uri="{BB962C8B-B14F-4D97-AF65-F5344CB8AC3E}">
        <p14:creationId xmlns:p14="http://schemas.microsoft.com/office/powerpoint/2010/main" val="2373394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In the coming work, we are looking for volunteers to move on. Simulate with </a:t>
            </a:r>
            <a:r>
              <a:rPr lang="en-US" altLang="zh-CN" sz="1200" b="0" i="0" kern="1200" dirty="0" err="1">
                <a:solidFill>
                  <a:schemeClr val="tx1"/>
                </a:solidFill>
                <a:effectLst/>
                <a:latin typeface="+mn-lt"/>
                <a:ea typeface="+mn-ea"/>
                <a:cs typeface="+mn-cs"/>
              </a:rPr>
              <a:t>EAi</a:t>
            </a:r>
            <a:r>
              <a:rPr lang="en-US" altLang="zh-CN" sz="1200" b="0" i="0" kern="1200" dirty="0">
                <a:solidFill>
                  <a:schemeClr val="tx1"/>
                </a:solidFill>
                <a:effectLst/>
                <a:latin typeface="+mn-lt"/>
                <a:ea typeface="+mn-ea"/>
                <a:cs typeface="+mn-cs"/>
              </a:rPr>
              <a:t> interface of </a:t>
            </a:r>
            <a:r>
              <a:rPr lang="en-US" altLang="zh-CN" sz="1200" b="0" i="0" kern="1200" dirty="0" err="1">
                <a:solidFill>
                  <a:schemeClr val="tx1"/>
                </a:solidFill>
                <a:effectLst/>
                <a:latin typeface="+mn-lt"/>
                <a:ea typeface="+mn-ea"/>
                <a:cs typeface="+mn-cs"/>
              </a:rPr>
              <a:t>humingbird</a:t>
            </a:r>
            <a:r>
              <a:rPr lang="en-US" altLang="zh-CN" sz="1200" b="0" i="0" kern="1200" dirty="0">
                <a:solidFill>
                  <a:schemeClr val="tx1"/>
                </a:solidFill>
                <a:effectLst/>
                <a:latin typeface="+mn-lt"/>
                <a:ea typeface="+mn-ea"/>
                <a:cs typeface="+mn-cs"/>
              </a:rPr>
              <a:t> E200 and develop the software framework.</a:t>
            </a:r>
            <a:endParaRPr lang="zh-CN" altLang="en-US" dirty="0"/>
          </a:p>
        </p:txBody>
      </p:sp>
      <p:sp>
        <p:nvSpPr>
          <p:cNvPr id="4" name="灯片编号占位符 3"/>
          <p:cNvSpPr>
            <a:spLocks noGrp="1"/>
          </p:cNvSpPr>
          <p:nvPr>
            <p:ph type="sldNum" sz="quarter" idx="10"/>
          </p:nvPr>
        </p:nvSpPr>
        <p:spPr/>
        <p:txBody>
          <a:bodyPr/>
          <a:lstStyle/>
          <a:p>
            <a:fld id="{97094745-2C69-48D2-9DF4-B5DE5474A29C}" type="slidenum">
              <a:rPr lang="zh-CN" altLang="en-US" smtClean="0"/>
              <a:t>13</a:t>
            </a:fld>
            <a:endParaRPr lang="zh-CN" altLang="en-US"/>
          </a:p>
        </p:txBody>
      </p:sp>
    </p:spTree>
    <p:extLst>
      <p:ext uri="{BB962C8B-B14F-4D97-AF65-F5344CB8AC3E}">
        <p14:creationId xmlns:p14="http://schemas.microsoft.com/office/powerpoint/2010/main" val="448111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That's all. Thanks for your attention.</a:t>
            </a:r>
            <a:endParaRPr lang="zh-CN" altLang="en-US" dirty="0"/>
          </a:p>
        </p:txBody>
      </p:sp>
      <p:sp>
        <p:nvSpPr>
          <p:cNvPr id="4" name="灯片编号占位符 3"/>
          <p:cNvSpPr>
            <a:spLocks noGrp="1"/>
          </p:cNvSpPr>
          <p:nvPr>
            <p:ph type="sldNum" sz="quarter" idx="10"/>
          </p:nvPr>
        </p:nvSpPr>
        <p:spPr/>
        <p:txBody>
          <a:bodyPr/>
          <a:lstStyle/>
          <a:p>
            <a:fld id="{97094745-2C69-48D2-9DF4-B5DE5474A29C}" type="slidenum">
              <a:rPr lang="zh-CN" altLang="en-US" smtClean="0"/>
              <a:t>14</a:t>
            </a:fld>
            <a:endParaRPr lang="zh-CN" altLang="en-US"/>
          </a:p>
        </p:txBody>
      </p:sp>
    </p:spTree>
    <p:extLst>
      <p:ext uri="{BB962C8B-B14F-4D97-AF65-F5344CB8AC3E}">
        <p14:creationId xmlns:p14="http://schemas.microsoft.com/office/powerpoint/2010/main" val="1238746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So What is HWPE? The full name is the CNN hardware processing engine. it is based on RISC-V extended instruction set. The HWPE supports the acceleration for convolution layer and </a:t>
            </a:r>
            <a:r>
              <a:rPr lang="en-US" altLang="zh-CN" sz="1200" b="0" i="0" kern="1200" dirty="0" err="1">
                <a:solidFill>
                  <a:schemeClr val="tx1"/>
                </a:solidFill>
                <a:effectLst/>
                <a:latin typeface="+mn-lt"/>
                <a:ea typeface="+mn-ea"/>
                <a:cs typeface="+mn-cs"/>
              </a:rPr>
              <a:t>ReLU</a:t>
            </a:r>
            <a:r>
              <a:rPr lang="en-US" altLang="zh-CN" sz="1200" b="0" i="0" kern="1200" dirty="0">
                <a:solidFill>
                  <a:schemeClr val="tx1"/>
                </a:solidFill>
                <a:effectLst/>
                <a:latin typeface="+mn-lt"/>
                <a:ea typeface="+mn-ea"/>
                <a:cs typeface="+mn-cs"/>
              </a:rPr>
              <a:t> layer. The main job of HWPE is transforming convolution into matrix multiplication. HWPE supports kernel size from 3x3 to 11x11, and data type 8 bits signed/unsigned integer, 4 bits exponential scale, and 2 bits ternary. You can use HWPE to complete a convolution layer with one configuration.</a:t>
            </a:r>
            <a:endParaRPr lang="zh-CN" altLang="en-US" dirty="0"/>
          </a:p>
        </p:txBody>
      </p:sp>
      <p:sp>
        <p:nvSpPr>
          <p:cNvPr id="4" name="灯片编号占位符 3"/>
          <p:cNvSpPr>
            <a:spLocks noGrp="1"/>
          </p:cNvSpPr>
          <p:nvPr>
            <p:ph type="sldNum" sz="quarter" idx="10"/>
          </p:nvPr>
        </p:nvSpPr>
        <p:spPr/>
        <p:txBody>
          <a:bodyPr/>
          <a:lstStyle/>
          <a:p>
            <a:fld id="{97094745-2C69-48D2-9DF4-B5DE5474A29C}" type="slidenum">
              <a:rPr lang="zh-CN" altLang="en-US" smtClean="0"/>
              <a:t>2</a:t>
            </a:fld>
            <a:endParaRPr lang="zh-CN" altLang="en-US"/>
          </a:p>
        </p:txBody>
      </p:sp>
    </p:spTree>
    <p:extLst>
      <p:ext uri="{BB962C8B-B14F-4D97-AF65-F5344CB8AC3E}">
        <p14:creationId xmlns:p14="http://schemas.microsoft.com/office/powerpoint/2010/main" val="1123079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This picture shows the convolution and </a:t>
            </a:r>
            <a:r>
              <a:rPr lang="en-US" altLang="zh-CN" sz="1200" b="0" i="0" kern="1200" dirty="0" err="1">
                <a:solidFill>
                  <a:schemeClr val="tx1"/>
                </a:solidFill>
                <a:effectLst/>
                <a:latin typeface="+mn-lt"/>
                <a:ea typeface="+mn-ea"/>
                <a:cs typeface="+mn-cs"/>
              </a:rPr>
              <a:t>ReLU</a:t>
            </a:r>
            <a:r>
              <a:rPr lang="en-US" altLang="zh-CN" sz="1200" b="0" i="0" kern="1200" dirty="0">
                <a:solidFill>
                  <a:schemeClr val="tx1"/>
                </a:solidFill>
                <a:effectLst/>
                <a:latin typeface="+mn-lt"/>
                <a:ea typeface="+mn-ea"/>
                <a:cs typeface="+mn-cs"/>
              </a:rPr>
              <a:t> operations. these two layer are the target of the acceleration. As for Fully-Connected layer and pooling layer, they are still processed by MCU.</a:t>
            </a:r>
          </a:p>
        </p:txBody>
      </p:sp>
      <p:sp>
        <p:nvSpPr>
          <p:cNvPr id="4" name="灯片编号占位符 3"/>
          <p:cNvSpPr>
            <a:spLocks noGrp="1"/>
          </p:cNvSpPr>
          <p:nvPr>
            <p:ph type="sldNum" sz="quarter" idx="10"/>
          </p:nvPr>
        </p:nvSpPr>
        <p:spPr/>
        <p:txBody>
          <a:bodyPr/>
          <a:lstStyle/>
          <a:p>
            <a:fld id="{97094745-2C69-48D2-9DF4-B5DE5474A29C}" type="slidenum">
              <a:rPr lang="zh-CN" altLang="en-US" smtClean="0"/>
              <a:t>3</a:t>
            </a:fld>
            <a:endParaRPr lang="zh-CN" altLang="en-US"/>
          </a:p>
        </p:txBody>
      </p:sp>
    </p:spTree>
    <p:extLst>
      <p:ext uri="{BB962C8B-B14F-4D97-AF65-F5344CB8AC3E}">
        <p14:creationId xmlns:p14="http://schemas.microsoft.com/office/powerpoint/2010/main" val="2854892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This is the architecture diagram of HWPE. It has several parts. Data fetcher accepts the command from RISC-V MCU and fetches data from input Feature Map SRAM and pushes them into FIFO in the way of im2col. So, the FIFO is used as a buffer for the left matrix. There are 16 processing element, each one stores a 64 bits right matrix, performs multiply-accumulate and stores a column result matrix. There are two kernel SRAMs, each one broadcasts the data of the right matrix to 8 PE.</a:t>
            </a:r>
            <a:endParaRPr lang="zh-CN" altLang="en-US" dirty="0"/>
          </a:p>
        </p:txBody>
      </p:sp>
      <p:sp>
        <p:nvSpPr>
          <p:cNvPr id="4" name="灯片编号占位符 3"/>
          <p:cNvSpPr>
            <a:spLocks noGrp="1"/>
          </p:cNvSpPr>
          <p:nvPr>
            <p:ph type="sldNum" sz="quarter" idx="10"/>
          </p:nvPr>
        </p:nvSpPr>
        <p:spPr/>
        <p:txBody>
          <a:bodyPr/>
          <a:lstStyle/>
          <a:p>
            <a:fld id="{97094745-2C69-48D2-9DF4-B5DE5474A29C}" type="slidenum">
              <a:rPr lang="zh-CN" altLang="en-US" smtClean="0"/>
              <a:t>4</a:t>
            </a:fld>
            <a:endParaRPr lang="zh-CN" altLang="en-US"/>
          </a:p>
        </p:txBody>
      </p:sp>
    </p:spTree>
    <p:extLst>
      <p:ext uri="{BB962C8B-B14F-4D97-AF65-F5344CB8AC3E}">
        <p14:creationId xmlns:p14="http://schemas.microsoft.com/office/powerpoint/2010/main" val="3904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HWPE will transform convolution into matrix multiplication. How to realize the transformation? The data-fetcher calculate memory address to access data in the way of im2col, so we get the left matrix by accessing memory in the specified order. However, the kernels are parameters that have been trained and prepared. So we can store the right matrix in advance. </a:t>
            </a:r>
            <a:endParaRPr lang="zh-CN" altLang="en-US" dirty="0"/>
          </a:p>
        </p:txBody>
      </p:sp>
      <p:sp>
        <p:nvSpPr>
          <p:cNvPr id="4" name="灯片编号占位符 3"/>
          <p:cNvSpPr>
            <a:spLocks noGrp="1"/>
          </p:cNvSpPr>
          <p:nvPr>
            <p:ph type="sldNum" sz="quarter" idx="10"/>
          </p:nvPr>
        </p:nvSpPr>
        <p:spPr/>
        <p:txBody>
          <a:bodyPr/>
          <a:lstStyle/>
          <a:p>
            <a:fld id="{97094745-2C69-48D2-9DF4-B5DE5474A29C}" type="slidenum">
              <a:rPr lang="zh-CN" altLang="en-US" smtClean="0"/>
              <a:t>5</a:t>
            </a:fld>
            <a:endParaRPr lang="zh-CN" altLang="en-US"/>
          </a:p>
        </p:txBody>
      </p:sp>
    </p:spTree>
    <p:extLst>
      <p:ext uri="{BB962C8B-B14F-4D97-AF65-F5344CB8AC3E}">
        <p14:creationId xmlns:p14="http://schemas.microsoft.com/office/powerpoint/2010/main" val="62173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The instructions of HWPE are based on custom-0 opcode of RISC-V extended instruction set. Actually HWPE has only 7 coprocessor instructions. Lets see what we can do with these 7 instructions.</a:t>
            </a:r>
            <a:endParaRPr lang="zh-CN" altLang="en-US" dirty="0"/>
          </a:p>
        </p:txBody>
      </p:sp>
      <p:sp>
        <p:nvSpPr>
          <p:cNvPr id="4" name="灯片编号占位符 3"/>
          <p:cNvSpPr>
            <a:spLocks noGrp="1"/>
          </p:cNvSpPr>
          <p:nvPr>
            <p:ph type="sldNum" sz="quarter" idx="10"/>
          </p:nvPr>
        </p:nvSpPr>
        <p:spPr/>
        <p:txBody>
          <a:bodyPr/>
          <a:lstStyle/>
          <a:p>
            <a:fld id="{97094745-2C69-48D2-9DF4-B5DE5474A29C}" type="slidenum">
              <a:rPr lang="zh-CN" altLang="en-US" smtClean="0"/>
              <a:t>6</a:t>
            </a:fld>
            <a:endParaRPr lang="zh-CN" altLang="en-US"/>
          </a:p>
        </p:txBody>
      </p:sp>
    </p:spTree>
    <p:extLst>
      <p:ext uri="{BB962C8B-B14F-4D97-AF65-F5344CB8AC3E}">
        <p14:creationId xmlns:p14="http://schemas.microsoft.com/office/powerpoint/2010/main" val="3854949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The first instruction is </a:t>
            </a:r>
            <a:r>
              <a:rPr lang="en-US" altLang="zh-CN" sz="1200" b="0" i="0" kern="1200" dirty="0" err="1">
                <a:solidFill>
                  <a:schemeClr val="tx1"/>
                </a:solidFill>
                <a:effectLst/>
                <a:latin typeface="+mn-lt"/>
                <a:ea typeface="+mn-ea"/>
                <a:cs typeface="+mn-cs"/>
              </a:rPr>
              <a:t>HWPEReset</a:t>
            </a:r>
            <a:r>
              <a:rPr lang="en-US" altLang="zh-CN" sz="1200" b="0" i="0" kern="1200" dirty="0">
                <a:solidFill>
                  <a:schemeClr val="tx1"/>
                </a:solidFill>
                <a:effectLst/>
                <a:latin typeface="+mn-lt"/>
                <a:ea typeface="+mn-ea"/>
                <a:cs typeface="+mn-cs"/>
              </a:rPr>
              <a:t> which reset all the registers of HWPE. You have to use this instruction at the </a:t>
            </a:r>
            <a:r>
              <a:rPr lang="en-US" altLang="zh-CN" sz="1200" b="0" i="0" kern="1200" dirty="0" err="1">
                <a:solidFill>
                  <a:schemeClr val="tx1"/>
                </a:solidFill>
                <a:effectLst/>
                <a:latin typeface="+mn-lt"/>
                <a:ea typeface="+mn-ea"/>
                <a:cs typeface="+mn-cs"/>
              </a:rPr>
              <a:t>begining</a:t>
            </a:r>
            <a:r>
              <a:rPr lang="en-US" altLang="zh-CN" sz="1200" b="0" i="0" kern="1200" dirty="0">
                <a:solidFill>
                  <a:schemeClr val="tx1"/>
                </a:solidFill>
                <a:effectLst/>
                <a:latin typeface="+mn-lt"/>
                <a:ea typeface="+mn-ea"/>
                <a:cs typeface="+mn-cs"/>
              </a:rPr>
              <a:t>. Two and Three are 2 instructions that configure configuration registers. </a:t>
            </a:r>
            <a:r>
              <a:rPr lang="en-US" altLang="zh-CN" sz="1200" b="0" i="0" kern="1200" dirty="0" err="1">
                <a:solidFill>
                  <a:schemeClr val="tx1"/>
                </a:solidFill>
                <a:effectLst/>
                <a:latin typeface="+mn-lt"/>
                <a:ea typeface="+mn-ea"/>
                <a:cs typeface="+mn-cs"/>
              </a:rPr>
              <a:t>HWPEWriteAccReg</a:t>
            </a:r>
            <a:r>
              <a:rPr lang="en-US" altLang="zh-CN" sz="1200" b="0" i="0" kern="1200" dirty="0">
                <a:solidFill>
                  <a:schemeClr val="tx1"/>
                </a:solidFill>
                <a:effectLst/>
                <a:latin typeface="+mn-lt"/>
                <a:ea typeface="+mn-ea"/>
                <a:cs typeface="+mn-cs"/>
              </a:rPr>
              <a:t> can reset result registers or add a bias for convolution layer. </a:t>
            </a:r>
            <a:r>
              <a:rPr lang="en-US" altLang="zh-CN" sz="1200" b="0" i="0" kern="1200" dirty="0" err="1">
                <a:solidFill>
                  <a:schemeClr val="tx1"/>
                </a:solidFill>
                <a:effectLst/>
                <a:latin typeface="+mn-lt"/>
                <a:ea typeface="+mn-ea"/>
                <a:cs typeface="+mn-cs"/>
              </a:rPr>
              <a:t>HWPEMatrixMac</a:t>
            </a:r>
            <a:r>
              <a:rPr lang="en-US" altLang="zh-CN" sz="1200" b="0" i="0" kern="1200" dirty="0">
                <a:solidFill>
                  <a:schemeClr val="tx1"/>
                </a:solidFill>
                <a:effectLst/>
                <a:latin typeface="+mn-lt"/>
                <a:ea typeface="+mn-ea"/>
                <a:cs typeface="+mn-cs"/>
              </a:rPr>
              <a:t> will starts the first round of convolution operations. HWPE will process 8 points of the input feature map and 16 different kernels to get 128 output points every round.  </a:t>
            </a:r>
            <a:r>
              <a:rPr lang="en-US" altLang="zh-CN" sz="1200" b="0" i="0" kern="1200" dirty="0" err="1">
                <a:solidFill>
                  <a:schemeClr val="tx1"/>
                </a:solidFill>
                <a:effectLst/>
                <a:latin typeface="+mn-lt"/>
                <a:ea typeface="+mn-ea"/>
                <a:cs typeface="+mn-cs"/>
              </a:rPr>
              <a:t>HWPEReadAccReg</a:t>
            </a:r>
            <a:r>
              <a:rPr lang="en-US" altLang="zh-CN" sz="1200" b="0" i="0" kern="1200" dirty="0">
                <a:solidFill>
                  <a:schemeClr val="tx1"/>
                </a:solidFill>
                <a:effectLst/>
                <a:latin typeface="+mn-lt"/>
                <a:ea typeface="+mn-ea"/>
                <a:cs typeface="+mn-cs"/>
              </a:rPr>
              <a:t> reads the results back to the MCU general registers. </a:t>
            </a:r>
            <a:r>
              <a:rPr lang="en-US" altLang="zh-CN" sz="1200" b="0" i="0" kern="1200" dirty="0" err="1">
                <a:solidFill>
                  <a:schemeClr val="tx1"/>
                </a:solidFill>
                <a:effectLst/>
                <a:latin typeface="+mn-lt"/>
                <a:ea typeface="+mn-ea"/>
                <a:cs typeface="+mn-cs"/>
              </a:rPr>
              <a:t>HWPEReLUMemWriteAccReg</a:t>
            </a:r>
            <a:r>
              <a:rPr lang="en-US" altLang="zh-CN" sz="1200" b="0" i="0" kern="1200" dirty="0">
                <a:solidFill>
                  <a:schemeClr val="tx1"/>
                </a:solidFill>
                <a:effectLst/>
                <a:latin typeface="+mn-lt"/>
                <a:ea typeface="+mn-ea"/>
                <a:cs typeface="+mn-cs"/>
              </a:rPr>
              <a:t> execute </a:t>
            </a:r>
            <a:r>
              <a:rPr lang="en-US" altLang="zh-CN" sz="1200" b="0" i="0" kern="1200" dirty="0" err="1">
                <a:solidFill>
                  <a:schemeClr val="tx1"/>
                </a:solidFill>
                <a:effectLst/>
                <a:latin typeface="+mn-lt"/>
                <a:ea typeface="+mn-ea"/>
                <a:cs typeface="+mn-cs"/>
              </a:rPr>
              <a:t>ReLU</a:t>
            </a:r>
            <a:r>
              <a:rPr lang="en-US" altLang="zh-CN" sz="1200" b="0" i="0" kern="1200" dirty="0">
                <a:solidFill>
                  <a:schemeClr val="tx1"/>
                </a:solidFill>
                <a:effectLst/>
                <a:latin typeface="+mn-lt"/>
                <a:ea typeface="+mn-ea"/>
                <a:cs typeface="+mn-cs"/>
              </a:rPr>
              <a:t> operation and transfer the 32 bits </a:t>
            </a:r>
            <a:r>
              <a:rPr lang="en-US" altLang="zh-CN" sz="1200" b="0" i="0" kern="1200" dirty="0" err="1">
                <a:solidFill>
                  <a:schemeClr val="tx1"/>
                </a:solidFill>
                <a:effectLst/>
                <a:latin typeface="+mn-lt"/>
                <a:ea typeface="+mn-ea"/>
                <a:cs typeface="+mn-cs"/>
              </a:rPr>
              <a:t>AccRegs</a:t>
            </a:r>
            <a:r>
              <a:rPr lang="en-US" altLang="zh-CN" sz="1200" b="0" i="0" kern="1200" dirty="0">
                <a:solidFill>
                  <a:schemeClr val="tx1"/>
                </a:solidFill>
                <a:effectLst/>
                <a:latin typeface="+mn-lt"/>
                <a:ea typeface="+mn-ea"/>
                <a:cs typeface="+mn-cs"/>
              </a:rPr>
              <a:t> to 8 bits, then store the results into the specified memory address.</a:t>
            </a:r>
            <a:endParaRPr lang="zh-CN" altLang="en-US" dirty="0"/>
          </a:p>
        </p:txBody>
      </p:sp>
      <p:sp>
        <p:nvSpPr>
          <p:cNvPr id="4" name="灯片编号占位符 3"/>
          <p:cNvSpPr>
            <a:spLocks noGrp="1"/>
          </p:cNvSpPr>
          <p:nvPr>
            <p:ph type="sldNum" sz="quarter" idx="10"/>
          </p:nvPr>
        </p:nvSpPr>
        <p:spPr/>
        <p:txBody>
          <a:bodyPr/>
          <a:lstStyle/>
          <a:p>
            <a:fld id="{97094745-2C69-48D2-9DF4-B5DE5474A29C}" type="slidenum">
              <a:rPr lang="zh-CN" altLang="en-US" smtClean="0"/>
              <a:t>7</a:t>
            </a:fld>
            <a:endParaRPr lang="zh-CN" altLang="en-US"/>
          </a:p>
        </p:txBody>
      </p:sp>
    </p:spTree>
    <p:extLst>
      <p:ext uri="{BB962C8B-B14F-4D97-AF65-F5344CB8AC3E}">
        <p14:creationId xmlns:p14="http://schemas.microsoft.com/office/powerpoint/2010/main" val="4241894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how to run CNN? In our design, a convolution task is determined by the configuration registers. There are some config registers which control the calculation times, memory access address and so on. When these registers are configured, the memory access address can be calculated every cycle.</a:t>
            </a:r>
            <a:endParaRPr lang="zh-CN" altLang="en-US" dirty="0"/>
          </a:p>
        </p:txBody>
      </p:sp>
      <p:sp>
        <p:nvSpPr>
          <p:cNvPr id="4" name="灯片编号占位符 3"/>
          <p:cNvSpPr>
            <a:spLocks noGrp="1"/>
          </p:cNvSpPr>
          <p:nvPr>
            <p:ph type="sldNum" sz="quarter" idx="10"/>
          </p:nvPr>
        </p:nvSpPr>
        <p:spPr/>
        <p:txBody>
          <a:bodyPr/>
          <a:lstStyle/>
          <a:p>
            <a:fld id="{97094745-2C69-48D2-9DF4-B5DE5474A29C}" type="slidenum">
              <a:rPr lang="zh-CN" altLang="en-US" smtClean="0"/>
              <a:t>8</a:t>
            </a:fld>
            <a:endParaRPr lang="zh-CN" altLang="en-US"/>
          </a:p>
        </p:txBody>
      </p:sp>
    </p:spTree>
    <p:extLst>
      <p:ext uri="{BB962C8B-B14F-4D97-AF65-F5344CB8AC3E}">
        <p14:creationId xmlns:p14="http://schemas.microsoft.com/office/powerpoint/2010/main" val="1782717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slide shows the steps to run CNN. step1, configure the configuration registers. step2, start the first round of convolution operations. step3, read the output back to the MCU general register for further operation, or execute </a:t>
            </a:r>
            <a:r>
              <a:rPr lang="en-US" altLang="zh-CN" dirty="0" err="1"/>
              <a:t>ReLU</a:t>
            </a:r>
            <a:r>
              <a:rPr lang="en-US" altLang="zh-CN" dirty="0"/>
              <a:t> operation and transfer the 32 bits output to 8 bits, then store into the specified memory address. step4, continues the next round calculation. </a:t>
            </a:r>
          </a:p>
          <a:p>
            <a:r>
              <a:rPr lang="en-US" altLang="zh-CN" dirty="0"/>
              <a:t>when calculate </a:t>
            </a:r>
            <a:r>
              <a:rPr lang="en-US" altLang="zh-CN" dirty="0" err="1"/>
              <a:t>H_count</a:t>
            </a:r>
            <a:r>
              <a:rPr lang="en-US" altLang="zh-CN" dirty="0"/>
              <a:t>*</a:t>
            </a:r>
            <a:r>
              <a:rPr lang="en-US" altLang="zh-CN" dirty="0" err="1"/>
              <a:t>W_count</a:t>
            </a:r>
            <a:r>
              <a:rPr lang="en-US" altLang="zh-CN" dirty="0"/>
              <a:t>*</a:t>
            </a:r>
            <a:r>
              <a:rPr lang="en-US" altLang="zh-CN" dirty="0" err="1"/>
              <a:t>K_count</a:t>
            </a:r>
            <a:r>
              <a:rPr lang="en-US" altLang="zh-CN" dirty="0"/>
              <a:t> rounds, the entire convolution task is completed.</a:t>
            </a:r>
            <a:endParaRPr lang="zh-CN" altLang="en-US" dirty="0"/>
          </a:p>
        </p:txBody>
      </p:sp>
      <p:sp>
        <p:nvSpPr>
          <p:cNvPr id="4" name="灯片编号占位符 3"/>
          <p:cNvSpPr>
            <a:spLocks noGrp="1"/>
          </p:cNvSpPr>
          <p:nvPr>
            <p:ph type="sldNum" sz="quarter" idx="10"/>
          </p:nvPr>
        </p:nvSpPr>
        <p:spPr/>
        <p:txBody>
          <a:bodyPr/>
          <a:lstStyle/>
          <a:p>
            <a:fld id="{97094745-2C69-48D2-9DF4-B5DE5474A29C}" type="slidenum">
              <a:rPr lang="zh-CN" altLang="en-US" smtClean="0"/>
              <a:t>9</a:t>
            </a:fld>
            <a:endParaRPr lang="zh-CN" altLang="en-US"/>
          </a:p>
        </p:txBody>
      </p:sp>
    </p:spTree>
    <p:extLst>
      <p:ext uri="{BB962C8B-B14F-4D97-AF65-F5344CB8AC3E}">
        <p14:creationId xmlns:p14="http://schemas.microsoft.com/office/powerpoint/2010/main" val="2702647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AE3DB1B-8B47-456F-AC7F-365F81E96829}" type="datetime1">
              <a:rPr lang="zh-CN" altLang="en-US" smtClean="0"/>
              <a:t>2018/7/2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C00FB1-1952-4A0E-9E66-3FAD50C06A13}" type="slidenum">
              <a:rPr lang="zh-CN" altLang="en-US" smtClean="0"/>
              <a:t>‹#›</a:t>
            </a:fld>
            <a:endParaRPr lang="zh-CN" altLang="en-US"/>
          </a:p>
        </p:txBody>
      </p:sp>
    </p:spTree>
    <p:extLst>
      <p:ext uri="{BB962C8B-B14F-4D97-AF65-F5344CB8AC3E}">
        <p14:creationId xmlns:p14="http://schemas.microsoft.com/office/powerpoint/2010/main" val="2146421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96A37B-ECEB-417D-B4D5-6ED729EC97F9}" type="datetime1">
              <a:rPr lang="zh-CN" altLang="en-US" smtClean="0"/>
              <a:t>2018/7/2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C00FB1-1952-4A0E-9E66-3FAD50C06A13}" type="slidenum">
              <a:rPr lang="zh-CN" altLang="en-US" smtClean="0"/>
              <a:t>‹#›</a:t>
            </a:fld>
            <a:endParaRPr lang="zh-CN" altLang="en-US"/>
          </a:p>
        </p:txBody>
      </p:sp>
    </p:spTree>
    <p:extLst>
      <p:ext uri="{BB962C8B-B14F-4D97-AF65-F5344CB8AC3E}">
        <p14:creationId xmlns:p14="http://schemas.microsoft.com/office/powerpoint/2010/main" val="3444848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4F14F1-1945-4986-A59C-325162FCAE22}" type="datetime1">
              <a:rPr lang="zh-CN" altLang="en-US" smtClean="0"/>
              <a:t>2018/7/2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C00FB1-1952-4A0E-9E66-3FAD50C06A13}" type="slidenum">
              <a:rPr lang="zh-CN" altLang="en-US" smtClean="0"/>
              <a:t>‹#›</a:t>
            </a:fld>
            <a:endParaRPr lang="zh-CN" altLang="en-US"/>
          </a:p>
        </p:txBody>
      </p:sp>
    </p:spTree>
    <p:extLst>
      <p:ext uri="{BB962C8B-B14F-4D97-AF65-F5344CB8AC3E}">
        <p14:creationId xmlns:p14="http://schemas.microsoft.com/office/powerpoint/2010/main" val="759856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B9482AB-D7A8-4FE3-873E-90900DF67D3D}" type="datetime1">
              <a:rPr lang="zh-CN" altLang="en-US" smtClean="0"/>
              <a:t>2018/7/2</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lvl1pPr>
              <a:defRPr/>
            </a:lvl1pPr>
          </a:lstStyle>
          <a:p>
            <a:r>
              <a:rPr lang="en-US" altLang="zh-CN" dirty="0"/>
              <a:t>-</a:t>
            </a:r>
            <a:fld id="{58A37B4A-138E-4662-9C04-9CB7F2DB7C50}" type="slidenum">
              <a:rPr lang="zh-CN" altLang="en-US" smtClean="0"/>
              <a:pPr/>
              <a:t>‹#›</a:t>
            </a:fld>
            <a:r>
              <a:rPr lang="en-US" altLang="zh-CN" dirty="0"/>
              <a:t>-</a:t>
            </a:r>
            <a:endParaRPr lang="zh-CN" altLang="en-US" dirty="0"/>
          </a:p>
        </p:txBody>
      </p:sp>
    </p:spTree>
    <p:extLst>
      <p:ext uri="{BB962C8B-B14F-4D97-AF65-F5344CB8AC3E}">
        <p14:creationId xmlns:p14="http://schemas.microsoft.com/office/powerpoint/2010/main" val="540716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16A7ED21-2DAE-4DE3-934F-B9F2867A279C}" type="datetime1">
              <a:rPr lang="zh-CN" altLang="en-US" smtClean="0"/>
              <a:t>2018/7/2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C00FB1-1952-4A0E-9E66-3FAD50C06A13}" type="slidenum">
              <a:rPr lang="zh-CN" altLang="en-US" smtClean="0"/>
              <a:t>‹#›</a:t>
            </a:fld>
            <a:endParaRPr lang="zh-CN" altLang="en-US"/>
          </a:p>
        </p:txBody>
      </p:sp>
    </p:spTree>
    <p:extLst>
      <p:ext uri="{BB962C8B-B14F-4D97-AF65-F5344CB8AC3E}">
        <p14:creationId xmlns:p14="http://schemas.microsoft.com/office/powerpoint/2010/main" val="969940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8AE01D2-CD40-4AA2-B1C7-B9027B8000CB}" type="datetime1">
              <a:rPr lang="zh-CN" altLang="en-US" smtClean="0"/>
              <a:t>2018/7/2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C00FB1-1952-4A0E-9E66-3FAD50C06A13}" type="slidenum">
              <a:rPr lang="zh-CN" altLang="en-US" smtClean="0"/>
              <a:t>‹#›</a:t>
            </a:fld>
            <a:endParaRPr lang="zh-CN" altLang="en-US"/>
          </a:p>
        </p:txBody>
      </p:sp>
    </p:spTree>
    <p:extLst>
      <p:ext uri="{BB962C8B-B14F-4D97-AF65-F5344CB8AC3E}">
        <p14:creationId xmlns:p14="http://schemas.microsoft.com/office/powerpoint/2010/main" val="1280090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1ECCFE5-FB59-426B-8399-14AC8D19BD04}" type="datetime1">
              <a:rPr lang="zh-CN" altLang="en-US" smtClean="0"/>
              <a:t>2018/7/2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EC00FB1-1952-4A0E-9E66-3FAD50C06A13}" type="slidenum">
              <a:rPr lang="zh-CN" altLang="en-US" smtClean="0"/>
              <a:t>‹#›</a:t>
            </a:fld>
            <a:endParaRPr lang="zh-CN" altLang="en-US"/>
          </a:p>
        </p:txBody>
      </p:sp>
    </p:spTree>
    <p:extLst>
      <p:ext uri="{BB962C8B-B14F-4D97-AF65-F5344CB8AC3E}">
        <p14:creationId xmlns:p14="http://schemas.microsoft.com/office/powerpoint/2010/main" val="2451663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8014B47-6B3A-4B3F-9C3B-B99F461EF00B}" type="datetime1">
              <a:rPr lang="zh-CN" altLang="en-US" smtClean="0"/>
              <a:t>2018/7/2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EC00FB1-1952-4A0E-9E66-3FAD50C06A13}" type="slidenum">
              <a:rPr lang="zh-CN" altLang="en-US" smtClean="0"/>
              <a:t>‹#›</a:t>
            </a:fld>
            <a:endParaRPr lang="zh-CN" altLang="en-US"/>
          </a:p>
        </p:txBody>
      </p:sp>
    </p:spTree>
    <p:extLst>
      <p:ext uri="{BB962C8B-B14F-4D97-AF65-F5344CB8AC3E}">
        <p14:creationId xmlns:p14="http://schemas.microsoft.com/office/powerpoint/2010/main" val="318004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A39637-B32B-4457-B234-0775CD8271B6}" type="datetime1">
              <a:rPr lang="zh-CN" altLang="en-US" smtClean="0"/>
              <a:t>2018/7/2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EC00FB1-1952-4A0E-9E66-3FAD50C06A13}" type="slidenum">
              <a:rPr lang="zh-CN" altLang="en-US" smtClean="0"/>
              <a:t>‹#›</a:t>
            </a:fld>
            <a:endParaRPr lang="zh-CN" altLang="en-US"/>
          </a:p>
        </p:txBody>
      </p:sp>
    </p:spTree>
    <p:extLst>
      <p:ext uri="{BB962C8B-B14F-4D97-AF65-F5344CB8AC3E}">
        <p14:creationId xmlns:p14="http://schemas.microsoft.com/office/powerpoint/2010/main" val="3329084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0F20D89-F707-4F2C-AF5D-94EF0DAC6802}" type="datetime1">
              <a:rPr lang="zh-CN" altLang="en-US" smtClean="0"/>
              <a:t>2018/7/2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C00FB1-1952-4A0E-9E66-3FAD50C06A13}" type="slidenum">
              <a:rPr lang="zh-CN" altLang="en-US" smtClean="0"/>
              <a:t>‹#›</a:t>
            </a:fld>
            <a:endParaRPr lang="zh-CN" altLang="en-US"/>
          </a:p>
        </p:txBody>
      </p:sp>
    </p:spTree>
    <p:extLst>
      <p:ext uri="{BB962C8B-B14F-4D97-AF65-F5344CB8AC3E}">
        <p14:creationId xmlns:p14="http://schemas.microsoft.com/office/powerpoint/2010/main" val="647335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CACFD52-9F4A-433D-9A74-DDF84F8DE2F5}" type="datetime1">
              <a:rPr lang="zh-CN" altLang="en-US" smtClean="0"/>
              <a:t>2018/7/2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C00FB1-1952-4A0E-9E66-3FAD50C06A13}" type="slidenum">
              <a:rPr lang="zh-CN" altLang="en-US" smtClean="0"/>
              <a:t>‹#›</a:t>
            </a:fld>
            <a:endParaRPr lang="zh-CN" altLang="en-US"/>
          </a:p>
        </p:txBody>
      </p:sp>
    </p:spTree>
    <p:extLst>
      <p:ext uri="{BB962C8B-B14F-4D97-AF65-F5344CB8AC3E}">
        <p14:creationId xmlns:p14="http://schemas.microsoft.com/office/powerpoint/2010/main" val="2005652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FB7051-21AB-4EDD-8703-F44EC66B5527}" type="datetime1">
              <a:rPr lang="zh-CN" altLang="en-US" smtClean="0"/>
              <a:t>2018/7/2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C00FB1-1952-4A0E-9E66-3FAD50C06A13}" type="slidenum">
              <a:rPr lang="zh-CN" altLang="en-US" smtClean="0"/>
              <a:t>‹#›</a:t>
            </a:fld>
            <a:endParaRPr lang="zh-CN" altLang="en-US"/>
          </a:p>
        </p:txBody>
      </p:sp>
    </p:spTree>
    <p:extLst>
      <p:ext uri="{BB962C8B-B14F-4D97-AF65-F5344CB8AC3E}">
        <p14:creationId xmlns:p14="http://schemas.microsoft.com/office/powerpoint/2010/main" val="1014604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henhaocxjtu@163.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chenqiang5233@hotmail.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chenhaoc/cnnhwpe/"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643974"/>
            <a:ext cx="9144000" cy="1568314"/>
          </a:xfrm>
        </p:spPr>
        <p:txBody>
          <a:bodyPr>
            <a:normAutofit/>
          </a:bodyPr>
          <a:lstStyle/>
          <a:p>
            <a:r>
              <a:rPr lang="it-IT" altLang="zh-CN" sz="5400" dirty="0">
                <a:latin typeface="Arial" panose="020B0604020202020204" pitchFamily="34" charset="0"/>
                <a:cs typeface="Arial" panose="020B0604020202020204" pitchFamily="34" charset="0"/>
              </a:rPr>
              <a:t> </a:t>
            </a:r>
            <a:r>
              <a:rPr lang="it-IT" altLang="zh-CN" sz="3600" b="1" dirty="0">
                <a:latin typeface="Arial" panose="020B0604020202020204" pitchFamily="34" charset="0"/>
                <a:cs typeface="Arial" panose="020B0604020202020204" pitchFamily="34" charset="0"/>
              </a:rPr>
              <a:t>HWPE: A CNN Accelerator for RISC-V </a:t>
            </a:r>
            <a:endParaRPr lang="zh-CN" altLang="en-US" sz="3600" dirty="0">
              <a:latin typeface="Arial" panose="020B0604020202020204" pitchFamily="34" charset="0"/>
              <a:cs typeface="Arial" panose="020B0604020202020204" pitchFamily="34" charset="0"/>
            </a:endParaRPr>
          </a:p>
        </p:txBody>
      </p:sp>
      <p:sp>
        <p:nvSpPr>
          <p:cNvPr id="3" name="副标题 2"/>
          <p:cNvSpPr>
            <a:spLocks noGrp="1"/>
          </p:cNvSpPr>
          <p:nvPr>
            <p:ph type="subTitle" idx="1"/>
          </p:nvPr>
        </p:nvSpPr>
        <p:spPr>
          <a:xfrm>
            <a:off x="5418306" y="4357803"/>
            <a:ext cx="5249694" cy="1390650"/>
          </a:xfrm>
        </p:spPr>
        <p:txBody>
          <a:bodyPr>
            <a:normAutofit/>
          </a:bodyPr>
          <a:lstStyle/>
          <a:p>
            <a:pPr>
              <a:lnSpc>
                <a:spcPct val="100000"/>
              </a:lnSpc>
            </a:pPr>
            <a:r>
              <a:rPr lang="en-US" altLang="zh-CN" dirty="0">
                <a:latin typeface="Arial" panose="020B0604020202020204" pitchFamily="34" charset="0"/>
                <a:cs typeface="Arial" panose="020B0604020202020204" pitchFamily="34" charset="0"/>
              </a:rPr>
              <a:t>Author: </a:t>
            </a:r>
            <a:r>
              <a:rPr lang="en-US" altLang="zh-CN" dirty="0" err="1">
                <a:latin typeface="Arial" panose="020B0604020202020204" pitchFamily="34" charset="0"/>
                <a:cs typeface="Arial" panose="020B0604020202020204" pitchFamily="34" charset="0"/>
              </a:rPr>
              <a:t>Hao</a:t>
            </a:r>
            <a:r>
              <a:rPr lang="en-US" altLang="zh-CN" dirty="0">
                <a:latin typeface="Arial" panose="020B0604020202020204" pitchFamily="34" charset="0"/>
                <a:cs typeface="Arial" panose="020B0604020202020204" pitchFamily="34" charset="0"/>
              </a:rPr>
              <a:t> Chen , </a:t>
            </a:r>
            <a:r>
              <a:rPr lang="en-US" altLang="zh-CN" dirty="0" err="1">
                <a:latin typeface="Arial" panose="020B0604020202020204" pitchFamily="34" charset="0"/>
                <a:cs typeface="Arial" panose="020B0604020202020204" pitchFamily="34" charset="0"/>
              </a:rPr>
              <a:t>Qiang</a:t>
            </a:r>
            <a:r>
              <a:rPr lang="en-US" altLang="zh-CN" dirty="0">
                <a:latin typeface="Arial" panose="020B0604020202020204" pitchFamily="34" charset="0"/>
                <a:cs typeface="Arial" panose="020B0604020202020204" pitchFamily="34" charset="0"/>
              </a:rPr>
              <a:t> </a:t>
            </a:r>
            <a:r>
              <a:rPr lang="en-US" altLang="zh-CN" dirty="0" smtClean="0">
                <a:latin typeface="Arial" panose="020B0604020202020204" pitchFamily="34" charset="0"/>
                <a:cs typeface="Arial" panose="020B0604020202020204" pitchFamily="34" charset="0"/>
              </a:rPr>
              <a:t>Chen</a:t>
            </a:r>
          </a:p>
          <a:p>
            <a:pPr>
              <a:lnSpc>
                <a:spcPct val="100000"/>
              </a:lnSpc>
            </a:pPr>
            <a:r>
              <a:rPr lang="en-US" altLang="zh-CN" sz="2000" dirty="0" smtClean="0">
                <a:latin typeface="Arial" panose="020B0604020202020204" pitchFamily="34" charset="0"/>
                <a:cs typeface="Arial" panose="020B0604020202020204" pitchFamily="34" charset="0"/>
                <a:hlinkClick r:id="rId3"/>
              </a:rPr>
              <a:t>chenhaocxjtu@163.com</a:t>
            </a:r>
            <a:endParaRPr lang="en-US" altLang="zh-CN" sz="2000" dirty="0" smtClean="0">
              <a:latin typeface="Arial" panose="020B0604020202020204" pitchFamily="34" charset="0"/>
              <a:cs typeface="Arial" panose="020B0604020202020204" pitchFamily="34" charset="0"/>
            </a:endParaRPr>
          </a:p>
          <a:p>
            <a:pPr>
              <a:lnSpc>
                <a:spcPct val="100000"/>
              </a:lnSpc>
            </a:pPr>
            <a:r>
              <a:rPr lang="en-US" altLang="zh-CN" sz="2000" dirty="0" smtClean="0">
                <a:latin typeface="Arial" panose="020B0604020202020204" pitchFamily="34" charset="0"/>
                <a:cs typeface="Arial" panose="020B0604020202020204" pitchFamily="34" charset="0"/>
                <a:hlinkClick r:id="rId4"/>
              </a:rPr>
              <a:t>chenqiang5233@hotmail.com</a:t>
            </a:r>
            <a:endParaRPr lang="en-US" altLang="zh-CN" sz="2000" dirty="0" smtClean="0">
              <a:latin typeface="Arial" panose="020B0604020202020204" pitchFamily="34" charset="0"/>
              <a:cs typeface="Arial" panose="020B0604020202020204" pitchFamily="34" charset="0"/>
            </a:endParaRPr>
          </a:p>
          <a:p>
            <a:pPr>
              <a:lnSpc>
                <a:spcPct val="100000"/>
              </a:lnSpc>
            </a:pPr>
            <a:endParaRPr lang="en-US" altLang="zh-C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3857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0926" y="345687"/>
            <a:ext cx="10515600" cy="1325563"/>
          </a:xfrm>
        </p:spPr>
        <p:txBody>
          <a:bodyPr>
            <a:normAutofit/>
          </a:bodyPr>
          <a:lstStyle/>
          <a:p>
            <a:r>
              <a:rPr lang="en-US" altLang="zh-CN" sz="3600" dirty="0">
                <a:latin typeface="Arial" panose="020B0604020202020204" pitchFamily="34" charset="0"/>
                <a:cs typeface="Arial" panose="020B0604020202020204" pitchFamily="34" charset="0"/>
              </a:rPr>
              <a:t>Convolution with One Configuration</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740924" y="1917199"/>
            <a:ext cx="10515602" cy="4383240"/>
          </a:xfrm>
        </p:spPr>
        <p:txBody>
          <a:bodyPr>
            <a:normAutofit/>
          </a:bodyPr>
          <a:lstStyle/>
          <a:p>
            <a:r>
              <a:rPr lang="en-US" altLang="zh-CN" sz="2400" i="1" dirty="0">
                <a:latin typeface="Arial" panose="020B0604020202020204" pitchFamily="34" charset="0"/>
                <a:cs typeface="Arial" panose="020B0604020202020204" pitchFamily="34" charset="0"/>
              </a:rPr>
              <a:t>In general, one configuration can complete a convolution layer operation.</a:t>
            </a:r>
          </a:p>
          <a:p>
            <a:endParaRPr lang="en-US" altLang="zh-CN" sz="2400" i="1" dirty="0">
              <a:latin typeface="Arial" panose="020B0604020202020204" pitchFamily="34" charset="0"/>
              <a:cs typeface="Arial" panose="020B0604020202020204" pitchFamily="34" charset="0"/>
            </a:endParaRPr>
          </a:p>
          <a:p>
            <a:r>
              <a:rPr lang="en-US" altLang="zh-CN" sz="2400" dirty="0">
                <a:latin typeface="Arial" panose="020B0604020202020204" pitchFamily="34" charset="0"/>
                <a:cs typeface="Arial" panose="020B0604020202020204" pitchFamily="34" charset="0"/>
              </a:rPr>
              <a:t>Select 8 initial points and move according to the configuration registers to cover the entire H-W plane as far as possible.</a:t>
            </a:r>
          </a:p>
          <a:p>
            <a:r>
              <a:rPr lang="en-US" altLang="zh-CN" sz="2400" dirty="0">
                <a:latin typeface="Arial" panose="020B0604020202020204" pitchFamily="34" charset="0"/>
                <a:cs typeface="Arial" panose="020B0604020202020204" pitchFamily="34" charset="0"/>
              </a:rPr>
              <a:t>If not, reconfigure the configuration registers and select new 8 initial points to cover the entire H-W plane. </a:t>
            </a:r>
          </a:p>
          <a:p>
            <a:r>
              <a:rPr lang="en-US" altLang="zh-CN" sz="2400" dirty="0">
                <a:latin typeface="Arial" panose="020B0604020202020204" pitchFamily="34" charset="0"/>
                <a:cs typeface="Arial" panose="020B0604020202020204" pitchFamily="34" charset="0"/>
              </a:rPr>
              <a:t>MCU can also pad the input feature map before storage, making it easy to finish the convolution operation with one configuration.</a:t>
            </a:r>
          </a:p>
        </p:txBody>
      </p:sp>
      <p:sp>
        <p:nvSpPr>
          <p:cNvPr id="4" name="灯片编号占位符 3"/>
          <p:cNvSpPr>
            <a:spLocks noGrp="1"/>
          </p:cNvSpPr>
          <p:nvPr>
            <p:ph type="sldNum" sz="quarter" idx="12"/>
          </p:nvPr>
        </p:nvSpPr>
        <p:spPr/>
        <p:txBody>
          <a:bodyPr/>
          <a:lstStyle/>
          <a:p>
            <a:fld id="{58A37B4A-138E-4662-9C04-9CB7F2DB7C50}" type="slidenum">
              <a:rPr lang="zh-CN" altLang="en-US" smtClean="0"/>
              <a:pPr/>
              <a:t>10</a:t>
            </a:fld>
            <a:endParaRPr lang="zh-CN" altLang="en-US" dirty="0"/>
          </a:p>
        </p:txBody>
      </p:sp>
      <p:cxnSp>
        <p:nvCxnSpPr>
          <p:cNvPr id="5" name="直接连接符 4"/>
          <p:cNvCxnSpPr/>
          <p:nvPr/>
        </p:nvCxnSpPr>
        <p:spPr>
          <a:xfrm>
            <a:off x="760141" y="1304692"/>
            <a:ext cx="10593659"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056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Arial" panose="020B0604020202020204" pitchFamily="34" charset="0"/>
                <a:cs typeface="Arial" panose="020B0604020202020204" pitchFamily="34" charset="0"/>
              </a:rPr>
              <a:t>PE Utilization</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1841810" y="1814474"/>
            <a:ext cx="10515600" cy="4351338"/>
          </a:xfrm>
        </p:spPr>
        <p:txBody>
          <a:bodyPr>
            <a:normAutofit/>
          </a:bodyPr>
          <a:lstStyle/>
          <a:p>
            <a:endParaRPr lang="zh-CN" altLang="en-US" sz="2000" dirty="0">
              <a:latin typeface="Arial" panose="020B0604020202020204" pitchFamily="34" charset="0"/>
              <a:cs typeface="Arial" panose="020B0604020202020204" pitchFamily="34" charset="0"/>
            </a:endParaRPr>
          </a:p>
          <a:p>
            <a:r>
              <a:rPr lang="en-US" altLang="zh-CN" sz="2000" dirty="0">
                <a:latin typeface="Consolas" panose="020B0609020204030204" pitchFamily="49" charset="0"/>
                <a:cs typeface="Consolas" panose="020B0609020204030204" pitchFamily="49" charset="0"/>
              </a:rPr>
              <a:t>internal layer :   100%</a:t>
            </a:r>
          </a:p>
          <a:p>
            <a:r>
              <a:rPr lang="en-US" altLang="zh-CN" sz="2000" dirty="0">
                <a:latin typeface="Consolas" panose="020B0609020204030204" pitchFamily="49" charset="0"/>
                <a:cs typeface="Consolas" panose="020B0609020204030204" pitchFamily="49" charset="0"/>
              </a:rPr>
              <a:t>input layer :</a:t>
            </a:r>
          </a:p>
          <a:p>
            <a:pPr marL="1371600" lvl="3" indent="0">
              <a:buNone/>
            </a:pPr>
            <a:r>
              <a:rPr lang="en-US" altLang="zh-CN" sz="2000" dirty="0">
                <a:latin typeface="Consolas" panose="020B0609020204030204" pitchFamily="49" charset="0"/>
                <a:cs typeface="Consolas" panose="020B0609020204030204" pitchFamily="49" charset="0"/>
              </a:rPr>
              <a:t>  3x3x3    84.38%</a:t>
            </a:r>
          </a:p>
          <a:p>
            <a:pPr marL="1371600" lvl="3" indent="0">
              <a:buNone/>
            </a:pPr>
            <a:r>
              <a:rPr lang="en-US" altLang="zh-CN" sz="2000" dirty="0">
                <a:latin typeface="Consolas" panose="020B0609020204030204" pitchFamily="49" charset="0"/>
                <a:cs typeface="Consolas" panose="020B0609020204030204" pitchFamily="49" charset="0"/>
              </a:rPr>
              <a:t>  5x5x3    93.75%</a:t>
            </a:r>
          </a:p>
          <a:p>
            <a:pPr marL="1371600" lvl="3" indent="0">
              <a:buNone/>
            </a:pPr>
            <a:r>
              <a:rPr lang="en-US" altLang="zh-CN" sz="2000" dirty="0">
                <a:latin typeface="Consolas" panose="020B0609020204030204" pitchFamily="49" charset="0"/>
                <a:cs typeface="Consolas" panose="020B0609020204030204" pitchFamily="49" charset="0"/>
              </a:rPr>
              <a:t>  7x7x3    87.50%</a:t>
            </a:r>
          </a:p>
          <a:p>
            <a:pPr marL="1371600" lvl="3" indent="0">
              <a:buNone/>
            </a:pPr>
            <a:r>
              <a:rPr lang="en-US" altLang="zh-CN" sz="2000" dirty="0">
                <a:latin typeface="Consolas" panose="020B0609020204030204" pitchFamily="49" charset="0"/>
                <a:cs typeface="Consolas" panose="020B0609020204030204" pitchFamily="49" charset="0"/>
              </a:rPr>
              <a:t>  9x9x3    96.43%</a:t>
            </a:r>
          </a:p>
          <a:p>
            <a:pPr marL="1371600" lvl="3" indent="0">
              <a:buNone/>
            </a:pPr>
            <a:r>
              <a:rPr lang="en-US" altLang="zh-CN" sz="2000" dirty="0">
                <a:latin typeface="Consolas" panose="020B0609020204030204" pitchFamily="49" charset="0"/>
                <a:cs typeface="Consolas" panose="020B0609020204030204" pitchFamily="49" charset="0"/>
              </a:rPr>
              <a:t>11x11x3    82.50%</a:t>
            </a:r>
            <a:endParaRPr lang="zh-CN" altLang="en-US" sz="2000" dirty="0">
              <a:latin typeface="Consolas" panose="020B0609020204030204" pitchFamily="49" charset="0"/>
              <a:cs typeface="Consolas" panose="020B0609020204030204" pitchFamily="49"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140559686"/>
              </p:ext>
            </p:extLst>
          </p:nvPr>
        </p:nvGraphicFramePr>
        <p:xfrm>
          <a:off x="1629937" y="1881226"/>
          <a:ext cx="8093926" cy="3997299"/>
        </p:xfrm>
        <a:graphic>
          <a:graphicData uri="http://schemas.openxmlformats.org/drawingml/2006/table">
            <a:tbl>
              <a:tblPr firstRow="1" bandRow="1">
                <a:tableStyleId>{5C22544A-7EE6-4342-B048-85BDC9FD1C3A}</a:tableStyleId>
              </a:tblPr>
              <a:tblGrid>
                <a:gridCol w="2646133">
                  <a:extLst>
                    <a:ext uri="{9D8B030D-6E8A-4147-A177-3AD203B41FA5}">
                      <a16:colId xmlns:a16="http://schemas.microsoft.com/office/drawing/2014/main" val="1847739326"/>
                    </a:ext>
                  </a:extLst>
                </a:gridCol>
                <a:gridCol w="2660844">
                  <a:extLst>
                    <a:ext uri="{9D8B030D-6E8A-4147-A177-3AD203B41FA5}">
                      <a16:colId xmlns:a16="http://schemas.microsoft.com/office/drawing/2014/main" val="615397134"/>
                    </a:ext>
                  </a:extLst>
                </a:gridCol>
                <a:gridCol w="2786949">
                  <a:extLst>
                    <a:ext uri="{9D8B030D-6E8A-4147-A177-3AD203B41FA5}">
                      <a16:colId xmlns:a16="http://schemas.microsoft.com/office/drawing/2014/main" val="1910977576"/>
                    </a:ext>
                  </a:extLst>
                </a:gridCol>
              </a:tblGrid>
              <a:tr h="454813">
                <a:tc>
                  <a:txBody>
                    <a:bodyPr/>
                    <a:lstStyle/>
                    <a:p>
                      <a:pPr algn="ctr"/>
                      <a:r>
                        <a:rPr lang="en-US" altLang="zh-CN" sz="2000" dirty="0">
                          <a:latin typeface="Consolas" panose="020B0609020204030204" pitchFamily="49" charset="0"/>
                          <a:cs typeface="Consolas" panose="020B0609020204030204" pitchFamily="49" charset="0"/>
                        </a:rPr>
                        <a:t>Type</a:t>
                      </a:r>
                      <a:endParaRPr lang="zh-CN" altLang="en-US" sz="2000" dirty="0">
                        <a:latin typeface="Consolas" panose="020B0609020204030204" pitchFamily="49" charset="0"/>
                        <a:cs typeface="Consolas" panose="020B0609020204030204" pitchFamily="49" charset="0"/>
                      </a:endParaRPr>
                    </a:p>
                  </a:txBody>
                  <a:tcPr anchor="ctr"/>
                </a:tc>
                <a:tc>
                  <a:txBody>
                    <a:bodyPr/>
                    <a:lstStyle/>
                    <a:p>
                      <a:pPr algn="ctr"/>
                      <a:r>
                        <a:rPr lang="en-US" altLang="zh-CN" sz="2000" dirty="0">
                          <a:latin typeface="Consolas" panose="020B0609020204030204" pitchFamily="49" charset="0"/>
                          <a:cs typeface="Consolas" panose="020B0609020204030204" pitchFamily="49" charset="0"/>
                        </a:rPr>
                        <a:t>Kernel size</a:t>
                      </a:r>
                      <a:endParaRPr lang="zh-CN" altLang="en-US" sz="2000" dirty="0">
                        <a:latin typeface="Consolas" panose="020B0609020204030204" pitchFamily="49" charset="0"/>
                        <a:cs typeface="Consolas" panose="020B0609020204030204" pitchFamily="49" charset="0"/>
                      </a:endParaRPr>
                    </a:p>
                  </a:txBody>
                  <a:tcPr anchor="ctr"/>
                </a:tc>
                <a:tc>
                  <a:txBody>
                    <a:bodyPr/>
                    <a:lstStyle/>
                    <a:p>
                      <a:pPr algn="ctr"/>
                      <a:r>
                        <a:rPr lang="en-US" altLang="zh-CN" sz="2000" dirty="0">
                          <a:latin typeface="Consolas" panose="020B0609020204030204" pitchFamily="49" charset="0"/>
                          <a:cs typeface="Consolas" panose="020B0609020204030204" pitchFamily="49" charset="0"/>
                        </a:rPr>
                        <a:t>PE utilization</a:t>
                      </a:r>
                      <a:endParaRPr lang="zh-CN" altLang="en-US" sz="2000" dirty="0">
                        <a:latin typeface="Consolas" panose="020B0609020204030204" pitchFamily="49" charset="0"/>
                        <a:cs typeface="Consolas" panose="020B0609020204030204" pitchFamily="49" charset="0"/>
                      </a:endParaRPr>
                    </a:p>
                  </a:txBody>
                  <a:tcPr anchor="ctr"/>
                </a:tc>
                <a:extLst>
                  <a:ext uri="{0D108BD9-81ED-4DB2-BD59-A6C34878D82A}">
                    <a16:rowId xmlns:a16="http://schemas.microsoft.com/office/drawing/2014/main" val="881379233"/>
                  </a:ext>
                </a:extLst>
              </a:tr>
              <a:tr h="10797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latin typeface="Consolas" panose="020B0609020204030204" pitchFamily="49" charset="0"/>
                          <a:cs typeface="Consolas" panose="020B0609020204030204" pitchFamily="49" charset="0"/>
                        </a:rPr>
                        <a:t>internal layer </a:t>
                      </a:r>
                      <a:endParaRPr lang="zh-CN" altLang="en-US" sz="1800" dirty="0"/>
                    </a:p>
                  </a:txBody>
                  <a:tcPr anchor="ctr"/>
                </a:tc>
                <a:tc>
                  <a:txBody>
                    <a:bodyPr/>
                    <a:lstStyle/>
                    <a:p>
                      <a:pPr algn="ctr"/>
                      <a:r>
                        <a:rPr lang="en-US" altLang="zh-CN" sz="1800" dirty="0">
                          <a:latin typeface="Consolas" panose="020B0609020204030204" pitchFamily="49" charset="0"/>
                          <a:cs typeface="Consolas" panose="020B0609020204030204" pitchFamily="49" charset="0"/>
                        </a:rPr>
                        <a:t>any size</a:t>
                      </a:r>
                      <a:endParaRPr lang="zh-CN" altLang="en-US" sz="1800" dirty="0">
                        <a:latin typeface="Consolas" panose="020B0609020204030204" pitchFamily="49" charset="0"/>
                        <a:cs typeface="Consolas" panose="020B0609020204030204" pitchFamily="49" charset="0"/>
                      </a:endParaRPr>
                    </a:p>
                  </a:txBody>
                  <a:tcPr anchor="ctr"/>
                </a:tc>
                <a:tc>
                  <a:txBody>
                    <a:bodyPr/>
                    <a:lstStyle/>
                    <a:p>
                      <a:pPr algn="ctr"/>
                      <a:r>
                        <a:rPr lang="en-US" altLang="zh-CN" sz="1800" dirty="0">
                          <a:latin typeface="Consolas" panose="020B0609020204030204" pitchFamily="49" charset="0"/>
                          <a:cs typeface="Consolas" panose="020B0609020204030204" pitchFamily="49" charset="0"/>
                        </a:rPr>
                        <a:t>100%</a:t>
                      </a:r>
                      <a:endParaRPr lang="zh-CN" altLang="en-US" sz="1800" dirty="0"/>
                    </a:p>
                  </a:txBody>
                  <a:tcPr anchor="ctr"/>
                </a:tc>
                <a:extLst>
                  <a:ext uri="{0D108BD9-81ED-4DB2-BD59-A6C34878D82A}">
                    <a16:rowId xmlns:a16="http://schemas.microsoft.com/office/drawing/2014/main" val="354825274"/>
                  </a:ext>
                </a:extLst>
              </a:tr>
              <a:tr h="157535">
                <a:tc>
                  <a:txBody>
                    <a:bodyPr/>
                    <a:lstStyle/>
                    <a:p>
                      <a:pPr algn="ctr"/>
                      <a:endParaRPr lang="zh-CN" altLang="en-US" sz="200" dirty="0"/>
                    </a:p>
                  </a:txBody>
                  <a:tcPr anchor="ctr"/>
                </a:tc>
                <a:tc>
                  <a:txBody>
                    <a:bodyPr/>
                    <a:lstStyle/>
                    <a:p>
                      <a:pPr algn="ctr"/>
                      <a:endParaRPr lang="zh-CN" altLang="en-US" sz="200" dirty="0"/>
                    </a:p>
                  </a:txBody>
                  <a:tcPr anchor="ctr"/>
                </a:tc>
                <a:tc>
                  <a:txBody>
                    <a:bodyPr/>
                    <a:lstStyle/>
                    <a:p>
                      <a:pPr algn="ctr"/>
                      <a:endParaRPr lang="zh-CN" altLang="en-US" sz="200" dirty="0"/>
                    </a:p>
                  </a:txBody>
                  <a:tcPr anchor="ctr"/>
                </a:tc>
                <a:extLst>
                  <a:ext uri="{0D108BD9-81ED-4DB2-BD59-A6C34878D82A}">
                    <a16:rowId xmlns:a16="http://schemas.microsoft.com/office/drawing/2014/main" val="3572927129"/>
                  </a:ext>
                </a:extLst>
              </a:tr>
              <a:tr h="454813">
                <a:tc row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latin typeface="Consolas" panose="020B0609020204030204" pitchFamily="49" charset="0"/>
                          <a:cs typeface="Consolas" panose="020B0609020204030204" pitchFamily="49" charset="0"/>
                        </a:rPr>
                        <a:t>input layer </a:t>
                      </a:r>
                      <a:endParaRPr lang="zh-CN" altLang="en-US" sz="1800" dirty="0"/>
                    </a:p>
                    <a:p>
                      <a:pPr algn="ctr"/>
                      <a:endParaRPr lang="zh-CN" altLang="en-US" sz="1800" dirty="0"/>
                    </a:p>
                  </a:txBody>
                  <a:tcPr anchor="ctr"/>
                </a:tc>
                <a:tc>
                  <a:txBody>
                    <a:bodyPr/>
                    <a:lstStyle/>
                    <a:p>
                      <a:pPr algn="ctr"/>
                      <a:r>
                        <a:rPr lang="en-US" altLang="zh-CN" sz="1800" dirty="0">
                          <a:latin typeface="Consolas" panose="020B0609020204030204" pitchFamily="49" charset="0"/>
                          <a:cs typeface="Consolas" panose="020B0609020204030204" pitchFamily="49" charset="0"/>
                        </a:rPr>
                        <a:t>3x3x3</a:t>
                      </a:r>
                      <a:endParaRPr lang="zh-CN" altLang="en-US" sz="1800" dirty="0"/>
                    </a:p>
                  </a:txBody>
                  <a:tcPr anchor="ctr"/>
                </a:tc>
                <a:tc>
                  <a:txBody>
                    <a:bodyPr/>
                    <a:lstStyle/>
                    <a:p>
                      <a:pPr algn="ctr"/>
                      <a:r>
                        <a:rPr lang="en-US" altLang="zh-CN" sz="1800" dirty="0">
                          <a:latin typeface="Consolas" panose="020B0609020204030204" pitchFamily="49" charset="0"/>
                          <a:cs typeface="Consolas" panose="020B0609020204030204" pitchFamily="49" charset="0"/>
                        </a:rPr>
                        <a:t>84.38%</a:t>
                      </a:r>
                      <a:endParaRPr lang="zh-CN" altLang="en-US" sz="1800" dirty="0"/>
                    </a:p>
                  </a:txBody>
                  <a:tcPr anchor="ctr"/>
                </a:tc>
                <a:extLst>
                  <a:ext uri="{0D108BD9-81ED-4DB2-BD59-A6C34878D82A}">
                    <a16:rowId xmlns:a16="http://schemas.microsoft.com/office/drawing/2014/main" val="2290760633"/>
                  </a:ext>
                </a:extLst>
              </a:tr>
              <a:tr h="454813">
                <a:tc vMerge="1">
                  <a:txBody>
                    <a:bodyPr/>
                    <a:lstStyle/>
                    <a:p>
                      <a:endParaRPr lang="zh-CN" altLang="en-US" dirty="0"/>
                    </a:p>
                  </a:txBody>
                  <a:tcPr/>
                </a:tc>
                <a:tc>
                  <a:txBody>
                    <a:bodyPr/>
                    <a:lstStyle/>
                    <a:p>
                      <a:pPr algn="ctr"/>
                      <a:r>
                        <a:rPr lang="en-US" altLang="zh-CN" sz="1800" dirty="0">
                          <a:latin typeface="Consolas" panose="020B0609020204030204" pitchFamily="49" charset="0"/>
                          <a:cs typeface="Consolas" panose="020B0609020204030204" pitchFamily="49" charset="0"/>
                        </a:rPr>
                        <a:t>5x5x3</a:t>
                      </a:r>
                      <a:endParaRPr lang="zh-CN" altLang="en-US" sz="1800" dirty="0"/>
                    </a:p>
                  </a:txBody>
                  <a:tcPr anchor="ctr"/>
                </a:tc>
                <a:tc>
                  <a:txBody>
                    <a:bodyPr/>
                    <a:lstStyle/>
                    <a:p>
                      <a:pPr algn="ctr"/>
                      <a:r>
                        <a:rPr lang="en-US" altLang="zh-CN" sz="1800" dirty="0">
                          <a:latin typeface="Consolas" panose="020B0609020204030204" pitchFamily="49" charset="0"/>
                          <a:cs typeface="Consolas" panose="020B0609020204030204" pitchFamily="49" charset="0"/>
                        </a:rPr>
                        <a:t>93.75%</a:t>
                      </a:r>
                      <a:endParaRPr lang="zh-CN" altLang="en-US" sz="1800" dirty="0"/>
                    </a:p>
                  </a:txBody>
                  <a:tcPr anchor="ctr"/>
                </a:tc>
                <a:extLst>
                  <a:ext uri="{0D108BD9-81ED-4DB2-BD59-A6C34878D82A}">
                    <a16:rowId xmlns:a16="http://schemas.microsoft.com/office/drawing/2014/main" val="1857838351"/>
                  </a:ext>
                </a:extLst>
              </a:tr>
              <a:tr h="454813">
                <a:tc vMerge="1">
                  <a:txBody>
                    <a:bodyPr/>
                    <a:lstStyle/>
                    <a:p>
                      <a:endParaRPr lang="zh-CN" altLang="en-US" dirty="0"/>
                    </a:p>
                  </a:txBody>
                  <a:tcPr/>
                </a:tc>
                <a:tc>
                  <a:txBody>
                    <a:bodyPr/>
                    <a:lstStyle/>
                    <a:p>
                      <a:pPr algn="ctr"/>
                      <a:r>
                        <a:rPr lang="en-US" altLang="zh-CN" sz="1800" dirty="0">
                          <a:latin typeface="Consolas" panose="020B0609020204030204" pitchFamily="49" charset="0"/>
                          <a:cs typeface="Consolas" panose="020B0609020204030204" pitchFamily="49" charset="0"/>
                        </a:rPr>
                        <a:t>7x7x3 </a:t>
                      </a:r>
                      <a:endParaRPr lang="zh-CN" altLang="en-US" sz="1800" dirty="0"/>
                    </a:p>
                  </a:txBody>
                  <a:tcPr anchor="ctr"/>
                </a:tc>
                <a:tc>
                  <a:txBody>
                    <a:bodyPr/>
                    <a:lstStyle/>
                    <a:p>
                      <a:pPr algn="ctr"/>
                      <a:r>
                        <a:rPr lang="en-US" altLang="zh-CN" sz="1800" dirty="0">
                          <a:latin typeface="Consolas" panose="020B0609020204030204" pitchFamily="49" charset="0"/>
                          <a:cs typeface="Consolas" panose="020B0609020204030204" pitchFamily="49" charset="0"/>
                        </a:rPr>
                        <a:t>87.50%</a:t>
                      </a:r>
                      <a:endParaRPr lang="zh-CN" altLang="en-US" sz="1800" dirty="0"/>
                    </a:p>
                  </a:txBody>
                  <a:tcPr anchor="ctr"/>
                </a:tc>
                <a:extLst>
                  <a:ext uri="{0D108BD9-81ED-4DB2-BD59-A6C34878D82A}">
                    <a16:rowId xmlns:a16="http://schemas.microsoft.com/office/drawing/2014/main" val="1037422266"/>
                  </a:ext>
                </a:extLst>
              </a:tr>
              <a:tr h="454813">
                <a:tc vMerge="1">
                  <a:txBody>
                    <a:bodyPr/>
                    <a:lstStyle/>
                    <a:p>
                      <a:endParaRPr lang="zh-CN" altLang="en-US" dirty="0"/>
                    </a:p>
                  </a:txBody>
                  <a:tcPr/>
                </a:tc>
                <a:tc>
                  <a:txBody>
                    <a:bodyPr/>
                    <a:lstStyle/>
                    <a:p>
                      <a:pPr algn="ctr"/>
                      <a:r>
                        <a:rPr lang="en-US" altLang="zh-CN" sz="1800" dirty="0">
                          <a:latin typeface="Consolas" panose="020B0609020204030204" pitchFamily="49" charset="0"/>
                          <a:cs typeface="Consolas" panose="020B0609020204030204" pitchFamily="49" charset="0"/>
                        </a:rPr>
                        <a:t>9x9x3</a:t>
                      </a:r>
                      <a:endParaRPr lang="zh-CN" altLang="en-US" sz="1800" dirty="0"/>
                    </a:p>
                  </a:txBody>
                  <a:tcPr anchor="ctr"/>
                </a:tc>
                <a:tc>
                  <a:txBody>
                    <a:bodyPr/>
                    <a:lstStyle/>
                    <a:p>
                      <a:pPr algn="ctr"/>
                      <a:r>
                        <a:rPr lang="en-US" altLang="zh-CN" sz="1800" dirty="0">
                          <a:latin typeface="Consolas" panose="020B0609020204030204" pitchFamily="49" charset="0"/>
                          <a:cs typeface="Consolas" panose="020B0609020204030204" pitchFamily="49" charset="0"/>
                        </a:rPr>
                        <a:t>96.43%</a:t>
                      </a:r>
                      <a:endParaRPr lang="zh-CN" altLang="en-US" sz="1800" dirty="0"/>
                    </a:p>
                  </a:txBody>
                  <a:tcPr anchor="ctr"/>
                </a:tc>
                <a:extLst>
                  <a:ext uri="{0D108BD9-81ED-4DB2-BD59-A6C34878D82A}">
                    <a16:rowId xmlns:a16="http://schemas.microsoft.com/office/drawing/2014/main" val="1937134783"/>
                  </a:ext>
                </a:extLst>
              </a:tr>
              <a:tr h="485964">
                <a:tc vMerge="1">
                  <a:txBody>
                    <a:bodyPr/>
                    <a:lstStyle/>
                    <a:p>
                      <a:endParaRPr lang="zh-CN" altLang="en-US" dirty="0"/>
                    </a:p>
                  </a:txBody>
                  <a:tcPr/>
                </a:tc>
                <a:tc>
                  <a:txBody>
                    <a:bodyPr/>
                    <a:lstStyle/>
                    <a:p>
                      <a:pPr algn="ctr"/>
                      <a:r>
                        <a:rPr lang="en-US" altLang="zh-CN" sz="1800" dirty="0">
                          <a:latin typeface="Consolas" panose="020B0609020204030204" pitchFamily="49" charset="0"/>
                          <a:cs typeface="Consolas" panose="020B0609020204030204" pitchFamily="49" charset="0"/>
                        </a:rPr>
                        <a:t>11x11x3</a:t>
                      </a:r>
                      <a:endParaRPr lang="zh-CN" altLang="en-US" sz="1800" dirty="0"/>
                    </a:p>
                  </a:txBody>
                  <a:tcPr anchor="ctr"/>
                </a:tc>
                <a:tc>
                  <a:txBody>
                    <a:bodyPr/>
                    <a:lstStyle/>
                    <a:p>
                      <a:pPr marL="0" marR="0" lvl="3" indent="0" algn="ctr" defTabSz="914400" rtl="0" eaLnBrk="1" fontAlgn="auto" latinLnBrk="0" hangingPunct="1">
                        <a:lnSpc>
                          <a:spcPct val="100000"/>
                        </a:lnSpc>
                        <a:spcBef>
                          <a:spcPts val="0"/>
                        </a:spcBef>
                        <a:spcAft>
                          <a:spcPts val="0"/>
                        </a:spcAft>
                        <a:buClrTx/>
                        <a:buSzTx/>
                        <a:buFontTx/>
                        <a:buNone/>
                        <a:tabLst/>
                        <a:defRPr/>
                      </a:pPr>
                      <a:r>
                        <a:rPr lang="en-US" altLang="zh-CN" sz="1800" dirty="0">
                          <a:latin typeface="Consolas" panose="020B0609020204030204" pitchFamily="49" charset="0"/>
                          <a:cs typeface="Consolas" panose="020B0609020204030204" pitchFamily="49" charset="0"/>
                        </a:rPr>
                        <a:t>82.50%</a:t>
                      </a:r>
                      <a:endParaRPr lang="zh-CN" altLang="en-US" sz="1800" dirty="0">
                        <a:latin typeface="Consolas" panose="020B0609020204030204" pitchFamily="49" charset="0"/>
                        <a:cs typeface="Consolas" panose="020B0609020204030204" pitchFamily="49" charset="0"/>
                      </a:endParaRPr>
                    </a:p>
                  </a:txBody>
                  <a:tcPr anchor="ctr"/>
                </a:tc>
                <a:extLst>
                  <a:ext uri="{0D108BD9-81ED-4DB2-BD59-A6C34878D82A}">
                    <a16:rowId xmlns:a16="http://schemas.microsoft.com/office/drawing/2014/main" val="4185740658"/>
                  </a:ext>
                </a:extLst>
              </a:tr>
            </a:tbl>
          </a:graphicData>
        </a:graphic>
      </p:graphicFrame>
      <p:sp>
        <p:nvSpPr>
          <p:cNvPr id="5" name="灯片编号占位符 4"/>
          <p:cNvSpPr>
            <a:spLocks noGrp="1"/>
          </p:cNvSpPr>
          <p:nvPr>
            <p:ph type="sldNum" sz="quarter" idx="12"/>
          </p:nvPr>
        </p:nvSpPr>
        <p:spPr/>
        <p:txBody>
          <a:bodyPr/>
          <a:lstStyle/>
          <a:p>
            <a:fld id="{58A37B4A-138E-4662-9C04-9CB7F2DB7C50}" type="slidenum">
              <a:rPr lang="zh-CN" altLang="en-US" smtClean="0"/>
              <a:pPr/>
              <a:t>11</a:t>
            </a:fld>
            <a:endParaRPr lang="zh-CN" altLang="en-US" dirty="0"/>
          </a:p>
        </p:txBody>
      </p:sp>
      <p:cxnSp>
        <p:nvCxnSpPr>
          <p:cNvPr id="6" name="直接连接符 5"/>
          <p:cNvCxnSpPr/>
          <p:nvPr/>
        </p:nvCxnSpPr>
        <p:spPr>
          <a:xfrm>
            <a:off x="927410" y="1282390"/>
            <a:ext cx="10593659"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210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latin typeface="Arial" panose="020B0604020202020204" pitchFamily="34" charset="0"/>
                <a:cs typeface="Arial" panose="020B0604020202020204" pitchFamily="34" charset="0"/>
              </a:rPr>
              <a:t>Conclusion</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715536" y="1847928"/>
            <a:ext cx="11353801" cy="4351338"/>
          </a:xfrm>
        </p:spPr>
        <p:txBody>
          <a:bodyPr>
            <a:normAutofit fontScale="92500"/>
          </a:bodyPr>
          <a:lstStyle/>
          <a:p>
            <a:r>
              <a:rPr lang="en-US" altLang="zh-CN" sz="2400" dirty="0">
                <a:latin typeface="Arial" panose="020B0604020202020204" pitchFamily="34" charset="0"/>
                <a:cs typeface="Arial" panose="020B0604020202020204" pitchFamily="34" charset="0"/>
              </a:rPr>
              <a:t>Currently implemented on the EAI interface of hummingbird E200 </a:t>
            </a:r>
            <a:r>
              <a:rPr lang="en-US" altLang="zh-CN" sz="2400" dirty="0" smtClean="0">
                <a:latin typeface="Arial" panose="020B0604020202020204" pitchFamily="34" charset="0"/>
                <a:cs typeface="Arial" panose="020B0604020202020204" pitchFamily="34" charset="0"/>
              </a:rPr>
              <a:t>MCU (not verified yet)</a:t>
            </a:r>
            <a:endParaRPr lang="en-US" altLang="zh-CN" sz="2400" dirty="0">
              <a:latin typeface="Arial" panose="020B0604020202020204" pitchFamily="34" charset="0"/>
              <a:cs typeface="Arial" panose="020B0604020202020204" pitchFamily="34" charset="0"/>
            </a:endParaRPr>
          </a:p>
          <a:p>
            <a:r>
              <a:rPr lang="en-US" altLang="zh-CN" sz="2400" dirty="0">
                <a:latin typeface="Arial" panose="020B0604020202020204" pitchFamily="34" charset="0"/>
                <a:cs typeface="Arial" panose="020B0604020202020204" pitchFamily="34" charset="0"/>
              </a:rPr>
              <a:t>Can be easily transplanted to other RISC-V coprocessor interfaces</a:t>
            </a:r>
          </a:p>
          <a:p>
            <a:pPr>
              <a:spcBef>
                <a:spcPts val="1800"/>
              </a:spcBef>
            </a:pPr>
            <a:r>
              <a:rPr lang="en-US" altLang="zh-CN" i="1" dirty="0">
                <a:latin typeface="Calibri" panose="020F0502020204030204" pitchFamily="34" charset="0"/>
                <a:cs typeface="Calibri" panose="020F0502020204030204" pitchFamily="34" charset="0"/>
                <a:hlinkClick r:id="rId3"/>
              </a:rPr>
              <a:t>https://github.com/chenhaoc/cnnhwpe/</a:t>
            </a:r>
            <a:endParaRPr lang="en-US" altLang="zh-CN" i="1" dirty="0">
              <a:latin typeface="Calibri" panose="020F0502020204030204" pitchFamily="34" charset="0"/>
              <a:cs typeface="Calibri" panose="020F0502020204030204" pitchFamily="34" charset="0"/>
            </a:endParaRPr>
          </a:p>
          <a:p>
            <a:r>
              <a:rPr lang="en-US" altLang="zh-CN" sz="2400" dirty="0">
                <a:latin typeface="Arial" panose="020B0604020202020204" pitchFamily="34" charset="0"/>
                <a:cs typeface="Arial" panose="020B0604020202020204" pitchFamily="34" charset="0"/>
              </a:rPr>
              <a:t>Include </a:t>
            </a:r>
            <a:r>
              <a:rPr lang="en-US" altLang="zh-CN" sz="2400" dirty="0" err="1">
                <a:latin typeface="Arial" panose="020B0604020202020204" pitchFamily="34" charset="0"/>
                <a:cs typeface="Arial" panose="020B0604020202020204" pitchFamily="34" charset="0"/>
              </a:rPr>
              <a:t>Matlab</a:t>
            </a:r>
            <a:r>
              <a:rPr lang="en-US" altLang="zh-CN" sz="2400" dirty="0">
                <a:latin typeface="Arial" panose="020B0604020202020204" pitchFamily="34" charset="0"/>
                <a:cs typeface="Arial" panose="020B0604020202020204" pitchFamily="34" charset="0"/>
              </a:rPr>
              <a:t> Model / C Model / RTL </a:t>
            </a:r>
          </a:p>
          <a:p>
            <a:pPr>
              <a:spcBef>
                <a:spcPts val="1800"/>
              </a:spcBef>
            </a:pPr>
            <a:r>
              <a:rPr lang="en-US" altLang="zh-CN" sz="2400" b="1" dirty="0">
                <a:latin typeface="Arial" panose="020B0604020202020204" pitchFamily="34" charset="0"/>
                <a:cs typeface="Arial" panose="020B0604020202020204" pitchFamily="34" charset="0"/>
              </a:rPr>
              <a:t>Total equivalent gate count : 190K</a:t>
            </a:r>
          </a:p>
          <a:p>
            <a:pPr>
              <a:spcBef>
                <a:spcPts val="1800"/>
              </a:spcBef>
            </a:pPr>
            <a:r>
              <a:rPr lang="en-US" altLang="zh-CN" sz="2400" b="1" dirty="0">
                <a:latin typeface="Arial" panose="020B0604020202020204" pitchFamily="34" charset="0"/>
                <a:cs typeface="Arial" panose="020B0604020202020204" pitchFamily="34" charset="0"/>
              </a:rPr>
              <a:t>Peak performance(16PE): 256xFreq OPS(INT8)/512xFreq OPS(EXP4)</a:t>
            </a:r>
          </a:p>
          <a:p>
            <a:pPr marL="0" indent="0">
              <a:spcBef>
                <a:spcPts val="1800"/>
              </a:spcBef>
              <a:buNone/>
            </a:pPr>
            <a:r>
              <a:rPr lang="en-US" altLang="zh-CN" sz="2400" b="1" dirty="0">
                <a:latin typeface="Arial" panose="020B0604020202020204" pitchFamily="34" charset="0"/>
                <a:cs typeface="Arial" panose="020B0604020202020204" pitchFamily="34" charset="0"/>
              </a:rPr>
              <a:t>   /1024xFreq OPS(Ternary)</a:t>
            </a:r>
          </a:p>
          <a:p>
            <a:pPr>
              <a:spcBef>
                <a:spcPts val="1800"/>
              </a:spcBef>
            </a:pPr>
            <a:r>
              <a:rPr lang="en-US" altLang="zh-CN" sz="2400" dirty="0">
                <a:latin typeface="Arial" panose="020B0604020202020204" pitchFamily="34" charset="0"/>
                <a:cs typeface="Arial" panose="020B0604020202020204" pitchFamily="34" charset="0"/>
              </a:rPr>
              <a:t>HWPE architecture is flexible and efficient. It is suitable for CNNs acceleration on the resource-limited devices.</a:t>
            </a:r>
          </a:p>
          <a:p>
            <a:pPr>
              <a:spcBef>
                <a:spcPts val="1800"/>
              </a:spcBef>
            </a:pPr>
            <a:endParaRPr lang="en-US" altLang="zh-CN" sz="2400" b="1"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2"/>
          </p:nvPr>
        </p:nvSpPr>
        <p:spPr/>
        <p:txBody>
          <a:bodyPr/>
          <a:lstStyle/>
          <a:p>
            <a:fld id="{58A37B4A-138E-4662-9C04-9CB7F2DB7C50}" type="slidenum">
              <a:rPr lang="zh-CN" altLang="en-US" smtClean="0"/>
              <a:pPr/>
              <a:t>12</a:t>
            </a:fld>
            <a:endParaRPr lang="zh-CN" altLang="en-US" dirty="0"/>
          </a:p>
        </p:txBody>
      </p:sp>
      <p:cxnSp>
        <p:nvCxnSpPr>
          <p:cNvPr id="5" name="直接连接符 4"/>
          <p:cNvCxnSpPr/>
          <p:nvPr/>
        </p:nvCxnSpPr>
        <p:spPr>
          <a:xfrm>
            <a:off x="838200" y="1304692"/>
            <a:ext cx="10593659"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6085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latin typeface="Arial" panose="020B0604020202020204" pitchFamily="34" charset="0"/>
                <a:cs typeface="Arial" panose="020B0604020202020204" pitchFamily="34" charset="0"/>
              </a:rPr>
              <a:t>In the Coming Work</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715536" y="1847928"/>
            <a:ext cx="11353801" cy="4351338"/>
          </a:xfrm>
        </p:spPr>
        <p:txBody>
          <a:bodyPr/>
          <a:lstStyle/>
          <a:p>
            <a:r>
              <a:rPr lang="en-US" altLang="zh-CN" sz="2400" dirty="0">
                <a:latin typeface="Arial" panose="020B0604020202020204" pitchFamily="34" charset="0"/>
                <a:cs typeface="Arial" panose="020B0604020202020204" pitchFamily="34" charset="0"/>
              </a:rPr>
              <a:t>Simulate with EAI interface of hummingbird E200</a:t>
            </a:r>
          </a:p>
          <a:p>
            <a:r>
              <a:rPr lang="en-US" altLang="zh-CN" sz="2400" dirty="0">
                <a:latin typeface="Arial" panose="020B0604020202020204" pitchFamily="34" charset="0"/>
                <a:cs typeface="Arial" panose="020B0604020202020204" pitchFamily="34" charset="0"/>
              </a:rPr>
              <a:t>software framework</a:t>
            </a:r>
          </a:p>
          <a:p>
            <a:endParaRPr lang="en-US" altLang="zh-CN" sz="2400" dirty="0">
              <a:latin typeface="Arial" panose="020B0604020202020204" pitchFamily="34" charset="0"/>
              <a:cs typeface="Arial" panose="020B0604020202020204" pitchFamily="34" charset="0"/>
            </a:endParaRPr>
          </a:p>
          <a:p>
            <a:r>
              <a:rPr lang="en-US" altLang="zh-CN" b="1" i="1" dirty="0">
                <a:latin typeface="Arial" panose="020B0604020202020204" pitchFamily="34" charset="0"/>
                <a:cs typeface="Arial" panose="020B0604020202020204" pitchFamily="34" charset="0"/>
              </a:rPr>
              <a:t>Looking  for volunteers to finish it!</a:t>
            </a:r>
          </a:p>
        </p:txBody>
      </p:sp>
      <p:sp>
        <p:nvSpPr>
          <p:cNvPr id="5" name="灯片编号占位符 4"/>
          <p:cNvSpPr>
            <a:spLocks noGrp="1"/>
          </p:cNvSpPr>
          <p:nvPr>
            <p:ph type="sldNum" sz="quarter" idx="12"/>
          </p:nvPr>
        </p:nvSpPr>
        <p:spPr/>
        <p:txBody>
          <a:bodyPr/>
          <a:lstStyle/>
          <a:p>
            <a:fld id="{58A37B4A-138E-4662-9C04-9CB7F2DB7C50}" type="slidenum">
              <a:rPr lang="zh-CN" altLang="en-US" smtClean="0"/>
              <a:pPr/>
              <a:t>13</a:t>
            </a:fld>
            <a:endParaRPr lang="zh-CN" altLang="en-US" dirty="0"/>
          </a:p>
        </p:txBody>
      </p:sp>
      <p:cxnSp>
        <p:nvCxnSpPr>
          <p:cNvPr id="6" name="直接连接符 5"/>
          <p:cNvCxnSpPr/>
          <p:nvPr/>
        </p:nvCxnSpPr>
        <p:spPr>
          <a:xfrm>
            <a:off x="838200" y="1315844"/>
            <a:ext cx="10593659"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659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33132" y="2865863"/>
            <a:ext cx="7649737" cy="707886"/>
          </a:xfrm>
          <a:prstGeom prst="rect">
            <a:avLst/>
          </a:prstGeom>
          <a:noFill/>
        </p:spPr>
        <p:txBody>
          <a:bodyPr wrap="square" rtlCol="0">
            <a:spAutoFit/>
          </a:bodyPr>
          <a:lstStyle/>
          <a:p>
            <a:r>
              <a:rPr lang="en-US" altLang="zh-CN" sz="4000" dirty="0">
                <a:latin typeface="Arial" panose="020B0604020202020204" pitchFamily="34" charset="0"/>
                <a:cs typeface="Arial" panose="020B0604020202020204" pitchFamily="34" charset="0"/>
              </a:rPr>
              <a:t>Thanks For Your Attention!</a:t>
            </a:r>
            <a:endParaRPr lang="zh-CN" altLang="en-US" sz="4000" dirty="0">
              <a:latin typeface="Arial" panose="020B0604020202020204" pitchFamily="34" charset="0"/>
              <a:cs typeface="Arial" panose="020B0604020202020204" pitchFamily="34" charset="0"/>
            </a:endParaRPr>
          </a:p>
        </p:txBody>
      </p:sp>
      <p:sp>
        <p:nvSpPr>
          <p:cNvPr id="5" name="灯片编号占位符 4"/>
          <p:cNvSpPr>
            <a:spLocks noGrp="1"/>
          </p:cNvSpPr>
          <p:nvPr>
            <p:ph type="sldNum" sz="quarter" idx="12"/>
          </p:nvPr>
        </p:nvSpPr>
        <p:spPr/>
        <p:txBody>
          <a:bodyPr/>
          <a:lstStyle/>
          <a:p>
            <a:fld id="{4EC00FB1-1952-4A0E-9E66-3FAD50C06A13}" type="slidenum">
              <a:rPr lang="zh-CN" altLang="en-US" smtClean="0"/>
              <a:t>14</a:t>
            </a:fld>
            <a:endParaRPr lang="zh-CN" altLang="en-US"/>
          </a:p>
        </p:txBody>
      </p:sp>
    </p:spTree>
    <p:extLst>
      <p:ext uri="{BB962C8B-B14F-4D97-AF65-F5344CB8AC3E}">
        <p14:creationId xmlns:p14="http://schemas.microsoft.com/office/powerpoint/2010/main" val="239491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Arial" panose="020B0604020202020204" pitchFamily="34" charset="0"/>
                <a:cs typeface="Arial" panose="020B0604020202020204" pitchFamily="34" charset="0"/>
              </a:rPr>
              <a:t>What can HWPE do?</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45908" y="2241320"/>
            <a:ext cx="11071302" cy="3517454"/>
          </a:xfrm>
        </p:spPr>
        <p:txBody>
          <a:bodyPr>
            <a:normAutofit/>
          </a:bodyPr>
          <a:lstStyle/>
          <a:p>
            <a:r>
              <a:rPr lang="it-IT" altLang="zh-CN" sz="2400" dirty="0">
                <a:latin typeface="Arial" panose="020B0604020202020204" pitchFamily="34" charset="0"/>
                <a:ea typeface="微软雅黑" panose="020B0503020204020204" pitchFamily="34" charset="-122"/>
                <a:cs typeface="Arial" panose="020B0604020202020204" pitchFamily="34" charset="0"/>
              </a:rPr>
              <a:t>A CNN hardware acceleration coprocessor </a:t>
            </a:r>
            <a:r>
              <a:rPr lang="en-US" altLang="zh-CN" sz="2400" dirty="0">
                <a:latin typeface="Arial" panose="020B0604020202020204" pitchFamily="34" charset="0"/>
                <a:ea typeface="微软雅黑" panose="020B0503020204020204" pitchFamily="34" charset="-122"/>
                <a:cs typeface="Arial" panose="020B0604020202020204" pitchFamily="34" charset="0"/>
              </a:rPr>
              <a:t>for RISC-V</a:t>
            </a:r>
            <a:endParaRPr lang="it-IT" altLang="zh-CN" sz="2400" dirty="0">
              <a:latin typeface="Arial" panose="020B0604020202020204" pitchFamily="34" charset="0"/>
              <a:ea typeface="微软雅黑" panose="020B0503020204020204" pitchFamily="34" charset="-122"/>
              <a:cs typeface="Arial" panose="020B0604020202020204" pitchFamily="34" charset="0"/>
            </a:endParaRPr>
          </a:p>
          <a:p>
            <a:r>
              <a:rPr lang="it-IT" altLang="zh-CN" sz="2400" dirty="0">
                <a:latin typeface="Arial" panose="020B0604020202020204" pitchFamily="34" charset="0"/>
                <a:ea typeface="微软雅黑" panose="020B0503020204020204" pitchFamily="34" charset="-122"/>
                <a:cs typeface="Arial" panose="020B0604020202020204" pitchFamily="34" charset="0"/>
              </a:rPr>
              <a:t>Support Convolution layer and ReLU layer</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a:p>
            <a:r>
              <a:rPr lang="en-US" altLang="zh-CN" sz="2400" dirty="0">
                <a:latin typeface="Arial" panose="020B0604020202020204" pitchFamily="34" charset="0"/>
                <a:ea typeface="微软雅黑" panose="020B0503020204020204" pitchFamily="34" charset="-122"/>
                <a:cs typeface="Arial" panose="020B0604020202020204" pitchFamily="34" charset="0"/>
              </a:rPr>
              <a:t>Transform convolution into matrix </a:t>
            </a:r>
            <a:r>
              <a:rPr lang="en-US" altLang="zh-CN" sz="2400" dirty="0" smtClean="0">
                <a:latin typeface="Arial" panose="020B0604020202020204" pitchFamily="34" charset="0"/>
                <a:ea typeface="微软雅黑" panose="020B0503020204020204" pitchFamily="34" charset="-122"/>
                <a:cs typeface="Arial" panose="020B0604020202020204" pitchFamily="34" charset="0"/>
              </a:rPr>
              <a:t>multiplication (im2col on the fly)</a:t>
            </a:r>
            <a:endParaRPr lang="it-IT" altLang="zh-CN" sz="2400" dirty="0">
              <a:latin typeface="Arial" panose="020B0604020202020204" pitchFamily="34" charset="0"/>
              <a:ea typeface="微软雅黑" panose="020B0503020204020204" pitchFamily="34" charset="-122"/>
              <a:cs typeface="Arial" panose="020B0604020202020204" pitchFamily="34" charset="0"/>
            </a:endParaRPr>
          </a:p>
          <a:p>
            <a:r>
              <a:rPr lang="en-US" altLang="zh-CN" sz="2400" dirty="0">
                <a:latin typeface="Arial" panose="020B0604020202020204" pitchFamily="34" charset="0"/>
                <a:ea typeface="微软雅黑" panose="020B0503020204020204" pitchFamily="34" charset="-122"/>
                <a:cs typeface="Arial" panose="020B0604020202020204" pitchFamily="34" charset="0"/>
              </a:rPr>
              <a:t>Kernel size from 3×3 to 11×11 </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a:p>
            <a:r>
              <a:rPr lang="it-IT" altLang="zh-CN" sz="2400" dirty="0">
                <a:latin typeface="Arial" panose="020B0604020202020204" pitchFamily="34" charset="0"/>
                <a:ea typeface="微软雅黑" panose="020B0503020204020204" pitchFamily="34" charset="-122"/>
                <a:cs typeface="Arial" panose="020B0604020202020204" pitchFamily="34" charset="0"/>
              </a:rPr>
              <a:t>Support </a:t>
            </a:r>
            <a:r>
              <a:rPr lang="en-US" altLang="zh-CN" sz="2400" dirty="0">
                <a:latin typeface="Arial" panose="020B0604020202020204" pitchFamily="34" charset="0"/>
                <a:ea typeface="微软雅黑" panose="020B0503020204020204" pitchFamily="34" charset="-122"/>
                <a:cs typeface="Arial" panose="020B0604020202020204" pitchFamily="34" charset="0"/>
              </a:rPr>
              <a:t>data type int8(uint8), exp4 (4 bits of exponential scale) and ternary</a:t>
            </a:r>
          </a:p>
          <a:p>
            <a:r>
              <a:rPr lang="en-US" altLang="zh-CN" sz="2400" dirty="0">
                <a:latin typeface="Arial" panose="020B0604020202020204" pitchFamily="34" charset="0"/>
                <a:ea typeface="微软雅黑" panose="020B0503020204020204" pitchFamily="34" charset="-122"/>
                <a:cs typeface="Arial" panose="020B0604020202020204" pitchFamily="34" charset="0"/>
              </a:rPr>
              <a:t>16 dot-product operations of 64 bits operands(8 int8, 16 exp4 or 32 ternary) per cycle</a:t>
            </a:r>
          </a:p>
          <a:p>
            <a:r>
              <a:rPr lang="en-US" altLang="zh-CN" sz="2400" dirty="0">
                <a:latin typeface="Arial" panose="020B0604020202020204" pitchFamily="34" charset="0"/>
                <a:ea typeface="微软雅黑" panose="020B0503020204020204" pitchFamily="34" charset="-122"/>
                <a:cs typeface="Arial" panose="020B0604020202020204" pitchFamily="34" charset="0"/>
              </a:rPr>
              <a:t>Complete a convolution layer operation with one configuration</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
        <p:nvSpPr>
          <p:cNvPr id="4" name="灯片编号占位符 3"/>
          <p:cNvSpPr>
            <a:spLocks noGrp="1"/>
          </p:cNvSpPr>
          <p:nvPr>
            <p:ph type="sldNum" sz="quarter" idx="12"/>
          </p:nvPr>
        </p:nvSpPr>
        <p:spPr/>
        <p:txBody>
          <a:bodyPr/>
          <a:lstStyle/>
          <a:p>
            <a:fld id="{58A37B4A-138E-4662-9C04-9CB7F2DB7C50}" type="slidenum">
              <a:rPr lang="zh-CN" altLang="en-US" smtClean="0"/>
              <a:pPr/>
              <a:t>2</a:t>
            </a:fld>
            <a:endParaRPr lang="zh-CN" altLang="en-US" dirty="0"/>
          </a:p>
        </p:txBody>
      </p:sp>
      <p:cxnSp>
        <p:nvCxnSpPr>
          <p:cNvPr id="5" name="直接连接符 4"/>
          <p:cNvCxnSpPr/>
          <p:nvPr/>
        </p:nvCxnSpPr>
        <p:spPr>
          <a:xfrm>
            <a:off x="838200" y="1271236"/>
            <a:ext cx="10682870"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050254" y="1271022"/>
            <a:ext cx="6511719" cy="839332"/>
          </a:xfrm>
          <a:prstGeom prst="rect">
            <a:avLst/>
          </a:prstGeom>
        </p:spPr>
        <p:txBody>
          <a:bodyPr wrap="none">
            <a:spAutoFit/>
          </a:bodyPr>
          <a:lstStyle/>
          <a:p>
            <a:pPr algn="just">
              <a:lnSpc>
                <a:spcPct val="240000"/>
              </a:lnSpc>
              <a:spcBef>
                <a:spcPts val="1700"/>
              </a:spcBef>
              <a:spcAft>
                <a:spcPts val="1650"/>
              </a:spcAft>
            </a:pPr>
            <a:r>
              <a:rPr lang="en-US" altLang="zh-CN" sz="2400" b="1" i="1" kern="2200" dirty="0">
                <a:latin typeface="等线" panose="02010600030101010101" pitchFamily="2" charset="-122"/>
              </a:rPr>
              <a:t>HWPE</a:t>
            </a:r>
            <a:r>
              <a:rPr lang="zh-CN" altLang="en-US" sz="2400" b="1" i="1" kern="2200" dirty="0">
                <a:latin typeface="等线" panose="02010600030101010101" pitchFamily="2" charset="-122"/>
              </a:rPr>
              <a:t>（</a:t>
            </a:r>
            <a:r>
              <a:rPr lang="en-US" altLang="zh-CN" sz="2400" b="1" i="1" kern="2200" dirty="0">
                <a:latin typeface="等线" panose="02010600030101010101" pitchFamily="2" charset="-122"/>
              </a:rPr>
              <a:t>CNN Hardware Processing Engines</a:t>
            </a:r>
            <a:r>
              <a:rPr lang="zh-CN" altLang="en-US" sz="2400" b="1" i="1" kern="2200" dirty="0">
                <a:latin typeface="等线" panose="02010600030101010101" pitchFamily="2" charset="-122"/>
              </a:rPr>
              <a:t>）</a:t>
            </a:r>
            <a:endParaRPr lang="zh-CN" altLang="zh-CN" sz="2800" b="1" i="1" kern="2200" dirty="0">
              <a:latin typeface="等线" panose="02010600030101010101" pitchFamily="2" charset="-122"/>
            </a:endParaRPr>
          </a:p>
        </p:txBody>
      </p:sp>
    </p:spTree>
    <p:extLst>
      <p:ext uri="{BB962C8B-B14F-4D97-AF65-F5344CB8AC3E}">
        <p14:creationId xmlns:p14="http://schemas.microsoft.com/office/powerpoint/2010/main" val="1960715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3166" y="353974"/>
            <a:ext cx="10515600" cy="1062232"/>
          </a:xfrm>
        </p:spPr>
        <p:txBody>
          <a:bodyPr>
            <a:normAutofit/>
          </a:bodyPr>
          <a:lstStyle/>
          <a:p>
            <a:r>
              <a:rPr lang="it-IT" altLang="zh-CN" sz="3600" dirty="0">
                <a:latin typeface="Arial" panose="020B0604020202020204" pitchFamily="34" charset="0"/>
                <a:cs typeface="Arial" panose="020B0604020202020204" pitchFamily="34" charset="0"/>
              </a:rPr>
              <a:t>Convolution &amp; ReLU</a:t>
            </a:r>
            <a:endParaRPr lang="zh-CN" altLang="en-US" sz="3600" dirty="0"/>
          </a:p>
        </p:txBody>
      </p:sp>
      <p:sp>
        <p:nvSpPr>
          <p:cNvPr id="5" name="灯片编号占位符 4"/>
          <p:cNvSpPr>
            <a:spLocks noGrp="1"/>
          </p:cNvSpPr>
          <p:nvPr>
            <p:ph type="sldNum" sz="quarter" idx="12"/>
          </p:nvPr>
        </p:nvSpPr>
        <p:spPr/>
        <p:txBody>
          <a:bodyPr/>
          <a:lstStyle/>
          <a:p>
            <a:fld id="{58A37B4A-138E-4662-9C04-9CB7F2DB7C50}" type="slidenum">
              <a:rPr lang="zh-CN" altLang="en-US" smtClean="0"/>
              <a:pPr/>
              <a:t>3</a:t>
            </a:fld>
            <a:endParaRPr lang="zh-CN" altLang="en-US" dirty="0"/>
          </a:p>
        </p:txBody>
      </p:sp>
      <p:pic>
        <p:nvPicPr>
          <p:cNvPr id="6" name="图片 5"/>
          <p:cNvPicPr>
            <a:picLocks noChangeAspect="1"/>
          </p:cNvPicPr>
          <p:nvPr/>
        </p:nvPicPr>
        <p:blipFill>
          <a:blip r:embed="rId3"/>
          <a:stretch>
            <a:fillRect/>
          </a:stretch>
        </p:blipFill>
        <p:spPr>
          <a:xfrm>
            <a:off x="7918992" y="1645659"/>
            <a:ext cx="2786177" cy="3989806"/>
          </a:xfrm>
          <a:prstGeom prst="rect">
            <a:avLst/>
          </a:prstGeom>
        </p:spPr>
      </p:pic>
      <p:cxnSp>
        <p:nvCxnSpPr>
          <p:cNvPr id="8" name="直接连接符 7"/>
          <p:cNvCxnSpPr/>
          <p:nvPr/>
        </p:nvCxnSpPr>
        <p:spPr>
          <a:xfrm>
            <a:off x="983166" y="1126273"/>
            <a:ext cx="10593659"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83166" y="6039040"/>
            <a:ext cx="9778639" cy="461665"/>
          </a:xfrm>
          <a:prstGeom prst="rect">
            <a:avLst/>
          </a:prstGeom>
        </p:spPr>
        <p:txBody>
          <a:bodyPr wrap="none">
            <a:spAutoFit/>
          </a:bodyPr>
          <a:lstStyle/>
          <a:p>
            <a:pPr marL="342900" indent="-342900">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Fully-Connected layer and pooling layer are still calculated by MCU </a:t>
            </a:r>
            <a:endParaRPr lang="zh-CN" altLang="en-US" sz="2400" dirty="0">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4"/>
          <a:stretch>
            <a:fillRect/>
          </a:stretch>
        </p:blipFill>
        <p:spPr>
          <a:xfrm>
            <a:off x="983166" y="1645659"/>
            <a:ext cx="5749132" cy="4276140"/>
          </a:xfrm>
          <a:prstGeom prst="rect">
            <a:avLst/>
          </a:prstGeom>
        </p:spPr>
      </p:pic>
    </p:spTree>
    <p:extLst>
      <p:ext uri="{BB962C8B-B14F-4D97-AF65-F5344CB8AC3E}">
        <p14:creationId xmlns:p14="http://schemas.microsoft.com/office/powerpoint/2010/main" val="551546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lang="en-US" altLang="zh-CN" sz="3600" dirty="0">
                <a:latin typeface="Arial" panose="020B0604020202020204" pitchFamily="34" charset="0"/>
                <a:cs typeface="Arial" panose="020B0604020202020204" pitchFamily="34" charset="0"/>
              </a:rPr>
              <a:t>Architecture Diagram</a:t>
            </a:r>
            <a:endParaRPr lang="zh-CN" altLang="en-US" sz="3600" dirty="0">
              <a:latin typeface="Arial" panose="020B0604020202020204" pitchFamily="34" charset="0"/>
              <a:cs typeface="Arial" panose="020B0604020202020204" pitchFamily="34" charset="0"/>
            </a:endParaRPr>
          </a:p>
        </p:txBody>
      </p:sp>
      <p:sp>
        <p:nvSpPr>
          <p:cNvPr id="6" name="内容占位符 5"/>
          <p:cNvSpPr>
            <a:spLocks noGrp="1"/>
          </p:cNvSpPr>
          <p:nvPr>
            <p:ph idx="1"/>
          </p:nvPr>
        </p:nvSpPr>
        <p:spPr>
          <a:xfrm>
            <a:off x="760141" y="2193615"/>
            <a:ext cx="5150006" cy="4007004"/>
          </a:xfrm>
        </p:spPr>
        <p:txBody>
          <a:bodyPr>
            <a:noAutofit/>
          </a:bodyPr>
          <a:lstStyle/>
          <a:p>
            <a:pPr>
              <a:lnSpc>
                <a:spcPct val="100000"/>
              </a:lnSpc>
              <a:spcBef>
                <a:spcPts val="1200"/>
              </a:spcBef>
            </a:pPr>
            <a:r>
              <a:rPr lang="en-US" altLang="zh-CN" sz="2000" dirty="0">
                <a:latin typeface="Arial" panose="020B0604020202020204" pitchFamily="34" charset="0"/>
                <a:cs typeface="Arial" panose="020B0604020202020204" pitchFamily="34" charset="0"/>
              </a:rPr>
              <a:t>Data fetcher accepts the command from MCU and fetches data from Feature Map SRAM and pushes them into FIFO in the way of im2col</a:t>
            </a:r>
            <a:endParaRPr lang="zh-CN" altLang="en-US" sz="2000" dirty="0">
              <a:latin typeface="Arial" panose="020B0604020202020204" pitchFamily="34" charset="0"/>
              <a:cs typeface="Arial" panose="020B0604020202020204" pitchFamily="34" charset="0"/>
            </a:endParaRPr>
          </a:p>
          <a:p>
            <a:pPr>
              <a:lnSpc>
                <a:spcPct val="100000"/>
              </a:lnSpc>
              <a:spcBef>
                <a:spcPts val="1200"/>
              </a:spcBef>
            </a:pPr>
            <a:r>
              <a:rPr lang="en-US" altLang="zh-CN" sz="2000" dirty="0">
                <a:latin typeface="Arial" panose="020B0604020202020204" pitchFamily="34" charset="0"/>
                <a:cs typeface="Arial" panose="020B0604020202020204" pitchFamily="34" charset="0"/>
              </a:rPr>
              <a:t>FIFO is used as a buffer for the left matrix </a:t>
            </a:r>
            <a:endParaRPr lang="zh-CN" altLang="en-US" sz="2000" dirty="0">
              <a:latin typeface="Arial" panose="020B0604020202020204" pitchFamily="34" charset="0"/>
              <a:cs typeface="Arial" panose="020B0604020202020204" pitchFamily="34" charset="0"/>
            </a:endParaRPr>
          </a:p>
          <a:p>
            <a:pPr>
              <a:lnSpc>
                <a:spcPct val="100000"/>
              </a:lnSpc>
              <a:spcBef>
                <a:spcPts val="1200"/>
              </a:spcBef>
            </a:pPr>
            <a:r>
              <a:rPr lang="en-US" altLang="zh-CN" sz="2000" dirty="0">
                <a:latin typeface="Arial" panose="020B0604020202020204" pitchFamily="34" charset="0"/>
                <a:cs typeface="Arial" panose="020B0604020202020204" pitchFamily="34" charset="0"/>
              </a:rPr>
              <a:t>16 PE, each one stores a 64 bits right matrix, performs multiply-accumulate and stores a column result matrix</a:t>
            </a:r>
            <a:endParaRPr lang="zh-CN" altLang="en-US" sz="2000" dirty="0">
              <a:latin typeface="Arial" panose="020B0604020202020204" pitchFamily="34" charset="0"/>
              <a:cs typeface="Arial" panose="020B0604020202020204" pitchFamily="34" charset="0"/>
            </a:endParaRPr>
          </a:p>
          <a:p>
            <a:pPr>
              <a:lnSpc>
                <a:spcPct val="100000"/>
              </a:lnSpc>
              <a:spcBef>
                <a:spcPts val="1200"/>
              </a:spcBef>
            </a:pPr>
            <a:r>
              <a:rPr lang="en-US" altLang="zh-CN" sz="2000" dirty="0">
                <a:latin typeface="Arial" panose="020B0604020202020204" pitchFamily="34" charset="0"/>
                <a:cs typeface="Arial" panose="020B0604020202020204" pitchFamily="34" charset="0"/>
              </a:rPr>
              <a:t>Two kernel SRAMs, each one broadcasts the data of the right matrix to 8 PE</a:t>
            </a:r>
            <a:endParaRPr lang="zh-CN" altLang="en-US" sz="2000" dirty="0">
              <a:latin typeface="Arial" panose="020B0604020202020204" pitchFamily="34" charset="0"/>
              <a:cs typeface="Arial" panose="020B0604020202020204" pitchFamily="34" charset="0"/>
            </a:endParaRPr>
          </a:p>
        </p:txBody>
      </p:sp>
      <p:pic>
        <p:nvPicPr>
          <p:cNvPr id="8" name="图片 7"/>
          <p:cNvPicPr>
            <a:picLocks noChangeAspect="1"/>
          </p:cNvPicPr>
          <p:nvPr/>
        </p:nvPicPr>
        <p:blipFill>
          <a:blip r:embed="rId3"/>
          <a:stretch>
            <a:fillRect/>
          </a:stretch>
        </p:blipFill>
        <p:spPr>
          <a:xfrm>
            <a:off x="5793652" y="1534957"/>
            <a:ext cx="5943600" cy="4457700"/>
          </a:xfrm>
          <a:prstGeom prst="rect">
            <a:avLst/>
          </a:prstGeom>
        </p:spPr>
      </p:pic>
      <p:sp>
        <p:nvSpPr>
          <p:cNvPr id="9" name="灯片编号占位符 8"/>
          <p:cNvSpPr>
            <a:spLocks noGrp="1"/>
          </p:cNvSpPr>
          <p:nvPr>
            <p:ph type="sldNum" sz="quarter" idx="12"/>
          </p:nvPr>
        </p:nvSpPr>
        <p:spPr/>
        <p:txBody>
          <a:bodyPr/>
          <a:lstStyle/>
          <a:p>
            <a:fld id="{58A37B4A-138E-4662-9C04-9CB7F2DB7C50}" type="slidenum">
              <a:rPr lang="zh-CN" altLang="en-US" smtClean="0"/>
              <a:pPr/>
              <a:t>4</a:t>
            </a:fld>
            <a:endParaRPr lang="zh-CN" altLang="en-US" dirty="0"/>
          </a:p>
        </p:txBody>
      </p:sp>
      <p:cxnSp>
        <p:nvCxnSpPr>
          <p:cNvPr id="10" name="直接连接符 9"/>
          <p:cNvCxnSpPr/>
          <p:nvPr/>
        </p:nvCxnSpPr>
        <p:spPr>
          <a:xfrm>
            <a:off x="905109" y="1326994"/>
            <a:ext cx="10593659"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701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860"/>
            <a:ext cx="10515600" cy="1325563"/>
          </a:xfrm>
        </p:spPr>
        <p:txBody>
          <a:bodyPr vert="horz" lIns="91440" tIns="45720" rIns="91440" bIns="45720" rtlCol="0" anchor="ctr">
            <a:normAutofit/>
          </a:bodyPr>
          <a:lstStyle/>
          <a:p>
            <a:r>
              <a:rPr lang="it-IT" altLang="zh-CN" sz="3600" dirty="0">
                <a:latin typeface="Arial" panose="020B0604020202020204" pitchFamily="34" charset="0"/>
                <a:cs typeface="Arial" panose="020B0604020202020204" pitchFamily="34" charset="0"/>
              </a:rPr>
              <a:t>Convolution / M</a:t>
            </a:r>
            <a:r>
              <a:rPr lang="en-US" altLang="zh-CN" sz="3600" dirty="0" err="1">
                <a:latin typeface="Arial" panose="020B0604020202020204" pitchFamily="34" charset="0"/>
                <a:cs typeface="Arial" panose="020B0604020202020204" pitchFamily="34" charset="0"/>
              </a:rPr>
              <a:t>atrix</a:t>
            </a:r>
            <a:r>
              <a:rPr lang="en-US" altLang="zh-CN" sz="3600" dirty="0">
                <a:latin typeface="Arial" panose="020B0604020202020204" pitchFamily="34" charset="0"/>
                <a:cs typeface="Arial" panose="020B0604020202020204" pitchFamily="34" charset="0"/>
              </a:rPr>
              <a:t> Multiplication</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753637" y="1844369"/>
            <a:ext cx="5229921" cy="4351338"/>
          </a:xfrm>
        </p:spPr>
        <p:txBody>
          <a:bodyPr>
            <a:normAutofit/>
          </a:bodyPr>
          <a:lstStyle/>
          <a:p>
            <a:r>
              <a:rPr lang="en-US" altLang="zh-CN" sz="2400" dirty="0">
                <a:latin typeface="Arial" panose="020B0604020202020204" pitchFamily="34" charset="0"/>
                <a:cs typeface="Arial" panose="020B0604020202020204" pitchFamily="34" charset="0"/>
              </a:rPr>
              <a:t>Transform convolution into matrix multiplication</a:t>
            </a:r>
          </a:p>
          <a:p>
            <a:endParaRPr lang="en-US" altLang="zh-CN" sz="2400" dirty="0">
              <a:latin typeface="Arial" panose="020B0604020202020204" pitchFamily="34" charset="0"/>
              <a:cs typeface="Arial" panose="020B0604020202020204" pitchFamily="34" charset="0"/>
            </a:endParaRPr>
          </a:p>
          <a:p>
            <a:r>
              <a:rPr lang="en-US" altLang="zh-CN" sz="2400" dirty="0">
                <a:latin typeface="Arial" panose="020B0604020202020204" pitchFamily="34" charset="0"/>
                <a:cs typeface="Arial" panose="020B0604020202020204" pitchFamily="34" charset="0"/>
              </a:rPr>
              <a:t>Left Matrix : data-fetcher calculate memory address to access data in the way of im2col</a:t>
            </a:r>
          </a:p>
          <a:p>
            <a:endParaRPr lang="en-US" altLang="zh-CN" sz="2400" dirty="0">
              <a:latin typeface="Arial" panose="020B0604020202020204" pitchFamily="34" charset="0"/>
              <a:cs typeface="Arial" panose="020B0604020202020204" pitchFamily="34" charset="0"/>
            </a:endParaRPr>
          </a:p>
          <a:p>
            <a:r>
              <a:rPr lang="en-US" altLang="zh-CN" sz="2400" dirty="0">
                <a:latin typeface="Arial" panose="020B0604020202020204" pitchFamily="34" charset="0"/>
                <a:cs typeface="Arial" panose="020B0604020202020204" pitchFamily="34" charset="0"/>
              </a:rPr>
              <a:t>Right Matrix : store the kernel in the way of channel priority in advance</a:t>
            </a:r>
          </a:p>
          <a:p>
            <a:endParaRPr lang="zh-CN" altLang="en-US" sz="2400" dirty="0">
              <a:latin typeface="Arial" panose="020B0604020202020204" pitchFamily="34" charset="0"/>
              <a:cs typeface="Arial" panose="020B0604020202020204" pitchFamily="34" charset="0"/>
            </a:endParaRPr>
          </a:p>
        </p:txBody>
      </p:sp>
      <p:sp>
        <p:nvSpPr>
          <p:cNvPr id="13" name="灯片编号占位符 12"/>
          <p:cNvSpPr>
            <a:spLocks noGrp="1"/>
          </p:cNvSpPr>
          <p:nvPr>
            <p:ph type="sldNum" sz="quarter" idx="12"/>
          </p:nvPr>
        </p:nvSpPr>
        <p:spPr/>
        <p:txBody>
          <a:bodyPr/>
          <a:lstStyle/>
          <a:p>
            <a:fld id="{58A37B4A-138E-4662-9C04-9CB7F2DB7C50}" type="slidenum">
              <a:rPr lang="zh-CN" altLang="en-US" smtClean="0"/>
              <a:pPr/>
              <a:t>5</a:t>
            </a:fld>
            <a:endParaRPr lang="zh-CN" altLang="en-US" dirty="0"/>
          </a:p>
        </p:txBody>
      </p:sp>
      <p:cxnSp>
        <p:nvCxnSpPr>
          <p:cNvPr id="14" name="直接连接符 13"/>
          <p:cNvCxnSpPr/>
          <p:nvPr/>
        </p:nvCxnSpPr>
        <p:spPr>
          <a:xfrm>
            <a:off x="753637" y="1126273"/>
            <a:ext cx="10823188"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030B86F5-4D94-4174-BD62-B173A3715983}"/>
              </a:ext>
            </a:extLst>
          </p:cNvPr>
          <p:cNvPicPr>
            <a:picLocks noChangeAspect="1"/>
          </p:cNvPicPr>
          <p:nvPr/>
        </p:nvPicPr>
        <p:blipFill>
          <a:blip r:embed="rId3"/>
          <a:stretch>
            <a:fillRect/>
          </a:stretch>
        </p:blipFill>
        <p:spPr>
          <a:xfrm>
            <a:off x="5741367" y="1201579"/>
            <a:ext cx="5947386" cy="5498617"/>
          </a:xfrm>
          <a:prstGeom prst="rect">
            <a:avLst/>
          </a:prstGeom>
        </p:spPr>
      </p:pic>
    </p:spTree>
    <p:extLst>
      <p:ext uri="{BB962C8B-B14F-4D97-AF65-F5344CB8AC3E}">
        <p14:creationId xmlns:p14="http://schemas.microsoft.com/office/powerpoint/2010/main" val="4037074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72299"/>
          </a:xfrm>
        </p:spPr>
        <p:txBody>
          <a:bodyPr vert="horz" lIns="91440" tIns="45720" rIns="91440" bIns="45720" rtlCol="0" anchor="ctr">
            <a:normAutofit/>
          </a:bodyPr>
          <a:lstStyle/>
          <a:p>
            <a:r>
              <a:rPr lang="en-US" altLang="zh-CN" sz="3600" dirty="0">
                <a:latin typeface="Arial" panose="020B0604020202020204" pitchFamily="34" charset="0"/>
                <a:cs typeface="Arial" panose="020B0604020202020204" pitchFamily="34" charset="0"/>
              </a:rPr>
              <a:t>HWPE Instructions</a:t>
            </a:r>
            <a:endParaRPr lang="zh-CN" altLang="en-US" sz="3600" dirty="0">
              <a:latin typeface="Arial" panose="020B0604020202020204" pitchFamily="34" charset="0"/>
              <a:cs typeface="Arial" panose="020B0604020202020204" pitchFamily="34" charset="0"/>
            </a:endParaRPr>
          </a:p>
        </p:txBody>
      </p:sp>
      <p:grpSp>
        <p:nvGrpSpPr>
          <p:cNvPr id="7" name="组合 6"/>
          <p:cNvGrpSpPr/>
          <p:nvPr/>
        </p:nvGrpSpPr>
        <p:grpSpPr>
          <a:xfrm>
            <a:off x="1685693" y="2017628"/>
            <a:ext cx="7882054" cy="1829718"/>
            <a:chOff x="838200" y="1825625"/>
            <a:chExt cx="9382125" cy="2162175"/>
          </a:xfrm>
        </p:grpSpPr>
        <p:pic>
          <p:nvPicPr>
            <p:cNvPr id="4" name="图片 3"/>
            <p:cNvPicPr>
              <a:picLocks noChangeAspect="1"/>
            </p:cNvPicPr>
            <p:nvPr/>
          </p:nvPicPr>
          <p:blipFill>
            <a:blip r:embed="rId3"/>
            <a:stretch>
              <a:fillRect/>
            </a:stretch>
          </p:blipFill>
          <p:spPr>
            <a:xfrm>
              <a:off x="838200" y="1825625"/>
              <a:ext cx="9382125" cy="2162175"/>
            </a:xfrm>
            <a:prstGeom prst="rect">
              <a:avLst/>
            </a:prstGeom>
          </p:spPr>
        </p:pic>
        <p:sp>
          <p:nvSpPr>
            <p:cNvPr id="6" name="圆角矩形 5"/>
            <p:cNvSpPr/>
            <p:nvPr/>
          </p:nvSpPr>
          <p:spPr>
            <a:xfrm>
              <a:off x="3802566" y="2598234"/>
              <a:ext cx="936702" cy="27878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9" name="内容占位符 4"/>
          <p:cNvGraphicFramePr>
            <a:graphicFrameLocks noGrp="1"/>
          </p:cNvGraphicFramePr>
          <p:nvPr>
            <p:ph idx="1"/>
            <p:extLst>
              <p:ext uri="{D42A27DB-BD31-4B8C-83A1-F6EECF244321}">
                <p14:modId xmlns:p14="http://schemas.microsoft.com/office/powerpoint/2010/main" val="715479904"/>
              </p:ext>
            </p:extLst>
          </p:nvPr>
        </p:nvGraphicFramePr>
        <p:xfrm>
          <a:off x="1685693" y="4210819"/>
          <a:ext cx="7882054" cy="2438400"/>
        </p:xfrm>
        <a:graphic>
          <a:graphicData uri="http://schemas.openxmlformats.org/drawingml/2006/table">
            <a:tbl>
              <a:tblPr firstRow="1" firstCol="1" bandRow="1"/>
              <a:tblGrid>
                <a:gridCol w="2557828">
                  <a:extLst>
                    <a:ext uri="{9D8B030D-6E8A-4147-A177-3AD203B41FA5}">
                      <a16:colId xmlns:a16="http://schemas.microsoft.com/office/drawing/2014/main" val="1734400153"/>
                    </a:ext>
                  </a:extLst>
                </a:gridCol>
                <a:gridCol w="534697">
                  <a:extLst>
                    <a:ext uri="{9D8B030D-6E8A-4147-A177-3AD203B41FA5}">
                      <a16:colId xmlns:a16="http://schemas.microsoft.com/office/drawing/2014/main" val="3747534925"/>
                    </a:ext>
                  </a:extLst>
                </a:gridCol>
                <a:gridCol w="1046559">
                  <a:extLst>
                    <a:ext uri="{9D8B030D-6E8A-4147-A177-3AD203B41FA5}">
                      <a16:colId xmlns:a16="http://schemas.microsoft.com/office/drawing/2014/main" val="2289401880"/>
                    </a:ext>
                  </a:extLst>
                </a:gridCol>
                <a:gridCol w="569273">
                  <a:extLst>
                    <a:ext uri="{9D8B030D-6E8A-4147-A177-3AD203B41FA5}">
                      <a16:colId xmlns:a16="http://schemas.microsoft.com/office/drawing/2014/main" val="2776116220"/>
                    </a:ext>
                  </a:extLst>
                </a:gridCol>
                <a:gridCol w="1124314">
                  <a:extLst>
                    <a:ext uri="{9D8B030D-6E8A-4147-A177-3AD203B41FA5}">
                      <a16:colId xmlns:a16="http://schemas.microsoft.com/office/drawing/2014/main" val="2812549956"/>
                    </a:ext>
                  </a:extLst>
                </a:gridCol>
                <a:gridCol w="398493">
                  <a:extLst>
                    <a:ext uri="{9D8B030D-6E8A-4147-A177-3AD203B41FA5}">
                      <a16:colId xmlns:a16="http://schemas.microsoft.com/office/drawing/2014/main" val="521488568"/>
                    </a:ext>
                  </a:extLst>
                </a:gridCol>
                <a:gridCol w="1138545">
                  <a:extLst>
                    <a:ext uri="{9D8B030D-6E8A-4147-A177-3AD203B41FA5}">
                      <a16:colId xmlns:a16="http://schemas.microsoft.com/office/drawing/2014/main" val="2230727370"/>
                    </a:ext>
                  </a:extLst>
                </a:gridCol>
                <a:gridCol w="512345">
                  <a:extLst>
                    <a:ext uri="{9D8B030D-6E8A-4147-A177-3AD203B41FA5}">
                      <a16:colId xmlns:a16="http://schemas.microsoft.com/office/drawing/2014/main" val="3169451923"/>
                    </a:ext>
                  </a:extLst>
                </a:gridCol>
              </a:tblGrid>
              <a:tr h="286293">
                <a:tc>
                  <a:txBody>
                    <a:bodyPr/>
                    <a:lstStyle/>
                    <a:p>
                      <a:pPr algn="ctr">
                        <a:spcAft>
                          <a:spcPts val="0"/>
                        </a:spcAft>
                      </a:pPr>
                      <a:r>
                        <a:rPr lang="en-US" sz="1400" kern="100" dirty="0">
                          <a:effectLst/>
                          <a:latin typeface="+mn-ea"/>
                          <a:ea typeface="+mn-ea"/>
                          <a:cs typeface="Arial" panose="020B0604020202020204" pitchFamily="34" charset="0"/>
                        </a:rPr>
                        <a:t>Instruction</a:t>
                      </a:r>
                      <a:endParaRPr lang="zh-CN" sz="1800" kern="100" dirty="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err="1">
                          <a:effectLst/>
                          <a:latin typeface="+mn-ea"/>
                          <a:ea typeface="+mn-ea"/>
                          <a:cs typeface="Arial" panose="020B0604020202020204" pitchFamily="34" charset="0"/>
                        </a:rPr>
                        <a:t>funct</a:t>
                      </a:r>
                      <a:endParaRPr lang="zh-CN" sz="1800" kern="100" dirty="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latin typeface="+mn-ea"/>
                          <a:ea typeface="+mn-ea"/>
                          <a:cs typeface="Arial" panose="020B0604020202020204" pitchFamily="34" charset="0"/>
                        </a:rPr>
                        <a:t>rd</a:t>
                      </a:r>
                      <a:endParaRPr lang="zh-CN" sz="1800" kern="10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latin typeface="+mn-ea"/>
                          <a:ea typeface="+mn-ea"/>
                          <a:cs typeface="Arial" panose="020B0604020202020204" pitchFamily="34" charset="0"/>
                        </a:rPr>
                        <a:t>xd</a:t>
                      </a:r>
                      <a:endParaRPr lang="zh-CN" sz="1800" kern="10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latin typeface="+mn-ea"/>
                          <a:ea typeface="+mn-ea"/>
                          <a:cs typeface="Arial" panose="020B0604020202020204" pitchFamily="34" charset="0"/>
                        </a:rPr>
                        <a:t>rs1</a:t>
                      </a:r>
                      <a:endParaRPr lang="zh-CN" sz="1800" kern="10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latin typeface="+mn-ea"/>
                          <a:ea typeface="+mn-ea"/>
                          <a:cs typeface="Arial" panose="020B0604020202020204" pitchFamily="34" charset="0"/>
                        </a:rPr>
                        <a:t>xs1</a:t>
                      </a:r>
                      <a:endParaRPr lang="zh-CN" sz="1800" kern="10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latin typeface="+mn-ea"/>
                          <a:ea typeface="+mn-ea"/>
                          <a:cs typeface="Arial" panose="020B0604020202020204" pitchFamily="34" charset="0"/>
                        </a:rPr>
                        <a:t>rs2</a:t>
                      </a:r>
                      <a:endParaRPr lang="zh-CN" sz="1800" kern="10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latin typeface="+mn-ea"/>
                          <a:ea typeface="+mn-ea"/>
                          <a:cs typeface="Arial" panose="020B0604020202020204" pitchFamily="34" charset="0"/>
                        </a:rPr>
                        <a:t>xs2</a:t>
                      </a:r>
                      <a:endParaRPr lang="zh-CN" sz="1800" kern="10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2899855"/>
                  </a:ext>
                </a:extLst>
              </a:tr>
              <a:tr h="286293">
                <a:tc>
                  <a:txBody>
                    <a:bodyPr/>
                    <a:lstStyle/>
                    <a:p>
                      <a:pPr algn="ctr">
                        <a:spcAft>
                          <a:spcPts val="0"/>
                        </a:spcAft>
                      </a:pPr>
                      <a:r>
                        <a:rPr lang="en-US" sz="1400" kern="100" dirty="0">
                          <a:effectLst/>
                          <a:latin typeface="+mn-ea"/>
                          <a:ea typeface="+mn-ea"/>
                          <a:cs typeface="Arial" panose="020B0604020202020204" pitchFamily="34" charset="0"/>
                        </a:rPr>
                        <a:t>HWPEWriteFmapAddrReg</a:t>
                      </a:r>
                      <a:endParaRPr lang="zh-CN" sz="1800" kern="100" dirty="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a:effectLst/>
                          <a:latin typeface="+mn-ea"/>
                          <a:ea typeface="+mn-ea"/>
                          <a:cs typeface="Arial" panose="020B0604020202020204" pitchFamily="34" charset="0"/>
                        </a:rPr>
                        <a:t>1</a:t>
                      </a:r>
                      <a:endParaRPr lang="zh-CN" sz="1800" kern="100" dirty="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latin typeface="+mn-ea"/>
                          <a:ea typeface="+mn-ea"/>
                          <a:cs typeface="Arial" panose="020B0604020202020204" pitchFamily="34" charset="0"/>
                        </a:rPr>
                        <a:t>addr_idx</a:t>
                      </a:r>
                      <a:endParaRPr lang="zh-CN" sz="1800" kern="10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a:effectLst/>
                          <a:latin typeface="+mn-ea"/>
                          <a:ea typeface="+mn-ea"/>
                          <a:cs typeface="Arial" panose="020B0604020202020204" pitchFamily="34" charset="0"/>
                        </a:rPr>
                        <a:t>0</a:t>
                      </a:r>
                      <a:endParaRPr lang="zh-CN" sz="1800" kern="100" dirty="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latin typeface="+mn-ea"/>
                          <a:ea typeface="+mn-ea"/>
                          <a:cs typeface="Arial" panose="020B0604020202020204" pitchFamily="34" charset="0"/>
                        </a:rPr>
                        <a:t>addr1</a:t>
                      </a:r>
                      <a:endParaRPr lang="zh-CN" sz="1800" kern="10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latin typeface="+mn-ea"/>
                          <a:ea typeface="+mn-ea"/>
                          <a:cs typeface="Arial" panose="020B0604020202020204" pitchFamily="34" charset="0"/>
                        </a:rPr>
                        <a:t>1</a:t>
                      </a:r>
                      <a:endParaRPr lang="zh-CN" sz="1800" kern="10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latin typeface="+mn-ea"/>
                          <a:ea typeface="+mn-ea"/>
                          <a:cs typeface="Arial" panose="020B0604020202020204" pitchFamily="34" charset="0"/>
                        </a:rPr>
                        <a:t>addr2</a:t>
                      </a:r>
                      <a:endParaRPr lang="zh-CN" sz="1800" kern="10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latin typeface="+mn-ea"/>
                          <a:ea typeface="+mn-ea"/>
                          <a:cs typeface="Arial" panose="020B0604020202020204" pitchFamily="34" charset="0"/>
                        </a:rPr>
                        <a:t>1</a:t>
                      </a:r>
                      <a:endParaRPr lang="zh-CN" sz="1800" kern="10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7280247"/>
                  </a:ext>
                </a:extLst>
              </a:tr>
              <a:tr h="286293">
                <a:tc>
                  <a:txBody>
                    <a:bodyPr/>
                    <a:lstStyle/>
                    <a:p>
                      <a:pPr algn="ctr">
                        <a:spcAft>
                          <a:spcPts val="0"/>
                        </a:spcAft>
                      </a:pPr>
                      <a:r>
                        <a:rPr lang="en-US" sz="1400" kern="100" dirty="0">
                          <a:effectLst/>
                          <a:latin typeface="+mn-ea"/>
                          <a:ea typeface="+mn-ea"/>
                          <a:cs typeface="Arial" panose="020B0604020202020204" pitchFamily="34" charset="0"/>
                        </a:rPr>
                        <a:t>HWPEWriteCfgReg</a:t>
                      </a:r>
                      <a:endParaRPr lang="zh-CN" sz="1800" kern="100" dirty="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a:effectLst/>
                          <a:latin typeface="+mn-ea"/>
                          <a:ea typeface="+mn-ea"/>
                          <a:cs typeface="Arial" panose="020B0604020202020204" pitchFamily="34" charset="0"/>
                        </a:rPr>
                        <a:t>2</a:t>
                      </a:r>
                      <a:endParaRPr lang="zh-CN" sz="1800" kern="100" dirty="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zh-CN" sz="1400" kern="100">
                          <a:effectLst/>
                          <a:latin typeface="+mn-ea"/>
                          <a:ea typeface="+mn-ea"/>
                          <a:cs typeface="Arial" panose="020B0604020202020204" pitchFamily="34" charset="0"/>
                        </a:rPr>
                        <a:t>——</a:t>
                      </a:r>
                      <a:endParaRPr lang="zh-CN" sz="1800" kern="10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latin typeface="+mn-ea"/>
                          <a:ea typeface="+mn-ea"/>
                          <a:cs typeface="Arial" panose="020B0604020202020204" pitchFamily="34" charset="0"/>
                        </a:rPr>
                        <a:t>0</a:t>
                      </a:r>
                      <a:endParaRPr lang="zh-CN" sz="1800" kern="10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err="1">
                          <a:effectLst/>
                          <a:latin typeface="+mn-ea"/>
                          <a:ea typeface="+mn-ea"/>
                          <a:cs typeface="Arial" panose="020B0604020202020204" pitchFamily="34" charset="0"/>
                        </a:rPr>
                        <a:t>cfg</a:t>
                      </a:r>
                      <a:endParaRPr lang="zh-CN" sz="1800" kern="100" dirty="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latin typeface="+mn-ea"/>
                          <a:ea typeface="+mn-ea"/>
                          <a:cs typeface="Arial" panose="020B0604020202020204" pitchFamily="34" charset="0"/>
                        </a:rPr>
                        <a:t>1</a:t>
                      </a:r>
                      <a:endParaRPr lang="zh-CN" sz="1800" kern="10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latin typeface="+mn-ea"/>
                          <a:ea typeface="+mn-ea"/>
                          <a:cs typeface="Arial" panose="020B0604020202020204" pitchFamily="34" charset="0"/>
                        </a:rPr>
                        <a:t>cfg</a:t>
                      </a:r>
                      <a:endParaRPr lang="zh-CN" sz="1800" kern="10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latin typeface="+mn-ea"/>
                          <a:ea typeface="+mn-ea"/>
                          <a:cs typeface="Arial" panose="020B0604020202020204" pitchFamily="34" charset="0"/>
                        </a:rPr>
                        <a:t>1</a:t>
                      </a:r>
                      <a:endParaRPr lang="zh-CN" sz="1800" kern="10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1458836"/>
                  </a:ext>
                </a:extLst>
              </a:tr>
              <a:tr h="286293">
                <a:tc>
                  <a:txBody>
                    <a:bodyPr/>
                    <a:lstStyle/>
                    <a:p>
                      <a:pPr algn="ctr">
                        <a:spcAft>
                          <a:spcPts val="0"/>
                        </a:spcAft>
                      </a:pPr>
                      <a:r>
                        <a:rPr lang="en-US" sz="1400" kern="100" dirty="0">
                          <a:effectLst/>
                          <a:latin typeface="+mn-ea"/>
                          <a:ea typeface="+mn-ea"/>
                          <a:cs typeface="Arial" panose="020B0604020202020204" pitchFamily="34" charset="0"/>
                        </a:rPr>
                        <a:t>HWPEMatrixMac</a:t>
                      </a:r>
                      <a:endParaRPr lang="zh-CN" sz="1800" kern="100" dirty="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a:effectLst/>
                          <a:latin typeface="+mn-ea"/>
                          <a:ea typeface="+mn-ea"/>
                          <a:cs typeface="Arial" panose="020B0604020202020204" pitchFamily="34" charset="0"/>
                        </a:rPr>
                        <a:t>4</a:t>
                      </a:r>
                      <a:endParaRPr lang="zh-CN" sz="1800" kern="100" dirty="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a:effectLst/>
                          <a:latin typeface="+mn-ea"/>
                          <a:ea typeface="+mn-ea"/>
                          <a:cs typeface="Arial" panose="020B0604020202020204" pitchFamily="34" charset="0"/>
                        </a:rPr>
                        <a:t>——</a:t>
                      </a:r>
                      <a:endParaRPr lang="zh-CN" sz="1800" kern="100" dirty="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latin typeface="+mn-ea"/>
                          <a:ea typeface="+mn-ea"/>
                          <a:cs typeface="Arial" panose="020B0604020202020204" pitchFamily="34" charset="0"/>
                        </a:rPr>
                        <a:t>0</a:t>
                      </a:r>
                      <a:endParaRPr lang="zh-CN" sz="1800" kern="10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latin typeface="+mn-ea"/>
                          <a:ea typeface="+mn-ea"/>
                          <a:cs typeface="Arial" panose="020B0604020202020204" pitchFamily="34" charset="0"/>
                        </a:rPr>
                        <a:t>W/H_count</a:t>
                      </a:r>
                      <a:endParaRPr lang="zh-CN" sz="1800" kern="10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latin typeface="+mn-ea"/>
                          <a:ea typeface="+mn-ea"/>
                          <a:cs typeface="Arial" panose="020B0604020202020204" pitchFamily="34" charset="0"/>
                        </a:rPr>
                        <a:t>1</a:t>
                      </a:r>
                      <a:endParaRPr lang="zh-CN" sz="1800" kern="10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a:effectLst/>
                          <a:latin typeface="+mn-ea"/>
                          <a:ea typeface="+mn-ea"/>
                          <a:cs typeface="Arial" panose="020B0604020202020204" pitchFamily="34" charset="0"/>
                        </a:rPr>
                        <a:t>H/</a:t>
                      </a:r>
                      <a:r>
                        <a:rPr lang="en-US" sz="1400" kern="100" dirty="0" err="1">
                          <a:effectLst/>
                          <a:latin typeface="+mn-ea"/>
                          <a:ea typeface="+mn-ea"/>
                          <a:cs typeface="Arial" panose="020B0604020202020204" pitchFamily="34" charset="0"/>
                        </a:rPr>
                        <a:t>W_stride</a:t>
                      </a:r>
                      <a:endParaRPr lang="zh-CN" sz="1800" kern="100" dirty="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latin typeface="+mn-ea"/>
                          <a:ea typeface="+mn-ea"/>
                          <a:cs typeface="Arial" panose="020B0604020202020204" pitchFamily="34" charset="0"/>
                        </a:rPr>
                        <a:t>1</a:t>
                      </a:r>
                      <a:endParaRPr lang="zh-CN" sz="1800" kern="10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4168202"/>
                  </a:ext>
                </a:extLst>
              </a:tr>
              <a:tr h="286293">
                <a:tc>
                  <a:txBody>
                    <a:bodyPr/>
                    <a:lstStyle/>
                    <a:p>
                      <a:pPr algn="ctr">
                        <a:spcAft>
                          <a:spcPts val="0"/>
                        </a:spcAft>
                      </a:pPr>
                      <a:r>
                        <a:rPr lang="en-US" sz="1400" kern="100" dirty="0">
                          <a:effectLst/>
                          <a:latin typeface="+mn-ea"/>
                          <a:ea typeface="+mn-ea"/>
                          <a:cs typeface="Arial" panose="020B0604020202020204" pitchFamily="34" charset="0"/>
                        </a:rPr>
                        <a:t>HWPEWriteAccReg</a:t>
                      </a:r>
                      <a:endParaRPr lang="zh-CN" sz="1800" kern="100" dirty="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a:effectLst/>
                          <a:latin typeface="+mn-ea"/>
                          <a:ea typeface="+mn-ea"/>
                          <a:cs typeface="Arial" panose="020B0604020202020204" pitchFamily="34" charset="0"/>
                        </a:rPr>
                        <a:t>8</a:t>
                      </a:r>
                      <a:endParaRPr lang="zh-CN" sz="1800" kern="100" dirty="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err="1">
                          <a:effectLst/>
                          <a:latin typeface="+mn-ea"/>
                          <a:ea typeface="+mn-ea"/>
                          <a:cs typeface="Arial" panose="020B0604020202020204" pitchFamily="34" charset="0"/>
                        </a:rPr>
                        <a:t>AccReg_ID</a:t>
                      </a:r>
                      <a:endParaRPr lang="zh-CN" sz="1800" kern="100" dirty="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a:effectLst/>
                          <a:latin typeface="+mn-ea"/>
                          <a:ea typeface="+mn-ea"/>
                          <a:cs typeface="Arial" panose="020B0604020202020204" pitchFamily="34" charset="0"/>
                        </a:rPr>
                        <a:t>0</a:t>
                      </a:r>
                      <a:endParaRPr lang="zh-CN" sz="1800" kern="100" dirty="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a:effectLst/>
                          <a:latin typeface="+mn-ea"/>
                          <a:ea typeface="+mn-ea"/>
                          <a:cs typeface="Arial" panose="020B0604020202020204" pitchFamily="34" charset="0"/>
                        </a:rPr>
                        <a:t>M(</a:t>
                      </a:r>
                      <a:r>
                        <a:rPr lang="en-US" sz="1400" kern="100" dirty="0" err="1">
                          <a:effectLst/>
                          <a:latin typeface="+mn-ea"/>
                          <a:ea typeface="+mn-ea"/>
                          <a:cs typeface="Arial" panose="020B0604020202020204" pitchFamily="34" charset="0"/>
                        </a:rPr>
                        <a:t>idx</a:t>
                      </a:r>
                      <a:r>
                        <a:rPr lang="en-US" sz="1400" kern="100" dirty="0">
                          <a:effectLst/>
                          <a:latin typeface="+mn-ea"/>
                          <a:ea typeface="+mn-ea"/>
                          <a:cs typeface="Arial" panose="020B0604020202020204" pitchFamily="34" charset="0"/>
                        </a:rPr>
                        <a:t>)</a:t>
                      </a:r>
                      <a:endParaRPr lang="zh-CN" sz="1800" kern="100" dirty="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latin typeface="+mn-ea"/>
                          <a:ea typeface="+mn-ea"/>
                          <a:cs typeface="Arial" panose="020B0604020202020204" pitchFamily="34" charset="0"/>
                        </a:rPr>
                        <a:t>1</a:t>
                      </a:r>
                      <a:endParaRPr lang="zh-CN" sz="1800" kern="10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latin typeface="+mn-ea"/>
                          <a:ea typeface="+mn-ea"/>
                          <a:cs typeface="Arial" panose="020B0604020202020204" pitchFamily="34" charset="0"/>
                        </a:rPr>
                        <a:t>PE_ID</a:t>
                      </a:r>
                      <a:endParaRPr lang="zh-CN" sz="1800" kern="10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latin typeface="+mn-ea"/>
                          <a:ea typeface="+mn-ea"/>
                          <a:cs typeface="Arial" panose="020B0604020202020204" pitchFamily="34" charset="0"/>
                        </a:rPr>
                        <a:t>0</a:t>
                      </a:r>
                      <a:endParaRPr lang="zh-CN" sz="1800" kern="10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975387"/>
                  </a:ext>
                </a:extLst>
              </a:tr>
              <a:tr h="286293">
                <a:tc>
                  <a:txBody>
                    <a:bodyPr/>
                    <a:lstStyle/>
                    <a:p>
                      <a:pPr algn="ctr">
                        <a:spcAft>
                          <a:spcPts val="0"/>
                        </a:spcAft>
                      </a:pPr>
                      <a:r>
                        <a:rPr lang="en-US" sz="1400" kern="100" dirty="0">
                          <a:effectLst/>
                          <a:latin typeface="+mn-ea"/>
                          <a:ea typeface="+mn-ea"/>
                          <a:cs typeface="Arial" panose="020B0604020202020204" pitchFamily="34" charset="0"/>
                        </a:rPr>
                        <a:t>HWPEReadAccReg</a:t>
                      </a:r>
                      <a:endParaRPr lang="zh-CN" sz="1800" kern="100" dirty="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a:effectLst/>
                          <a:latin typeface="+mn-ea"/>
                          <a:ea typeface="+mn-ea"/>
                          <a:cs typeface="Arial" panose="020B0604020202020204" pitchFamily="34" charset="0"/>
                        </a:rPr>
                        <a:t>16</a:t>
                      </a:r>
                      <a:endParaRPr lang="zh-CN" sz="1800" kern="100" dirty="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a:effectLst/>
                          <a:latin typeface="+mn-ea"/>
                          <a:ea typeface="+mn-ea"/>
                          <a:cs typeface="Arial" panose="020B0604020202020204" pitchFamily="34" charset="0"/>
                        </a:rPr>
                        <a:t>M(</a:t>
                      </a:r>
                      <a:r>
                        <a:rPr lang="en-US" sz="1400" kern="100" dirty="0" err="1">
                          <a:effectLst/>
                          <a:latin typeface="+mn-ea"/>
                          <a:ea typeface="+mn-ea"/>
                          <a:cs typeface="Arial" panose="020B0604020202020204" pitchFamily="34" charset="0"/>
                        </a:rPr>
                        <a:t>idx</a:t>
                      </a:r>
                      <a:r>
                        <a:rPr lang="en-US" sz="1400" kern="100" dirty="0">
                          <a:effectLst/>
                          <a:latin typeface="+mn-ea"/>
                          <a:ea typeface="+mn-ea"/>
                          <a:cs typeface="Arial" panose="020B0604020202020204" pitchFamily="34" charset="0"/>
                        </a:rPr>
                        <a:t>)</a:t>
                      </a:r>
                      <a:endParaRPr lang="zh-CN" sz="1800" kern="100" dirty="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a:effectLst/>
                          <a:latin typeface="+mn-ea"/>
                          <a:ea typeface="+mn-ea"/>
                          <a:cs typeface="Arial" panose="020B0604020202020204" pitchFamily="34" charset="0"/>
                        </a:rPr>
                        <a:t>1</a:t>
                      </a:r>
                      <a:endParaRPr lang="zh-CN" sz="1800" kern="100" dirty="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err="1">
                          <a:effectLst/>
                          <a:latin typeface="+mn-ea"/>
                          <a:ea typeface="+mn-ea"/>
                          <a:cs typeface="Arial" panose="020B0604020202020204" pitchFamily="34" charset="0"/>
                        </a:rPr>
                        <a:t>Acc_Reg_ID</a:t>
                      </a:r>
                      <a:endParaRPr lang="zh-CN" sz="1800" kern="100" dirty="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a:effectLst/>
                          <a:latin typeface="+mn-ea"/>
                          <a:ea typeface="+mn-ea"/>
                          <a:cs typeface="Arial" panose="020B0604020202020204" pitchFamily="34" charset="0"/>
                        </a:rPr>
                        <a:t>0</a:t>
                      </a:r>
                      <a:endParaRPr lang="zh-CN" sz="1800" kern="100" dirty="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latin typeface="+mn-ea"/>
                          <a:ea typeface="+mn-ea"/>
                          <a:cs typeface="Arial" panose="020B0604020202020204" pitchFamily="34" charset="0"/>
                        </a:rPr>
                        <a:t>PE_ID</a:t>
                      </a:r>
                      <a:endParaRPr lang="zh-CN" sz="1800" kern="10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latin typeface="+mn-ea"/>
                          <a:ea typeface="+mn-ea"/>
                          <a:cs typeface="Arial" panose="020B0604020202020204" pitchFamily="34" charset="0"/>
                        </a:rPr>
                        <a:t>0</a:t>
                      </a:r>
                      <a:endParaRPr lang="zh-CN" sz="1800" kern="10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4685035"/>
                  </a:ext>
                </a:extLst>
              </a:tr>
              <a:tr h="286293">
                <a:tc>
                  <a:txBody>
                    <a:bodyPr/>
                    <a:lstStyle/>
                    <a:p>
                      <a:pPr algn="ctr">
                        <a:spcAft>
                          <a:spcPts val="0"/>
                        </a:spcAft>
                      </a:pPr>
                      <a:r>
                        <a:rPr lang="en-US" sz="1400" kern="100" dirty="0">
                          <a:effectLst/>
                          <a:latin typeface="+mn-ea"/>
                          <a:ea typeface="+mn-ea"/>
                          <a:cs typeface="Arial" panose="020B0604020202020204" pitchFamily="34" charset="0"/>
                        </a:rPr>
                        <a:t>HWPEReLUMemWriteAccReg</a:t>
                      </a:r>
                      <a:endParaRPr lang="zh-CN" sz="1800" kern="100" dirty="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a:effectLst/>
                          <a:latin typeface="+mn-ea"/>
                          <a:ea typeface="+mn-ea"/>
                          <a:cs typeface="Arial" panose="020B0604020202020204" pitchFamily="34" charset="0"/>
                        </a:rPr>
                        <a:t>32</a:t>
                      </a:r>
                      <a:endParaRPr lang="zh-CN" sz="1800" kern="100" dirty="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a:effectLst/>
                          <a:latin typeface="+mn-ea"/>
                          <a:ea typeface="+mn-ea"/>
                          <a:cs typeface="Arial" panose="020B0604020202020204" pitchFamily="34" charset="0"/>
                        </a:rPr>
                        <a:t>——</a:t>
                      </a:r>
                      <a:endParaRPr lang="zh-CN" sz="1800" kern="100" dirty="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a:effectLst/>
                          <a:latin typeface="+mn-ea"/>
                          <a:ea typeface="+mn-ea"/>
                          <a:cs typeface="Arial" panose="020B0604020202020204" pitchFamily="34" charset="0"/>
                        </a:rPr>
                        <a:t>0</a:t>
                      </a:r>
                      <a:endParaRPr lang="zh-CN" sz="1800" kern="100" dirty="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a:effectLst/>
                          <a:latin typeface="+mn-ea"/>
                          <a:ea typeface="+mn-ea"/>
                          <a:cs typeface="Arial" panose="020B0604020202020204" pitchFamily="34" charset="0"/>
                        </a:rPr>
                        <a:t>M(</a:t>
                      </a:r>
                      <a:r>
                        <a:rPr lang="en-US" sz="1400" kern="100" dirty="0" err="1">
                          <a:effectLst/>
                          <a:latin typeface="+mn-ea"/>
                          <a:ea typeface="+mn-ea"/>
                          <a:cs typeface="Arial" panose="020B0604020202020204" pitchFamily="34" charset="0"/>
                        </a:rPr>
                        <a:t>addr</a:t>
                      </a:r>
                      <a:r>
                        <a:rPr lang="en-US" sz="1400" kern="100" dirty="0">
                          <a:effectLst/>
                          <a:latin typeface="+mn-ea"/>
                          <a:ea typeface="+mn-ea"/>
                          <a:cs typeface="Arial" panose="020B0604020202020204" pitchFamily="34" charset="0"/>
                        </a:rPr>
                        <a:t>)</a:t>
                      </a:r>
                      <a:endParaRPr lang="zh-CN" sz="1800" kern="100" dirty="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a:effectLst/>
                          <a:latin typeface="+mn-ea"/>
                          <a:ea typeface="+mn-ea"/>
                          <a:cs typeface="Arial" panose="020B0604020202020204" pitchFamily="34" charset="0"/>
                        </a:rPr>
                        <a:t>1</a:t>
                      </a:r>
                      <a:endParaRPr lang="zh-CN" sz="1800" kern="100" dirty="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err="1">
                          <a:effectLst/>
                          <a:latin typeface="+mn-ea"/>
                          <a:ea typeface="+mn-ea"/>
                          <a:cs typeface="Arial" panose="020B0604020202020204" pitchFamily="34" charset="0"/>
                        </a:rPr>
                        <a:t>AccReg_ID</a:t>
                      </a:r>
                      <a:endParaRPr lang="zh-CN" sz="1800" kern="100" dirty="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a:effectLst/>
                          <a:latin typeface="+mn-ea"/>
                          <a:ea typeface="+mn-ea"/>
                          <a:cs typeface="Arial" panose="020B0604020202020204" pitchFamily="34" charset="0"/>
                        </a:rPr>
                        <a:t>0</a:t>
                      </a:r>
                      <a:endParaRPr lang="zh-CN" sz="1800" kern="100" dirty="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1295302"/>
                  </a:ext>
                </a:extLst>
              </a:tr>
              <a:tr h="286293">
                <a:tc>
                  <a:txBody>
                    <a:bodyPr/>
                    <a:lstStyle/>
                    <a:p>
                      <a:pPr algn="ctr">
                        <a:spcAft>
                          <a:spcPts val="0"/>
                        </a:spcAft>
                      </a:pPr>
                      <a:r>
                        <a:rPr lang="en-US" sz="1400" kern="100" dirty="0">
                          <a:effectLst/>
                          <a:latin typeface="+mn-ea"/>
                          <a:ea typeface="+mn-ea"/>
                          <a:cs typeface="Arial" panose="020B0604020202020204" pitchFamily="34" charset="0"/>
                        </a:rPr>
                        <a:t>HWPEReset</a:t>
                      </a:r>
                      <a:endParaRPr lang="zh-CN" sz="1800" kern="100" dirty="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latin typeface="+mn-ea"/>
                          <a:ea typeface="+mn-ea"/>
                          <a:cs typeface="Arial" panose="020B0604020202020204" pitchFamily="34" charset="0"/>
                        </a:rPr>
                        <a:t>64</a:t>
                      </a:r>
                      <a:endParaRPr lang="zh-CN" sz="1800" kern="10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zh-CN" sz="1400" kern="100">
                          <a:effectLst/>
                          <a:latin typeface="+mn-ea"/>
                          <a:ea typeface="+mn-ea"/>
                          <a:cs typeface="Arial" panose="020B0604020202020204" pitchFamily="34" charset="0"/>
                        </a:rPr>
                        <a:t>——</a:t>
                      </a:r>
                      <a:endParaRPr lang="zh-CN" sz="1800" kern="10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latin typeface="+mn-ea"/>
                          <a:ea typeface="+mn-ea"/>
                          <a:cs typeface="Arial" panose="020B0604020202020204" pitchFamily="34" charset="0"/>
                        </a:rPr>
                        <a:t>0</a:t>
                      </a:r>
                      <a:endParaRPr lang="zh-CN" sz="1800" kern="10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zh-CN" sz="1400" kern="100" dirty="0">
                          <a:effectLst/>
                          <a:latin typeface="+mn-ea"/>
                          <a:ea typeface="+mn-ea"/>
                          <a:cs typeface="Arial" panose="020B0604020202020204" pitchFamily="34" charset="0"/>
                        </a:rPr>
                        <a:t>——</a:t>
                      </a:r>
                      <a:endParaRPr lang="zh-CN" sz="1800" kern="100" dirty="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a:effectLst/>
                          <a:latin typeface="+mn-ea"/>
                          <a:ea typeface="+mn-ea"/>
                          <a:cs typeface="Arial" panose="020B0604020202020204" pitchFamily="34" charset="0"/>
                        </a:rPr>
                        <a:t>0</a:t>
                      </a:r>
                      <a:endParaRPr lang="zh-CN" sz="1800" kern="100" dirty="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zh-CN" sz="1400" kern="100" dirty="0">
                          <a:effectLst/>
                          <a:latin typeface="+mn-ea"/>
                          <a:ea typeface="+mn-ea"/>
                          <a:cs typeface="Arial" panose="020B0604020202020204" pitchFamily="34" charset="0"/>
                        </a:rPr>
                        <a:t>——</a:t>
                      </a:r>
                      <a:endParaRPr lang="zh-CN" sz="1800" kern="100" dirty="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a:effectLst/>
                          <a:latin typeface="+mn-ea"/>
                          <a:ea typeface="+mn-ea"/>
                          <a:cs typeface="Arial" panose="020B0604020202020204" pitchFamily="34" charset="0"/>
                        </a:rPr>
                        <a:t>0</a:t>
                      </a:r>
                      <a:endParaRPr lang="zh-CN" sz="1800" kern="100" dirty="0">
                        <a:effectLst/>
                        <a:latin typeface="+mn-ea"/>
                        <a:ea typeface="+mn-ea"/>
                        <a:cs typeface="Arial" panose="020B0604020202020204" pitchFamily="34" charset="0"/>
                      </a:endParaRPr>
                    </a:p>
                  </a:txBody>
                  <a:tcPr marL="45720" marR="4572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037431"/>
                  </a:ext>
                </a:extLst>
              </a:tr>
            </a:tbl>
          </a:graphicData>
        </a:graphic>
      </p:graphicFrame>
      <p:sp>
        <p:nvSpPr>
          <p:cNvPr id="10" name="矩形 9"/>
          <p:cNvSpPr/>
          <p:nvPr/>
        </p:nvSpPr>
        <p:spPr>
          <a:xfrm>
            <a:off x="4401908" y="3931506"/>
            <a:ext cx="2127505" cy="307777"/>
          </a:xfrm>
          <a:prstGeom prst="rect">
            <a:avLst/>
          </a:prstGeom>
        </p:spPr>
        <p:txBody>
          <a:bodyPr wrap="none">
            <a:spAutoFit/>
          </a:bodyPr>
          <a:lstStyle/>
          <a:p>
            <a:r>
              <a:rPr lang="en-US" altLang="zh-CN" sz="1400" dirty="0">
                <a:latin typeface="Arial" panose="020B0604020202020204" pitchFamily="34" charset="0"/>
                <a:cs typeface="Arial" panose="020B0604020202020204" pitchFamily="34" charset="0"/>
              </a:rPr>
              <a:t>HWPE Instructions table</a:t>
            </a:r>
            <a:endParaRPr lang="zh-CN" altLang="en-US" sz="1400" dirty="0">
              <a:latin typeface="Arial" panose="020B0604020202020204" pitchFamily="34" charset="0"/>
              <a:cs typeface="Arial" panose="020B0604020202020204" pitchFamily="34" charset="0"/>
            </a:endParaRPr>
          </a:p>
        </p:txBody>
      </p:sp>
      <p:sp>
        <p:nvSpPr>
          <p:cNvPr id="11" name="矩形 10"/>
          <p:cNvSpPr/>
          <p:nvPr/>
        </p:nvSpPr>
        <p:spPr>
          <a:xfrm>
            <a:off x="3929824" y="1775167"/>
            <a:ext cx="3071675" cy="307777"/>
          </a:xfrm>
          <a:prstGeom prst="rect">
            <a:avLst/>
          </a:prstGeom>
        </p:spPr>
        <p:txBody>
          <a:bodyPr wrap="none">
            <a:spAutoFit/>
          </a:bodyPr>
          <a:lstStyle/>
          <a:p>
            <a:r>
              <a:rPr lang="en-US" altLang="zh-CN" sz="1400" dirty="0">
                <a:latin typeface="Arial" panose="020B0604020202020204" pitchFamily="34" charset="0"/>
                <a:cs typeface="Arial" panose="020B0604020202020204" pitchFamily="34" charset="0"/>
              </a:rPr>
              <a:t>RISC-V b</a:t>
            </a:r>
            <a:r>
              <a:rPr lang="zh-CN" altLang="en-US" sz="1400" dirty="0">
                <a:latin typeface="Arial" panose="020B0604020202020204" pitchFamily="34" charset="0"/>
                <a:cs typeface="Arial" panose="020B0604020202020204" pitchFamily="34" charset="0"/>
              </a:rPr>
              <a:t>asic opcode mapping table</a:t>
            </a:r>
          </a:p>
        </p:txBody>
      </p:sp>
      <p:sp>
        <p:nvSpPr>
          <p:cNvPr id="12" name="矩形 11"/>
          <p:cNvSpPr/>
          <p:nvPr/>
        </p:nvSpPr>
        <p:spPr>
          <a:xfrm>
            <a:off x="670931" y="1216682"/>
            <a:ext cx="11070659" cy="400110"/>
          </a:xfrm>
          <a:prstGeom prst="rect">
            <a:avLst/>
          </a:prstGeom>
        </p:spPr>
        <p:txBody>
          <a:bodyPr wrap="none">
            <a:spAutoFit/>
          </a:bodyPr>
          <a:lstStyle/>
          <a:p>
            <a:pPr marL="342900" indent="-180000">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HWPE has only 7 instructions based on custom-0 opcode of RISC-V extended instruction set</a:t>
            </a:r>
          </a:p>
        </p:txBody>
      </p:sp>
      <p:sp>
        <p:nvSpPr>
          <p:cNvPr id="13" name="灯片编号占位符 12"/>
          <p:cNvSpPr>
            <a:spLocks noGrp="1"/>
          </p:cNvSpPr>
          <p:nvPr>
            <p:ph type="sldNum" sz="quarter" idx="12"/>
          </p:nvPr>
        </p:nvSpPr>
        <p:spPr/>
        <p:txBody>
          <a:bodyPr/>
          <a:lstStyle/>
          <a:p>
            <a:fld id="{58A37B4A-138E-4662-9C04-9CB7F2DB7C50}" type="slidenum">
              <a:rPr lang="zh-CN" altLang="en-US" smtClean="0"/>
              <a:pPr/>
              <a:t>6</a:t>
            </a:fld>
            <a:endParaRPr lang="zh-CN" altLang="en-US" dirty="0"/>
          </a:p>
        </p:txBody>
      </p:sp>
      <p:cxnSp>
        <p:nvCxnSpPr>
          <p:cNvPr id="14" name="直接连接符 13"/>
          <p:cNvCxnSpPr/>
          <p:nvPr/>
        </p:nvCxnSpPr>
        <p:spPr>
          <a:xfrm>
            <a:off x="838200" y="1014761"/>
            <a:ext cx="10593659"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399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1670"/>
            <a:ext cx="10515600" cy="1325563"/>
          </a:xfrm>
        </p:spPr>
        <p:txBody>
          <a:bodyPr>
            <a:normAutofit/>
          </a:bodyPr>
          <a:lstStyle/>
          <a:p>
            <a:r>
              <a:rPr lang="en-US" altLang="zh-CN" sz="3600" dirty="0">
                <a:latin typeface="Arial" panose="020B0604020202020204" pitchFamily="34" charset="0"/>
                <a:cs typeface="Arial" panose="020B0604020202020204" pitchFamily="34" charset="0"/>
              </a:rPr>
              <a:t>What do HWPE Instructions do?</a:t>
            </a:r>
            <a:endParaRPr lang="zh-CN" altLang="en-US" sz="3600" dirty="0">
              <a:latin typeface="Arial" panose="020B0604020202020204" pitchFamily="34" charset="0"/>
              <a:cs typeface="Arial" panose="020B0604020202020204"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3891146445"/>
              </p:ext>
            </p:extLst>
          </p:nvPr>
        </p:nvGraphicFramePr>
        <p:xfrm>
          <a:off x="799169" y="1623854"/>
          <a:ext cx="10593661" cy="3566331"/>
        </p:xfrm>
        <a:graphic>
          <a:graphicData uri="http://schemas.openxmlformats.org/drawingml/2006/table">
            <a:tbl>
              <a:tblPr firstRow="1" bandRow="1">
                <a:tableStyleId>{2D5ABB26-0587-4C30-8999-92F81FD0307C}</a:tableStyleId>
              </a:tblPr>
              <a:tblGrid>
                <a:gridCol w="322086">
                  <a:extLst>
                    <a:ext uri="{9D8B030D-6E8A-4147-A177-3AD203B41FA5}">
                      <a16:colId xmlns:a16="http://schemas.microsoft.com/office/drawing/2014/main" val="893378232"/>
                    </a:ext>
                  </a:extLst>
                </a:gridCol>
                <a:gridCol w="3334835">
                  <a:extLst>
                    <a:ext uri="{9D8B030D-6E8A-4147-A177-3AD203B41FA5}">
                      <a16:colId xmlns:a16="http://schemas.microsoft.com/office/drawing/2014/main" val="3363170167"/>
                    </a:ext>
                  </a:extLst>
                </a:gridCol>
                <a:gridCol w="6936740">
                  <a:extLst>
                    <a:ext uri="{9D8B030D-6E8A-4147-A177-3AD203B41FA5}">
                      <a16:colId xmlns:a16="http://schemas.microsoft.com/office/drawing/2014/main" val="721925369"/>
                    </a:ext>
                  </a:extLst>
                </a:gridCol>
              </a:tblGrid>
              <a:tr h="444647">
                <a:tc>
                  <a:txBody>
                    <a:bodyPr/>
                    <a:lstStyle/>
                    <a:p>
                      <a:r>
                        <a:rPr lang="en-US" altLang="zh-CN" dirty="0">
                          <a:latin typeface="Arial" panose="020B0604020202020204" pitchFamily="34" charset="0"/>
                          <a:cs typeface="Arial" panose="020B0604020202020204" pitchFamily="34" charset="0"/>
                        </a:rPr>
                        <a:t>1</a:t>
                      </a:r>
                      <a:endParaRPr lang="zh-CN" altLang="en-US" dirty="0">
                        <a:latin typeface="Arial" panose="020B0604020202020204" pitchFamily="34" charset="0"/>
                        <a:cs typeface="Arial" panose="020B06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altLang="zh-CN" sz="1800" i="1" dirty="0">
                          <a:latin typeface="Arial" panose="020B0604020202020204" pitchFamily="34" charset="0"/>
                          <a:ea typeface="微软雅黑" panose="020B0503020204020204" pitchFamily="34" charset="-122"/>
                          <a:cs typeface="Arial" panose="020B0604020202020204" pitchFamily="34" charset="0"/>
                        </a:rPr>
                        <a:t>HWPEReset</a:t>
                      </a:r>
                      <a:endParaRPr lang="zh-CN" alt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latin typeface="Arial" panose="020B0604020202020204" pitchFamily="34" charset="0"/>
                          <a:ea typeface="微软雅黑" panose="020B0503020204020204" pitchFamily="34" charset="-122"/>
                          <a:cs typeface="Arial" panose="020B0604020202020204" pitchFamily="34" charset="0"/>
                        </a:rPr>
                        <a:t>perform a synchronous reset for the HWPE registers</a:t>
                      </a:r>
                      <a:endParaRPr lang="zh-CN" alt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1502871"/>
                  </a:ext>
                </a:extLst>
              </a:tr>
              <a:tr h="701584">
                <a:tc>
                  <a:txBody>
                    <a:bodyPr/>
                    <a:lstStyle/>
                    <a:p>
                      <a:r>
                        <a:rPr lang="en-US" altLang="zh-CN" dirty="0">
                          <a:latin typeface="Arial" panose="020B0604020202020204" pitchFamily="34" charset="0"/>
                          <a:cs typeface="Arial" panose="020B0604020202020204" pitchFamily="34" charset="0"/>
                        </a:rPr>
                        <a:t>2</a:t>
                      </a:r>
                      <a:endParaRPr lang="zh-CN" altLang="en-US" dirty="0">
                        <a:latin typeface="Arial" panose="020B0604020202020204" pitchFamily="34" charset="0"/>
                        <a:cs typeface="Arial" panose="020B06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altLang="zh-CN" sz="1800" i="1" dirty="0">
                          <a:latin typeface="Arial" panose="020B0604020202020204" pitchFamily="34" charset="0"/>
                          <a:ea typeface="微软雅黑" panose="020B0503020204020204" pitchFamily="34" charset="-122"/>
                          <a:cs typeface="Arial" panose="020B0604020202020204" pitchFamily="34" charset="0"/>
                        </a:rPr>
                        <a:t>HWPEWriteFmapAddrReg</a:t>
                      </a:r>
                      <a:endParaRPr lang="zh-CN" alt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latin typeface="Arial" panose="020B0604020202020204" pitchFamily="34" charset="0"/>
                          <a:ea typeface="微软雅黑" panose="020B0503020204020204" pitchFamily="34" charset="-122"/>
                          <a:cs typeface="Arial" panose="020B0604020202020204" pitchFamily="34" charset="0"/>
                        </a:rPr>
                        <a:t>configure 8 base address registers which point to the 8 initial points of the H-W plane</a:t>
                      </a:r>
                      <a:endParaRPr lang="zh-CN" alt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6622345"/>
                  </a:ext>
                </a:extLst>
              </a:tr>
              <a:tr h="419231">
                <a:tc>
                  <a:txBody>
                    <a:bodyPr/>
                    <a:lstStyle/>
                    <a:p>
                      <a:r>
                        <a:rPr lang="en-US" altLang="zh-CN" dirty="0">
                          <a:latin typeface="Arial" panose="020B0604020202020204" pitchFamily="34" charset="0"/>
                          <a:cs typeface="Arial" panose="020B0604020202020204" pitchFamily="34" charset="0"/>
                        </a:rPr>
                        <a:t>3</a:t>
                      </a:r>
                      <a:endParaRPr lang="zh-CN" altLang="en-US" dirty="0">
                        <a:latin typeface="Arial" panose="020B0604020202020204" pitchFamily="34" charset="0"/>
                        <a:cs typeface="Arial" panose="020B06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altLang="zh-CN" sz="1800" i="1" dirty="0">
                          <a:latin typeface="Arial" panose="020B0604020202020204" pitchFamily="34" charset="0"/>
                          <a:ea typeface="微软雅黑" panose="020B0503020204020204" pitchFamily="34" charset="-122"/>
                          <a:cs typeface="Arial" panose="020B0604020202020204" pitchFamily="34" charset="0"/>
                        </a:rPr>
                        <a:t>HWPEWriteCfgReg</a:t>
                      </a:r>
                      <a:endParaRPr lang="zh-CN" alt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latin typeface="Arial" panose="020B0604020202020204" pitchFamily="34" charset="0"/>
                          <a:ea typeface="微软雅黑" panose="020B0503020204020204" pitchFamily="34" charset="-122"/>
                          <a:cs typeface="Arial" panose="020B0604020202020204" pitchFamily="34" charset="0"/>
                        </a:rPr>
                        <a:t>configure control registers for convolution</a:t>
                      </a:r>
                      <a:endParaRPr lang="zh-CN" alt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2753082"/>
                  </a:ext>
                </a:extLst>
              </a:tr>
              <a:tr h="419231">
                <a:tc>
                  <a:txBody>
                    <a:bodyPr/>
                    <a:lstStyle/>
                    <a:p>
                      <a:r>
                        <a:rPr lang="en-US" altLang="zh-CN" dirty="0">
                          <a:latin typeface="Arial" panose="020B0604020202020204" pitchFamily="34" charset="0"/>
                          <a:cs typeface="Arial" panose="020B0604020202020204" pitchFamily="34" charset="0"/>
                        </a:rPr>
                        <a:t>4</a:t>
                      </a:r>
                      <a:endParaRPr lang="zh-CN" altLang="en-US" dirty="0">
                        <a:latin typeface="Arial" panose="020B0604020202020204" pitchFamily="34" charset="0"/>
                        <a:cs typeface="Arial" panose="020B06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i="1" dirty="0">
                          <a:latin typeface="Arial" panose="020B0604020202020204" pitchFamily="34" charset="0"/>
                          <a:ea typeface="微软雅黑" panose="020B0503020204020204" pitchFamily="34" charset="-122"/>
                          <a:cs typeface="Arial" panose="020B0604020202020204" pitchFamily="34" charset="0"/>
                        </a:rPr>
                        <a:t>HWPEWriteAccReg</a:t>
                      </a:r>
                      <a:endParaRPr lang="zh-CN" alt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latin typeface="Arial" panose="020B0604020202020204" pitchFamily="34" charset="0"/>
                          <a:ea typeface="微软雅黑" panose="020B0503020204020204" pitchFamily="34" charset="-122"/>
                          <a:cs typeface="Arial" panose="020B0604020202020204" pitchFamily="34" charset="0"/>
                        </a:rPr>
                        <a:t>reset or set AccRegs / adds the bias in convolution layers</a:t>
                      </a:r>
                      <a:endParaRPr lang="zh-CN" alt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1521792"/>
                  </a:ext>
                </a:extLst>
              </a:tr>
              <a:tr h="418280">
                <a:tc>
                  <a:txBody>
                    <a:bodyPr/>
                    <a:lstStyle/>
                    <a:p>
                      <a:r>
                        <a:rPr lang="en-US" altLang="zh-CN" dirty="0">
                          <a:latin typeface="Arial" panose="020B0604020202020204" pitchFamily="34" charset="0"/>
                          <a:cs typeface="Arial" panose="020B0604020202020204" pitchFamily="34" charset="0"/>
                        </a:rPr>
                        <a:t>5</a:t>
                      </a:r>
                      <a:endParaRPr lang="zh-CN" altLang="en-US" dirty="0">
                        <a:latin typeface="Arial" panose="020B0604020202020204" pitchFamily="34" charset="0"/>
                        <a:cs typeface="Arial" panose="020B06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altLang="zh-CN" sz="1800" i="1" dirty="0">
                          <a:latin typeface="Arial" panose="020B0604020202020204" pitchFamily="34" charset="0"/>
                          <a:ea typeface="微软雅黑" panose="020B0503020204020204" pitchFamily="34" charset="-122"/>
                          <a:cs typeface="Arial" panose="020B0604020202020204" pitchFamily="34" charset="0"/>
                        </a:rPr>
                        <a:t>HWPEMatrixMac</a:t>
                      </a:r>
                      <a:endParaRPr lang="zh-CN" alt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latin typeface="Arial" panose="020B0604020202020204" pitchFamily="34" charset="0"/>
                          <a:ea typeface="微软雅黑" panose="020B0503020204020204" pitchFamily="34" charset="-122"/>
                          <a:cs typeface="Arial" panose="020B0604020202020204" pitchFamily="34" charset="0"/>
                        </a:rPr>
                        <a:t>start first round of convolution operation</a:t>
                      </a:r>
                      <a:endParaRPr lang="zh-CN" alt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9688647"/>
                  </a:ext>
                </a:extLst>
              </a:tr>
              <a:tr h="461774">
                <a:tc>
                  <a:txBody>
                    <a:bodyPr/>
                    <a:lstStyle/>
                    <a:p>
                      <a:r>
                        <a:rPr lang="en-US" altLang="zh-CN" dirty="0">
                          <a:latin typeface="Arial" panose="020B0604020202020204" pitchFamily="34" charset="0"/>
                          <a:cs typeface="Arial" panose="020B0604020202020204" pitchFamily="34" charset="0"/>
                        </a:rPr>
                        <a:t>6</a:t>
                      </a:r>
                      <a:endParaRPr lang="zh-CN" altLang="en-US" dirty="0">
                        <a:latin typeface="Arial" panose="020B0604020202020204" pitchFamily="34" charset="0"/>
                        <a:cs typeface="Arial" panose="020B06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altLang="zh-CN" sz="1800" i="1" dirty="0">
                          <a:latin typeface="Arial" panose="020B0604020202020204" pitchFamily="34" charset="0"/>
                          <a:ea typeface="微软雅黑" panose="020B0503020204020204" pitchFamily="34" charset="-122"/>
                          <a:cs typeface="Arial" panose="020B0604020202020204" pitchFamily="34" charset="0"/>
                        </a:rPr>
                        <a:t>HWPEReadAccReg</a:t>
                      </a:r>
                      <a:endParaRPr lang="zh-CN" alt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chemeClr val="tx1"/>
                          </a:solidFill>
                          <a:latin typeface="Arial" panose="020B0604020202020204" pitchFamily="34" charset="0"/>
                          <a:ea typeface="微软雅黑" panose="020B0503020204020204" pitchFamily="34" charset="-122"/>
                          <a:cs typeface="Arial" panose="020B0604020202020204" pitchFamily="34" charset="0"/>
                        </a:rPr>
                        <a:t>read the </a:t>
                      </a:r>
                      <a:r>
                        <a:rPr lang="en-US" altLang="zh-CN" sz="1800" dirty="0" err="1">
                          <a:solidFill>
                            <a:schemeClr val="tx1"/>
                          </a:solidFill>
                          <a:latin typeface="Arial" panose="020B0604020202020204" pitchFamily="34" charset="0"/>
                          <a:ea typeface="微软雅黑" panose="020B0503020204020204" pitchFamily="34" charset="-122"/>
                          <a:cs typeface="Arial" panose="020B0604020202020204" pitchFamily="34" charset="0"/>
                        </a:rPr>
                        <a:t>AccRegs</a:t>
                      </a:r>
                      <a:r>
                        <a:rPr lang="en-US" altLang="zh-CN" sz="1800" dirty="0">
                          <a:solidFill>
                            <a:schemeClr val="tx1"/>
                          </a:solidFill>
                          <a:latin typeface="Arial" panose="020B0604020202020204" pitchFamily="34" charset="0"/>
                          <a:ea typeface="微软雅黑" panose="020B0503020204020204" pitchFamily="34" charset="-122"/>
                          <a:cs typeface="Arial" panose="020B0604020202020204" pitchFamily="34" charset="0"/>
                        </a:rPr>
                        <a:t> back to the MCU general registers</a:t>
                      </a:r>
                      <a:endParaRPr lang="zh-CN" altLang="en-US" dirty="0">
                        <a:solidFill>
                          <a:schemeClr val="tx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1163233"/>
                  </a:ext>
                </a:extLst>
              </a:tr>
              <a:tr h="701584">
                <a:tc>
                  <a:txBody>
                    <a:bodyPr/>
                    <a:lstStyle/>
                    <a:p>
                      <a:r>
                        <a:rPr lang="en-US" altLang="zh-CN" dirty="0">
                          <a:latin typeface="Arial" panose="020B0604020202020204" pitchFamily="34" charset="0"/>
                          <a:cs typeface="Arial" panose="020B0604020202020204" pitchFamily="34" charset="0"/>
                        </a:rPr>
                        <a:t>7</a:t>
                      </a:r>
                      <a:endParaRPr lang="zh-CN" altLang="en-US" dirty="0">
                        <a:latin typeface="Arial" panose="020B0604020202020204" pitchFamily="34" charset="0"/>
                        <a:cs typeface="Arial" panose="020B06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altLang="zh-CN" sz="1800" i="1" dirty="0">
                          <a:latin typeface="Arial" panose="020B0604020202020204" pitchFamily="34" charset="0"/>
                          <a:ea typeface="微软雅黑" panose="020B0503020204020204" pitchFamily="34" charset="-122"/>
                          <a:cs typeface="Arial" panose="020B0604020202020204" pitchFamily="34" charset="0"/>
                        </a:rPr>
                        <a:t>HWPEReLUMemWriteAccReg</a:t>
                      </a:r>
                      <a:endParaRPr lang="zh-CN" alt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altLang="zh-CN" sz="1800" dirty="0">
                          <a:latin typeface="Arial" panose="020B0604020202020204" pitchFamily="34" charset="0"/>
                          <a:ea typeface="微软雅黑" panose="020B0503020204020204" pitchFamily="34" charset="-122"/>
                          <a:cs typeface="Arial" panose="020B0604020202020204" pitchFamily="34" charset="0"/>
                        </a:rPr>
                        <a:t>execute ReLU operation and transfer the 32 bits AccRegs to 8 bits, then </a:t>
                      </a:r>
                      <a:r>
                        <a:rPr lang="en-US" altLang="zh-CN" sz="1800" dirty="0">
                          <a:solidFill>
                            <a:schemeClr val="tx1"/>
                          </a:solidFill>
                          <a:latin typeface="Arial" panose="020B0604020202020204" pitchFamily="34" charset="0"/>
                          <a:ea typeface="微软雅黑" panose="020B0503020204020204" pitchFamily="34" charset="-122"/>
                          <a:cs typeface="Arial" panose="020B0604020202020204" pitchFamily="34" charset="0"/>
                        </a:rPr>
                        <a:t>store the results into the specified memory address</a:t>
                      </a:r>
                      <a:endParaRPr lang="zh-CN" altLang="en-US" dirty="0">
                        <a:solidFill>
                          <a:schemeClr val="tx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1875639"/>
                  </a:ext>
                </a:extLst>
              </a:tr>
            </a:tbl>
          </a:graphicData>
        </a:graphic>
      </p:graphicFrame>
      <p:sp>
        <p:nvSpPr>
          <p:cNvPr id="7" name="灯片编号占位符 6"/>
          <p:cNvSpPr>
            <a:spLocks noGrp="1"/>
          </p:cNvSpPr>
          <p:nvPr>
            <p:ph type="sldNum" sz="quarter" idx="12"/>
          </p:nvPr>
        </p:nvSpPr>
        <p:spPr/>
        <p:txBody>
          <a:bodyPr/>
          <a:lstStyle/>
          <a:p>
            <a:fld id="{58A37B4A-138E-4662-9C04-9CB7F2DB7C50}" type="slidenum">
              <a:rPr lang="zh-CN" altLang="en-US" smtClean="0"/>
              <a:pPr/>
              <a:t>7</a:t>
            </a:fld>
            <a:endParaRPr lang="zh-CN" altLang="en-US" dirty="0"/>
          </a:p>
        </p:txBody>
      </p:sp>
      <p:cxnSp>
        <p:nvCxnSpPr>
          <p:cNvPr id="8" name="直接连接符 7"/>
          <p:cNvCxnSpPr/>
          <p:nvPr/>
        </p:nvCxnSpPr>
        <p:spPr>
          <a:xfrm>
            <a:off x="799170" y="1126273"/>
            <a:ext cx="10593659"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1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0924" y="0"/>
            <a:ext cx="10515600" cy="1325563"/>
          </a:xfrm>
        </p:spPr>
        <p:txBody>
          <a:bodyPr>
            <a:normAutofit/>
          </a:bodyPr>
          <a:lstStyle/>
          <a:p>
            <a:r>
              <a:rPr lang="en-US" altLang="zh-CN" sz="3600" dirty="0">
                <a:latin typeface="Arial" panose="020B0604020202020204" pitchFamily="34" charset="0"/>
                <a:cs typeface="Arial" panose="020B0604020202020204" pitchFamily="34" charset="0"/>
              </a:rPr>
              <a:t>How to run CNN: Config Registers</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740924" y="1047404"/>
            <a:ext cx="9328627" cy="508504"/>
          </a:xfrm>
        </p:spPr>
        <p:txBody>
          <a:bodyPr>
            <a:normAutofit/>
          </a:bodyPr>
          <a:lstStyle/>
          <a:p>
            <a:r>
              <a:rPr lang="en-US" altLang="zh-CN" sz="2000" i="1" dirty="0">
                <a:latin typeface="Arial" panose="020B0604020202020204" pitchFamily="34" charset="0"/>
                <a:ea typeface="微软雅黑" panose="020B0503020204020204" pitchFamily="34" charset="-122"/>
                <a:cs typeface="Arial" panose="020B0604020202020204" pitchFamily="34" charset="0"/>
              </a:rPr>
              <a:t>A convolution task is determined by the configuration registers</a:t>
            </a:r>
            <a:r>
              <a:rPr lang="en-US" altLang="zh-CN" sz="2000" dirty="0">
                <a:latin typeface="Arial" panose="020B0604020202020204" pitchFamily="34" charset="0"/>
                <a:ea typeface="微软雅黑" panose="020B0503020204020204" pitchFamily="34" charset="-122"/>
                <a:cs typeface="Arial" panose="020B0604020202020204" pitchFamily="34" charset="0"/>
              </a:rPr>
              <a:t>.</a:t>
            </a:r>
            <a:endParaRPr lang="zh-CN" altLang="en-US" sz="2000" dirty="0">
              <a:latin typeface="Arial" panose="020B0604020202020204" pitchFamily="34" charset="0"/>
              <a:ea typeface="微软雅黑" panose="020B0503020204020204" pitchFamily="34" charset="-122"/>
              <a:cs typeface="Arial" panose="020B0604020202020204" pitchFamily="34" charset="0"/>
            </a:endParaRPr>
          </a:p>
        </p:txBody>
      </p:sp>
      <p:sp>
        <p:nvSpPr>
          <p:cNvPr id="11" name="矩形 10"/>
          <p:cNvSpPr/>
          <p:nvPr/>
        </p:nvSpPr>
        <p:spPr>
          <a:xfrm>
            <a:off x="1293047" y="5600140"/>
            <a:ext cx="9881616" cy="1200329"/>
          </a:xfrm>
          <a:prstGeom prst="rect">
            <a:avLst/>
          </a:prstGeom>
        </p:spPr>
        <p:txBody>
          <a:bodyPr wrap="none">
            <a:spAutoFit/>
          </a:bodyPr>
          <a:lstStyle/>
          <a:p>
            <a:pPr marL="285750" indent="-72000" fontAlgn="base">
              <a:buFont typeface="Wingdings" panose="05000000000000000000" pitchFamily="2" charset="2"/>
              <a:buChar char="n"/>
            </a:pPr>
            <a:r>
              <a:rPr lang="en-US" altLang="zh-CN" dirty="0">
                <a:latin typeface="Calibri" panose="020F0502020204030204" pitchFamily="34" charset="0"/>
                <a:ea typeface="宋体" panose="02010600030101010101" pitchFamily="2" charset="-122"/>
              </a:rPr>
              <a:t> </a:t>
            </a:r>
            <a:r>
              <a:rPr lang="en-US" altLang="zh-CN" dirty="0" err="1">
                <a:latin typeface="Calibri" panose="020F0502020204030204" pitchFamily="34" charset="0"/>
                <a:ea typeface="宋体" panose="02010600030101010101" pitchFamily="2" charset="-122"/>
              </a:rPr>
              <a:t>FmapConvAddr</a:t>
            </a:r>
            <a:r>
              <a:rPr lang="en-US" altLang="zh-CN" dirty="0">
                <a:latin typeface="Calibri" panose="020F0502020204030204" pitchFamily="34" charset="0"/>
                <a:ea typeface="宋体" panose="02010600030101010101" pitchFamily="2" charset="-122"/>
              </a:rPr>
              <a:t>[</a:t>
            </a:r>
            <a:r>
              <a:rPr lang="en-US" altLang="zh-CN" dirty="0" err="1">
                <a:latin typeface="Calibri" panose="020F0502020204030204" pitchFamily="34" charset="0"/>
                <a:ea typeface="宋体" panose="02010600030101010101" pitchFamily="2" charset="-122"/>
              </a:rPr>
              <a:t>i</a:t>
            </a:r>
            <a:r>
              <a:rPr lang="en-US" altLang="zh-CN" dirty="0">
                <a:latin typeface="Calibri" panose="020F0502020204030204" pitchFamily="34" charset="0"/>
                <a:ea typeface="宋体" panose="02010600030101010101" pitchFamily="2" charset="-122"/>
              </a:rPr>
              <a:t>] = </a:t>
            </a:r>
            <a:r>
              <a:rPr lang="en-US" altLang="zh-CN" dirty="0" err="1">
                <a:latin typeface="Calibri" panose="020F0502020204030204" pitchFamily="34" charset="0"/>
                <a:ea typeface="宋体" panose="02010600030101010101" pitchFamily="2" charset="-122"/>
              </a:rPr>
              <a:t>FmapAddrBase</a:t>
            </a:r>
            <a:r>
              <a:rPr lang="en-US" altLang="zh-CN" dirty="0">
                <a:latin typeface="Calibri" panose="020F0502020204030204" pitchFamily="34" charset="0"/>
                <a:ea typeface="宋体" panose="02010600030101010101" pitchFamily="2" charset="-122"/>
              </a:rPr>
              <a:t>[</a:t>
            </a:r>
            <a:r>
              <a:rPr lang="en-US" altLang="zh-CN" dirty="0" err="1">
                <a:latin typeface="Calibri" panose="020F0502020204030204" pitchFamily="34" charset="0"/>
                <a:ea typeface="宋体" panose="02010600030101010101" pitchFamily="2" charset="-122"/>
              </a:rPr>
              <a:t>i</a:t>
            </a:r>
            <a:r>
              <a:rPr lang="en-US" altLang="zh-CN" dirty="0">
                <a:latin typeface="Calibri" panose="020F0502020204030204" pitchFamily="34" charset="0"/>
                <a:ea typeface="宋体" panose="02010600030101010101" pitchFamily="2" charset="-122"/>
              </a:rPr>
              <a:t>] + </a:t>
            </a:r>
            <a:r>
              <a:rPr lang="en-US" altLang="zh-CN" dirty="0" err="1">
                <a:latin typeface="Calibri" panose="020F0502020204030204" pitchFamily="34" charset="0"/>
                <a:ea typeface="宋体" panose="02010600030101010101" pitchFamily="2" charset="-122"/>
              </a:rPr>
              <a:t>x·W_stride</a:t>
            </a:r>
            <a:r>
              <a:rPr lang="en-US" altLang="zh-CN" dirty="0">
                <a:latin typeface="Calibri" panose="020F0502020204030204" pitchFamily="34" charset="0"/>
                <a:ea typeface="宋体" panose="02010600030101010101" pitchFamily="2" charset="-122"/>
              </a:rPr>
              <a:t> + </a:t>
            </a:r>
            <a:r>
              <a:rPr lang="en-US" altLang="zh-CN" dirty="0" err="1">
                <a:latin typeface="Calibri" panose="020F0502020204030204" pitchFamily="34" charset="0"/>
                <a:ea typeface="宋体" panose="02010600030101010101" pitchFamily="2" charset="-122"/>
              </a:rPr>
              <a:t>y·H_stride</a:t>
            </a:r>
            <a:r>
              <a:rPr lang="en-US" altLang="zh-CN" dirty="0">
                <a:latin typeface="Calibri" panose="020F0502020204030204" pitchFamily="34" charset="0"/>
                <a:ea typeface="宋体" panose="02010600030101010101" pitchFamily="2" charset="-122"/>
              </a:rPr>
              <a:t>          0</a:t>
            </a:r>
            <a:r>
              <a:rPr lang="zh-CN" altLang="en-US" dirty="0">
                <a:latin typeface="Calibri" panose="020F0502020204030204" pitchFamily="34" charset="0"/>
                <a:ea typeface="宋体" panose="02010600030101010101" pitchFamily="2" charset="-122"/>
              </a:rPr>
              <a:t>≤</a:t>
            </a:r>
            <a:r>
              <a:rPr lang="en-US" altLang="zh-CN" dirty="0">
                <a:latin typeface="Calibri" panose="020F0502020204030204" pitchFamily="34" charset="0"/>
                <a:ea typeface="宋体" panose="02010600030101010101" pitchFamily="2" charset="-122"/>
              </a:rPr>
              <a:t>x</a:t>
            </a:r>
            <a:r>
              <a:rPr lang="zh-CN" altLang="en-US" dirty="0">
                <a:latin typeface="Calibri" panose="020F0502020204030204" pitchFamily="34" charset="0"/>
                <a:ea typeface="宋体" panose="02010600030101010101" pitchFamily="2" charset="-122"/>
              </a:rPr>
              <a:t>≤</a:t>
            </a:r>
            <a:r>
              <a:rPr lang="en-US" altLang="zh-CN" dirty="0" err="1">
                <a:latin typeface="Calibri" panose="020F0502020204030204" pitchFamily="34" charset="0"/>
                <a:ea typeface="宋体" panose="02010600030101010101" pitchFamily="2" charset="-122"/>
              </a:rPr>
              <a:t>H_count</a:t>
            </a:r>
            <a:r>
              <a:rPr lang="en-US" altLang="zh-CN" dirty="0">
                <a:latin typeface="Calibri" panose="020F0502020204030204" pitchFamily="34" charset="0"/>
                <a:ea typeface="宋体" panose="02010600030101010101" pitchFamily="2" charset="-122"/>
              </a:rPr>
              <a:t>; 0</a:t>
            </a:r>
            <a:r>
              <a:rPr lang="zh-CN" altLang="en-US" dirty="0">
                <a:latin typeface="Calibri" panose="020F0502020204030204" pitchFamily="34" charset="0"/>
                <a:ea typeface="宋体" panose="02010600030101010101" pitchFamily="2" charset="-122"/>
              </a:rPr>
              <a:t>≤</a:t>
            </a:r>
            <a:r>
              <a:rPr lang="en-US" altLang="zh-CN" dirty="0">
                <a:latin typeface="Calibri" panose="020F0502020204030204" pitchFamily="34" charset="0"/>
                <a:ea typeface="宋体" panose="02010600030101010101" pitchFamily="2" charset="-122"/>
              </a:rPr>
              <a:t>y</a:t>
            </a:r>
            <a:r>
              <a:rPr lang="zh-CN" altLang="en-US" dirty="0">
                <a:latin typeface="Calibri" panose="020F0502020204030204" pitchFamily="34" charset="0"/>
                <a:ea typeface="宋体" panose="02010600030101010101" pitchFamily="2" charset="-122"/>
              </a:rPr>
              <a:t>≤</a:t>
            </a:r>
            <a:r>
              <a:rPr lang="en-US" altLang="zh-CN" dirty="0" err="1">
                <a:latin typeface="Calibri" panose="020F0502020204030204" pitchFamily="34" charset="0"/>
                <a:ea typeface="宋体" panose="02010600030101010101" pitchFamily="2" charset="-122"/>
              </a:rPr>
              <a:t>W_count</a:t>
            </a:r>
            <a:endParaRPr lang="en-US" altLang="zh-CN" dirty="0">
              <a:latin typeface="Calibri" panose="020F0502020204030204" pitchFamily="34" charset="0"/>
              <a:ea typeface="宋体" panose="02010600030101010101" pitchFamily="2" charset="-122"/>
            </a:endParaRPr>
          </a:p>
          <a:p>
            <a:pPr marL="213750" fontAlgn="base"/>
            <a:endParaRPr lang="en-US" altLang="zh-CN" dirty="0">
              <a:latin typeface="Calibri" panose="020F0502020204030204" pitchFamily="34" charset="0"/>
              <a:ea typeface="宋体" panose="02010600030101010101" pitchFamily="2" charset="-122"/>
            </a:endParaRPr>
          </a:p>
          <a:p>
            <a:pPr marL="285750" indent="-72000" fontAlgn="base">
              <a:buFont typeface="Wingdings" panose="05000000000000000000" pitchFamily="2" charset="2"/>
              <a:buChar char="n"/>
            </a:pPr>
            <a:r>
              <a:rPr lang="en-US" altLang="zh-CN" dirty="0">
                <a:solidFill>
                  <a:srgbClr val="FF0000"/>
                </a:solidFill>
                <a:latin typeface="Calibri" panose="020F0502020204030204" pitchFamily="34" charset="0"/>
                <a:ea typeface="宋体" panose="02010600030101010101" pitchFamily="2" charset="-122"/>
              </a:rPr>
              <a:t> </a:t>
            </a:r>
            <a:r>
              <a:rPr lang="en-US" altLang="zh-CN" dirty="0" err="1">
                <a:latin typeface="Calibri" panose="020F0502020204030204" pitchFamily="34" charset="0"/>
                <a:ea typeface="宋体" panose="02010600030101010101" pitchFamily="2" charset="-122"/>
              </a:rPr>
              <a:t>FmapSramAddr</a:t>
            </a:r>
            <a:r>
              <a:rPr lang="en-US" altLang="zh-CN" dirty="0">
                <a:latin typeface="Calibri" panose="020F0502020204030204" pitchFamily="34" charset="0"/>
                <a:ea typeface="宋体" panose="02010600030101010101" pitchFamily="2" charset="-122"/>
              </a:rPr>
              <a:t>[</a:t>
            </a:r>
            <a:r>
              <a:rPr lang="en-US" altLang="zh-CN" dirty="0" err="1">
                <a:latin typeface="Calibri" panose="020F0502020204030204" pitchFamily="34" charset="0"/>
                <a:ea typeface="宋体" panose="02010600030101010101" pitchFamily="2" charset="-122"/>
              </a:rPr>
              <a:t>i</a:t>
            </a:r>
            <a:r>
              <a:rPr lang="en-US" altLang="zh-CN" dirty="0">
                <a:latin typeface="Calibri" panose="020F0502020204030204" pitchFamily="34" charset="0"/>
                <a:ea typeface="宋体" panose="02010600030101010101" pitchFamily="2" charset="-122"/>
              </a:rPr>
              <a:t>] = </a:t>
            </a:r>
            <a:r>
              <a:rPr lang="en-US" altLang="zh-CN" dirty="0" err="1">
                <a:latin typeface="Calibri" panose="020F0502020204030204" pitchFamily="34" charset="0"/>
                <a:ea typeface="宋体" panose="02010600030101010101" pitchFamily="2" charset="-122"/>
              </a:rPr>
              <a:t>FmapConvAddr</a:t>
            </a:r>
            <a:r>
              <a:rPr lang="en-US" altLang="zh-CN" dirty="0">
                <a:latin typeface="Calibri" panose="020F0502020204030204" pitchFamily="34" charset="0"/>
                <a:ea typeface="宋体" panose="02010600030101010101" pitchFamily="2" charset="-122"/>
              </a:rPr>
              <a:t>[</a:t>
            </a:r>
            <a:r>
              <a:rPr lang="en-US" altLang="zh-CN" dirty="0" err="1">
                <a:latin typeface="Calibri" panose="020F0502020204030204" pitchFamily="34" charset="0"/>
                <a:ea typeface="宋体" panose="02010600030101010101" pitchFamily="2" charset="-122"/>
              </a:rPr>
              <a:t>i</a:t>
            </a:r>
            <a:r>
              <a:rPr lang="en-US" altLang="zh-CN" dirty="0">
                <a:latin typeface="Calibri" panose="020F0502020204030204" pitchFamily="34" charset="0"/>
                <a:ea typeface="宋体" panose="02010600030101010101" pitchFamily="2" charset="-122"/>
              </a:rPr>
              <a:t>] + </a:t>
            </a:r>
            <a:r>
              <a:rPr lang="en-US" altLang="zh-CN" dirty="0" err="1">
                <a:latin typeface="Calibri" panose="020F0502020204030204" pitchFamily="34" charset="0"/>
                <a:ea typeface="宋体" panose="02010600030101010101" pitchFamily="2" charset="-122"/>
              </a:rPr>
              <a:t>m·Conv_W_stride</a:t>
            </a:r>
            <a:r>
              <a:rPr lang="en-US" altLang="zh-CN" dirty="0">
                <a:latin typeface="Calibri" panose="020F0502020204030204" pitchFamily="34" charset="0"/>
                <a:ea typeface="宋体" panose="02010600030101010101" pitchFamily="2" charset="-122"/>
              </a:rPr>
              <a:t> + </a:t>
            </a:r>
            <a:r>
              <a:rPr lang="en-US" altLang="zh-CN" dirty="0" err="1">
                <a:latin typeface="Calibri" panose="020F0502020204030204" pitchFamily="34" charset="0"/>
                <a:ea typeface="宋体" panose="02010600030101010101" pitchFamily="2" charset="-122"/>
              </a:rPr>
              <a:t>n·Conv_CH_stride</a:t>
            </a:r>
            <a:r>
              <a:rPr lang="en-US" altLang="zh-CN" dirty="0">
                <a:latin typeface="Calibri" panose="020F0502020204030204" pitchFamily="34" charset="0"/>
                <a:ea typeface="宋体" panose="02010600030101010101" pitchFamily="2" charset="-122"/>
              </a:rPr>
              <a:t> </a:t>
            </a:r>
          </a:p>
          <a:p>
            <a:pPr marL="213750" fontAlgn="base"/>
            <a:r>
              <a:rPr lang="en-US" altLang="zh-CN" dirty="0">
                <a:latin typeface="Calibri" panose="020F0502020204030204" pitchFamily="34" charset="0"/>
                <a:ea typeface="宋体" panose="02010600030101010101" pitchFamily="2" charset="-122"/>
              </a:rPr>
              <a:t>						       0</a:t>
            </a:r>
            <a:r>
              <a:rPr lang="zh-CN" altLang="en-US" dirty="0">
                <a:latin typeface="Calibri" panose="020F0502020204030204" pitchFamily="34" charset="0"/>
                <a:ea typeface="宋体" panose="02010600030101010101" pitchFamily="2" charset="-122"/>
              </a:rPr>
              <a:t>≤</a:t>
            </a:r>
            <a:r>
              <a:rPr lang="en-US" altLang="zh-CN" dirty="0">
                <a:latin typeface="Calibri" panose="020F0502020204030204" pitchFamily="34" charset="0"/>
                <a:ea typeface="宋体" panose="02010600030101010101" pitchFamily="2" charset="-122"/>
              </a:rPr>
              <a:t>m</a:t>
            </a:r>
            <a:r>
              <a:rPr lang="zh-CN" altLang="en-US" dirty="0">
                <a:latin typeface="Calibri" panose="020F0502020204030204" pitchFamily="34" charset="0"/>
                <a:ea typeface="宋体" panose="02010600030101010101" pitchFamily="2" charset="-122"/>
              </a:rPr>
              <a:t>≤</a:t>
            </a:r>
            <a:r>
              <a:rPr lang="en-US" altLang="zh-CN" dirty="0" err="1">
                <a:latin typeface="Calibri" panose="020F0502020204030204" pitchFamily="34" charset="0"/>
                <a:ea typeface="宋体" panose="02010600030101010101" pitchFamily="2" charset="-122"/>
              </a:rPr>
              <a:t>Conv_CH_count</a:t>
            </a:r>
            <a:r>
              <a:rPr lang="en-US" altLang="zh-CN" dirty="0">
                <a:latin typeface="Calibri" panose="020F0502020204030204" pitchFamily="34" charset="0"/>
                <a:ea typeface="宋体" panose="02010600030101010101" pitchFamily="2" charset="-122"/>
              </a:rPr>
              <a:t>; 0</a:t>
            </a:r>
            <a:r>
              <a:rPr lang="zh-CN" altLang="en-US" dirty="0">
                <a:latin typeface="Calibri" panose="020F0502020204030204" pitchFamily="34" charset="0"/>
                <a:ea typeface="宋体" panose="02010600030101010101" pitchFamily="2" charset="-122"/>
              </a:rPr>
              <a:t>≤</a:t>
            </a:r>
            <a:r>
              <a:rPr lang="en-US" altLang="zh-CN" dirty="0">
                <a:latin typeface="Calibri" panose="020F0502020204030204" pitchFamily="34" charset="0"/>
                <a:ea typeface="宋体" panose="02010600030101010101" pitchFamily="2" charset="-122"/>
              </a:rPr>
              <a:t>n</a:t>
            </a:r>
            <a:r>
              <a:rPr lang="zh-CN" altLang="en-US" dirty="0">
                <a:latin typeface="Calibri" panose="020F0502020204030204" pitchFamily="34" charset="0"/>
                <a:ea typeface="宋体" panose="02010600030101010101" pitchFamily="2" charset="-122"/>
              </a:rPr>
              <a:t>≤</a:t>
            </a:r>
            <a:r>
              <a:rPr lang="en-US" altLang="zh-CN" dirty="0" err="1">
                <a:latin typeface="Calibri" panose="020F0502020204030204" pitchFamily="34" charset="0"/>
                <a:ea typeface="宋体" panose="02010600030101010101" pitchFamily="2" charset="-122"/>
              </a:rPr>
              <a:t>Kernel_size</a:t>
            </a:r>
            <a:endParaRPr lang="zh-CN" altLang="en-US" dirty="0"/>
          </a:p>
        </p:txBody>
      </p:sp>
      <p:pic>
        <p:nvPicPr>
          <p:cNvPr id="19" name="图片 18"/>
          <p:cNvPicPr>
            <a:picLocks noChangeAspect="1"/>
          </p:cNvPicPr>
          <p:nvPr/>
        </p:nvPicPr>
        <p:blipFill>
          <a:blip r:embed="rId3"/>
          <a:stretch>
            <a:fillRect/>
          </a:stretch>
        </p:blipFill>
        <p:spPr>
          <a:xfrm>
            <a:off x="740924" y="1434341"/>
            <a:ext cx="8950637" cy="3658147"/>
          </a:xfrm>
          <a:prstGeom prst="rect">
            <a:avLst/>
          </a:prstGeom>
        </p:spPr>
      </p:pic>
      <p:sp>
        <p:nvSpPr>
          <p:cNvPr id="12" name="矩形 11"/>
          <p:cNvSpPr/>
          <p:nvPr/>
        </p:nvSpPr>
        <p:spPr>
          <a:xfrm>
            <a:off x="656197" y="5337604"/>
            <a:ext cx="3812839" cy="923330"/>
          </a:xfrm>
          <a:prstGeom prst="rect">
            <a:avLst/>
          </a:prstGeom>
        </p:spPr>
        <p:txBody>
          <a:bodyPr wrap="none">
            <a:spAutoFit/>
          </a:bodyPr>
          <a:lstStyle/>
          <a:p>
            <a:r>
              <a:rPr lang="en-US" altLang="zh-CN" dirty="0">
                <a:latin typeface="Calibri" panose="020F0502020204030204" pitchFamily="34" charset="0"/>
                <a:ea typeface="宋体" panose="02010600030101010101" pitchFamily="2" charset="-122"/>
              </a:rPr>
              <a:t>Head address of convolution windows:</a:t>
            </a:r>
          </a:p>
          <a:p>
            <a:endParaRPr lang="en-US" altLang="zh-CN" dirty="0">
              <a:latin typeface="Calibri" panose="020F0502020204030204" pitchFamily="34" charset="0"/>
              <a:ea typeface="宋体" panose="02010600030101010101" pitchFamily="2" charset="-122"/>
            </a:endParaRPr>
          </a:p>
          <a:p>
            <a:r>
              <a:rPr lang="en-US" altLang="zh-CN" dirty="0">
                <a:latin typeface="Calibri" panose="020F0502020204030204" pitchFamily="34" charset="0"/>
                <a:ea typeface="宋体" panose="02010600030101010101" pitchFamily="2" charset="-122"/>
              </a:rPr>
              <a:t>SRAM memory access address:</a:t>
            </a:r>
            <a:endParaRPr lang="zh-CN" altLang="en-US" dirty="0"/>
          </a:p>
        </p:txBody>
      </p:sp>
      <p:sp>
        <p:nvSpPr>
          <p:cNvPr id="15" name="文本框 14"/>
          <p:cNvSpPr txBox="1"/>
          <p:nvPr/>
        </p:nvSpPr>
        <p:spPr>
          <a:xfrm>
            <a:off x="8222601" y="2981364"/>
            <a:ext cx="2483637" cy="2585323"/>
          </a:xfrm>
          <a:prstGeom prst="rect">
            <a:avLst/>
          </a:prstGeom>
          <a:noFill/>
          <a:ln w="19050">
            <a:solidFill>
              <a:srgbClr val="FF0000"/>
            </a:solidFill>
          </a:ln>
        </p:spPr>
        <p:txBody>
          <a:bodyPr wrap="square" rtlCol="0">
            <a:spAutoFit/>
          </a:bodyPr>
          <a:lstStyle/>
          <a:p>
            <a:r>
              <a:rPr lang="en-US" altLang="zh-CN" i="1" dirty="0">
                <a:latin typeface="Calibri" panose="020F0502020204030204" pitchFamily="34" charset="0"/>
                <a:cs typeface="Calibri" panose="020F0502020204030204" pitchFamily="34" charset="0"/>
              </a:rPr>
              <a:t>Config Registers:</a:t>
            </a:r>
          </a:p>
          <a:p>
            <a:pPr indent="457200"/>
            <a:r>
              <a:rPr lang="en-US" altLang="zh-CN" i="1" dirty="0" err="1">
                <a:latin typeface="Calibri" panose="020F0502020204030204" pitchFamily="34" charset="0"/>
                <a:cs typeface="Calibri" panose="020F0502020204030204" pitchFamily="34" charset="0"/>
              </a:rPr>
              <a:t>FmapAddrBase</a:t>
            </a:r>
            <a:r>
              <a:rPr lang="en-US" altLang="zh-CN" i="1" dirty="0">
                <a:latin typeface="Calibri" panose="020F0502020204030204" pitchFamily="34" charset="0"/>
                <a:cs typeface="Calibri" panose="020F0502020204030204" pitchFamily="34" charset="0"/>
              </a:rPr>
              <a:t>[8]</a:t>
            </a:r>
          </a:p>
          <a:p>
            <a:pPr indent="457200"/>
            <a:r>
              <a:rPr lang="en-US" altLang="zh-CN" i="1" dirty="0" err="1">
                <a:latin typeface="Calibri" panose="020F0502020204030204" pitchFamily="34" charset="0"/>
                <a:cs typeface="Calibri" panose="020F0502020204030204" pitchFamily="34" charset="0"/>
              </a:rPr>
              <a:t>H_stride</a:t>
            </a:r>
            <a:endParaRPr lang="en-US" altLang="zh-CN" i="1" dirty="0">
              <a:latin typeface="Calibri" panose="020F0502020204030204" pitchFamily="34" charset="0"/>
              <a:cs typeface="Calibri" panose="020F0502020204030204" pitchFamily="34" charset="0"/>
            </a:endParaRPr>
          </a:p>
          <a:p>
            <a:pPr indent="457200"/>
            <a:r>
              <a:rPr lang="en-US" altLang="zh-CN" i="1" dirty="0" err="1">
                <a:latin typeface="Calibri" panose="020F0502020204030204" pitchFamily="34" charset="0"/>
                <a:cs typeface="Calibri" panose="020F0502020204030204" pitchFamily="34" charset="0"/>
              </a:rPr>
              <a:t>W_stride</a:t>
            </a:r>
            <a:endParaRPr lang="en-US" altLang="zh-CN" i="1" dirty="0">
              <a:latin typeface="Calibri" panose="020F0502020204030204" pitchFamily="34" charset="0"/>
              <a:cs typeface="Calibri" panose="020F0502020204030204" pitchFamily="34" charset="0"/>
            </a:endParaRPr>
          </a:p>
          <a:p>
            <a:pPr indent="457200"/>
            <a:r>
              <a:rPr lang="en-US" altLang="zh-CN" i="1" dirty="0" err="1">
                <a:latin typeface="Calibri" panose="020F0502020204030204" pitchFamily="34" charset="0"/>
                <a:cs typeface="Calibri" panose="020F0502020204030204" pitchFamily="34" charset="0"/>
              </a:rPr>
              <a:t>H_count</a:t>
            </a:r>
            <a:endParaRPr lang="en-US" altLang="zh-CN" i="1" dirty="0">
              <a:latin typeface="Calibri" panose="020F0502020204030204" pitchFamily="34" charset="0"/>
              <a:cs typeface="Calibri" panose="020F0502020204030204" pitchFamily="34" charset="0"/>
            </a:endParaRPr>
          </a:p>
          <a:p>
            <a:pPr indent="457200"/>
            <a:r>
              <a:rPr lang="en-US" altLang="zh-CN" i="1" dirty="0" err="1">
                <a:latin typeface="Calibri" panose="020F0502020204030204" pitchFamily="34" charset="0"/>
                <a:cs typeface="Calibri" panose="020F0502020204030204" pitchFamily="34" charset="0"/>
              </a:rPr>
              <a:t>W_count</a:t>
            </a:r>
            <a:endParaRPr lang="en-US" altLang="zh-CN" i="1" dirty="0">
              <a:latin typeface="Calibri" panose="020F0502020204030204" pitchFamily="34" charset="0"/>
              <a:cs typeface="Calibri" panose="020F0502020204030204" pitchFamily="34" charset="0"/>
            </a:endParaRPr>
          </a:p>
          <a:p>
            <a:pPr indent="457200"/>
            <a:r>
              <a:rPr lang="en-US" altLang="zh-CN" i="1" dirty="0" err="1">
                <a:latin typeface="Calibri" panose="020F0502020204030204" pitchFamily="34" charset="0"/>
                <a:cs typeface="Calibri" panose="020F0502020204030204" pitchFamily="34" charset="0"/>
              </a:rPr>
              <a:t>Conv_W_stride</a:t>
            </a:r>
            <a:endParaRPr lang="en-US" altLang="zh-CN" i="1" dirty="0">
              <a:latin typeface="Calibri" panose="020F0502020204030204" pitchFamily="34" charset="0"/>
              <a:cs typeface="Calibri" panose="020F0502020204030204" pitchFamily="34" charset="0"/>
            </a:endParaRPr>
          </a:p>
          <a:p>
            <a:pPr indent="457200"/>
            <a:r>
              <a:rPr lang="en-US" altLang="zh-CN" i="1" dirty="0" err="1">
                <a:latin typeface="Calibri" panose="020F0502020204030204" pitchFamily="34" charset="0"/>
                <a:cs typeface="Calibri" panose="020F0502020204030204" pitchFamily="34" charset="0"/>
              </a:rPr>
              <a:t>Kernel_size</a:t>
            </a:r>
            <a:endParaRPr lang="en-US" altLang="zh-CN" i="1" dirty="0">
              <a:latin typeface="Calibri" panose="020F0502020204030204" pitchFamily="34" charset="0"/>
              <a:cs typeface="Calibri" panose="020F0502020204030204" pitchFamily="34" charset="0"/>
            </a:endParaRPr>
          </a:p>
          <a:p>
            <a:pPr indent="457200"/>
            <a:r>
              <a:rPr lang="en-US" altLang="zh-CN" i="1" dirty="0" err="1">
                <a:latin typeface="Calibri" panose="020F0502020204030204" pitchFamily="34" charset="0"/>
                <a:cs typeface="Calibri" panose="020F0502020204030204" pitchFamily="34" charset="0"/>
              </a:rPr>
              <a:t>Conv_CH_count</a:t>
            </a:r>
            <a:endParaRPr lang="zh-CN" altLang="en-US" i="1" dirty="0">
              <a:latin typeface="Calibri" panose="020F0502020204030204" pitchFamily="34" charset="0"/>
              <a:cs typeface="Calibri" panose="020F0502020204030204" pitchFamily="34" charset="0"/>
            </a:endParaRPr>
          </a:p>
        </p:txBody>
      </p:sp>
      <p:sp>
        <p:nvSpPr>
          <p:cNvPr id="17" name="文本框 16"/>
          <p:cNvSpPr txBox="1"/>
          <p:nvPr/>
        </p:nvSpPr>
        <p:spPr>
          <a:xfrm>
            <a:off x="4288445" y="5107259"/>
            <a:ext cx="184731" cy="369332"/>
          </a:xfrm>
          <a:prstGeom prst="rect">
            <a:avLst/>
          </a:prstGeom>
          <a:noFill/>
        </p:spPr>
        <p:txBody>
          <a:bodyPr wrap="none" rtlCol="0">
            <a:spAutoFit/>
          </a:bodyPr>
          <a:lstStyle/>
          <a:p>
            <a:endParaRPr lang="zh-CN" altLang="en-US" dirty="0"/>
          </a:p>
        </p:txBody>
      </p:sp>
      <p:sp>
        <p:nvSpPr>
          <p:cNvPr id="20" name="灯片编号占位符 19"/>
          <p:cNvSpPr>
            <a:spLocks noGrp="1"/>
          </p:cNvSpPr>
          <p:nvPr>
            <p:ph type="sldNum" sz="quarter" idx="12"/>
          </p:nvPr>
        </p:nvSpPr>
        <p:spPr/>
        <p:txBody>
          <a:bodyPr/>
          <a:lstStyle/>
          <a:p>
            <a:fld id="{58A37B4A-138E-4662-9C04-9CB7F2DB7C50}" type="slidenum">
              <a:rPr lang="zh-CN" altLang="en-US" smtClean="0"/>
              <a:pPr/>
              <a:t>8</a:t>
            </a:fld>
            <a:endParaRPr lang="zh-CN" altLang="en-US" dirty="0"/>
          </a:p>
        </p:txBody>
      </p:sp>
      <p:cxnSp>
        <p:nvCxnSpPr>
          <p:cNvPr id="21" name="直接连接符 20"/>
          <p:cNvCxnSpPr/>
          <p:nvPr/>
        </p:nvCxnSpPr>
        <p:spPr>
          <a:xfrm>
            <a:off x="662865" y="925551"/>
            <a:ext cx="10593659"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3353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0924" y="0"/>
            <a:ext cx="10515600" cy="1325563"/>
          </a:xfrm>
        </p:spPr>
        <p:txBody>
          <a:bodyPr>
            <a:normAutofit/>
          </a:bodyPr>
          <a:lstStyle/>
          <a:p>
            <a:r>
              <a:rPr lang="en-US" altLang="zh-CN" sz="3600" dirty="0">
                <a:latin typeface="Arial" panose="020B0604020202020204" pitchFamily="34" charset="0"/>
                <a:cs typeface="Arial" panose="020B0604020202020204" pitchFamily="34" charset="0"/>
              </a:rPr>
              <a:t>How to run CNN</a:t>
            </a:r>
            <a:endParaRPr lang="zh-CN" altLang="en-US" sz="3600"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740922" y="1047403"/>
            <a:ext cx="11235487" cy="5219581"/>
          </a:xfrm>
        </p:spPr>
        <p:txBody>
          <a:bodyPr>
            <a:normAutofit/>
          </a:bodyPr>
          <a:lstStyle/>
          <a:p>
            <a:pPr marL="342900" indent="-342900">
              <a:buFont typeface="+mj-lt"/>
              <a:buAutoNum type="arabicPeriod"/>
            </a:pPr>
            <a:r>
              <a:rPr lang="en-US" altLang="zh-CN" sz="1800" dirty="0">
                <a:latin typeface="Arial" panose="020B0604020202020204" pitchFamily="34" charset="0"/>
                <a:cs typeface="Arial" panose="020B0604020202020204" pitchFamily="34" charset="0"/>
              </a:rPr>
              <a:t>Configure the configuration registers with </a:t>
            </a:r>
            <a:r>
              <a:rPr lang="en-US" altLang="zh-CN" sz="1800" i="1" dirty="0">
                <a:solidFill>
                  <a:srgbClr val="0000FF"/>
                </a:solidFill>
                <a:latin typeface="Calibri" panose="020F0502020204030204" pitchFamily="34" charset="0"/>
                <a:cs typeface="Calibri" panose="020F0502020204030204" pitchFamily="34" charset="0"/>
              </a:rPr>
              <a:t>HWPEWriteFmapAddrReg</a:t>
            </a:r>
            <a:r>
              <a:rPr lang="en-US" altLang="zh-CN" sz="1800" dirty="0">
                <a:solidFill>
                  <a:srgbClr val="0000FF"/>
                </a:solidFill>
                <a:latin typeface="Calibri" panose="020F0502020204030204" pitchFamily="34" charset="0"/>
                <a:cs typeface="Calibri" panose="020F0502020204030204" pitchFamily="34" charset="0"/>
              </a:rPr>
              <a:t> &amp; </a:t>
            </a:r>
            <a:r>
              <a:rPr lang="en-US" altLang="zh-CN" sz="1800" i="1" dirty="0">
                <a:solidFill>
                  <a:srgbClr val="0000FF"/>
                </a:solidFill>
                <a:latin typeface="Calibri" panose="020F0502020204030204" pitchFamily="34" charset="0"/>
                <a:ea typeface="微软雅黑" panose="020B0503020204020204" pitchFamily="34" charset="-122"/>
                <a:cs typeface="Calibri" panose="020F0502020204030204" pitchFamily="34" charset="0"/>
              </a:rPr>
              <a:t>HWPEWriteCfgReg</a:t>
            </a:r>
          </a:p>
          <a:p>
            <a:pPr lvl="1"/>
            <a:r>
              <a:rPr lang="en-US" altLang="zh-CN" sz="1600" dirty="0">
                <a:latin typeface="Arial" panose="020B0604020202020204" pitchFamily="34" charset="0"/>
                <a:cs typeface="Arial" panose="020B0604020202020204" pitchFamily="34" charset="0"/>
              </a:rPr>
              <a:t>select 8 initial points on the H-W plane as base address, each one is the head address in the first convolution window. </a:t>
            </a:r>
          </a:p>
          <a:p>
            <a:pPr marL="342900" indent="-342900">
              <a:buFont typeface="+mj-lt"/>
              <a:buAutoNum type="arabicPeriod"/>
            </a:pPr>
            <a:r>
              <a:rPr lang="en-US" altLang="zh-CN" sz="1800" dirty="0">
                <a:latin typeface="Arial" panose="020B0604020202020204" pitchFamily="34" charset="0"/>
                <a:cs typeface="Arial" panose="020B0604020202020204" pitchFamily="34" charset="0"/>
              </a:rPr>
              <a:t>Start the first round of convolution operations with </a:t>
            </a:r>
            <a:r>
              <a:rPr lang="en-US" altLang="zh-CN" sz="1800" i="1" dirty="0">
                <a:solidFill>
                  <a:srgbClr val="0000FF"/>
                </a:solidFill>
                <a:latin typeface="Calibri" panose="020F0502020204030204" pitchFamily="34" charset="0"/>
                <a:cs typeface="Calibri" panose="020F0502020204030204" pitchFamily="34" charset="0"/>
              </a:rPr>
              <a:t>HWPEMatrixMac</a:t>
            </a:r>
            <a:r>
              <a:rPr lang="en-US" altLang="zh-CN" sz="1800" i="1" dirty="0">
                <a:latin typeface="Arial" panose="020B0604020202020204" pitchFamily="34" charset="0"/>
                <a:ea typeface="微软雅黑" panose="020B0503020204020204" pitchFamily="34" charset="-122"/>
                <a:cs typeface="Arial" panose="020B0604020202020204" pitchFamily="34" charset="0"/>
              </a:rPr>
              <a:t>. </a:t>
            </a:r>
            <a:r>
              <a:rPr lang="en-US" altLang="zh-CN" sz="1800" dirty="0">
                <a:latin typeface="Arial" panose="020B0604020202020204" pitchFamily="34" charset="0"/>
                <a:ea typeface="微软雅黑" panose="020B0503020204020204" pitchFamily="34" charset="-122"/>
                <a:cs typeface="Arial" panose="020B0604020202020204" pitchFamily="34" charset="0"/>
              </a:rPr>
              <a:t>128(8x16) output points are calculated.</a:t>
            </a:r>
            <a:endParaRPr lang="en-US" altLang="zh-CN" sz="1800" i="1" dirty="0">
              <a:latin typeface="Arial" panose="020B0604020202020204" pitchFamily="34" charset="0"/>
              <a:ea typeface="微软雅黑" panose="020B0503020204020204" pitchFamily="34" charset="-122"/>
              <a:cs typeface="Arial" panose="020B0604020202020204" pitchFamily="34" charset="0"/>
            </a:endParaRPr>
          </a:p>
          <a:p>
            <a:pPr lvl="1"/>
            <a:r>
              <a:rPr lang="en-US" altLang="zh-CN" sz="1600" dirty="0">
                <a:latin typeface="Arial" panose="020B0604020202020204" pitchFamily="34" charset="0"/>
                <a:cs typeface="Arial" panose="020B0604020202020204" pitchFamily="34" charset="0"/>
              </a:rPr>
              <a:t>In a round of computation, the data is fetched to perform dot multiplication. The address of the data is calculated according to registers </a:t>
            </a:r>
            <a:r>
              <a:rPr lang="en-US" altLang="zh-CN" sz="1600" i="1" dirty="0" err="1">
                <a:latin typeface="Arial" panose="020B0604020202020204" pitchFamily="34" charset="0"/>
                <a:cs typeface="Arial" panose="020B0604020202020204" pitchFamily="34" charset="0"/>
              </a:rPr>
              <a:t>Conv_W_stride</a:t>
            </a:r>
            <a:r>
              <a:rPr lang="en-US" altLang="zh-CN" sz="1600" i="1" dirty="0">
                <a:latin typeface="Arial" panose="020B0604020202020204" pitchFamily="34" charset="0"/>
                <a:cs typeface="Arial" panose="020B0604020202020204" pitchFamily="34" charset="0"/>
              </a:rPr>
              <a:t> and </a:t>
            </a:r>
            <a:r>
              <a:rPr lang="en-US" altLang="zh-CN" sz="1600" i="1" dirty="0" err="1">
                <a:latin typeface="Arial" panose="020B0604020202020204" pitchFamily="34" charset="0"/>
                <a:cs typeface="Arial" panose="020B0604020202020204" pitchFamily="34" charset="0"/>
              </a:rPr>
              <a:t>Kernel_size</a:t>
            </a:r>
            <a:r>
              <a:rPr lang="en-US" altLang="zh-CN" sz="1600" i="1" dirty="0">
                <a:latin typeface="Arial" panose="020B0604020202020204" pitchFamily="34" charset="0"/>
                <a:cs typeface="Arial" panose="020B0604020202020204" pitchFamily="34" charset="0"/>
              </a:rPr>
              <a:t> </a:t>
            </a:r>
            <a:r>
              <a:rPr lang="en-US" altLang="zh-CN" sz="1600" i="1" dirty="0" err="1">
                <a:latin typeface="Arial" panose="020B0604020202020204" pitchFamily="34" charset="0"/>
                <a:cs typeface="Arial" panose="020B0604020202020204" pitchFamily="34" charset="0"/>
              </a:rPr>
              <a:t>Conv_CH_count</a:t>
            </a:r>
            <a:endParaRPr lang="en-US" altLang="zh-CN" sz="1600" i="1" dirty="0">
              <a:latin typeface="Arial" panose="020B0604020202020204" pitchFamily="34" charset="0"/>
              <a:cs typeface="Arial" panose="020B0604020202020204" pitchFamily="34" charset="0"/>
            </a:endParaRPr>
          </a:p>
          <a:p>
            <a:pPr lvl="1"/>
            <a:r>
              <a:rPr lang="en-US" altLang="zh-CN" sz="1600" dirty="0">
                <a:latin typeface="Arial" panose="020B0604020202020204" pitchFamily="34" charset="0"/>
                <a:cs typeface="Arial" panose="020B0604020202020204" pitchFamily="34" charset="0"/>
              </a:rPr>
              <a:t>Multiply 8 points in the H-W plane of feature map and16 different kernels to obtain 128 output points.</a:t>
            </a:r>
          </a:p>
          <a:p>
            <a:pPr marL="342900" lvl="0" indent="-342900">
              <a:lnSpc>
                <a:spcPct val="75000"/>
              </a:lnSpc>
              <a:buFont typeface="+mj-lt"/>
              <a:buAutoNum type="arabicPeriod"/>
            </a:pPr>
            <a:r>
              <a:rPr lang="en-US" altLang="zh-CN" sz="1800" dirty="0">
                <a:latin typeface="Arial" panose="020B0604020202020204" pitchFamily="34" charset="0"/>
                <a:cs typeface="Arial" panose="020B0604020202020204" pitchFamily="34" charset="0"/>
              </a:rPr>
              <a:t>Read the output back to the MCU </a:t>
            </a:r>
            <a:r>
              <a:rPr lang="en-US" altLang="zh-CN" sz="1800" dirty="0">
                <a:solidFill>
                  <a:prstClr val="black"/>
                </a:solidFill>
                <a:latin typeface="Arial" panose="020B0604020202020204" pitchFamily="34" charset="0"/>
                <a:cs typeface="Arial" panose="020B0604020202020204" pitchFamily="34" charset="0"/>
              </a:rPr>
              <a:t>general register for further operation with </a:t>
            </a:r>
            <a:r>
              <a:rPr lang="en-US" altLang="zh-CN" sz="1800" i="1" dirty="0">
                <a:solidFill>
                  <a:srgbClr val="0000FF"/>
                </a:solidFill>
                <a:latin typeface="Calibri" panose="020F0502020204030204" pitchFamily="34" charset="0"/>
                <a:cs typeface="Calibri" panose="020F0502020204030204" pitchFamily="34" charset="0"/>
              </a:rPr>
              <a:t>HWPEReadAccReg                             </a:t>
            </a:r>
            <a:r>
              <a:rPr lang="en-US" altLang="zh-CN" sz="1800" i="1" dirty="0">
                <a:latin typeface="Calibri" panose="020F0502020204030204" pitchFamily="34" charset="0"/>
                <a:cs typeface="Calibri" panose="020F0502020204030204" pitchFamily="34" charset="0"/>
              </a:rPr>
              <a:t>or </a:t>
            </a:r>
            <a:r>
              <a:rPr lang="en-US" altLang="zh-CN" dirty="0"/>
              <a:t> </a:t>
            </a:r>
            <a:r>
              <a:rPr lang="en-US" altLang="zh-CN" sz="1800" dirty="0">
                <a:latin typeface="Arial" panose="020B0604020202020204" pitchFamily="34" charset="0"/>
                <a:cs typeface="Arial" panose="020B0604020202020204" pitchFamily="34" charset="0"/>
              </a:rPr>
              <a:t>execute ReLU operation and transfer the 32 bits output to 8 bits, then store into the specified memory address </a:t>
            </a:r>
            <a:r>
              <a:rPr lang="en-US" altLang="zh-CN" sz="1800" dirty="0">
                <a:solidFill>
                  <a:prstClr val="black"/>
                </a:solidFill>
                <a:latin typeface="Arial" panose="020B0604020202020204" pitchFamily="34" charset="0"/>
                <a:cs typeface="Arial" panose="020B0604020202020204" pitchFamily="34" charset="0"/>
              </a:rPr>
              <a:t>with </a:t>
            </a:r>
            <a:r>
              <a:rPr lang="en-US" altLang="zh-CN" sz="1800" i="1" dirty="0">
                <a:solidFill>
                  <a:srgbClr val="0000FF"/>
                </a:solidFill>
                <a:latin typeface="Calibri" panose="020F0502020204030204" pitchFamily="34" charset="0"/>
                <a:cs typeface="Calibri" panose="020F0502020204030204" pitchFamily="34" charset="0"/>
              </a:rPr>
              <a:t>HWPEReLUMemWriteAccReg</a:t>
            </a:r>
            <a:r>
              <a:rPr lang="en-US" altLang="zh-CN" dirty="0"/>
              <a:t> </a:t>
            </a:r>
            <a:endParaRPr lang="en-US" altLang="zh-CN" sz="1800" dirty="0">
              <a:solidFill>
                <a:prstClr val="black"/>
              </a:solidFill>
              <a:latin typeface="Arial" panose="020B0604020202020204" pitchFamily="34" charset="0"/>
              <a:cs typeface="Arial" panose="020B0604020202020204" pitchFamily="34" charset="0"/>
            </a:endParaRPr>
          </a:p>
          <a:p>
            <a:pPr marL="342900" lvl="0" indent="-342900">
              <a:buFont typeface="+mj-lt"/>
              <a:buAutoNum type="arabicPeriod"/>
            </a:pPr>
            <a:r>
              <a:rPr lang="en-US" altLang="zh-CN" sz="1800" dirty="0">
                <a:solidFill>
                  <a:prstClr val="black"/>
                </a:solidFill>
                <a:latin typeface="Arial" panose="020B0604020202020204" pitchFamily="34" charset="0"/>
                <a:cs typeface="Arial" panose="020B0604020202020204" pitchFamily="34" charset="0"/>
              </a:rPr>
              <a:t>HWPE continues the next round calculation until the last </a:t>
            </a:r>
            <a:r>
              <a:rPr lang="en-US" altLang="zh-CN" sz="1800" i="1" dirty="0">
                <a:solidFill>
                  <a:srgbClr val="0000FF"/>
                </a:solidFill>
                <a:latin typeface="Calibri" panose="020F0502020204030204" pitchFamily="34" charset="0"/>
                <a:cs typeface="Calibri" panose="020F0502020204030204" pitchFamily="34" charset="0"/>
              </a:rPr>
              <a:t>HWPEReadAccReg/ HWPEReLUMemWriteAccReg</a:t>
            </a:r>
          </a:p>
          <a:p>
            <a:pPr lvl="1"/>
            <a:r>
              <a:rPr lang="en-US" altLang="zh-CN" sz="1600" dirty="0">
                <a:latin typeface="Arial" panose="020B0604020202020204" pitchFamily="34" charset="0"/>
                <a:cs typeface="Arial" panose="020B0604020202020204" pitchFamily="34" charset="0"/>
              </a:rPr>
              <a:t>Convolution windows move by the size of </a:t>
            </a:r>
            <a:r>
              <a:rPr lang="en-US" altLang="zh-CN" sz="1600" b="1" dirty="0">
                <a:latin typeface="Arial" panose="020B0604020202020204" pitchFamily="34" charset="0"/>
                <a:cs typeface="Arial" panose="020B0604020202020204" pitchFamily="34" charset="0"/>
              </a:rPr>
              <a:t>stride</a:t>
            </a:r>
            <a:r>
              <a:rPr lang="en-US" altLang="zh-CN" sz="1600" dirty="0">
                <a:latin typeface="Arial" panose="020B0604020202020204" pitchFamily="34" charset="0"/>
                <a:cs typeface="Arial" panose="020B0604020202020204" pitchFamily="34" charset="0"/>
              </a:rPr>
              <a:t>, first in the H direction and then in the W direction.</a:t>
            </a:r>
          </a:p>
          <a:p>
            <a:pPr lvl="1"/>
            <a:r>
              <a:rPr lang="en-US" altLang="zh-CN" sz="1600" dirty="0">
                <a:latin typeface="Arial" panose="020B0604020202020204" pitchFamily="34" charset="0"/>
                <a:cs typeface="Arial" panose="020B0604020202020204" pitchFamily="34" charset="0"/>
              </a:rPr>
              <a:t>Head address of convolution window will be updated according to registers </a:t>
            </a:r>
            <a:r>
              <a:rPr lang="en-US" altLang="zh-CN" sz="1600" i="1" dirty="0" err="1">
                <a:latin typeface="Arial" panose="020B0604020202020204" pitchFamily="34" charset="0"/>
                <a:cs typeface="Arial" panose="020B0604020202020204" pitchFamily="34" charset="0"/>
              </a:rPr>
              <a:t>W_stride</a:t>
            </a:r>
            <a:r>
              <a:rPr lang="en-US" altLang="zh-CN" sz="1600" i="1" dirty="0">
                <a:latin typeface="Arial" panose="020B0604020202020204" pitchFamily="34" charset="0"/>
                <a:cs typeface="Arial" panose="020B0604020202020204" pitchFamily="34" charset="0"/>
              </a:rPr>
              <a:t> </a:t>
            </a:r>
            <a:r>
              <a:rPr lang="en-US" altLang="zh-CN" sz="1600" i="1" dirty="0" err="1">
                <a:latin typeface="Arial" panose="020B0604020202020204" pitchFamily="34" charset="0"/>
                <a:cs typeface="Arial" panose="020B0604020202020204" pitchFamily="34" charset="0"/>
              </a:rPr>
              <a:t>H_sride</a:t>
            </a:r>
            <a:r>
              <a:rPr lang="en-US" altLang="zh-CN" sz="1600" i="1" dirty="0">
                <a:latin typeface="Arial" panose="020B0604020202020204" pitchFamily="34" charset="0"/>
                <a:cs typeface="Arial" panose="020B0604020202020204" pitchFamily="34" charset="0"/>
              </a:rPr>
              <a:t> </a:t>
            </a:r>
            <a:r>
              <a:rPr lang="en-US" altLang="zh-CN" sz="1600" i="1" dirty="0" err="1">
                <a:latin typeface="Arial" panose="020B0604020202020204" pitchFamily="34" charset="0"/>
                <a:cs typeface="Arial" panose="020B0604020202020204" pitchFamily="34" charset="0"/>
              </a:rPr>
              <a:t>H_count</a:t>
            </a:r>
            <a:r>
              <a:rPr lang="en-US" altLang="zh-CN" sz="1600" i="1" dirty="0">
                <a:latin typeface="Arial" panose="020B0604020202020204" pitchFamily="34" charset="0"/>
                <a:cs typeface="Arial" panose="020B0604020202020204" pitchFamily="34" charset="0"/>
              </a:rPr>
              <a:t> </a:t>
            </a:r>
            <a:r>
              <a:rPr lang="en-US" altLang="zh-CN" sz="1600" i="1" dirty="0" err="1">
                <a:latin typeface="Arial" panose="020B0604020202020204" pitchFamily="34" charset="0"/>
                <a:cs typeface="Arial" panose="020B0604020202020204" pitchFamily="34" charset="0"/>
              </a:rPr>
              <a:t>W_count</a:t>
            </a:r>
            <a:r>
              <a:rPr lang="en-US" altLang="zh-CN" sz="1600" i="1"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every round</a:t>
            </a:r>
            <a:r>
              <a:rPr lang="en-US" altLang="zh-CN" sz="1600" i="1"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Then the data is fetched to perform dot multiplication in the way of im2col.</a:t>
            </a:r>
          </a:p>
          <a:p>
            <a:pPr marL="342900" lvl="0" indent="-342900">
              <a:buFont typeface="+mj-lt"/>
              <a:buAutoNum type="arabicPeriod"/>
            </a:pPr>
            <a:r>
              <a:rPr lang="en-US" altLang="zh-CN" sz="1800" dirty="0">
                <a:solidFill>
                  <a:prstClr val="black"/>
                </a:solidFill>
                <a:latin typeface="Arial" panose="020B0604020202020204" pitchFamily="34" charset="0"/>
                <a:cs typeface="Arial" panose="020B0604020202020204" pitchFamily="34" charset="0"/>
              </a:rPr>
              <a:t>When calculate </a:t>
            </a:r>
            <a:r>
              <a:rPr lang="en-US" altLang="zh-CN" sz="1800" i="1" dirty="0" err="1">
                <a:solidFill>
                  <a:prstClr val="black"/>
                </a:solidFill>
                <a:latin typeface="Arial" panose="020B0604020202020204" pitchFamily="34" charset="0"/>
                <a:cs typeface="Arial" panose="020B0604020202020204" pitchFamily="34" charset="0"/>
              </a:rPr>
              <a:t>H_count</a:t>
            </a:r>
            <a:r>
              <a:rPr lang="en-US" altLang="zh-CN" sz="1800" i="1" dirty="0">
                <a:solidFill>
                  <a:prstClr val="black"/>
                </a:solidFill>
                <a:latin typeface="Arial" panose="020B0604020202020204" pitchFamily="34" charset="0"/>
                <a:cs typeface="Arial" panose="020B0604020202020204" pitchFamily="34" charset="0"/>
              </a:rPr>
              <a:t>*</a:t>
            </a:r>
            <a:r>
              <a:rPr lang="en-US" altLang="zh-CN" sz="1800" i="1" dirty="0" err="1">
                <a:solidFill>
                  <a:prstClr val="black"/>
                </a:solidFill>
                <a:latin typeface="Arial" panose="020B0604020202020204" pitchFamily="34" charset="0"/>
                <a:cs typeface="Arial" panose="020B0604020202020204" pitchFamily="34" charset="0"/>
              </a:rPr>
              <a:t>W_count</a:t>
            </a:r>
            <a:r>
              <a:rPr lang="en-US" altLang="zh-CN" sz="1800" i="1" dirty="0">
                <a:solidFill>
                  <a:prstClr val="black"/>
                </a:solidFill>
                <a:latin typeface="Arial" panose="020B0604020202020204" pitchFamily="34" charset="0"/>
                <a:cs typeface="Arial" panose="020B0604020202020204" pitchFamily="34" charset="0"/>
              </a:rPr>
              <a:t>*</a:t>
            </a:r>
            <a:r>
              <a:rPr lang="en-US" altLang="zh-CN" sz="1800" i="1" dirty="0" err="1">
                <a:solidFill>
                  <a:prstClr val="black"/>
                </a:solidFill>
                <a:latin typeface="Arial" panose="020B0604020202020204" pitchFamily="34" charset="0"/>
                <a:cs typeface="Arial" panose="020B0604020202020204" pitchFamily="34" charset="0"/>
              </a:rPr>
              <a:t>K_count</a:t>
            </a:r>
            <a:r>
              <a:rPr lang="en-US" altLang="zh-CN" sz="1800" dirty="0">
                <a:solidFill>
                  <a:prstClr val="black"/>
                </a:solidFill>
                <a:latin typeface="Arial" panose="020B0604020202020204" pitchFamily="34" charset="0"/>
                <a:cs typeface="Arial" panose="020B0604020202020204" pitchFamily="34" charset="0"/>
              </a:rPr>
              <a:t> rounds, the entire convolution task is completed.</a:t>
            </a:r>
          </a:p>
          <a:p>
            <a:pPr lvl="1"/>
            <a:r>
              <a:rPr lang="en-US" altLang="zh-CN" sz="1600" dirty="0">
                <a:latin typeface="Arial" panose="020B0604020202020204" pitchFamily="34" charset="0"/>
                <a:cs typeface="Arial" panose="020B0604020202020204" pitchFamily="34" charset="0"/>
              </a:rPr>
              <a:t>A H-W plane needs </a:t>
            </a:r>
            <a:r>
              <a:rPr lang="en-US" altLang="zh-CN" sz="1600" i="1" dirty="0" err="1">
                <a:latin typeface="Arial" panose="020B0604020202020204" pitchFamily="34" charset="0"/>
                <a:cs typeface="Arial" panose="020B0604020202020204" pitchFamily="34" charset="0"/>
              </a:rPr>
              <a:t>H_count</a:t>
            </a:r>
            <a:r>
              <a:rPr lang="en-US" altLang="zh-CN" sz="1600" i="1" dirty="0">
                <a:latin typeface="Arial" panose="020B0604020202020204" pitchFamily="34" charset="0"/>
                <a:cs typeface="Arial" panose="020B0604020202020204" pitchFamily="34" charset="0"/>
              </a:rPr>
              <a:t>*</a:t>
            </a:r>
            <a:r>
              <a:rPr lang="en-US" altLang="zh-CN" sz="1600" i="1" dirty="0" err="1">
                <a:latin typeface="Arial" panose="020B0604020202020204" pitchFamily="34" charset="0"/>
                <a:cs typeface="Arial" panose="020B0604020202020204" pitchFamily="34" charset="0"/>
              </a:rPr>
              <a:t>W_count</a:t>
            </a:r>
            <a:r>
              <a:rPr lang="en-US" altLang="zh-CN" sz="1600" dirty="0">
                <a:latin typeface="Arial" panose="020B0604020202020204" pitchFamily="34" charset="0"/>
                <a:cs typeface="Arial" panose="020B0604020202020204" pitchFamily="34" charset="0"/>
              </a:rPr>
              <a:t> rounds computation.</a:t>
            </a:r>
            <a:r>
              <a:rPr lang="en-US" altLang="zh-CN" sz="1600" dirty="0">
                <a:solidFill>
                  <a:prstClr val="black"/>
                </a:solidFill>
                <a:latin typeface="Arial" panose="020B0604020202020204" pitchFamily="34" charset="0"/>
                <a:cs typeface="Arial" panose="020B0604020202020204" pitchFamily="34" charset="0"/>
              </a:rPr>
              <a:t> </a:t>
            </a:r>
          </a:p>
          <a:p>
            <a:pPr lvl="1"/>
            <a:r>
              <a:rPr lang="en-US" altLang="zh-CN" sz="1600" dirty="0">
                <a:solidFill>
                  <a:prstClr val="black"/>
                </a:solidFill>
                <a:latin typeface="Arial" panose="020B0604020202020204" pitchFamily="34" charset="0"/>
                <a:cs typeface="Arial" panose="020B0604020202020204" pitchFamily="34" charset="0"/>
              </a:rPr>
              <a:t>For K kernels, the entire convolution </a:t>
            </a:r>
            <a:r>
              <a:rPr lang="en-US" altLang="zh-CN" sz="1600" dirty="0">
                <a:latin typeface="Arial" panose="020B0604020202020204" pitchFamily="34" charset="0"/>
                <a:cs typeface="Arial" panose="020B0604020202020204" pitchFamily="34" charset="0"/>
              </a:rPr>
              <a:t>task needs </a:t>
            </a:r>
            <a:r>
              <a:rPr lang="en-US" altLang="zh-CN" sz="1600" dirty="0" err="1">
                <a:solidFill>
                  <a:prstClr val="black"/>
                </a:solidFill>
                <a:latin typeface="Arial" panose="020B0604020202020204" pitchFamily="34" charset="0"/>
                <a:cs typeface="Arial" panose="020B0604020202020204" pitchFamily="34" charset="0"/>
              </a:rPr>
              <a:t>H_count</a:t>
            </a:r>
            <a:r>
              <a:rPr lang="en-US" altLang="zh-CN" sz="1600" dirty="0">
                <a:solidFill>
                  <a:prstClr val="black"/>
                </a:solidFill>
                <a:latin typeface="Arial" panose="020B0604020202020204" pitchFamily="34" charset="0"/>
                <a:cs typeface="Arial" panose="020B0604020202020204" pitchFamily="34" charset="0"/>
              </a:rPr>
              <a:t>*</a:t>
            </a:r>
            <a:r>
              <a:rPr lang="en-US" altLang="zh-CN" sz="1600" dirty="0" err="1">
                <a:solidFill>
                  <a:prstClr val="black"/>
                </a:solidFill>
                <a:latin typeface="Arial" panose="020B0604020202020204" pitchFamily="34" charset="0"/>
                <a:cs typeface="Arial" panose="020B0604020202020204" pitchFamily="34" charset="0"/>
              </a:rPr>
              <a:t>W_count</a:t>
            </a:r>
            <a:r>
              <a:rPr lang="en-US" altLang="zh-CN" sz="1600" dirty="0">
                <a:solidFill>
                  <a:prstClr val="black"/>
                </a:solidFill>
                <a:latin typeface="Arial" panose="020B0604020202020204" pitchFamily="34" charset="0"/>
                <a:cs typeface="Arial" panose="020B0604020202020204" pitchFamily="34" charset="0"/>
              </a:rPr>
              <a:t>*</a:t>
            </a:r>
            <a:r>
              <a:rPr lang="en-US" altLang="zh-CN" sz="1600" dirty="0" err="1">
                <a:solidFill>
                  <a:prstClr val="black"/>
                </a:solidFill>
                <a:latin typeface="Arial" panose="020B0604020202020204" pitchFamily="34" charset="0"/>
                <a:cs typeface="Arial" panose="020B0604020202020204" pitchFamily="34" charset="0"/>
              </a:rPr>
              <a:t>K_count</a:t>
            </a:r>
            <a:r>
              <a:rPr lang="en-US" altLang="zh-CN" sz="1600" dirty="0">
                <a:solidFill>
                  <a:prstClr val="black"/>
                </a:solidFill>
                <a:latin typeface="Arial" panose="020B0604020202020204" pitchFamily="34" charset="0"/>
                <a:cs typeface="Arial" panose="020B0604020202020204" pitchFamily="34" charset="0"/>
              </a:rPr>
              <a:t> rounds.(</a:t>
            </a:r>
            <a:r>
              <a:rPr lang="en-US" altLang="zh-CN" sz="1600" dirty="0" err="1">
                <a:solidFill>
                  <a:prstClr val="black"/>
                </a:solidFill>
                <a:latin typeface="Arial" panose="020B0604020202020204" pitchFamily="34" charset="0"/>
                <a:cs typeface="Arial" panose="020B0604020202020204" pitchFamily="34" charset="0"/>
              </a:rPr>
              <a:t>K_count</a:t>
            </a:r>
            <a:r>
              <a:rPr lang="en-US" altLang="zh-CN" sz="1600" dirty="0">
                <a:solidFill>
                  <a:prstClr val="black"/>
                </a:solidFill>
                <a:latin typeface="Arial" panose="020B0604020202020204" pitchFamily="34" charset="0"/>
                <a:cs typeface="Arial" panose="020B0604020202020204" pitchFamily="34" charset="0"/>
              </a:rPr>
              <a:t>=K/16)</a:t>
            </a:r>
            <a:endParaRPr lang="zh-CN" altLang="en-US" sz="1600" dirty="0">
              <a:latin typeface="Arial" panose="020B0604020202020204" pitchFamily="34" charset="0"/>
              <a:cs typeface="Arial" panose="020B0604020202020204" pitchFamily="34" charset="0"/>
            </a:endParaRPr>
          </a:p>
        </p:txBody>
      </p:sp>
      <p:sp>
        <p:nvSpPr>
          <p:cNvPr id="5" name="灯片编号占位符 4"/>
          <p:cNvSpPr>
            <a:spLocks noGrp="1"/>
          </p:cNvSpPr>
          <p:nvPr>
            <p:ph type="sldNum" sz="quarter" idx="12"/>
          </p:nvPr>
        </p:nvSpPr>
        <p:spPr/>
        <p:txBody>
          <a:bodyPr/>
          <a:lstStyle/>
          <a:p>
            <a:fld id="{58A37B4A-138E-4662-9C04-9CB7F2DB7C50}" type="slidenum">
              <a:rPr lang="zh-CN" altLang="en-US" smtClean="0"/>
              <a:pPr/>
              <a:t>9</a:t>
            </a:fld>
            <a:endParaRPr lang="zh-CN" altLang="en-US" dirty="0"/>
          </a:p>
        </p:txBody>
      </p:sp>
      <p:cxnSp>
        <p:nvCxnSpPr>
          <p:cNvPr id="13" name="直接连接符 12"/>
          <p:cNvCxnSpPr/>
          <p:nvPr/>
        </p:nvCxnSpPr>
        <p:spPr>
          <a:xfrm>
            <a:off x="760141" y="892097"/>
            <a:ext cx="10993244"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277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5294</TotalTime>
  <Words>1428</Words>
  <Application>Microsoft Office PowerPoint</Application>
  <PresentationFormat>宽屏</PresentationFormat>
  <Paragraphs>238</Paragraphs>
  <Slides>14</Slides>
  <Notes>14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等线</vt:lpstr>
      <vt:lpstr>等线 Light</vt:lpstr>
      <vt:lpstr>宋体</vt:lpstr>
      <vt:lpstr>微软雅黑</vt:lpstr>
      <vt:lpstr>Arial</vt:lpstr>
      <vt:lpstr>Calibri</vt:lpstr>
      <vt:lpstr>Consolas</vt:lpstr>
      <vt:lpstr>Wingdings</vt:lpstr>
      <vt:lpstr>Office 主题​​</vt:lpstr>
      <vt:lpstr> HWPE: A CNN Accelerator for RISC-V </vt:lpstr>
      <vt:lpstr>What can HWPE do?</vt:lpstr>
      <vt:lpstr>Convolution &amp; ReLU</vt:lpstr>
      <vt:lpstr>Architecture Diagram</vt:lpstr>
      <vt:lpstr>Convolution / Matrix Multiplication</vt:lpstr>
      <vt:lpstr>HWPE Instructions</vt:lpstr>
      <vt:lpstr>What do HWPE Instructions do?</vt:lpstr>
      <vt:lpstr>How to run CNN: Config Registers</vt:lpstr>
      <vt:lpstr>How to run CNN</vt:lpstr>
      <vt:lpstr>Convolution with One Configuration</vt:lpstr>
      <vt:lpstr>PE Utilization</vt:lpstr>
      <vt:lpstr>Conclusion</vt:lpstr>
      <vt:lpstr>In the Coming Work</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HWPE: A CNN accelerator for RISC-V</dc:title>
  <dc:creator>chen haoc</dc:creator>
  <cp:lastModifiedBy>chen haoc</cp:lastModifiedBy>
  <cp:revision>149</cp:revision>
  <dcterms:created xsi:type="dcterms:W3CDTF">2018-06-24T07:01:18Z</dcterms:created>
  <dcterms:modified xsi:type="dcterms:W3CDTF">2018-07-02T13:13:04Z</dcterms:modified>
</cp:coreProperties>
</file>