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0" r:id="rId2"/>
    <p:sldId id="258" r:id="rId3"/>
    <p:sldId id="261" r:id="rId4"/>
    <p:sldId id="331" r:id="rId5"/>
    <p:sldId id="332" r:id="rId6"/>
    <p:sldId id="333" r:id="rId7"/>
    <p:sldId id="334" r:id="rId8"/>
    <p:sldId id="335" r:id="rId9"/>
    <p:sldId id="339" r:id="rId10"/>
    <p:sldId id="336" r:id="rId11"/>
    <p:sldId id="342" r:id="rId12"/>
    <p:sldId id="337" r:id="rId13"/>
    <p:sldId id="338" r:id="rId14"/>
    <p:sldId id="340" r:id="rId15"/>
    <p:sldId id="341" r:id="rId16"/>
    <p:sldId id="330" r:id="rId17"/>
    <p:sldId id="343" r:id="rId18"/>
    <p:sldId id="344" r:id="rId19"/>
    <p:sldId id="345" r:id="rId20"/>
    <p:sldId id="30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6" autoAdjust="0"/>
    <p:restoredTop sz="88746" autoAdjust="0"/>
  </p:normalViewPr>
  <p:slideViewPr>
    <p:cSldViewPr snapToGrid="0">
      <p:cViewPr>
        <p:scale>
          <a:sx n="90" d="100"/>
          <a:sy n="90" d="100"/>
        </p:scale>
        <p:origin x="19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6F216-55F2-477E-B395-88465C4A33A3}" type="datetimeFigureOut">
              <a:rPr lang="zh-CN" altLang="en-US" smtClean="0"/>
              <a:t>2018/11/13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62EA4A-1E38-43C4-8F97-918DD0A6AC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5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62EA4A-1E38-43C4-8F97-918DD0A6AC4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51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4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1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74800"/>
            <a:ext cx="3886200" cy="4602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74800"/>
            <a:ext cx="3886200" cy="4602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0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7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3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t>11/13/2018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06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3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6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49400"/>
            <a:ext cx="7886700" cy="4627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29E8-9877-44F1-B037-DCACAF8C5C7B}" type="datetimeFigureOut">
              <a:rPr lang="en-US" smtClean="0"/>
              <a:pPr/>
              <a:t>11/13/2018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1355E-7B75-47D8-B65B-8A108B9F10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5410" y="1305019"/>
            <a:ext cx="8913180" cy="137932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Large-scale Interactive Recommendation with Tree-structured Policy Gradient</a:t>
            </a:r>
            <a:endParaRPr lang="en-US" sz="4000" dirty="0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143000" y="294482"/>
            <a:ext cx="6858000" cy="469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EA6DE9-9AAF-4684-9598-6313DD9A6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12820"/>
            <a:ext cx="6858000" cy="2253479"/>
          </a:xfrm>
        </p:spPr>
        <p:txBody>
          <a:bodyPr>
            <a:normAutofit/>
          </a:bodyPr>
          <a:lstStyle/>
          <a:p>
            <a:r>
              <a:rPr lang="en-US" sz="2000" dirty="0" err="1"/>
              <a:t>Haokun</a:t>
            </a:r>
            <a:r>
              <a:rPr lang="en-US" sz="2000" dirty="0"/>
              <a:t> Chen,</a:t>
            </a:r>
            <a:r>
              <a:rPr lang="en-US" sz="2000" baseline="30000" dirty="0"/>
              <a:t>1 </a:t>
            </a:r>
            <a:r>
              <a:rPr lang="en-US" sz="2000" dirty="0"/>
              <a:t>Xinyi Dai,</a:t>
            </a:r>
            <a:r>
              <a:rPr lang="en-US" sz="2000" baseline="30000" dirty="0"/>
              <a:t>1</a:t>
            </a:r>
            <a:r>
              <a:rPr lang="en-US" sz="2000" dirty="0"/>
              <a:t> Han Cai,</a:t>
            </a:r>
            <a:r>
              <a:rPr lang="en-US" sz="2000" baseline="30000" dirty="0"/>
              <a:t>1</a:t>
            </a:r>
            <a:r>
              <a:rPr lang="en-US" sz="2000" dirty="0"/>
              <a:t> </a:t>
            </a:r>
            <a:r>
              <a:rPr lang="en-US" sz="2000" dirty="0" err="1"/>
              <a:t>Weinan</a:t>
            </a:r>
            <a:r>
              <a:rPr lang="en-US" sz="2000" dirty="0"/>
              <a:t> Zhang,</a:t>
            </a:r>
            <a:r>
              <a:rPr lang="en-US" sz="2000" baseline="30000" dirty="0"/>
              <a:t>1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Xuejian</a:t>
            </a:r>
            <a:r>
              <a:rPr lang="en-US" sz="2000" dirty="0"/>
              <a:t> Wang,</a:t>
            </a:r>
            <a:r>
              <a:rPr lang="en-US" sz="2000" baseline="30000" dirty="0"/>
              <a:t>1</a:t>
            </a:r>
            <a:r>
              <a:rPr lang="en-US" sz="2000" dirty="0"/>
              <a:t> </a:t>
            </a:r>
            <a:r>
              <a:rPr lang="en-US" sz="2000" dirty="0" err="1"/>
              <a:t>Ruiming</a:t>
            </a:r>
            <a:r>
              <a:rPr lang="en-US" sz="2000" dirty="0"/>
              <a:t> Tang,</a:t>
            </a:r>
            <a:r>
              <a:rPr lang="en-US" sz="2000" baseline="30000" dirty="0"/>
              <a:t>2</a:t>
            </a:r>
            <a:r>
              <a:rPr lang="en-US" sz="2000" dirty="0"/>
              <a:t> </a:t>
            </a:r>
            <a:r>
              <a:rPr lang="en-US" sz="2000" dirty="0" err="1"/>
              <a:t>Yuzhou</a:t>
            </a:r>
            <a:r>
              <a:rPr lang="en-US" sz="2000" dirty="0"/>
              <a:t> Zhang,</a:t>
            </a:r>
            <a:r>
              <a:rPr lang="en-US" sz="2000" baseline="30000" dirty="0"/>
              <a:t>2</a:t>
            </a:r>
            <a:r>
              <a:rPr lang="en-US" sz="2000" dirty="0"/>
              <a:t> Yong Yu</a:t>
            </a:r>
            <a:r>
              <a:rPr lang="en-US" sz="2000" baseline="30000" dirty="0"/>
              <a:t>1</a:t>
            </a:r>
          </a:p>
          <a:p>
            <a:r>
              <a:rPr lang="en-US" sz="2000" baseline="30000" dirty="0"/>
              <a:t>1</a:t>
            </a:r>
            <a:r>
              <a:rPr lang="en-US" sz="2000" dirty="0"/>
              <a:t>Shanghai Jiao Tong University</a:t>
            </a:r>
          </a:p>
          <a:p>
            <a:r>
              <a:rPr lang="en-US" sz="2000" baseline="30000" dirty="0"/>
              <a:t>2</a:t>
            </a:r>
            <a:r>
              <a:rPr lang="en-US" sz="2000" dirty="0"/>
              <a:t>Huawei Noah’s Ark Lab</a:t>
            </a:r>
          </a:p>
        </p:txBody>
      </p:sp>
    </p:spTree>
    <p:extLst>
      <p:ext uri="{BB962C8B-B14F-4D97-AF65-F5344CB8AC3E}">
        <p14:creationId xmlns:p14="http://schemas.microsoft.com/office/powerpoint/2010/main" val="399994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Our work--State representation</a:t>
            </a:r>
            <a:endParaRPr 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8D8486-88E6-46FC-BBDE-ADA3BD6C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49" y="1598605"/>
            <a:ext cx="6768518" cy="2297120"/>
          </a:xfrm>
          <a:prstGeom prst="rect">
            <a:avLst/>
          </a:prstGeom>
        </p:spPr>
      </p:pic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61AB1C5B-2ABF-4EBA-881B-B1392A81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420538"/>
            <a:ext cx="8320041" cy="151353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To construct state representation, we adopt a Simple Recurrent Unit (SRU), which encodes the interaction sequence to a low-dimensional vector.</a:t>
            </a:r>
          </a:p>
          <a:p>
            <a:r>
              <a:rPr lang="en-US" altLang="zh-CN" sz="2000" dirty="0"/>
              <a:t>We also explicitly incorporate some statistic information, e.g., the number of positive and negative items before timestep t into the state.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141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Our work--Architecture of TPGR</a:t>
            </a:r>
            <a:endParaRPr 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5567D6-1207-4714-982B-B2DFCFD5F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63834"/>
            <a:ext cx="7805137" cy="2611859"/>
          </a:xfrm>
          <a:prstGeom prst="rect">
            <a:avLst/>
          </a:prstGeom>
        </p:spPr>
      </p:pic>
      <p:sp>
        <p:nvSpPr>
          <p:cNvPr id="9" name="内容占位符 5">
            <a:extLst>
              <a:ext uri="{FF2B5EF4-FFF2-40B4-BE49-F238E27FC236}">
                <a16:creationId xmlns:a16="http://schemas.microsoft.com/office/drawing/2014/main" id="{E03C0A19-8218-4A4B-9C88-1244181C3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40" y="4283723"/>
            <a:ext cx="8320041" cy="4627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We propose to conduct balanced hierarchical clustering over items and utilize the REINFORCE algorithm to learn the stochastic policy.</a:t>
            </a:r>
          </a:p>
          <a:p>
            <a:r>
              <a:rPr lang="en-US" altLang="zh-CN" sz="2000" dirty="0"/>
              <a:t>Picking an item is formulated as seeking a path from the root to a certain leaf and the corresponding item is recommended to the user.</a:t>
            </a:r>
          </a:p>
          <a:p>
            <a:r>
              <a:rPr lang="en-US" altLang="zh-CN" sz="2000" dirty="0"/>
              <a:t>The model reduces the time complexity of making a decision from             to                    .</a:t>
            </a:r>
            <a:endParaRPr lang="zh-CN" altLang="en-US" sz="2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2E12800-2D4C-4C1C-8142-650D5F65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110" y="5706170"/>
            <a:ext cx="629979" cy="264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66F0FA4-E532-4D1B-BCC0-5E8CDEC25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60" y="5963980"/>
            <a:ext cx="1006581" cy="26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4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Our work--Hierarchical clustering over items</a:t>
            </a:r>
            <a:endParaRPr lang="en-US" sz="3200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81DB23F-57B5-4B4C-BE8F-F98901C2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9400"/>
            <a:ext cx="8320041" cy="4627563"/>
          </a:xfrm>
        </p:spPr>
        <p:txBody>
          <a:bodyPr>
            <a:normAutofit/>
          </a:bodyPr>
          <a:lstStyle/>
          <a:p>
            <a:r>
              <a:rPr lang="en-US" altLang="zh-CN" dirty="0"/>
              <a:t>Divisive hierarchical clustering</a:t>
            </a:r>
          </a:p>
          <a:p>
            <a:pPr lvl="1"/>
            <a:r>
              <a:rPr lang="en-US" altLang="zh-CN" dirty="0"/>
              <a:t>Repeatedly utilize a clustering modules to divide the items into sub-clusters until each sub-cluster is with only one item.</a:t>
            </a:r>
          </a:p>
          <a:p>
            <a:pPr lvl="1"/>
            <a:r>
              <a:rPr lang="en-US" altLang="zh-CN" dirty="0"/>
              <a:t>Require the clustering tree to be balanced.</a:t>
            </a:r>
          </a:p>
          <a:p>
            <a:r>
              <a:rPr lang="en-US" altLang="zh-CN" dirty="0"/>
              <a:t>Three ways of item representation</a:t>
            </a:r>
          </a:p>
          <a:p>
            <a:pPr lvl="1"/>
            <a:r>
              <a:rPr lang="en-US" altLang="zh-CN" dirty="0"/>
              <a:t>Rating-based</a:t>
            </a:r>
          </a:p>
          <a:p>
            <a:pPr lvl="1"/>
            <a:r>
              <a:rPr lang="en-US" altLang="zh-CN" dirty="0"/>
              <a:t>VAE-based</a:t>
            </a:r>
          </a:p>
          <a:p>
            <a:pPr lvl="1"/>
            <a:r>
              <a:rPr lang="en-US" altLang="zh-CN" dirty="0"/>
              <a:t>MF-based</a:t>
            </a:r>
          </a:p>
          <a:p>
            <a:r>
              <a:rPr lang="en-US" altLang="zh-CN" dirty="0"/>
              <a:t>Two clustering modules</a:t>
            </a:r>
          </a:p>
          <a:p>
            <a:pPr lvl="1"/>
            <a:r>
              <a:rPr lang="en-US" altLang="zh-CN" dirty="0"/>
              <a:t>K-means-based</a:t>
            </a:r>
          </a:p>
          <a:p>
            <a:pPr lvl="1"/>
            <a:r>
              <a:rPr lang="en-US" altLang="zh-CN" dirty="0"/>
              <a:t>PCA-based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99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Our work--The policy of TPGR</a:t>
            </a:r>
            <a:endParaRPr lang="en-US" sz="3200" dirty="0"/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12ADE890-7297-4C3E-BFD6-AFD0958E3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9400"/>
            <a:ext cx="8417697" cy="4627563"/>
          </a:xfrm>
        </p:spPr>
        <p:txBody>
          <a:bodyPr>
            <a:normAutofit/>
          </a:bodyPr>
          <a:lstStyle/>
          <a:p>
            <a:r>
              <a:rPr lang="en-US" altLang="zh-CN" dirty="0"/>
              <a:t>Details about TPGR</a:t>
            </a:r>
          </a:p>
          <a:p>
            <a:pPr lvl="1"/>
            <a:r>
              <a:rPr lang="en-US" altLang="zh-CN" dirty="0"/>
              <a:t>Each leaf node of the constructed tree is mapped to an item after hierarchical clustering.</a:t>
            </a:r>
          </a:p>
          <a:p>
            <a:pPr lvl="1"/>
            <a:r>
              <a:rPr lang="en-US" altLang="zh-CN" dirty="0"/>
              <a:t>Each non-leaf node is associated with a simple policy network.</a:t>
            </a:r>
          </a:p>
          <a:p>
            <a:r>
              <a:rPr lang="en-US" altLang="zh-CN" dirty="0"/>
              <a:t>The policy of TPGR</a:t>
            </a:r>
          </a:p>
          <a:p>
            <a:pPr lvl="1"/>
            <a:r>
              <a:rPr lang="en-US" altLang="zh-CN" dirty="0"/>
              <a:t>Given a state, assuming that the node indexes along the path to reach the action are                   and the corresponding choices are                  , then we have: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1464CA7-E073-480F-9D63-2AC64BC89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832" y="4564205"/>
            <a:ext cx="1724568" cy="55870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52F8754-8508-49C1-9D11-80B38BA75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52" y="4358691"/>
            <a:ext cx="1253201" cy="289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05CE000-ECB4-4B2E-A8D0-8E93FF709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8002" y="4716375"/>
            <a:ext cx="1167010" cy="2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155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Our work--Training by Reinforce Technique </a:t>
            </a:r>
            <a:endParaRPr lang="en-US" sz="3200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381DB23F-57B5-4B4C-BE8F-F98901C2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9401"/>
            <a:ext cx="8320041" cy="797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The objective of the RL methods is to maximize the expected discounted cumulative reward, i.e.,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21B610-C290-4235-B9FB-4DC822FA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62" y="2256288"/>
            <a:ext cx="2831093" cy="7976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C0800E6-1F69-42DE-B573-E9B75620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15" y="3512379"/>
            <a:ext cx="4048510" cy="291704"/>
          </a:xfrm>
          <a:prstGeom prst="rect">
            <a:avLst/>
          </a:prstGeom>
        </p:spPr>
      </p:pic>
      <p:sp>
        <p:nvSpPr>
          <p:cNvPr id="7" name="内容占位符 5">
            <a:extLst>
              <a:ext uri="{FF2B5EF4-FFF2-40B4-BE49-F238E27FC236}">
                <a16:creationId xmlns:a16="http://schemas.microsoft.com/office/drawing/2014/main" id="{991B9ECE-9BB9-4080-A813-FFB7CED61A69}"/>
              </a:ext>
            </a:extLst>
          </p:cNvPr>
          <p:cNvSpPr txBox="1">
            <a:spLocks/>
          </p:cNvSpPr>
          <p:nvPr/>
        </p:nvSpPr>
        <p:spPr>
          <a:xfrm>
            <a:off x="697562" y="3053917"/>
            <a:ext cx="8320041" cy="458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The corresponding gradient can be approximated by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7009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Our work--Superiorities of the TPGR</a:t>
            </a:r>
            <a:endParaRPr lang="en-US" sz="3200" dirty="0"/>
          </a:p>
        </p:txBody>
      </p:sp>
      <p:sp>
        <p:nvSpPr>
          <p:cNvPr id="9" name="内容占位符 5">
            <a:extLst>
              <a:ext uri="{FF2B5EF4-FFF2-40B4-BE49-F238E27FC236}">
                <a16:creationId xmlns:a16="http://schemas.microsoft.com/office/drawing/2014/main" id="{6F117F01-D554-402E-8039-B0532B623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4" y="1549400"/>
            <a:ext cx="8320041" cy="4627563"/>
          </a:xfrm>
        </p:spPr>
        <p:txBody>
          <a:bodyPr>
            <a:normAutofit/>
          </a:bodyPr>
          <a:lstStyle/>
          <a:p>
            <a:r>
              <a:rPr lang="en-US" altLang="zh-CN" dirty="0"/>
              <a:t>Effective</a:t>
            </a:r>
          </a:p>
          <a:p>
            <a:pPr lvl="1"/>
            <a:r>
              <a:rPr lang="en-US" altLang="zh-CN" dirty="0"/>
              <a:t>The model is constructed under the RL framework, which can achieve dynamic adaptation and long-run planning.</a:t>
            </a:r>
          </a:p>
          <a:p>
            <a:pPr lvl="1"/>
            <a:r>
              <a:rPr lang="en-US" altLang="zh-CN" dirty="0"/>
              <a:t>The tree-structured decomposition may ease the training process and lead to better performance.</a:t>
            </a:r>
          </a:p>
          <a:p>
            <a:r>
              <a:rPr lang="en-US" altLang="zh-CN" dirty="0"/>
              <a:t>Efficient</a:t>
            </a:r>
          </a:p>
          <a:p>
            <a:pPr lvl="1"/>
            <a:r>
              <a:rPr lang="en-US" altLang="zh-CN" dirty="0"/>
              <a:t>The model reduce the time complexity of making a decision from            to                   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605453-FFDD-4EC5-BEBE-FD7CE14F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90" y="4339785"/>
            <a:ext cx="781239" cy="3274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FD606B4-5D43-48D8-920E-4980450D2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042" y="4320735"/>
            <a:ext cx="1265604" cy="32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65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06A590-8161-4E8A-A27F-ED8ED1031C51}"/>
              </a:ext>
            </a:extLst>
          </p:cNvPr>
          <p:cNvSpPr>
            <a:spLocks noGrp="1"/>
          </p:cNvSpPr>
          <p:nvPr/>
        </p:nvSpPr>
        <p:spPr>
          <a:xfrm>
            <a:off x="628650" y="3951300"/>
            <a:ext cx="8115855" cy="21742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>
              <a:latin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BE463C-8C0D-4A58-9C40-D6E50E335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192814"/>
            <a:ext cx="6995604" cy="2738927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6CDD1B36-34A9-46C9-A48B-D811FA8F3C6D}"/>
              </a:ext>
            </a:extLst>
          </p:cNvPr>
          <p:cNvSpPr txBox="1">
            <a:spLocks/>
          </p:cNvSpPr>
          <p:nvPr/>
        </p:nvSpPr>
        <p:spPr>
          <a:xfrm>
            <a:off x="628649" y="365127"/>
            <a:ext cx="8000445" cy="10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ym typeface="+mn-ea"/>
              </a:rPr>
              <a:t>Experiments--Environment Simulator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803F9ED3-8F56-4F8A-878E-452D7B37D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49" y="4044035"/>
                <a:ext cx="8320041" cy="229009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/>
                  <a:t>The more satisfying (disappointing) items a user has consumed before, the more pleasure (displeasure) she gains and as a result, she tends to give a higher (lower) rating to the current item.</a:t>
                </a:r>
              </a:p>
              <a:p>
                <a:r>
                  <a:rPr lang="en-US" altLang="zh-CN" sz="2000" dirty="0"/>
                  <a:t>The reward of recommending item j to user </a:t>
                </a:r>
                <a:r>
                  <a:rPr lang="en-US" altLang="zh-CN" sz="2000" dirty="0" err="1"/>
                  <a:t>i</a:t>
                </a:r>
                <a:r>
                  <a:rPr lang="en-US" altLang="zh-CN" sz="2000" dirty="0"/>
                  <a:t>, denoted as action a, at state s is given as                                                  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000" dirty="0"/>
                  <a:t> is the corresponding normalized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000" dirty="0"/>
                  <a:t> denote the consecutive positive and negative counts respectively.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内容占位符 5">
                <a:extLst>
                  <a:ext uri="{FF2B5EF4-FFF2-40B4-BE49-F238E27FC236}">
                    <a16:creationId xmlns:a16="http://schemas.microsoft.com/office/drawing/2014/main" id="{803F9ED3-8F56-4F8A-878E-452D7B37D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4044035"/>
                <a:ext cx="8320041" cy="2290090"/>
              </a:xfrm>
              <a:blipFill>
                <a:blip r:embed="rId3"/>
                <a:stretch>
                  <a:fillRect l="-659" t="-2660" r="-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BC131DB2-D22C-4635-8FEA-5764ED642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5340" y="5309323"/>
            <a:ext cx="3041565" cy="32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6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06A590-8161-4E8A-A27F-ED8ED1031C51}"/>
              </a:ext>
            </a:extLst>
          </p:cNvPr>
          <p:cNvSpPr>
            <a:spLocks noGrp="1"/>
          </p:cNvSpPr>
          <p:nvPr/>
        </p:nvSpPr>
        <p:spPr>
          <a:xfrm>
            <a:off x="628650" y="3951300"/>
            <a:ext cx="8115855" cy="21742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>
              <a:latin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CDD1B36-34A9-46C9-A48B-D811FA8F3C6D}"/>
              </a:ext>
            </a:extLst>
          </p:cNvPr>
          <p:cNvSpPr txBox="1">
            <a:spLocks/>
          </p:cNvSpPr>
          <p:nvPr/>
        </p:nvSpPr>
        <p:spPr>
          <a:xfrm>
            <a:off x="628649" y="365127"/>
            <a:ext cx="8000445" cy="10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ym typeface="+mn-ea"/>
              </a:rPr>
              <a:t>Experiments--Comparison</a:t>
            </a:r>
            <a:endParaRPr lang="en-US" sz="3200" dirty="0"/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803F9ED3-8F56-4F8A-878E-452D7B37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273652"/>
            <a:ext cx="8320041" cy="152707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Most RL-based models perform better than the non-RL-based models.</a:t>
            </a:r>
          </a:p>
          <a:p>
            <a:r>
              <a:rPr lang="en-US" altLang="zh-CN" sz="2000" dirty="0"/>
              <a:t>TPGR outperforms all competed models in term of </a:t>
            </a:r>
            <a:r>
              <a:rPr lang="en-US" altLang="zh-CN" sz="2000" dirty="0" err="1"/>
              <a:t>effetiveness</a:t>
            </a:r>
            <a:r>
              <a:rPr lang="en-US" altLang="zh-CN" sz="2000" dirty="0"/>
              <a:t>.</a:t>
            </a:r>
          </a:p>
          <a:p>
            <a:r>
              <a:rPr lang="en-US" altLang="zh-CN" sz="2000" dirty="0"/>
              <a:t>TPGR can achieve high effectiveness and high efficiency at the same time.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CC6101-D736-482E-AF2B-E6400BB8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9" y="1570656"/>
            <a:ext cx="7840763" cy="242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1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06A590-8161-4E8A-A27F-ED8ED1031C51}"/>
              </a:ext>
            </a:extLst>
          </p:cNvPr>
          <p:cNvSpPr>
            <a:spLocks noGrp="1"/>
          </p:cNvSpPr>
          <p:nvPr/>
        </p:nvSpPr>
        <p:spPr>
          <a:xfrm>
            <a:off x="628650" y="3951300"/>
            <a:ext cx="8115855" cy="21742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>
              <a:latin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CDD1B36-34A9-46C9-A48B-D811FA8F3C6D}"/>
              </a:ext>
            </a:extLst>
          </p:cNvPr>
          <p:cNvSpPr txBox="1">
            <a:spLocks/>
          </p:cNvSpPr>
          <p:nvPr/>
        </p:nvSpPr>
        <p:spPr>
          <a:xfrm>
            <a:off x="628649" y="365127"/>
            <a:ext cx="8000445" cy="10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ym typeface="+mn-ea"/>
              </a:rPr>
              <a:t>Experiments--Influence of other factors</a:t>
            </a:r>
            <a:endParaRPr lang="en-US" sz="3200" dirty="0"/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803F9ED3-8F56-4F8A-878E-452D7B37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4292703"/>
            <a:ext cx="8320041" cy="1422298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Applying PCA-based clustering module with rating-based representation achieves the best performance.</a:t>
            </a:r>
          </a:p>
          <a:p>
            <a:r>
              <a:rPr lang="en-US" altLang="zh-CN" sz="2000" dirty="0"/>
              <a:t>Setting the tree depth to 2 is good start point to explore suitable tree depth which significantly reduce the time complexity with satisfying performance.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3FE679-C0BB-4A39-9A32-C1BD8B65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296201"/>
            <a:ext cx="7384558" cy="27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04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006A590-8161-4E8A-A27F-ED8ED1031C51}"/>
              </a:ext>
            </a:extLst>
          </p:cNvPr>
          <p:cNvSpPr>
            <a:spLocks noGrp="1"/>
          </p:cNvSpPr>
          <p:nvPr/>
        </p:nvSpPr>
        <p:spPr>
          <a:xfrm>
            <a:off x="628650" y="3951300"/>
            <a:ext cx="8115855" cy="2174292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5000"/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5759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•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007745" indent="-22860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‒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511935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943735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buSzPct val="75000"/>
              <a:buFont typeface="Arial" panose="020B0604020202020204" pitchFamily="34" charset="0"/>
              <a:buChar char="˃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>
              <a:latin typeface="+mn-lt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CDD1B36-34A9-46C9-A48B-D811FA8F3C6D}"/>
              </a:ext>
            </a:extLst>
          </p:cNvPr>
          <p:cNvSpPr txBox="1">
            <a:spLocks/>
          </p:cNvSpPr>
          <p:nvPr/>
        </p:nvSpPr>
        <p:spPr>
          <a:xfrm>
            <a:off x="628649" y="365127"/>
            <a:ext cx="8000445" cy="10318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dirty="0">
                <a:sym typeface="+mn-ea"/>
              </a:rPr>
              <a:t>Future work</a:t>
            </a:r>
            <a:endParaRPr lang="en-US" sz="3200" dirty="0"/>
          </a:p>
        </p:txBody>
      </p:sp>
      <p:sp>
        <p:nvSpPr>
          <p:cNvPr id="11" name="内容占位符 5">
            <a:extLst>
              <a:ext uri="{FF2B5EF4-FFF2-40B4-BE49-F238E27FC236}">
                <a16:creationId xmlns:a16="http://schemas.microsoft.com/office/drawing/2014/main" id="{9F92A90B-A28E-4EAB-95C0-0A35F6F9F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64" y="1293826"/>
            <a:ext cx="8557611" cy="25257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</a:t>
            </a:r>
            <a:r>
              <a:rPr lang="zh-CN" altLang="en-US" sz="2400" dirty="0"/>
              <a:t>eplo</a:t>
            </a:r>
            <a:r>
              <a:rPr lang="en-US" altLang="zh-CN" sz="2400" dirty="0"/>
              <a:t>y</a:t>
            </a:r>
            <a:r>
              <a:rPr lang="zh-CN" altLang="en-US" sz="2400" dirty="0"/>
              <a:t> </a:t>
            </a:r>
            <a:r>
              <a:rPr lang="en-US" altLang="zh-CN" sz="2400" dirty="0"/>
              <a:t>the </a:t>
            </a:r>
            <a:r>
              <a:rPr lang="zh-CN" altLang="en-US" sz="2400" dirty="0"/>
              <a:t>TPGR onto an online commercial recommender system </a:t>
            </a:r>
            <a:r>
              <a:rPr lang="en-US" altLang="zh-CN" sz="2400" dirty="0"/>
              <a:t>if possible</a:t>
            </a:r>
            <a:r>
              <a:rPr lang="zh-CN" altLang="en-US" sz="2400" dirty="0"/>
              <a:t>.</a:t>
            </a:r>
          </a:p>
          <a:p>
            <a:r>
              <a:rPr lang="en-US" altLang="zh-CN" sz="2400" dirty="0"/>
              <a:t>E</a:t>
            </a:r>
            <a:r>
              <a:rPr lang="zh-CN" altLang="en-US" sz="2400" dirty="0"/>
              <a:t>xplore more clustering tree construction schemes based on the current recommendation policy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Expand the proposed tree-structured framework to value-based reinforcement learning methods.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0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Interactive Recommender System</a:t>
            </a:r>
          </a:p>
          <a:p>
            <a:pPr lvl="1"/>
            <a:r>
              <a:rPr lang="en-US" altLang="zh-CN" dirty="0"/>
              <a:t>Challenges in IRS</a:t>
            </a:r>
          </a:p>
          <a:p>
            <a:r>
              <a:rPr lang="en-US" altLang="zh-CN" dirty="0"/>
              <a:t>Our model</a:t>
            </a:r>
          </a:p>
          <a:p>
            <a:pPr lvl="1"/>
            <a:r>
              <a:rPr lang="en-US" altLang="zh-CN" dirty="0"/>
              <a:t>Architecture of the TPGR</a:t>
            </a:r>
          </a:p>
          <a:p>
            <a:pPr lvl="1"/>
            <a:r>
              <a:rPr lang="en-US" altLang="zh-CN" dirty="0"/>
              <a:t>Superiorities of the TPGR</a:t>
            </a:r>
          </a:p>
          <a:p>
            <a:r>
              <a:rPr lang="en-US" altLang="zh-CN" dirty="0"/>
              <a:t>Experiments</a:t>
            </a:r>
          </a:p>
          <a:p>
            <a:pPr lvl="1"/>
            <a:r>
              <a:rPr lang="en-US" altLang="zh-CN" dirty="0"/>
              <a:t>Environment Simulator</a:t>
            </a:r>
          </a:p>
          <a:p>
            <a:pPr lvl="1"/>
            <a:r>
              <a:rPr lang="en-US" altLang="zh-CN" dirty="0"/>
              <a:t>Performance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96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464719" y="2935129"/>
            <a:ext cx="39233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300">
                <a:latin typeface="+mj-lt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Background--Interactive Recommender Systems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16491" y="5513034"/>
            <a:ext cx="5024760" cy="381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dirty="0"/>
              <a:t>Two examples of Interactive Recommender Systems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E9BC6C-EDCA-4E15-973E-CECB589AF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97" y="1565677"/>
            <a:ext cx="6504117" cy="386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88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Background--Interactive Recommender Systems</a:t>
            </a:r>
            <a:endParaRPr lang="en-US" sz="32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6138A-518E-4F0F-8759-F9CEB980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7886700" cy="4627563"/>
          </a:xfrm>
        </p:spPr>
        <p:txBody>
          <a:bodyPr>
            <a:normAutofit/>
          </a:bodyPr>
          <a:lstStyle/>
          <a:p>
            <a:r>
              <a:rPr lang="en-US" altLang="zh-CN" dirty="0"/>
              <a:t>An IRS consecutively recommends items to individual users and receives their feedbacks. </a:t>
            </a:r>
          </a:p>
          <a:p>
            <a:r>
              <a:rPr lang="en-US" altLang="zh-CN" dirty="0"/>
              <a:t>IRSs are widely used in online applications, especially on mobile devices.</a:t>
            </a:r>
          </a:p>
          <a:p>
            <a:r>
              <a:rPr lang="en-US" altLang="zh-CN" dirty="0"/>
              <a:t>It is possible to refine the recommendation policy during such interactive processes.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18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Background--Challenges in IRS</a:t>
            </a:r>
            <a:endParaRPr lang="en-US" sz="32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6138A-518E-4F0F-8759-F9CEB980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7886700" cy="4627563"/>
          </a:xfrm>
        </p:spPr>
        <p:txBody>
          <a:bodyPr>
            <a:normAutofit/>
          </a:bodyPr>
          <a:lstStyle/>
          <a:p>
            <a:r>
              <a:rPr lang="en-US" altLang="zh-CN" dirty="0"/>
              <a:t>Three challenges in IRS</a:t>
            </a:r>
          </a:p>
          <a:p>
            <a:pPr lvl="1"/>
            <a:r>
              <a:rPr lang="en-US" altLang="zh-CN" b="1" dirty="0"/>
              <a:t>Dynamic preference</a:t>
            </a:r>
            <a:r>
              <a:rPr lang="en-US" altLang="zh-CN" dirty="0"/>
              <a:t>: user preference may drift due to the interactions with the IRS. </a:t>
            </a:r>
          </a:p>
          <a:p>
            <a:pPr lvl="1"/>
            <a:r>
              <a:rPr lang="en-US" altLang="zh-CN" b="1" dirty="0"/>
              <a:t>Long-run benefit</a:t>
            </a:r>
            <a:r>
              <a:rPr lang="en-US" altLang="zh-CN" dirty="0"/>
              <a:t> : long-run benefit may be more important than immediate benefit.</a:t>
            </a:r>
          </a:p>
          <a:p>
            <a:pPr lvl="1"/>
            <a:r>
              <a:rPr lang="en-US" altLang="zh-CN" b="1" dirty="0"/>
              <a:t>Efficiency</a:t>
            </a:r>
            <a:r>
              <a:rPr lang="en-US" altLang="zh-CN" dirty="0"/>
              <a:t>: recommender systems are always with plenty of items to recommend which may slow the systems.</a:t>
            </a:r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38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Background--Challenges in IRS</a:t>
            </a:r>
            <a:endParaRPr lang="en-US" sz="32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6138A-518E-4F0F-8759-F9CEB980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7886700" cy="4627563"/>
          </a:xfrm>
        </p:spPr>
        <p:txBody>
          <a:bodyPr>
            <a:normAutofit/>
          </a:bodyPr>
          <a:lstStyle/>
          <a:p>
            <a:r>
              <a:rPr lang="en-US" altLang="zh-CN" dirty="0"/>
              <a:t>Conventional models are not suitable for IRS</a:t>
            </a:r>
          </a:p>
          <a:p>
            <a:pPr lvl="1"/>
            <a:r>
              <a:rPr lang="en-US" altLang="zh-CN" dirty="0"/>
              <a:t>CF and Content-based methods model the recommendation as a static procedure.</a:t>
            </a:r>
          </a:p>
          <a:p>
            <a:pPr lvl="1"/>
            <a:r>
              <a:rPr lang="en-US" altLang="zh-CN" dirty="0"/>
              <a:t>MAB-based methods assume that the user preference remains unchanged during the recommendation.</a:t>
            </a:r>
          </a:p>
          <a:p>
            <a:r>
              <a:rPr lang="en-US" altLang="zh-CN" dirty="0"/>
              <a:t>RL models may be promising for solving IRS</a:t>
            </a:r>
          </a:p>
          <a:p>
            <a:pPr lvl="1"/>
            <a:r>
              <a:rPr lang="en-US" altLang="zh-CN" dirty="0"/>
              <a:t>RL models naturally can learn from interactions.</a:t>
            </a:r>
          </a:p>
          <a:p>
            <a:pPr lvl="1"/>
            <a:r>
              <a:rPr lang="en-US" altLang="zh-CN" dirty="0"/>
              <a:t>RL models have the capacity of dynamic adaptation and long-run planning.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31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Background--Challenges in IRS</a:t>
            </a:r>
            <a:endParaRPr lang="en-US" sz="32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6138A-518E-4F0F-8759-F9CEB980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9400"/>
            <a:ext cx="7886700" cy="46275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Most RL models for IRS are inefficient</a:t>
            </a:r>
          </a:p>
          <a:p>
            <a:pPr lvl="1"/>
            <a:r>
              <a:rPr lang="en-US" altLang="zh-CN" dirty="0"/>
              <a:t>The time complexity of making a decision is linear to the size of action space (the number of available items).</a:t>
            </a:r>
          </a:p>
          <a:p>
            <a:pPr lvl="1"/>
            <a:r>
              <a:rPr lang="en-US" altLang="zh-CN" dirty="0"/>
              <a:t>For DQN-based models, the policy is                          where      evaluations are needed.</a:t>
            </a:r>
          </a:p>
          <a:p>
            <a:pPr lvl="1"/>
            <a:r>
              <a:rPr lang="en-US" altLang="zh-CN" dirty="0"/>
              <a:t>For most DDPG-based models, a specific ranking score function is applied over all items.</a:t>
            </a:r>
          </a:p>
          <a:p>
            <a:pPr lvl="1"/>
            <a:r>
              <a:rPr lang="en-US" altLang="zh-CN" dirty="0"/>
              <a:t>This inefficiency problem is called the</a:t>
            </a:r>
            <a:r>
              <a:rPr lang="zh-CN" altLang="en-US" dirty="0"/>
              <a:t> </a:t>
            </a:r>
            <a:r>
              <a:rPr lang="en-US" altLang="zh-CN" dirty="0"/>
              <a:t>large discrete action space problem in RL.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D51F87-11F9-44B2-BECE-0E218619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916" y="2617668"/>
            <a:ext cx="2404579" cy="43361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1498715-D10F-43A9-BDC1-B2B47746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878" y="2929000"/>
            <a:ext cx="409525" cy="33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9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Background--Challenges in IRS</a:t>
            </a:r>
            <a:endParaRPr lang="en-US" sz="32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56138A-518E-4F0F-8759-F9CEB980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9400"/>
            <a:ext cx="8320041" cy="462756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DeepMind proposes a solution, however, it suffers from several problems</a:t>
            </a:r>
          </a:p>
          <a:p>
            <a:pPr lvl="1"/>
            <a:r>
              <a:rPr lang="en-US" altLang="zh-CN" dirty="0"/>
              <a:t>The inconsistency between the continuous action representation and the real discrete action.</a:t>
            </a:r>
          </a:p>
          <a:p>
            <a:pPr lvl="1"/>
            <a:r>
              <a:rPr lang="en-US" altLang="zh-CN" dirty="0"/>
              <a:t>The utilized approximate KNN method may cause trouble as the found neighbors may not be exactly the nearest ones.</a:t>
            </a:r>
          </a:p>
          <a:p>
            <a:pPr lvl="1"/>
            <a:r>
              <a:rPr lang="en-US" altLang="zh-CN" dirty="0"/>
              <a:t>Only when the value of K is small, the model is efficient, which, however, may lead to a performance discount.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809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7"/>
            <a:ext cx="8000445" cy="1031874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sym typeface="+mn-ea"/>
              </a:rPr>
              <a:t>Preliminary--Model the IRS using the MDP</a:t>
            </a:r>
            <a:endParaRPr lang="en-US" sz="3200" dirty="0"/>
          </a:p>
        </p:txBody>
      </p:sp>
      <p:sp>
        <p:nvSpPr>
          <p:cNvPr id="12" name="内容占位符 5">
            <a:extLst>
              <a:ext uri="{FF2B5EF4-FFF2-40B4-BE49-F238E27FC236}">
                <a16:creationId xmlns:a16="http://schemas.microsoft.com/office/drawing/2014/main" id="{15E7556D-DC6D-4588-8DB0-FDA5CDF30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549400"/>
            <a:ext cx="8320041" cy="46275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State. A state is defined as the historical interactions between a user and the recommender system, which can be encoded as a low-dimensional vector via a recurrent neural network (RNN).</a:t>
            </a:r>
          </a:p>
          <a:p>
            <a:r>
              <a:rPr lang="en-US" altLang="zh-CN" sz="2400" dirty="0"/>
              <a:t>Action. An action is to pick an item for recommendation, such as a song or a video, etc.</a:t>
            </a:r>
          </a:p>
          <a:p>
            <a:r>
              <a:rPr lang="en-US" altLang="zh-CN" sz="2400" dirty="0"/>
              <a:t>Reward. An reward reflects the user's feedback to the recommended item. </a:t>
            </a:r>
          </a:p>
          <a:p>
            <a:r>
              <a:rPr lang="en-US" altLang="zh-CN" sz="2400" dirty="0"/>
              <a:t>Transition. As the state is the historical interactions, once a new item is recommended and the corresponding user's feedback is given, the state transition is determined.  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537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711</TotalTime>
  <Words>1038</Words>
  <Application>Microsoft Office PowerPoint</Application>
  <PresentationFormat>全屏显示(4:3)</PresentationFormat>
  <Paragraphs>105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宋体</vt:lpstr>
      <vt:lpstr>微软雅黑</vt:lpstr>
      <vt:lpstr>Arial</vt:lpstr>
      <vt:lpstr>Calibri</vt:lpstr>
      <vt:lpstr>Calibri Light</vt:lpstr>
      <vt:lpstr>Cambria Math</vt:lpstr>
      <vt:lpstr>Office 主题</vt:lpstr>
      <vt:lpstr>Large-scale Interactive Recommendation with Tree-structured Policy Gradient</vt:lpstr>
      <vt:lpstr>Outlines</vt:lpstr>
      <vt:lpstr>Background--Interactive Recommender Systems</vt:lpstr>
      <vt:lpstr>Background--Interactive Recommender Systems</vt:lpstr>
      <vt:lpstr>Background--Challenges in IRS</vt:lpstr>
      <vt:lpstr>Background--Challenges in IRS</vt:lpstr>
      <vt:lpstr>Background--Challenges in IRS</vt:lpstr>
      <vt:lpstr>Background--Challenges in IRS</vt:lpstr>
      <vt:lpstr>Preliminary--Model the IRS using the MDP</vt:lpstr>
      <vt:lpstr>Our work--State representation</vt:lpstr>
      <vt:lpstr>Our work--Architecture of TPGR</vt:lpstr>
      <vt:lpstr>Our work--Hierarchical clustering over items</vt:lpstr>
      <vt:lpstr>Our work--The policy of TPGR</vt:lpstr>
      <vt:lpstr>Our work--Training by Reinforce Technique </vt:lpstr>
      <vt:lpstr>Our work--Superiorities of the TPGR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420 Machine Learning</dc:title>
  <dc:creator>weinan</dc:creator>
  <cp:lastModifiedBy>chenhaokun</cp:lastModifiedBy>
  <cp:revision>54</cp:revision>
  <dcterms:created xsi:type="dcterms:W3CDTF">2016-11-27T07:46:13Z</dcterms:created>
  <dcterms:modified xsi:type="dcterms:W3CDTF">2018-11-13T14:05:21Z</dcterms:modified>
</cp:coreProperties>
</file>