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36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46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8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43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3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3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9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4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mcmedimaging.biomedcentral.com/articles/10.1186/s12880-022-00919-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57E6A-43A3-9486-6723-D28F8CF8C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n-US" dirty="0"/>
              <a:t>Brain Lesion Detection with deep q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AE187-8B0C-75A0-1198-AEC88518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424305"/>
            <a:ext cx="5074022" cy="972222"/>
          </a:xfrm>
        </p:spPr>
        <p:txBody>
          <a:bodyPr>
            <a:normAutofit/>
          </a:bodyPr>
          <a:lstStyle/>
          <a:p>
            <a:r>
              <a:rPr lang="en-US" dirty="0"/>
              <a:t>Chenhao Lu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5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FB9D-D60D-A837-FCF8-4C858A3B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Inspiration and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B750-C7DD-7A43-8B68-C9A25B74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Lesion detection using traditional CNNs has been widely studied and can achieve decent performance on unseen data, but there still exist several drawbacks to this approach.</a:t>
            </a:r>
          </a:p>
          <a:p>
            <a:pPr marL="617220" lvl="1" indent="-342900"/>
            <a:r>
              <a:rPr lang="en-US" dirty="0"/>
              <a:t>Requires large annotated brain image dataset</a:t>
            </a:r>
          </a:p>
          <a:p>
            <a:pPr marL="617220" lvl="1" indent="-342900"/>
            <a:r>
              <a:rPr lang="en-US" dirty="0"/>
              <a:t>Lacks interpretability as CNN is more like a black box due to its architecture</a:t>
            </a:r>
          </a:p>
          <a:p>
            <a:pPr marL="617220" lvl="1" indent="-342900"/>
            <a:r>
              <a:rPr lang="en-US" dirty="0"/>
              <a:t>Can we use reinforcement learning instead?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 Q Learning</a:t>
            </a:r>
          </a:p>
          <a:p>
            <a:pPr marL="617220" lvl="1" indent="-342900"/>
            <a:r>
              <a:rPr lang="en-US" dirty="0"/>
              <a:t>Inspired by </a:t>
            </a:r>
            <a:r>
              <a:rPr lang="en-US" dirty="0">
                <a:hlinkClick r:id="rId2"/>
              </a:rPr>
              <a:t>https://bmcmedimaging.biomedcentral.com/articles/10.1186/s12880-022-00919-x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3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CE86-F6E4-F831-2E11-11105AF6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5627281" cy="1288489"/>
          </a:xfrm>
        </p:spPr>
        <p:txBody>
          <a:bodyPr/>
          <a:lstStyle/>
          <a:p>
            <a:pPr algn="ctr"/>
            <a:r>
              <a:rPr lang="en-US" dirty="0"/>
              <a:t>DQN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F7ED-847D-3BA9-B9B4-642C33CA2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7456081" cy="39693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Combination of reinforcement learning and deep 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Uses 2 neural networks in the algorithm:</a:t>
            </a:r>
          </a:p>
          <a:p>
            <a:pPr marL="617220" lvl="1" indent="-342900"/>
            <a:r>
              <a:rPr lang="en-US" sz="1400" b="1" dirty="0"/>
              <a:t>Q-network:</a:t>
            </a:r>
            <a:r>
              <a:rPr lang="en-US" sz="1400" dirty="0"/>
              <a:t> It takes in a state and outputs the Q values for all possible actions. This network is trained using the loss between the predicted Q-values and the target Q-values. During inference, we use this network to obtain the Q values and pick an action</a:t>
            </a:r>
          </a:p>
          <a:p>
            <a:pPr marL="617220" lvl="1" indent="-342900"/>
            <a:r>
              <a:rPr lang="en-US" sz="1400" b="1" dirty="0"/>
              <a:t>Target network: </a:t>
            </a:r>
            <a:r>
              <a:rPr lang="en-US" sz="1400" dirty="0"/>
              <a:t>It has the exact same architecture as the other one but different weights. This network is only updated periodically by copying over the weights from the Q-network and is used to generate target Q-values.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Experience Replay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13AEE8-AB48-2E3F-B2F3-30A8CE7E7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442" y="361950"/>
            <a:ext cx="2676569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6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EC93-CBED-24CA-EFE3-BC5F2A8D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5212612" cy="1288489"/>
          </a:xfrm>
        </p:spPr>
        <p:txBody>
          <a:bodyPr/>
          <a:lstStyle/>
          <a:p>
            <a:pPr algn="ctr"/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4ED-AC7A-7E6E-1473-1BF13480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5988788" cy="39693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image is divided into 16 equal-size grids, with one or more grids containing the lesion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agent starts in the top left grid, and can take 1 of 3 actions every move according to the decaying epsilon-greedy algorithm</a:t>
            </a:r>
          </a:p>
          <a:p>
            <a:pPr marL="617220" lvl="1" indent="-342900"/>
            <a:r>
              <a:rPr lang="en-US" dirty="0"/>
              <a:t>Stay still, go down, go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reward for every state is</a:t>
            </a:r>
          </a:p>
          <a:p>
            <a:pPr marL="617220" lvl="1" indent="-342900"/>
            <a:r>
              <a:rPr lang="en-US" dirty="0"/>
              <a:t>+1 if the agent stays in or moves into a lesion state</a:t>
            </a:r>
          </a:p>
          <a:p>
            <a:pPr marL="617220" lvl="1" indent="-342900"/>
            <a:r>
              <a:rPr lang="en-US" dirty="0"/>
              <a:t>-0.5 if the agent moves into a non-lesion state</a:t>
            </a:r>
          </a:p>
          <a:p>
            <a:pPr marL="617220" lvl="1" indent="-342900"/>
            <a:r>
              <a:rPr lang="en-US" dirty="0"/>
              <a:t>-2 if the agent stays in a non-lesion state</a:t>
            </a:r>
          </a:p>
        </p:txBody>
      </p:sp>
      <p:pic>
        <p:nvPicPr>
          <p:cNvPr id="7" name="Picture 6" descr="A screen shot of a brain&#10;&#10;Description automatically generated">
            <a:extLst>
              <a:ext uri="{FF2B5EF4-FFF2-40B4-BE49-F238E27FC236}">
                <a16:creationId xmlns:a16="http://schemas.microsoft.com/office/drawing/2014/main" id="{5BBD5C42-0407-5444-3CA9-8BD97130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85" y="1054489"/>
            <a:ext cx="2395968" cy="2374512"/>
          </a:xfrm>
          <a:prstGeom prst="rect">
            <a:avLst/>
          </a:prstGeom>
        </p:spPr>
      </p:pic>
      <p:pic>
        <p:nvPicPr>
          <p:cNvPr id="9" name="Picture 8" descr="A close-up of a brain&#10;&#10;Description automatically generated">
            <a:extLst>
              <a:ext uri="{FF2B5EF4-FFF2-40B4-BE49-F238E27FC236}">
                <a16:creationId xmlns:a16="http://schemas.microsoft.com/office/drawing/2014/main" id="{157DA234-7738-6B6B-32B7-580AC4F7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84" y="3704708"/>
            <a:ext cx="2395968" cy="23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6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315F-06E7-7B58-63E8-CE7F022E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BFAD-D7AE-38B5-15E0-58C48595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+mj-lt"/>
                <a:ea typeface="+mj-ea"/>
                <a:cs typeface="+mj-cs"/>
              </a:rPr>
              <a:t>For each episode:</a:t>
            </a:r>
          </a:p>
          <a:p>
            <a:r>
              <a:rPr lang="en-US" sz="1600" dirty="0">
                <a:latin typeface="+mj-lt"/>
                <a:ea typeface="+mj-ea"/>
                <a:cs typeface="+mj-cs"/>
              </a:rPr>
              <a:t>    For each image:</a:t>
            </a:r>
          </a:p>
          <a:p>
            <a:r>
              <a:rPr lang="en-US" sz="1600" dirty="0">
                <a:latin typeface="+mj-lt"/>
                <a:ea typeface="+mj-ea"/>
                <a:cs typeface="+mj-cs"/>
              </a:rPr>
              <a:t>        Divide the image into 16 regions</a:t>
            </a:r>
          </a:p>
          <a:p>
            <a:r>
              <a:rPr lang="en-US" sz="1600" dirty="0">
                <a:latin typeface="+mj-lt"/>
                <a:ea typeface="+mj-ea"/>
                <a:cs typeface="+mj-cs"/>
              </a:rPr>
              <a:t>        For each region:</a:t>
            </a:r>
          </a:p>
          <a:p>
            <a:r>
              <a:rPr lang="en-US" sz="1600" dirty="0">
                <a:latin typeface="+mj-lt"/>
                <a:ea typeface="+mj-ea"/>
                <a:cs typeface="+mj-cs"/>
              </a:rPr>
              <a:t>            Select action for the current region/state</a:t>
            </a:r>
          </a:p>
          <a:p>
            <a:r>
              <a:rPr lang="en-US" sz="1600" dirty="0">
                <a:latin typeface="+mj-lt"/>
                <a:ea typeface="+mj-ea"/>
                <a:cs typeface="+mj-cs"/>
              </a:rPr>
              <a:t>            Execute the action and calculate reward</a:t>
            </a:r>
          </a:p>
          <a:p>
            <a:r>
              <a:rPr lang="en-US" sz="1600" dirty="0">
                <a:latin typeface="+mj-lt"/>
                <a:ea typeface="+mj-ea"/>
                <a:cs typeface="+mj-cs"/>
              </a:rPr>
              <a:t>            Store the transition (state, action, reward, </a:t>
            </a:r>
            <a:r>
              <a:rPr lang="en-US" sz="1600" dirty="0" err="1">
                <a:latin typeface="+mj-lt"/>
                <a:ea typeface="+mj-ea"/>
                <a:cs typeface="+mj-cs"/>
              </a:rPr>
              <a:t>next_state</a:t>
            </a:r>
            <a:r>
              <a:rPr lang="en-US" sz="1600" dirty="0">
                <a:latin typeface="+mj-lt"/>
                <a:ea typeface="+mj-ea"/>
                <a:cs typeface="+mj-cs"/>
              </a:rPr>
              <a:t>, done) in agent's memory buffer</a:t>
            </a:r>
          </a:p>
          <a:p>
            <a:r>
              <a:rPr lang="en-US" sz="1600" dirty="0">
                <a:latin typeface="+mj-lt"/>
                <a:ea typeface="+mj-ea"/>
                <a:cs typeface="+mj-cs"/>
              </a:rPr>
              <a:t>            Randomly select </a:t>
            </a:r>
            <a:r>
              <a:rPr lang="en-US" sz="1600" i="1" dirty="0" err="1">
                <a:latin typeface="+mj-lt"/>
                <a:ea typeface="+mj-ea"/>
                <a:cs typeface="+mj-cs"/>
              </a:rPr>
              <a:t>batch_size</a:t>
            </a:r>
            <a:r>
              <a:rPr lang="en-US" sz="1600" i="1" dirty="0">
                <a:latin typeface="+mj-lt"/>
                <a:ea typeface="+mj-ea"/>
                <a:cs typeface="+mj-cs"/>
              </a:rPr>
              <a:t> </a:t>
            </a:r>
            <a:r>
              <a:rPr lang="en-US" sz="1600" dirty="0">
                <a:latin typeface="+mj-lt"/>
                <a:ea typeface="+mj-ea"/>
                <a:cs typeface="+mj-cs"/>
              </a:rPr>
              <a:t>samples from memory and perform replay to update Q-network parameters</a:t>
            </a:r>
          </a:p>
          <a:p>
            <a:r>
              <a:rPr lang="en-US" sz="1600" dirty="0">
                <a:latin typeface="+mj-lt"/>
                <a:ea typeface="+mj-ea"/>
                <a:cs typeface="+mj-cs"/>
              </a:rPr>
              <a:t>        Update target network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79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5" name="Rectangle 2094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67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1B805-FABC-F0E2-F6F1-360DDECE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302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FC9D-768E-307D-96C9-CCB52AE14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662" y="2884395"/>
            <a:ext cx="3950677" cy="2469140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900"/>
              <a:t>Agent and networks are trained on 62 images for 20 episodes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900"/>
              <a:t>Agents are allowed to take maximum 15 steps during inference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900"/>
              <a:t>Arrows not drawn if agent stays still</a:t>
            </a:r>
          </a:p>
        </p:txBody>
      </p:sp>
      <p:pic>
        <p:nvPicPr>
          <p:cNvPr id="2050" name="Picture 2" descr="A close-up of a brain scan&#10;&#10;Description automatically generated">
            <a:extLst>
              <a:ext uri="{FF2B5EF4-FFF2-40B4-BE49-F238E27FC236}">
                <a16:creationId xmlns:a16="http://schemas.microsoft.com/office/drawing/2014/main" id="{2B9B317D-BF6F-2C9B-CDBC-F8F2DA32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6845" y="3581341"/>
            <a:ext cx="2632783" cy="20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llage of images of a brain&#10;&#10;Description automatically generated">
            <a:extLst>
              <a:ext uri="{FF2B5EF4-FFF2-40B4-BE49-F238E27FC236}">
                <a16:creationId xmlns:a16="http://schemas.microsoft.com/office/drawing/2014/main" id="{4394439D-9E6B-E9FF-B1A4-4DDA2009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429" y="3581341"/>
            <a:ext cx="2632783" cy="20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collage of images of a brain&#10;&#10;Description automatically generated">
            <a:extLst>
              <a:ext uri="{FF2B5EF4-FFF2-40B4-BE49-F238E27FC236}">
                <a16:creationId xmlns:a16="http://schemas.microsoft.com/office/drawing/2014/main" id="{924B015D-62FB-0693-7275-95FB10A05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5316" y="1136187"/>
            <a:ext cx="2632783" cy="20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lose-up of an ultrasound&#10;&#10;Description automatically generated">
            <a:extLst>
              <a:ext uri="{FF2B5EF4-FFF2-40B4-BE49-F238E27FC236}">
                <a16:creationId xmlns:a16="http://schemas.microsoft.com/office/drawing/2014/main" id="{E1ACF2CE-08E4-DE4B-9FCA-3FC759E47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" y="1136187"/>
            <a:ext cx="2632783" cy="20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9" name="Group 2098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543656"/>
            <a:ext cx="867485" cy="115439"/>
            <a:chOff x="8910933" y="1861308"/>
            <a:chExt cx="867485" cy="115439"/>
          </a:xfrm>
        </p:grpSpPr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1" name="Straight Connector 2100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2" name="Straight Connector 2101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16169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392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Bembo</vt:lpstr>
      <vt:lpstr>AdornVTI</vt:lpstr>
      <vt:lpstr>Brain Lesion Detection with deep q learning</vt:lpstr>
      <vt:lpstr>Inspiration and Goal</vt:lpstr>
      <vt:lpstr>DQN Setup</vt:lpstr>
      <vt:lpstr>Environment Setup</vt:lpstr>
      <vt:lpstr>Pseudocode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Chenhao</dc:creator>
  <cp:lastModifiedBy>Chenhao Lu</cp:lastModifiedBy>
  <cp:revision>16</cp:revision>
  <dcterms:created xsi:type="dcterms:W3CDTF">2024-04-26T11:43:24Z</dcterms:created>
  <dcterms:modified xsi:type="dcterms:W3CDTF">2024-05-07T14:20:03Z</dcterms:modified>
</cp:coreProperties>
</file>