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E267-6EEC-1649-A2BA-543DD9E67BB3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34E8-2377-1D4E-8FDF-264ADCC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7866" y="3006881"/>
            <a:ext cx="3786415" cy="3200400"/>
            <a:chOff x="287866" y="3311675"/>
            <a:chExt cx="3786415" cy="3200400"/>
          </a:xfrm>
        </p:grpSpPr>
        <p:pic>
          <p:nvPicPr>
            <p:cNvPr id="10" name="Picture 9" descr="Rplo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66" y="3311675"/>
              <a:ext cx="3746500" cy="3200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36814" y="3522133"/>
              <a:ext cx="3437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R5-0213: </a:t>
              </a:r>
              <a:r>
                <a:rPr lang="en-US" i="1" dirty="0" err="1" smtClean="0"/>
                <a:t>Virdibacillus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arenosi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81500" y="-94111"/>
            <a:ext cx="3877733" cy="3200400"/>
            <a:chOff x="4381500" y="45295"/>
            <a:chExt cx="3877733" cy="3200400"/>
          </a:xfrm>
        </p:grpSpPr>
        <p:pic>
          <p:nvPicPr>
            <p:cNvPr id="13" name="Picture 12" descr="Rplot0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0" y="45295"/>
              <a:ext cx="3746500" cy="32004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81500" y="258943"/>
              <a:ext cx="387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H7-0687: </a:t>
              </a:r>
              <a:r>
                <a:rPr lang="en-US" i="1" dirty="0" smtClean="0"/>
                <a:t>Bacillus </a:t>
              </a:r>
              <a:r>
                <a:rPr lang="en-US" i="1" dirty="0" err="1" smtClean="0"/>
                <a:t>weihenstephanensis</a:t>
              </a:r>
              <a:endParaRPr lang="en-US" dirty="0"/>
            </a:p>
          </p:txBody>
        </p:sp>
      </p:grpSp>
      <p:pic>
        <p:nvPicPr>
          <p:cNvPr id="16" name="Picture 15" descr="Rplot0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989948"/>
            <a:ext cx="3746500" cy="32004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37118" y="95780"/>
            <a:ext cx="3749040" cy="3204034"/>
            <a:chOff x="237118" y="13305"/>
            <a:chExt cx="3749040" cy="3204034"/>
          </a:xfrm>
        </p:grpSpPr>
        <p:pic>
          <p:nvPicPr>
            <p:cNvPr id="17" name="Picture 16" descr="Rplot04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73" b="2637"/>
            <a:stretch/>
          </p:blipFill>
          <p:spPr>
            <a:xfrm>
              <a:off x="237118" y="247432"/>
              <a:ext cx="3749040" cy="29699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36814" y="13305"/>
              <a:ext cx="334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J3-0120: </a:t>
              </a:r>
              <a:r>
                <a:rPr lang="en-US" i="1" dirty="0" err="1" smtClean="0"/>
                <a:t>Paenibacillus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peoriae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22800" y="3227015"/>
            <a:ext cx="31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W8-0169: </a:t>
            </a:r>
            <a:r>
              <a:rPr lang="en-US" i="1" dirty="0" smtClean="0"/>
              <a:t>Bacillus </a:t>
            </a:r>
            <a:r>
              <a:rPr lang="en-US" i="1" dirty="0" err="1" smtClean="0"/>
              <a:t>wiedmannii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90" y="6152578"/>
            <a:ext cx="935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Buchanan Growth parameters</a:t>
            </a:r>
            <a:r>
              <a:rPr lang="en-US" dirty="0" smtClean="0"/>
              <a:t>: Lag phase (</a:t>
            </a:r>
            <a:r>
              <a:rPr lang="en-US" dirty="0" err="1" smtClean="0"/>
              <a:t>λ</a:t>
            </a:r>
            <a:r>
              <a:rPr lang="en-US" dirty="0" smtClean="0"/>
              <a:t>, [day]), maximum growth rate (</a:t>
            </a:r>
            <a:r>
              <a:rPr lang="en-US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i="0" baseline="-25000" dirty="0" err="1" smtClean="0">
                <a:latin typeface="+mj-lt"/>
                <a:ea typeface="Lucida Grande"/>
                <a:cs typeface="Lucida Grande"/>
              </a:rPr>
              <a:t>max</a:t>
            </a:r>
            <a:r>
              <a:rPr lang="en-US" i="0" dirty="0" smtClean="0">
                <a:latin typeface="+mj-lt"/>
                <a:ea typeface="Lucida Grande"/>
                <a:cs typeface="Lucida Grande"/>
              </a:rPr>
              <a:t> , [log(CFU/ml/day)]), initial cell density (</a:t>
            </a:r>
            <a:r>
              <a:rPr lang="en-US" i="1" dirty="0" smtClean="0">
                <a:latin typeface="+mj-lt"/>
                <a:ea typeface="Lucida Grande"/>
                <a:cs typeface="Lucida Grande"/>
              </a:rPr>
              <a:t>N</a:t>
            </a:r>
            <a:r>
              <a:rPr lang="en-US" baseline="-25000" dirty="0" smtClean="0">
                <a:latin typeface="+mj-lt"/>
                <a:ea typeface="Lucida Grande"/>
                <a:cs typeface="Lucida Grande"/>
              </a:rPr>
              <a:t>0</a:t>
            </a:r>
            <a:r>
              <a:rPr lang="en-US" dirty="0" smtClean="0">
                <a:latin typeface="+mj-lt"/>
                <a:ea typeface="Lucida Grande"/>
                <a:cs typeface="Lucida Grande"/>
              </a:rPr>
              <a:t>, [log(CFU/ml)]), and maximum cell density </a:t>
            </a:r>
            <a:r>
              <a:rPr lang="en-US" dirty="0">
                <a:ea typeface="Lucida Grande"/>
                <a:cs typeface="Lucida Grande"/>
              </a:rPr>
              <a:t>(</a:t>
            </a:r>
            <a:r>
              <a:rPr lang="en-US" i="1" dirty="0" err="1" smtClean="0">
                <a:ea typeface="Lucida Grande"/>
                <a:cs typeface="Lucida Grande"/>
              </a:rPr>
              <a:t>N</a:t>
            </a:r>
            <a:r>
              <a:rPr lang="en-US" baseline="-25000" dirty="0" err="1" smtClean="0">
                <a:ea typeface="Lucida Grande"/>
                <a:cs typeface="Lucida Grande"/>
              </a:rPr>
              <a:t>max</a:t>
            </a:r>
            <a:r>
              <a:rPr lang="en-US" dirty="0" smtClean="0">
                <a:ea typeface="Lucida Grande"/>
                <a:cs typeface="Lucida Grande"/>
              </a:rPr>
              <a:t>, </a:t>
            </a:r>
            <a:r>
              <a:rPr lang="en-US" dirty="0">
                <a:ea typeface="Lucida Grande"/>
                <a:cs typeface="Lucida Grande"/>
              </a:rPr>
              <a:t>[log(CFU/ml)])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2143" y="1939554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3.5,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3.4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44727" y="628896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0.78,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7.4 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93663" y="1882423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6.6,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2.1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59152" y="987727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1.1,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5.8 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45358" y="3704848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1.3,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7.4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93663" y="3876183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1.5,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6.4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35014" y="5001530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3.0,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3.1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41141" y="4993884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13.4,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2.8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5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70277curve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9" y="3315509"/>
            <a:ext cx="4197096" cy="3063240"/>
          </a:xfrm>
          <a:prstGeom prst="rect">
            <a:avLst/>
          </a:prstGeom>
        </p:spPr>
      </p:pic>
      <p:pic>
        <p:nvPicPr>
          <p:cNvPr id="4" name="Picture 3" descr="H80287cur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6879" cy="306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41" y="182755"/>
            <a:ext cx="44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H8</a:t>
            </a:r>
            <a:r>
              <a:rPr lang="en-US" dirty="0" smtClean="0"/>
              <a:t>-0287: </a:t>
            </a:r>
            <a:r>
              <a:rPr lang="en-US" i="1" dirty="0" err="1" smtClean="0"/>
              <a:t>Paenibacillus</a:t>
            </a:r>
            <a:r>
              <a:rPr lang="en-US" i="1" dirty="0" smtClean="0"/>
              <a:t> </a:t>
            </a:r>
            <a:r>
              <a:rPr lang="en-US" i="1" dirty="0" err="1" smtClean="0"/>
              <a:t>xylanilyticus</a:t>
            </a:r>
            <a:r>
              <a:rPr lang="en-US" i="1" dirty="0" smtClean="0"/>
              <a:t>, </a:t>
            </a:r>
            <a:r>
              <a:rPr lang="en-US" i="1" dirty="0" err="1" smtClean="0"/>
              <a:t>pabuli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6761" y="1939554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 smtClean="0"/>
              <a:t>10.4</a:t>
            </a:r>
            <a:r>
              <a:rPr lang="en-US" sz="1000" dirty="0" smtClean="0"/>
              <a:t>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3.4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633373" y="682426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0.99,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6.5</a:t>
            </a:r>
            <a:endParaRPr lang="en-US" sz="1000" dirty="0"/>
          </a:p>
        </p:txBody>
      </p:sp>
      <p:pic>
        <p:nvPicPr>
          <p:cNvPr id="8" name="Picture 7" descr="J30123curve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42" y="-6385"/>
            <a:ext cx="4197096" cy="3063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8894" y="150489"/>
            <a:ext cx="44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J3-0123: </a:t>
            </a:r>
            <a:r>
              <a:rPr lang="en-US" i="1" dirty="0" smtClean="0"/>
              <a:t>Bacillus </a:t>
            </a:r>
            <a:r>
              <a:rPr lang="en-US" i="1" dirty="0" err="1" smtClean="0"/>
              <a:t>weihenstephanensis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412536" y="1968843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 smtClean="0"/>
              <a:t>5.7,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3.0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01403" y="682426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0.74,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6.4</a:t>
            </a:r>
            <a:endParaRPr lang="en-US" sz="1000" dirty="0"/>
          </a:p>
        </p:txBody>
      </p:sp>
      <p:pic>
        <p:nvPicPr>
          <p:cNvPr id="12" name="Picture 11" descr="A50030curve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509"/>
            <a:ext cx="4197096" cy="3063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7168" y="3517627"/>
            <a:ext cx="44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A5</a:t>
            </a:r>
            <a:r>
              <a:rPr lang="en-US" dirty="0" smtClean="0"/>
              <a:t>-0030: </a:t>
            </a:r>
            <a:r>
              <a:rPr lang="en-US" i="1" dirty="0" err="1" smtClean="0"/>
              <a:t>Paenibacillus</a:t>
            </a:r>
            <a:r>
              <a:rPr lang="en-US" i="1" dirty="0" smtClean="0"/>
              <a:t> </a:t>
            </a:r>
            <a:r>
              <a:rPr lang="en-US" i="1" dirty="0" err="1" smtClean="0"/>
              <a:t>peoriae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6815" y="5233987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 smtClean="0"/>
              <a:t>5.0</a:t>
            </a:r>
            <a:r>
              <a:rPr lang="en-US" sz="1000" dirty="0" smtClean="0"/>
              <a:t>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3.0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7946" y="3988031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0.81,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7.7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490" y="6152578"/>
            <a:ext cx="935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Buchanan Growth parameters</a:t>
            </a:r>
            <a:r>
              <a:rPr lang="en-US" dirty="0" smtClean="0"/>
              <a:t>: Lag phase (</a:t>
            </a:r>
            <a:r>
              <a:rPr lang="en-US" dirty="0" err="1" smtClean="0"/>
              <a:t>λ</a:t>
            </a:r>
            <a:r>
              <a:rPr lang="en-US" dirty="0" smtClean="0"/>
              <a:t>, [day]), maximum growth rate (</a:t>
            </a:r>
            <a:r>
              <a:rPr lang="en-US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i="0" baseline="-25000" dirty="0" err="1" smtClean="0">
                <a:latin typeface="+mj-lt"/>
                <a:ea typeface="Lucida Grande"/>
                <a:cs typeface="Lucida Grande"/>
              </a:rPr>
              <a:t>max</a:t>
            </a:r>
            <a:r>
              <a:rPr lang="en-US" i="0" dirty="0" smtClean="0">
                <a:latin typeface="+mj-lt"/>
                <a:ea typeface="Lucida Grande"/>
                <a:cs typeface="Lucida Grande"/>
              </a:rPr>
              <a:t> , [log(CFU/ml/day)]), initial cell density (</a:t>
            </a:r>
            <a:r>
              <a:rPr lang="en-US" i="1" dirty="0" smtClean="0">
                <a:latin typeface="+mj-lt"/>
                <a:ea typeface="Lucida Grande"/>
                <a:cs typeface="Lucida Grande"/>
              </a:rPr>
              <a:t>N</a:t>
            </a:r>
            <a:r>
              <a:rPr lang="en-US" baseline="-25000" dirty="0" smtClean="0">
                <a:latin typeface="+mj-lt"/>
                <a:ea typeface="Lucida Grande"/>
                <a:cs typeface="Lucida Grande"/>
              </a:rPr>
              <a:t>0</a:t>
            </a:r>
            <a:r>
              <a:rPr lang="en-US" dirty="0" smtClean="0">
                <a:latin typeface="+mj-lt"/>
                <a:ea typeface="Lucida Grande"/>
                <a:cs typeface="Lucida Grande"/>
              </a:rPr>
              <a:t>, [log(CFU/ml)]), and maximum cell density </a:t>
            </a:r>
            <a:r>
              <a:rPr lang="en-US" dirty="0">
                <a:ea typeface="Lucida Grande"/>
                <a:cs typeface="Lucida Grande"/>
              </a:rPr>
              <a:t>(</a:t>
            </a:r>
            <a:r>
              <a:rPr lang="en-US" i="1" dirty="0" err="1" smtClean="0">
                <a:ea typeface="Lucida Grande"/>
                <a:cs typeface="Lucida Grande"/>
              </a:rPr>
              <a:t>N</a:t>
            </a:r>
            <a:r>
              <a:rPr lang="en-US" baseline="-25000" dirty="0" err="1" smtClean="0">
                <a:ea typeface="Lucida Grande"/>
                <a:cs typeface="Lucida Grande"/>
              </a:rPr>
              <a:t>max</a:t>
            </a:r>
            <a:r>
              <a:rPr lang="en-US" dirty="0" smtClean="0">
                <a:ea typeface="Lucida Grande"/>
                <a:cs typeface="Lucida Grande"/>
              </a:rPr>
              <a:t>, </a:t>
            </a:r>
            <a:r>
              <a:rPr lang="en-US" dirty="0">
                <a:ea typeface="Lucida Grande"/>
                <a:cs typeface="Lucida Grande"/>
              </a:rPr>
              <a:t>[log(CFU/ml)])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4528" y="3514559"/>
            <a:ext cx="44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R7-0277: </a:t>
            </a:r>
            <a:r>
              <a:rPr lang="en-US" i="1" dirty="0" err="1" smtClean="0"/>
              <a:t>Paenibacillus</a:t>
            </a:r>
            <a:r>
              <a:rPr lang="en-US" i="1" dirty="0" smtClean="0"/>
              <a:t> </a:t>
            </a:r>
            <a:r>
              <a:rPr lang="en-US" i="1" dirty="0" smtClean="0"/>
              <a:t>sp.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32588" y="3980307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0.96,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7.6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88752" y="5218650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 smtClean="0"/>
              <a:t>18</a:t>
            </a:r>
            <a:r>
              <a:rPr lang="en-US" sz="1000" dirty="0" smtClean="0"/>
              <a:t>.2</a:t>
            </a:r>
            <a:r>
              <a:rPr lang="en-US" sz="1000" dirty="0" smtClean="0"/>
              <a:t>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4</a:t>
            </a:r>
            <a:r>
              <a:rPr lang="en-US" sz="1000" dirty="0" smtClean="0">
                <a:ea typeface="Lucida Grande"/>
                <a:cs typeface="Lucida Grande"/>
              </a:rPr>
              <a:t>.3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044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90" y="6152578"/>
            <a:ext cx="935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Buchanan Growth parameters</a:t>
            </a:r>
            <a:r>
              <a:rPr lang="en-US" dirty="0" smtClean="0"/>
              <a:t>: Lag phase (</a:t>
            </a:r>
            <a:r>
              <a:rPr lang="en-US" dirty="0" err="1" smtClean="0"/>
              <a:t>λ</a:t>
            </a:r>
            <a:r>
              <a:rPr lang="en-US" dirty="0" smtClean="0"/>
              <a:t>, [day]), maximum growth rate (</a:t>
            </a:r>
            <a:r>
              <a:rPr lang="en-US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i="0" baseline="-25000" dirty="0" err="1" smtClean="0">
                <a:latin typeface="+mj-lt"/>
                <a:ea typeface="Lucida Grande"/>
                <a:cs typeface="Lucida Grande"/>
              </a:rPr>
              <a:t>max</a:t>
            </a:r>
            <a:r>
              <a:rPr lang="en-US" i="0" dirty="0" smtClean="0">
                <a:latin typeface="+mj-lt"/>
                <a:ea typeface="Lucida Grande"/>
                <a:cs typeface="Lucida Grande"/>
              </a:rPr>
              <a:t> , [log(CFU/ml/day)]), initial cell density (</a:t>
            </a:r>
            <a:r>
              <a:rPr lang="en-US" i="1" dirty="0" smtClean="0">
                <a:latin typeface="+mj-lt"/>
                <a:ea typeface="Lucida Grande"/>
                <a:cs typeface="Lucida Grande"/>
              </a:rPr>
              <a:t>N</a:t>
            </a:r>
            <a:r>
              <a:rPr lang="en-US" baseline="-25000" dirty="0" smtClean="0">
                <a:latin typeface="+mj-lt"/>
                <a:ea typeface="Lucida Grande"/>
                <a:cs typeface="Lucida Grande"/>
              </a:rPr>
              <a:t>0</a:t>
            </a:r>
            <a:r>
              <a:rPr lang="en-US" dirty="0" smtClean="0">
                <a:latin typeface="+mj-lt"/>
                <a:ea typeface="Lucida Grande"/>
                <a:cs typeface="Lucida Grande"/>
              </a:rPr>
              <a:t>, [log(CFU/ml)]), and maximum cell density </a:t>
            </a:r>
            <a:r>
              <a:rPr lang="en-US" dirty="0">
                <a:ea typeface="Lucida Grande"/>
                <a:cs typeface="Lucida Grande"/>
              </a:rPr>
              <a:t>(</a:t>
            </a:r>
            <a:r>
              <a:rPr lang="en-US" i="1" dirty="0" err="1" smtClean="0">
                <a:ea typeface="Lucida Grande"/>
                <a:cs typeface="Lucida Grande"/>
              </a:rPr>
              <a:t>N</a:t>
            </a:r>
            <a:r>
              <a:rPr lang="en-US" baseline="-25000" dirty="0" err="1" smtClean="0">
                <a:ea typeface="Lucida Grande"/>
                <a:cs typeface="Lucida Grande"/>
              </a:rPr>
              <a:t>max</a:t>
            </a:r>
            <a:r>
              <a:rPr lang="en-US" dirty="0" smtClean="0">
                <a:ea typeface="Lucida Grande"/>
                <a:cs typeface="Lucida Grande"/>
              </a:rPr>
              <a:t>, </a:t>
            </a:r>
            <a:r>
              <a:rPr lang="en-US" dirty="0">
                <a:ea typeface="Lucida Grande"/>
                <a:cs typeface="Lucida Grande"/>
              </a:rPr>
              <a:t>[log(CFU/ml)])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80237cu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5360"/>
            <a:ext cx="4197096" cy="4039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087" y="523062"/>
            <a:ext cx="1537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0.64, </a:t>
            </a:r>
            <a:r>
              <a:rPr lang="en-US" sz="1000" i="1" dirty="0" err="1" smtClean="0">
                <a:ea typeface="Lucida Grande"/>
                <a:cs typeface="Lucida Grande"/>
              </a:rPr>
              <a:t>N</a:t>
            </a:r>
            <a:r>
              <a:rPr lang="en-US" sz="1000" baseline="-25000" dirty="0" err="1" smtClean="0">
                <a:ea typeface="Lucida Grande"/>
                <a:cs typeface="Lucida Grande"/>
              </a:rPr>
              <a:t>max</a:t>
            </a:r>
            <a:r>
              <a:rPr lang="en-US" sz="1000" baseline="-25000" dirty="0" smtClean="0">
                <a:ea typeface="Lucida Grande"/>
                <a:cs typeface="Lucida Grande"/>
              </a:rPr>
              <a:t>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6.5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334617" y="2279223"/>
            <a:ext cx="2550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λ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 smtClean="0"/>
              <a:t>1.9, </a:t>
            </a:r>
            <a:r>
              <a:rPr lang="en-US" sz="1000" i="1" dirty="0" smtClean="0">
                <a:ea typeface="Lucida Grande"/>
                <a:cs typeface="Lucida Grande"/>
              </a:rPr>
              <a:t>N</a:t>
            </a:r>
            <a:r>
              <a:rPr lang="en-US" sz="1000" baseline="-25000" dirty="0" smtClean="0">
                <a:ea typeface="Lucida Grande"/>
                <a:cs typeface="Lucida Grande"/>
              </a:rPr>
              <a:t>0 </a:t>
            </a:r>
            <a:r>
              <a:rPr lang="en-US" sz="1000" dirty="0" smtClean="0">
                <a:ea typeface="Lucida Grande"/>
                <a:cs typeface="Lucida Grande"/>
              </a:rPr>
              <a:t>= </a:t>
            </a:r>
            <a:r>
              <a:rPr lang="en-US" sz="1000" dirty="0" smtClean="0">
                <a:ea typeface="Lucida Grande"/>
                <a:cs typeface="Lucida Grande"/>
              </a:rPr>
              <a:t>3.5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17168" y="47095"/>
            <a:ext cx="44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H8-0237: </a:t>
            </a:r>
            <a:r>
              <a:rPr lang="en-US" i="1" dirty="0" err="1" smtClean="0"/>
              <a:t>Paenibacillus</a:t>
            </a:r>
            <a:r>
              <a:rPr lang="en-US" i="1" dirty="0" smtClean="0"/>
              <a:t> </a:t>
            </a:r>
            <a:r>
              <a:rPr lang="en-US" i="1" dirty="0" err="1" smtClean="0"/>
              <a:t>odorifer</a:t>
            </a:r>
            <a:endParaRPr lang="en-US" dirty="0"/>
          </a:p>
        </p:txBody>
      </p:sp>
      <p:pic>
        <p:nvPicPr>
          <p:cNvPr id="9" name="Picture 8" descr="J30122D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39" y="383974"/>
            <a:ext cx="2991994" cy="2879882"/>
          </a:xfrm>
          <a:prstGeom prst="rect">
            <a:avLst/>
          </a:prstGeom>
        </p:spPr>
      </p:pic>
      <p:pic>
        <p:nvPicPr>
          <p:cNvPr id="10" name="Picture 9" descr="J30153D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5" y="3454119"/>
            <a:ext cx="2803509" cy="2698459"/>
          </a:xfrm>
          <a:prstGeom prst="rect">
            <a:avLst/>
          </a:prstGeom>
        </p:spPr>
      </p:pic>
      <p:pic>
        <p:nvPicPr>
          <p:cNvPr id="11" name="Picture 10" descr="R50808D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7" y="3573913"/>
            <a:ext cx="2679051" cy="25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375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Buehler</dc:creator>
  <cp:lastModifiedBy>Ariel Buehler</cp:lastModifiedBy>
  <cp:revision>27</cp:revision>
  <cp:lastPrinted>2016-07-15T13:24:44Z</cp:lastPrinted>
  <dcterms:created xsi:type="dcterms:W3CDTF">2016-07-14T19:27:18Z</dcterms:created>
  <dcterms:modified xsi:type="dcterms:W3CDTF">2016-08-22T18:21:24Z</dcterms:modified>
</cp:coreProperties>
</file>