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9" r:id="rId3"/>
    <p:sldId id="258" r:id="rId4"/>
    <p:sldId id="306" r:id="rId5"/>
    <p:sldId id="297" r:id="rId6"/>
    <p:sldId id="299" r:id="rId7"/>
    <p:sldId id="311" r:id="rId8"/>
    <p:sldId id="307" r:id="rId9"/>
    <p:sldId id="312" r:id="rId10"/>
    <p:sldId id="259" r:id="rId11"/>
    <p:sldId id="300" r:id="rId12"/>
    <p:sldId id="308" r:id="rId13"/>
    <p:sldId id="268" r:id="rId14"/>
    <p:sldId id="267" r:id="rId15"/>
    <p:sldId id="309" r:id="rId16"/>
    <p:sldId id="302" r:id="rId17"/>
    <p:sldId id="274" r:id="rId18"/>
    <p:sldId id="303" r:id="rId19"/>
    <p:sldId id="310" r:id="rId20"/>
    <p:sldId id="304" r:id="rId21"/>
    <p:sldId id="305" r:id="rId22"/>
    <p:sldId id="28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27" userDrawn="1">
          <p15:clr>
            <a:srgbClr val="A4A3A4"/>
          </p15:clr>
        </p15:guide>
        <p15:guide id="2" pos="7106" userDrawn="1">
          <p15:clr>
            <a:srgbClr val="A4A3A4"/>
          </p15:clr>
        </p15:guide>
        <p15:guide id="3" pos="574" userDrawn="1">
          <p15:clr>
            <a:srgbClr val="A4A3A4"/>
          </p15:clr>
        </p15:guide>
        <p15:guide id="4" orient="horz" pos="3793" userDrawn="1">
          <p15:clr>
            <a:srgbClr val="A4A3A4"/>
          </p15:clr>
        </p15:guide>
        <p15:guide id="5" orient="horz" pos="1207" userDrawn="1">
          <p15:clr>
            <a:srgbClr val="A4A3A4"/>
          </p15:clr>
        </p15:guide>
        <p15:guide id="6" pos="4158" userDrawn="1">
          <p15:clr>
            <a:srgbClr val="A4A3A4"/>
          </p15:clr>
        </p15:guide>
        <p15:guide id="7" orient="horz" pos="935" userDrawn="1">
          <p15:clr>
            <a:srgbClr val="A4A3A4"/>
          </p15:clr>
        </p15:guide>
        <p15:guide id="8" orient="horz" pos="8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15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2" autoAdjust="0"/>
    <p:restoredTop sz="94660"/>
  </p:normalViewPr>
  <p:slideViewPr>
    <p:cSldViewPr>
      <p:cViewPr varScale="1">
        <p:scale>
          <a:sx n="64" d="100"/>
          <a:sy n="64" d="100"/>
        </p:scale>
        <p:origin x="-1014" y="-90"/>
      </p:cViewPr>
      <p:guideLst>
        <p:guide orient="horz" pos="527"/>
        <p:guide orient="horz" pos="3793"/>
        <p:guide orient="horz" pos="1207"/>
        <p:guide orient="horz" pos="935"/>
        <p:guide orient="horz" pos="845"/>
        <p:guide pos="7106"/>
        <p:guide pos="574"/>
        <p:guide pos="4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92A1D-90D9-4E8A-96BA-6B8291CF4A1D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527DC-7872-487D-965A-5F562D5AB8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627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47528" y="1638665"/>
            <a:ext cx="9127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REST</a:t>
            </a:r>
            <a:r>
              <a:rPr lang="zh-CN" altLang="en-US" sz="4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</a:t>
            </a:r>
            <a:r>
              <a:rPr lang="en-US" altLang="zh-CN" sz="4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OOS</a:t>
            </a:r>
            <a:r>
              <a:rPr lang="zh-CN" altLang="en-US" sz="4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库实现</a:t>
            </a:r>
            <a:endParaRPr lang="en-US" altLang="zh-CN" sz="400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70501" y="5157192"/>
            <a:ext cx="2214246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严骅</a:t>
            </a:r>
            <a:endParaRPr lang="zh-CN" altLang="en-US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631504" y="1488552"/>
            <a:ext cx="8928992" cy="0"/>
          </a:xfrm>
          <a:prstGeom prst="line">
            <a:avLst/>
          </a:prstGeom>
          <a:ln w="19050">
            <a:solidFill>
              <a:srgbClr val="FFC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31504" y="2424656"/>
            <a:ext cx="8928992" cy="0"/>
          </a:xfrm>
          <a:prstGeom prst="line">
            <a:avLst/>
          </a:prstGeom>
          <a:ln w="19050">
            <a:solidFill>
              <a:srgbClr val="FFC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53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596">
        <p14:honeycomb/>
      </p:transition>
    </mc:Choice>
    <mc:Fallback xmlns="">
      <p:transition spd="slow" advTm="596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0" objId="3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911225" y="2425264"/>
            <a:ext cx="10369550" cy="576064"/>
            <a:chOff x="911225" y="1916113"/>
            <a:chExt cx="10369550" cy="576064"/>
          </a:xfrm>
        </p:grpSpPr>
        <p:cxnSp>
          <p:nvCxnSpPr>
            <p:cNvPr id="14" name="肘形连接符 13"/>
            <p:cNvCxnSpPr/>
            <p:nvPr/>
          </p:nvCxnSpPr>
          <p:spPr>
            <a:xfrm flipV="1">
              <a:off x="911225" y="1916113"/>
              <a:ext cx="10369550" cy="576064"/>
            </a:xfrm>
            <a:prstGeom prst="bentConnector3">
              <a:avLst>
                <a:gd name="adj1" fmla="val 6804"/>
              </a:avLst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069392" y="1988840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28631" y="1958504"/>
              <a:ext cx="9652144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dirty="0" smtClean="0">
                  <a:solidFill>
                    <a:srgbClr val="FFC000"/>
                  </a:solidFill>
                </a:rPr>
                <a:t>面向存储服务的资源，</a:t>
              </a:r>
              <a:r>
                <a:rPr lang="en-US" altLang="zh-CN" dirty="0" smtClean="0">
                  <a:solidFill>
                    <a:srgbClr val="FFC000"/>
                  </a:solidFill>
                </a:rPr>
                <a:t>Service</a:t>
              </a:r>
              <a:r>
                <a:rPr lang="zh-CN" altLang="en-US" dirty="0" smtClean="0">
                  <a:solidFill>
                    <a:srgbClr val="FFC000"/>
                  </a:solidFill>
                </a:rPr>
                <a:t>，</a:t>
              </a:r>
              <a:r>
                <a:rPr lang="en-US" altLang="zh-CN" dirty="0" smtClean="0">
                  <a:solidFill>
                    <a:srgbClr val="FFC000"/>
                  </a:solidFill>
                </a:rPr>
                <a:t>Bucket</a:t>
              </a:r>
              <a:r>
                <a:rPr lang="zh-CN" altLang="en-US" dirty="0" smtClean="0">
                  <a:solidFill>
                    <a:srgbClr val="FFC000"/>
                  </a:solidFill>
                </a:rPr>
                <a:t>，</a:t>
              </a:r>
              <a:r>
                <a:rPr lang="en-US" altLang="zh-CN" dirty="0" smtClean="0">
                  <a:solidFill>
                    <a:srgbClr val="FFC000"/>
                  </a:solidFill>
                </a:rPr>
                <a:t>Object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11225" y="3527928"/>
            <a:ext cx="10369550" cy="576064"/>
            <a:chOff x="911225" y="1916113"/>
            <a:chExt cx="10369550" cy="576064"/>
          </a:xfrm>
        </p:grpSpPr>
        <p:cxnSp>
          <p:nvCxnSpPr>
            <p:cNvPr id="25" name="肘形连接符 24"/>
            <p:cNvCxnSpPr/>
            <p:nvPr/>
          </p:nvCxnSpPr>
          <p:spPr>
            <a:xfrm flipV="1">
              <a:off x="911225" y="1916113"/>
              <a:ext cx="10369550" cy="576064"/>
            </a:xfrm>
            <a:prstGeom prst="bentConnector3">
              <a:avLst>
                <a:gd name="adj1" fmla="val 6804"/>
              </a:avLst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069392" y="1988840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28631" y="1958504"/>
              <a:ext cx="9652144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dirty="0" smtClean="0">
                  <a:solidFill>
                    <a:srgbClr val="FFC000"/>
                  </a:solidFill>
                </a:rPr>
                <a:t>统一的</a:t>
              </a:r>
              <a:r>
                <a:rPr lang="en-US" altLang="zh-CN" dirty="0" smtClean="0">
                  <a:solidFill>
                    <a:srgbClr val="FFC000"/>
                  </a:solidFill>
                </a:rPr>
                <a:t>HTTP REST</a:t>
              </a:r>
              <a:r>
                <a:rPr lang="zh-CN" altLang="en-US" dirty="0" smtClean="0">
                  <a:solidFill>
                    <a:srgbClr val="FFC000"/>
                  </a:solidFill>
                </a:rPr>
                <a:t>接口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07979" y="4630592"/>
            <a:ext cx="10369550" cy="576064"/>
            <a:chOff x="911225" y="1916113"/>
            <a:chExt cx="10369550" cy="576064"/>
          </a:xfrm>
        </p:grpSpPr>
        <p:cxnSp>
          <p:nvCxnSpPr>
            <p:cNvPr id="29" name="肘形连接符 28"/>
            <p:cNvCxnSpPr/>
            <p:nvPr/>
          </p:nvCxnSpPr>
          <p:spPr>
            <a:xfrm flipV="1">
              <a:off x="911225" y="1916113"/>
              <a:ext cx="10369550" cy="576064"/>
            </a:xfrm>
            <a:prstGeom prst="bentConnector3">
              <a:avLst>
                <a:gd name="adj1" fmla="val 6804"/>
              </a:avLst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069392" y="198884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28631" y="1958504"/>
              <a:ext cx="9652144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dirty="0" smtClean="0">
                  <a:solidFill>
                    <a:srgbClr val="FFC000"/>
                  </a:solidFill>
                </a:rPr>
                <a:t>以</a:t>
              </a:r>
              <a:r>
                <a:rPr lang="en-US" altLang="zh-CN" dirty="0" smtClean="0">
                  <a:solidFill>
                    <a:srgbClr val="FFC000"/>
                  </a:solidFill>
                </a:rPr>
                <a:t>URL</a:t>
              </a:r>
              <a:r>
                <a:rPr lang="zh-CN" altLang="en-US" dirty="0" smtClean="0">
                  <a:solidFill>
                    <a:srgbClr val="FFC000"/>
                  </a:solidFill>
                </a:rPr>
                <a:t>标识资源</a:t>
              </a:r>
              <a:r>
                <a:rPr lang="zh-CN" altLang="en-US" dirty="0">
                  <a:solidFill>
                    <a:srgbClr val="FFC000"/>
                  </a:solidFill>
                </a:rPr>
                <a:t>的</a:t>
              </a:r>
              <a:r>
                <a:rPr lang="zh-CN" altLang="en-US" dirty="0" smtClean="0">
                  <a:solidFill>
                    <a:srgbClr val="FFC000"/>
                  </a:solidFill>
                </a:rPr>
                <a:t>名称，标识资源</a:t>
              </a:r>
              <a:r>
                <a:rPr lang="zh-CN" altLang="en-US" dirty="0">
                  <a:solidFill>
                    <a:srgbClr val="FFC000"/>
                  </a:solidFill>
                </a:rPr>
                <a:t>的地址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03606" y="5733256"/>
            <a:ext cx="10369550" cy="576064"/>
            <a:chOff x="911225" y="1916113"/>
            <a:chExt cx="10369550" cy="576064"/>
          </a:xfrm>
        </p:grpSpPr>
        <p:cxnSp>
          <p:nvCxnSpPr>
            <p:cNvPr id="33" name="肘形连接符 32"/>
            <p:cNvCxnSpPr/>
            <p:nvPr/>
          </p:nvCxnSpPr>
          <p:spPr>
            <a:xfrm flipV="1">
              <a:off x="911225" y="1916113"/>
              <a:ext cx="10369550" cy="576064"/>
            </a:xfrm>
            <a:prstGeom prst="bentConnector3">
              <a:avLst>
                <a:gd name="adj1" fmla="val 6804"/>
              </a:avLst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069392" y="1988840"/>
              <a:ext cx="4187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628631" y="1958504"/>
              <a:ext cx="9652144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dirty="0">
                  <a:solidFill>
                    <a:srgbClr val="FFC000"/>
                  </a:solidFill>
                </a:rPr>
                <a:t>建立了资源间的关系，可以</a:t>
              </a:r>
              <a:r>
                <a:rPr lang="zh-CN" altLang="en-US" dirty="0" smtClean="0">
                  <a:solidFill>
                    <a:srgbClr val="FFC000"/>
                  </a:solidFill>
                </a:rPr>
                <a:t>通过链接导航的方式实现状态</a:t>
              </a:r>
              <a:r>
                <a:rPr lang="zh-CN" altLang="en-US" dirty="0">
                  <a:solidFill>
                    <a:srgbClr val="FFC000"/>
                  </a:solidFill>
                </a:rPr>
                <a:t>转移</a:t>
              </a:r>
              <a:r>
                <a:rPr lang="zh-CN" altLang="en-US" dirty="0" smtClean="0">
                  <a:solidFill>
                    <a:srgbClr val="FFC000"/>
                  </a:solidFill>
                </a:rPr>
                <a:t>遍历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11225" y="836614"/>
            <a:ext cx="10369550" cy="647699"/>
            <a:chOff x="911225" y="836614"/>
            <a:chExt cx="10369550" cy="647699"/>
          </a:xfrm>
        </p:grpSpPr>
        <p:sp>
          <p:nvSpPr>
            <p:cNvPr id="47" name="矩形 46"/>
            <p:cNvSpPr/>
            <p:nvPr/>
          </p:nvSpPr>
          <p:spPr>
            <a:xfrm>
              <a:off x="911225" y="836614"/>
              <a:ext cx="1296343" cy="647699"/>
            </a:xfrm>
            <a:prstGeom prst="rect">
              <a:avLst/>
            </a:prstGeom>
            <a:solidFill>
              <a:srgbClr val="FFC71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dirty="0">
                  <a:solidFill>
                    <a:schemeClr val="tx1"/>
                  </a:solidFill>
                </a:rPr>
                <a:t>2</a:t>
              </a:r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2207568" y="1475258"/>
              <a:ext cx="9073207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15"/>
            <p:cNvSpPr txBox="1"/>
            <p:nvPr/>
          </p:nvSpPr>
          <p:spPr>
            <a:xfrm>
              <a:off x="2296992" y="1008689"/>
              <a:ext cx="24016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</a:t>
              </a:r>
              <a:r>
                <a:rPr lang="en-US" altLang="zh-CN" sz="2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OOS</a:t>
              </a:r>
              <a:r>
                <a:rPr lang="zh-CN" altLang="en-US" sz="2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特征定义</a:t>
              </a:r>
              <a:endPara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文本框 21"/>
          <p:cNvSpPr txBox="1"/>
          <p:nvPr/>
        </p:nvSpPr>
        <p:spPr>
          <a:xfrm>
            <a:off x="1628432" y="1700808"/>
            <a:ext cx="9652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000" dirty="0" smtClean="0">
                <a:solidFill>
                  <a:srgbClr val="FFC000"/>
                </a:solidFill>
              </a:rPr>
              <a:t>REST</a:t>
            </a:r>
            <a:r>
              <a:rPr lang="zh-CN" altLang="en-US" sz="2000" dirty="0" smtClean="0">
                <a:solidFill>
                  <a:srgbClr val="FFC000"/>
                </a:solidFill>
              </a:rPr>
              <a:t>特征的体现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5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17">
        <p14:honeycomb/>
      </p:transition>
    </mc:Choice>
    <mc:Fallback xmlns="">
      <p:transition spd="slow" advTm="1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922546" y="1930830"/>
            <a:ext cx="10320405" cy="4090458"/>
            <a:chOff x="2011126" y="1383770"/>
            <a:chExt cx="8128001" cy="4090458"/>
          </a:xfrm>
        </p:grpSpPr>
        <p:sp>
          <p:nvSpPr>
            <p:cNvPr id="20" name="矩形 19"/>
            <p:cNvSpPr/>
            <p:nvPr/>
          </p:nvSpPr>
          <p:spPr>
            <a:xfrm>
              <a:off x="2011127" y="4247091"/>
              <a:ext cx="8128000" cy="1227137"/>
            </a:xfrm>
            <a:prstGeom prst="rect">
              <a:avLst/>
            </a:prstGeom>
            <a:noFill/>
            <a:ln w="12700">
              <a:solidFill>
                <a:srgbClr val="FFC715"/>
              </a:solidFill>
              <a:prstDash val="dash"/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704" tIns="298704" rIns="5988304" bIns="298704" numCol="1" spcCol="1270" anchor="ctr" anchorCtr="0">
              <a:noAutofit/>
            </a:bodyPr>
            <a:lstStyle/>
            <a:p>
              <a:pPr lvl="0" defTabSz="186690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dirty="0">
                  <a:solidFill>
                    <a:srgbClr val="FFC71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  <a:r>
                <a:rPr lang="zh-CN" altLang="en-US" kern="1200" dirty="0" smtClean="0">
                  <a:solidFill>
                    <a:srgbClr val="FFC71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  <a:endParaRPr lang="zh-CN" altLang="en-US" kern="1200" dirty="0">
                <a:solidFill>
                  <a:srgbClr val="FFC71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011127" y="2815430"/>
              <a:ext cx="8128000" cy="1227137"/>
            </a:xfrm>
            <a:prstGeom prst="rect">
              <a:avLst/>
            </a:prstGeom>
            <a:noFill/>
            <a:ln w="12700">
              <a:solidFill>
                <a:srgbClr val="FFC715"/>
              </a:solidFill>
              <a:prstDash val="dash"/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704" tIns="298704" rIns="5988304" bIns="298704" numCol="1" spcCol="1270" anchor="ctr" anchorCtr="0">
              <a:noAutofit/>
            </a:bodyPr>
            <a:lstStyle/>
            <a:p>
              <a:pPr lvl="0" defTabSz="186690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dirty="0">
                  <a:solidFill>
                    <a:srgbClr val="FFC71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接口层</a:t>
              </a:r>
              <a:endParaRPr lang="zh-CN" altLang="en-US" kern="1200" dirty="0">
                <a:solidFill>
                  <a:srgbClr val="FFC71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011126" y="1383770"/>
              <a:ext cx="8128000" cy="1227137"/>
            </a:xfrm>
            <a:prstGeom prst="rect">
              <a:avLst/>
            </a:prstGeom>
            <a:noFill/>
            <a:ln w="12700">
              <a:solidFill>
                <a:srgbClr val="FFC715"/>
              </a:solidFill>
              <a:prstDash val="dash"/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8704" tIns="298704" rIns="5988304" bIns="298704" numCol="1" spcCol="1270" anchor="ctr" anchorCtr="0">
              <a:noAutofit/>
            </a:bodyPr>
            <a:lstStyle/>
            <a:p>
              <a:pPr lvl="0" defTabSz="186690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dirty="0">
                  <a:solidFill>
                    <a:srgbClr val="FFC71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r>
                <a:rPr lang="zh-CN" altLang="en-US" kern="1200" dirty="0" smtClean="0">
                  <a:solidFill>
                    <a:srgbClr val="FFC71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  <a:endParaRPr lang="zh-CN" altLang="en-US" kern="1200" dirty="0">
                <a:solidFill>
                  <a:srgbClr val="FFC71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965483" y="1486031"/>
              <a:ext cx="1533921" cy="1022614"/>
            </a:xfrm>
            <a:prstGeom prst="rect">
              <a:avLst/>
            </a:prstGeom>
            <a:solidFill>
              <a:srgbClr val="FFC71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8541" tIns="178541" rIns="178541" bIns="178541" numCol="1" spcCol="1270" anchor="ctr" anchorCtr="0">
              <a:noAutofit/>
            </a:bodyPr>
            <a:lstStyle/>
            <a:p>
              <a:pPr lvl="0" algn="ctr" defTabSz="173355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 VERB</a:t>
              </a:r>
              <a:endParaRPr lang="zh-CN" altLang="en-US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236870" y="2508646"/>
              <a:ext cx="1495573" cy="40904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495573" y="0"/>
                  </a:moveTo>
                  <a:lnTo>
                    <a:pt x="1495573" y="204522"/>
                  </a:lnTo>
                  <a:lnTo>
                    <a:pt x="0" y="204522"/>
                  </a:lnTo>
                  <a:lnTo>
                    <a:pt x="0" y="409045"/>
                  </a:lnTo>
                </a:path>
              </a:pathLst>
            </a:custGeom>
            <a:noFill/>
            <a:ln w="38100">
              <a:solidFill>
                <a:srgbClr val="FFC715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矩形 24"/>
            <p:cNvSpPr/>
            <p:nvPr/>
          </p:nvSpPr>
          <p:spPr>
            <a:xfrm>
              <a:off x="5469909" y="2917692"/>
              <a:ext cx="1533921" cy="1022614"/>
            </a:xfrm>
            <a:prstGeom prst="rect">
              <a:avLst/>
            </a:prstGeom>
            <a:solidFill>
              <a:srgbClr val="FFC71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8541" tIns="178541" rIns="178541" bIns="178541" numCol="1" spcCol="1270" anchor="ctr" anchorCtr="0">
              <a:noAutofit/>
            </a:bodyPr>
            <a:lstStyle/>
            <a:p>
              <a:pPr lvl="0" algn="ctr" defTabSz="173355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 REST</a:t>
              </a:r>
              <a:endParaRPr lang="zh-CN" altLang="en-US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5239821" y="3940306"/>
              <a:ext cx="997049" cy="40904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97049" y="0"/>
                  </a:moveTo>
                  <a:lnTo>
                    <a:pt x="997049" y="204522"/>
                  </a:lnTo>
                  <a:lnTo>
                    <a:pt x="0" y="204522"/>
                  </a:lnTo>
                  <a:lnTo>
                    <a:pt x="0" y="409045"/>
                  </a:lnTo>
                </a:path>
              </a:pathLst>
            </a:custGeom>
            <a:noFill/>
            <a:ln w="38100">
              <a:solidFill>
                <a:srgbClr val="FFC715"/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矩形 26"/>
            <p:cNvSpPr/>
            <p:nvPr/>
          </p:nvSpPr>
          <p:spPr>
            <a:xfrm>
              <a:off x="4472860" y="4349352"/>
              <a:ext cx="1533921" cy="1022614"/>
            </a:xfrm>
            <a:prstGeom prst="rect">
              <a:avLst/>
            </a:prstGeom>
            <a:solidFill>
              <a:srgbClr val="FFC71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8541" tIns="178541" rIns="178541" bIns="178541" numCol="1" spcCol="1270" anchor="ctr" anchorCtr="0">
              <a:noAutofit/>
            </a:bodyPr>
            <a:lstStyle/>
            <a:p>
              <a:pPr lvl="0" algn="ctr" defTabSz="173355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Bucket</a:t>
              </a:r>
              <a:endParaRPr lang="zh-CN" altLang="en-US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6236870" y="3940306"/>
              <a:ext cx="997049" cy="40904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04522"/>
                  </a:lnTo>
                  <a:lnTo>
                    <a:pt x="997049" y="204522"/>
                  </a:lnTo>
                  <a:lnTo>
                    <a:pt x="997049" y="409045"/>
                  </a:lnTo>
                </a:path>
              </a:pathLst>
            </a:custGeom>
            <a:noFill/>
            <a:ln w="38100">
              <a:solidFill>
                <a:srgbClr val="FFC715"/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矩形 28"/>
            <p:cNvSpPr/>
            <p:nvPr/>
          </p:nvSpPr>
          <p:spPr>
            <a:xfrm>
              <a:off x="6466959" y="4349352"/>
              <a:ext cx="1533921" cy="1022614"/>
            </a:xfrm>
            <a:prstGeom prst="rect">
              <a:avLst/>
            </a:prstGeom>
            <a:solidFill>
              <a:srgbClr val="FFC71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8541" tIns="178541" rIns="178541" bIns="178541" numCol="1" spcCol="1270" anchor="ctr" anchorCtr="0">
              <a:noAutofit/>
            </a:bodyPr>
            <a:lstStyle/>
            <a:p>
              <a:pPr lvl="0" algn="ctr" defTabSz="173355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Object</a:t>
              </a:r>
              <a:endParaRPr lang="zh-CN" altLang="en-US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7732444" y="2508646"/>
              <a:ext cx="1495573" cy="40904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04522"/>
                  </a:lnTo>
                  <a:lnTo>
                    <a:pt x="1495573" y="204522"/>
                  </a:lnTo>
                  <a:lnTo>
                    <a:pt x="1495573" y="409045"/>
                  </a:lnTo>
                </a:path>
              </a:pathLst>
            </a:custGeom>
            <a:noFill/>
            <a:ln w="38100">
              <a:solidFill>
                <a:srgbClr val="FFC715"/>
              </a:solidFill>
            </a:ln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矩形 30"/>
            <p:cNvSpPr/>
            <p:nvPr/>
          </p:nvSpPr>
          <p:spPr>
            <a:xfrm>
              <a:off x="8461057" y="2917692"/>
              <a:ext cx="1533921" cy="1022614"/>
            </a:xfrm>
            <a:prstGeom prst="rect">
              <a:avLst/>
            </a:prstGeom>
            <a:solidFill>
              <a:srgbClr val="FFC71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8541" tIns="178541" rIns="178541" bIns="178541" numCol="1" spcCol="1270" anchor="ctr" anchorCtr="0">
              <a:noAutofit/>
            </a:bodyPr>
            <a:lstStyle/>
            <a:p>
              <a:pPr lvl="0" algn="ctr" defTabSz="173355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账户验证</a:t>
              </a:r>
              <a:endParaRPr lang="zh-CN" altLang="en-US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9182298" y="3940306"/>
              <a:ext cx="91440" cy="40904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409045"/>
                  </a:lnTo>
                </a:path>
              </a:pathLst>
            </a:custGeom>
            <a:noFill/>
            <a:ln w="38100">
              <a:solidFill>
                <a:srgbClr val="FFC715"/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矩形 32"/>
            <p:cNvSpPr/>
            <p:nvPr/>
          </p:nvSpPr>
          <p:spPr>
            <a:xfrm>
              <a:off x="8461057" y="4349352"/>
              <a:ext cx="1533921" cy="1022614"/>
            </a:xfrm>
            <a:prstGeom prst="rect">
              <a:avLst/>
            </a:prstGeom>
            <a:solidFill>
              <a:srgbClr val="FFC71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8541" tIns="178541" rIns="178541" bIns="178541" numCol="1" spcCol="1270" anchor="ctr" anchorCtr="0">
              <a:noAutofit/>
            </a:bodyPr>
            <a:lstStyle/>
            <a:p>
              <a:pPr lvl="0" algn="ctr" defTabSz="173355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签名验证</a:t>
              </a:r>
              <a:endParaRPr lang="zh-CN" altLang="en-US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11225" y="836614"/>
            <a:ext cx="10369550" cy="647699"/>
            <a:chOff x="911225" y="836614"/>
            <a:chExt cx="10369550" cy="647699"/>
          </a:xfrm>
        </p:grpSpPr>
        <p:sp>
          <p:nvSpPr>
            <p:cNvPr id="41" name="矩形 40"/>
            <p:cNvSpPr/>
            <p:nvPr/>
          </p:nvSpPr>
          <p:spPr>
            <a:xfrm>
              <a:off x="911225" y="836614"/>
              <a:ext cx="1296343" cy="647699"/>
            </a:xfrm>
            <a:prstGeom prst="rect">
              <a:avLst/>
            </a:prstGeom>
            <a:solidFill>
              <a:srgbClr val="FFC71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dirty="0">
                  <a:solidFill>
                    <a:schemeClr val="tx1"/>
                  </a:solidFill>
                </a:rPr>
                <a:t>2</a:t>
              </a:r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2207568" y="1475258"/>
              <a:ext cx="9073207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15"/>
            <p:cNvSpPr txBox="1"/>
            <p:nvPr/>
          </p:nvSpPr>
          <p:spPr>
            <a:xfrm>
              <a:off x="2296992" y="1008689"/>
              <a:ext cx="24016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</a:t>
              </a:r>
              <a:r>
                <a:rPr lang="en-US" altLang="zh-CN" sz="2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OOS</a:t>
              </a:r>
              <a:r>
                <a:rPr lang="zh-CN" altLang="en-US" sz="2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特征定义</a:t>
              </a:r>
              <a:endPara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175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1054">
        <p14:honeycomb/>
      </p:transition>
    </mc:Choice>
    <mc:Fallback xmlns="">
      <p:transition spd="slow" advTm="10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846552"/>
            <a:ext cx="12192000" cy="5184775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4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en-US" altLang="zh-CN" sz="34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21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15">
        <p14:honeycomb/>
      </p:transition>
    </mc:Choice>
    <mc:Fallback xmlns="">
      <p:transition spd="slow" advTm="1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929263" y="1936611"/>
            <a:ext cx="5001959" cy="1859650"/>
          </a:xfrm>
          <a:custGeom>
            <a:avLst/>
            <a:gdLst>
              <a:gd name="T0" fmla="*/ 0 w 2604"/>
              <a:gd name="T1" fmla="*/ 1319 h 1320"/>
              <a:gd name="T2" fmla="*/ 1932 w 2604"/>
              <a:gd name="T3" fmla="*/ 1320 h 1320"/>
              <a:gd name="T4" fmla="*/ 1932 w 2604"/>
              <a:gd name="T5" fmla="*/ 954 h 1320"/>
              <a:gd name="T6" fmla="*/ 2604 w 2604"/>
              <a:gd name="T7" fmla="*/ 954 h 1320"/>
              <a:gd name="T8" fmla="*/ 2604 w 2604"/>
              <a:gd name="T9" fmla="*/ 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4" h="1320">
                <a:moveTo>
                  <a:pt x="0" y="1319"/>
                </a:moveTo>
                <a:lnTo>
                  <a:pt x="1932" y="1320"/>
                </a:lnTo>
                <a:lnTo>
                  <a:pt x="1932" y="954"/>
                </a:lnTo>
                <a:lnTo>
                  <a:pt x="2604" y="954"/>
                </a:lnTo>
                <a:lnTo>
                  <a:pt x="2604" y="0"/>
                </a:lnTo>
              </a:path>
            </a:pathLst>
          </a:custGeom>
          <a:noFill/>
          <a:ln w="22225" cap="flat" cmpd="sng">
            <a:solidFill>
              <a:srgbClr val="FFC715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 dirty="0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 flipH="1">
            <a:off x="6270109" y="1936611"/>
            <a:ext cx="5001959" cy="1859650"/>
          </a:xfrm>
          <a:custGeom>
            <a:avLst/>
            <a:gdLst>
              <a:gd name="T0" fmla="*/ 0 w 2604"/>
              <a:gd name="T1" fmla="*/ 1319 h 1320"/>
              <a:gd name="T2" fmla="*/ 1932 w 2604"/>
              <a:gd name="T3" fmla="*/ 1320 h 1320"/>
              <a:gd name="T4" fmla="*/ 1932 w 2604"/>
              <a:gd name="T5" fmla="*/ 954 h 1320"/>
              <a:gd name="T6" fmla="*/ 2604 w 2604"/>
              <a:gd name="T7" fmla="*/ 954 h 1320"/>
              <a:gd name="T8" fmla="*/ 2604 w 2604"/>
              <a:gd name="T9" fmla="*/ 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4" h="1320">
                <a:moveTo>
                  <a:pt x="0" y="1319"/>
                </a:moveTo>
                <a:lnTo>
                  <a:pt x="1932" y="1320"/>
                </a:lnTo>
                <a:lnTo>
                  <a:pt x="1932" y="954"/>
                </a:lnTo>
                <a:lnTo>
                  <a:pt x="2604" y="954"/>
                </a:lnTo>
                <a:lnTo>
                  <a:pt x="2604" y="0"/>
                </a:lnTo>
              </a:path>
            </a:pathLst>
          </a:custGeom>
          <a:noFill/>
          <a:ln w="22225" cap="flat" cmpd="sng">
            <a:solidFill>
              <a:srgbClr val="FFC715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flipV="1">
            <a:off x="929263" y="4146638"/>
            <a:ext cx="5001959" cy="1878247"/>
          </a:xfrm>
          <a:custGeom>
            <a:avLst/>
            <a:gdLst>
              <a:gd name="T0" fmla="*/ 0 w 2604"/>
              <a:gd name="T1" fmla="*/ 1319 h 1320"/>
              <a:gd name="T2" fmla="*/ 1932 w 2604"/>
              <a:gd name="T3" fmla="*/ 1320 h 1320"/>
              <a:gd name="T4" fmla="*/ 1932 w 2604"/>
              <a:gd name="T5" fmla="*/ 954 h 1320"/>
              <a:gd name="T6" fmla="*/ 2604 w 2604"/>
              <a:gd name="T7" fmla="*/ 954 h 1320"/>
              <a:gd name="T8" fmla="*/ 2604 w 2604"/>
              <a:gd name="T9" fmla="*/ 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4" h="1320">
                <a:moveTo>
                  <a:pt x="0" y="1319"/>
                </a:moveTo>
                <a:lnTo>
                  <a:pt x="1932" y="1320"/>
                </a:lnTo>
                <a:lnTo>
                  <a:pt x="1932" y="954"/>
                </a:lnTo>
                <a:lnTo>
                  <a:pt x="2604" y="954"/>
                </a:lnTo>
                <a:lnTo>
                  <a:pt x="2604" y="0"/>
                </a:lnTo>
              </a:path>
            </a:pathLst>
          </a:custGeom>
          <a:noFill/>
          <a:ln w="22225" cap="flat" cmpd="sng">
            <a:solidFill>
              <a:srgbClr val="FFC715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H="1" flipV="1">
            <a:off x="6270109" y="4146638"/>
            <a:ext cx="5001959" cy="1878247"/>
          </a:xfrm>
          <a:custGeom>
            <a:avLst/>
            <a:gdLst>
              <a:gd name="T0" fmla="*/ 0 w 2604"/>
              <a:gd name="T1" fmla="*/ 1319 h 1320"/>
              <a:gd name="T2" fmla="*/ 1932 w 2604"/>
              <a:gd name="T3" fmla="*/ 1320 h 1320"/>
              <a:gd name="T4" fmla="*/ 1932 w 2604"/>
              <a:gd name="T5" fmla="*/ 954 h 1320"/>
              <a:gd name="T6" fmla="*/ 2604 w 2604"/>
              <a:gd name="T7" fmla="*/ 954 h 1320"/>
              <a:gd name="T8" fmla="*/ 2604 w 2604"/>
              <a:gd name="T9" fmla="*/ 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4" h="1320">
                <a:moveTo>
                  <a:pt x="0" y="1319"/>
                </a:moveTo>
                <a:lnTo>
                  <a:pt x="1932" y="1320"/>
                </a:lnTo>
                <a:lnTo>
                  <a:pt x="1932" y="954"/>
                </a:lnTo>
                <a:lnTo>
                  <a:pt x="2604" y="954"/>
                </a:lnTo>
                <a:lnTo>
                  <a:pt x="2604" y="0"/>
                </a:lnTo>
              </a:path>
            </a:pathLst>
          </a:custGeom>
          <a:noFill/>
          <a:ln w="22225" cap="flat" cmpd="sng">
            <a:solidFill>
              <a:srgbClr val="FFC715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39596" y="2337352"/>
            <a:ext cx="4563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REST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风格调用，资源虚拟化为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，把所有操作都以基本的几个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动作实现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58944" y="4797152"/>
            <a:ext cx="4563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基本操作基础上，实现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提供的功能</a:t>
            </a:r>
            <a:endParaRPr lang="en-US" altLang="zh-CN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93588" y="2337352"/>
            <a:ext cx="4563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6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安全策略的实现，并易于更新</a:t>
            </a:r>
            <a:endParaRPr lang="en-US" altLang="zh-CN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80148" y="4797152"/>
            <a:ext cx="4563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统一的调用方式，简洁可复用，高可扩展性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35279" y="3352599"/>
            <a:ext cx="1195943" cy="443662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70109" y="3355718"/>
            <a:ext cx="1195943" cy="443662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70108" y="4143519"/>
            <a:ext cx="1195943" cy="443662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FOUR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35278" y="4143519"/>
            <a:ext cx="1195943" cy="443662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11225" y="836614"/>
            <a:ext cx="10369550" cy="647699"/>
            <a:chOff x="911225" y="836614"/>
            <a:chExt cx="10369550" cy="647699"/>
          </a:xfrm>
        </p:grpSpPr>
        <p:sp>
          <p:nvSpPr>
            <p:cNvPr id="23" name="矩形 22"/>
            <p:cNvSpPr/>
            <p:nvPr/>
          </p:nvSpPr>
          <p:spPr>
            <a:xfrm>
              <a:off x="911225" y="836614"/>
              <a:ext cx="1296343" cy="647699"/>
            </a:xfrm>
            <a:prstGeom prst="rect">
              <a:avLst/>
            </a:prstGeom>
            <a:solidFill>
              <a:srgbClr val="FFC71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dirty="0" smtClean="0">
                  <a:solidFill>
                    <a:schemeClr val="tx1"/>
                  </a:solidFill>
                </a:rPr>
                <a:t>3</a:t>
              </a:r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2207568" y="1475258"/>
              <a:ext cx="9073207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15"/>
            <p:cNvSpPr txBox="1"/>
            <p:nvPr/>
          </p:nvSpPr>
          <p:spPr>
            <a:xfrm>
              <a:off x="2296992" y="1008689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以设计目标为方向</a:t>
              </a:r>
              <a:endPara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48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993">
        <p14:honeycomb/>
      </p:transition>
    </mc:Choice>
    <mc:Fallback xmlns="">
      <p:transition spd="slow" advTm="99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911424" y="3212976"/>
            <a:ext cx="2016224" cy="1296144"/>
          </a:xfrm>
          <a:prstGeom prst="homePlate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1600" dirty="0" smtClean="0">
                <a:solidFill>
                  <a:srgbClr val="FFC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功能实现基础</a:t>
            </a:r>
            <a:endParaRPr lang="zh-CN" altLang="en-US" sz="1600" dirty="0">
              <a:solidFill>
                <a:srgbClr val="FFC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2461273" y="3212976"/>
            <a:ext cx="2133536" cy="1296144"/>
          </a:xfrm>
          <a:prstGeom prst="chevron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1600" dirty="0" smtClean="0">
                <a:solidFill>
                  <a:srgbClr val="FFC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功能实现支持</a:t>
            </a:r>
            <a:endParaRPr lang="zh-CN" altLang="en-US" sz="1600" dirty="0">
              <a:solidFill>
                <a:srgbClr val="FFC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4128434" y="3212976"/>
            <a:ext cx="2133536" cy="1296144"/>
          </a:xfrm>
          <a:prstGeom prst="chevron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1600" dirty="0" smtClean="0">
                <a:solidFill>
                  <a:srgbClr val="FFC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基本操作实现</a:t>
            </a:r>
            <a:endParaRPr lang="zh-CN" altLang="en-US" sz="1600" dirty="0">
              <a:solidFill>
                <a:srgbClr val="FFC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5795595" y="3212976"/>
            <a:ext cx="2133536" cy="1296144"/>
          </a:xfrm>
          <a:prstGeom prst="chevron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1600" dirty="0" smtClean="0">
                <a:solidFill>
                  <a:srgbClr val="FFC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附加功能实现</a:t>
            </a:r>
            <a:endParaRPr lang="zh-CN" altLang="en-US" sz="1600" dirty="0">
              <a:solidFill>
                <a:srgbClr val="FFC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7462756" y="3212976"/>
            <a:ext cx="2133536" cy="1296144"/>
          </a:xfrm>
          <a:prstGeom prst="chevron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1600" dirty="0" smtClean="0">
                <a:solidFill>
                  <a:srgbClr val="FFC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扩展功能实现</a:t>
            </a:r>
            <a:endParaRPr lang="zh-CN" altLang="en-US" sz="1600" dirty="0">
              <a:solidFill>
                <a:srgbClr val="FFC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9129915" y="3212976"/>
            <a:ext cx="2133536" cy="1296144"/>
          </a:xfrm>
          <a:prstGeom prst="chevron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1600" dirty="0">
                <a:solidFill>
                  <a:srgbClr val="FFC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1600" dirty="0" smtClean="0">
                <a:solidFill>
                  <a:srgbClr val="FFC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扩展性</a:t>
            </a:r>
            <a:endParaRPr lang="zh-CN" altLang="en-US" sz="1600" dirty="0">
              <a:solidFill>
                <a:srgbClr val="FFC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63610" y="4838090"/>
            <a:ext cx="1503938" cy="1438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Authorization…</a:t>
            </a: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Headers…</a:t>
            </a: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Parameters…</a:t>
            </a:r>
            <a:endParaRPr lang="zh-CN" altLang="en-US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71780" y="4838090"/>
            <a:ext cx="9491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Bucket…</a:t>
            </a:r>
            <a:endParaRPr lang="zh-CN" altLang="en-US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5440" y="4838090"/>
            <a:ext cx="959237" cy="1438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</a:t>
            </a: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GET…</a:t>
            </a:r>
            <a:endParaRPr lang="zh-CN" altLang="en-US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POST…</a:t>
            </a:r>
            <a:endParaRPr lang="zh-CN" altLang="en-US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DELETE…</a:t>
            </a: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79950" y="4838090"/>
            <a:ext cx="120962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Policy</a:t>
            </a: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 Share…</a:t>
            </a:r>
            <a:endParaRPr lang="zh-CN" altLang="en-US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signature</a:t>
            </a: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88120" y="4838090"/>
            <a:ext cx="1615186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Multithreading…</a:t>
            </a: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Multipart…</a:t>
            </a: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596292" y="4838090"/>
            <a:ext cx="15672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Encapsulation…</a:t>
            </a: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Inheritance…</a:t>
            </a: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Polymorphism…</a:t>
            </a: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11225" y="836614"/>
            <a:ext cx="10369550" cy="647699"/>
            <a:chOff x="911225" y="836614"/>
            <a:chExt cx="10369550" cy="647699"/>
          </a:xfrm>
        </p:grpSpPr>
        <p:sp>
          <p:nvSpPr>
            <p:cNvPr id="21" name="矩形 20"/>
            <p:cNvSpPr/>
            <p:nvPr/>
          </p:nvSpPr>
          <p:spPr>
            <a:xfrm>
              <a:off x="911225" y="836614"/>
              <a:ext cx="1296343" cy="647699"/>
            </a:xfrm>
            <a:prstGeom prst="rect">
              <a:avLst/>
            </a:prstGeom>
            <a:solidFill>
              <a:srgbClr val="FFC71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dirty="0" smtClean="0">
                  <a:solidFill>
                    <a:schemeClr val="tx1"/>
                  </a:solidFill>
                </a:rPr>
                <a:t>3</a:t>
              </a:r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2207568" y="1475258"/>
              <a:ext cx="9073207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15"/>
            <p:cNvSpPr txBox="1"/>
            <p:nvPr/>
          </p:nvSpPr>
          <p:spPr>
            <a:xfrm>
              <a:off x="2296992" y="1008689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以设计目标为方向</a:t>
              </a:r>
              <a:endPara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文本框 9"/>
          <p:cNvSpPr txBox="1"/>
          <p:nvPr/>
        </p:nvSpPr>
        <p:spPr>
          <a:xfrm>
            <a:off x="1055440" y="2137297"/>
            <a:ext cx="99371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设计目标的流程</a:t>
            </a:r>
            <a:endParaRPr lang="en-US" altLang="zh-CN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06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18">
        <p14:honeycomb/>
      </p:transition>
    </mc:Choice>
    <mc:Fallback xmlns="">
      <p:transition spd="slow" advTm="1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846552"/>
            <a:ext cx="12192000" cy="5184775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4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en-US" altLang="zh-CN" sz="34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719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16">
        <p14:honeycomb/>
      </p:transition>
    </mc:Choice>
    <mc:Fallback xmlns="">
      <p:transition spd="slow" advTm="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194422" y="4365104"/>
            <a:ext cx="9878242" cy="784830"/>
            <a:chOff x="1402532" y="3789320"/>
            <a:chExt cx="9878242" cy="784830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402532" y="3901033"/>
              <a:ext cx="3313113" cy="671513"/>
            </a:xfrm>
            <a:custGeom>
              <a:avLst/>
              <a:gdLst>
                <a:gd name="T0" fmla="*/ 307 w 2613"/>
                <a:gd name="T1" fmla="*/ 0 h 529"/>
                <a:gd name="T2" fmla="*/ 0 w 2613"/>
                <a:gd name="T3" fmla="*/ 529 h 529"/>
                <a:gd name="T4" fmla="*/ 2613 w 2613"/>
                <a:gd name="T5" fmla="*/ 526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13" h="529">
                  <a:moveTo>
                    <a:pt x="307" y="0"/>
                  </a:moveTo>
                  <a:lnTo>
                    <a:pt x="0" y="529"/>
                  </a:lnTo>
                  <a:lnTo>
                    <a:pt x="2613" y="526"/>
                  </a:lnTo>
                </a:path>
              </a:pathLst>
            </a:custGeom>
            <a:noFill/>
            <a:ln w="22225" cap="flat" cmpd="sng">
              <a:solidFill>
                <a:srgbClr val="FFC715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lIns="0" tIns="0" rIns="0" bIns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663952" y="3789320"/>
              <a:ext cx="561682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语言环境</a:t>
              </a:r>
              <a:endPara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endPara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038972" y="2708920"/>
            <a:ext cx="8520130" cy="784830"/>
            <a:chOff x="2247082" y="2377933"/>
            <a:chExt cx="8520130" cy="784830"/>
          </a:xfrm>
        </p:grpSpPr>
        <p:sp>
          <p:nvSpPr>
            <p:cNvPr id="9" name="Freeform 4"/>
            <p:cNvSpPr>
              <a:spLocks/>
            </p:cNvSpPr>
            <p:nvPr/>
          </p:nvSpPr>
          <p:spPr bwMode="auto">
            <a:xfrm>
              <a:off x="2247082" y="2443708"/>
              <a:ext cx="1631950" cy="669925"/>
            </a:xfrm>
            <a:custGeom>
              <a:avLst/>
              <a:gdLst>
                <a:gd name="T0" fmla="*/ 307 w 1287"/>
                <a:gd name="T1" fmla="*/ 0 h 529"/>
                <a:gd name="T2" fmla="*/ 0 w 1287"/>
                <a:gd name="T3" fmla="*/ 529 h 529"/>
                <a:gd name="T4" fmla="*/ 1287 w 1287"/>
                <a:gd name="T5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529">
                  <a:moveTo>
                    <a:pt x="307" y="0"/>
                  </a:moveTo>
                  <a:lnTo>
                    <a:pt x="0" y="529"/>
                  </a:lnTo>
                  <a:lnTo>
                    <a:pt x="1287" y="529"/>
                  </a:lnTo>
                </a:path>
              </a:pathLst>
            </a:custGeom>
            <a:noFill/>
            <a:ln w="22225" cap="flat" cmpd="sng">
              <a:solidFill>
                <a:srgbClr val="FFC715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lIns="0" tIns="0" rIns="0" bIns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654445" y="2377933"/>
              <a:ext cx="511276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开源工具库</a:t>
              </a:r>
              <a:endPara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endPara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619872" y="3501008"/>
            <a:ext cx="8804720" cy="790244"/>
            <a:chOff x="1827982" y="3053639"/>
            <a:chExt cx="8804720" cy="790244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827982" y="3173958"/>
              <a:ext cx="2470150" cy="669925"/>
            </a:xfrm>
            <a:custGeom>
              <a:avLst/>
              <a:gdLst>
                <a:gd name="T0" fmla="*/ 307 w 1947"/>
                <a:gd name="T1" fmla="*/ 0 h 529"/>
                <a:gd name="T2" fmla="*/ 0 w 1947"/>
                <a:gd name="T3" fmla="*/ 529 h 529"/>
                <a:gd name="T4" fmla="*/ 1947 w 1947"/>
                <a:gd name="T5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7" h="529">
                  <a:moveTo>
                    <a:pt x="307" y="0"/>
                  </a:moveTo>
                  <a:lnTo>
                    <a:pt x="0" y="529"/>
                  </a:lnTo>
                  <a:lnTo>
                    <a:pt x="1947" y="529"/>
                  </a:lnTo>
                </a:path>
              </a:pathLst>
            </a:custGeom>
            <a:noFill/>
            <a:ln w="22225" cap="flat" cmpd="sng">
              <a:solidFill>
                <a:srgbClr val="FFC715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lIns="0" tIns="0" rIns="0" bIns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663952" y="3053639"/>
              <a:ext cx="496875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版本管理</a:t>
              </a:r>
              <a:endPara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dirty="0" err="1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</a:t>
              </a:r>
              <a:endPara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737222" y="5301208"/>
            <a:ext cx="10335442" cy="784830"/>
            <a:chOff x="983432" y="4589636"/>
            <a:chExt cx="10335442" cy="784830"/>
          </a:xfrm>
        </p:grpSpPr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983432" y="4629696"/>
              <a:ext cx="4162425" cy="671512"/>
            </a:xfrm>
            <a:custGeom>
              <a:avLst/>
              <a:gdLst>
                <a:gd name="T0" fmla="*/ 307 w 3282"/>
                <a:gd name="T1" fmla="*/ 0 h 529"/>
                <a:gd name="T2" fmla="*/ 0 w 3282"/>
                <a:gd name="T3" fmla="*/ 529 h 529"/>
                <a:gd name="T4" fmla="*/ 3282 w 3282"/>
                <a:gd name="T5" fmla="*/ 5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82" h="529">
                  <a:moveTo>
                    <a:pt x="307" y="0"/>
                  </a:moveTo>
                  <a:lnTo>
                    <a:pt x="0" y="529"/>
                  </a:lnTo>
                  <a:lnTo>
                    <a:pt x="3282" y="523"/>
                  </a:lnTo>
                </a:path>
              </a:pathLst>
            </a:custGeom>
            <a:noFill/>
            <a:ln w="22225" cap="flat" cmpd="sng">
              <a:solidFill>
                <a:srgbClr val="FFC715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lIns="0" tIns="0" rIns="0" bIns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702052" y="4589636"/>
              <a:ext cx="561682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运行平台</a:t>
              </a:r>
              <a:endPara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Windows/Linux</a:t>
              </a:r>
              <a:endPara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453310" y="1844824"/>
            <a:ext cx="8096286" cy="784830"/>
            <a:chOff x="2661420" y="1643941"/>
            <a:chExt cx="8096286" cy="784830"/>
          </a:xfrm>
        </p:grpSpPr>
        <p:sp>
          <p:nvSpPr>
            <p:cNvPr id="8" name="Freeform 3"/>
            <p:cNvSpPr>
              <a:spLocks/>
            </p:cNvSpPr>
            <p:nvPr/>
          </p:nvSpPr>
          <p:spPr bwMode="auto">
            <a:xfrm>
              <a:off x="2661420" y="1711871"/>
              <a:ext cx="781050" cy="671512"/>
            </a:xfrm>
            <a:custGeom>
              <a:avLst/>
              <a:gdLst>
                <a:gd name="T0" fmla="*/ 307 w 615"/>
                <a:gd name="T1" fmla="*/ 0 h 529"/>
                <a:gd name="T2" fmla="*/ 0 w 615"/>
                <a:gd name="T3" fmla="*/ 529 h 529"/>
                <a:gd name="T4" fmla="*/ 615 w 615"/>
                <a:gd name="T5" fmla="*/ 526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5" h="529">
                  <a:moveTo>
                    <a:pt x="307" y="0"/>
                  </a:moveTo>
                  <a:lnTo>
                    <a:pt x="0" y="529"/>
                  </a:lnTo>
                  <a:lnTo>
                    <a:pt x="615" y="526"/>
                  </a:lnTo>
                </a:path>
              </a:pathLst>
            </a:custGeom>
            <a:noFill/>
            <a:ln w="22225" cap="flat" cmpd="sng">
              <a:solidFill>
                <a:srgbClr val="FFC715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 lIns="0" tIns="0" rIns="0" bIns="0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1300" b="1" kern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663952" y="1643941"/>
              <a:ext cx="509375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请求风格</a:t>
              </a:r>
              <a:endPara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 REST</a:t>
              </a:r>
              <a:endPara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11225" y="836614"/>
            <a:ext cx="10369550" cy="647699"/>
            <a:chOff x="911225" y="836614"/>
            <a:chExt cx="10369550" cy="647699"/>
          </a:xfrm>
        </p:grpSpPr>
        <p:sp>
          <p:nvSpPr>
            <p:cNvPr id="27" name="矩形 26"/>
            <p:cNvSpPr/>
            <p:nvPr/>
          </p:nvSpPr>
          <p:spPr>
            <a:xfrm>
              <a:off x="911225" y="836614"/>
              <a:ext cx="1296343" cy="647699"/>
            </a:xfrm>
            <a:prstGeom prst="rect">
              <a:avLst/>
            </a:prstGeom>
            <a:solidFill>
              <a:srgbClr val="FFC71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dirty="0" smtClean="0">
                  <a:solidFill>
                    <a:schemeClr val="tx1"/>
                  </a:solidFill>
                </a:rPr>
                <a:t>4</a:t>
              </a:r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2207568" y="1475258"/>
              <a:ext cx="9073207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19"/>
            <p:cNvSpPr txBox="1"/>
            <p:nvPr/>
          </p:nvSpPr>
          <p:spPr>
            <a:xfrm>
              <a:off x="2296992" y="1008689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随之而来的设计结构</a:t>
              </a:r>
              <a:endPara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48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1027">
        <p14:honeycomb/>
      </p:transition>
    </mc:Choice>
    <mc:Fallback xmlns="">
      <p:transition spd="slow" advTm="102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 rot="5400000">
            <a:off x="5147158" y="4241001"/>
            <a:ext cx="1897684" cy="1623575"/>
          </a:xfrm>
          <a:prstGeom prst="chevron">
            <a:avLst>
              <a:gd name="adj" fmla="val 27653"/>
            </a:avLst>
          </a:prstGeom>
          <a:solidFill>
            <a:srgbClr val="FFC715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 rot="19800000">
            <a:off x="6374773" y="2095911"/>
            <a:ext cx="1897684" cy="1623575"/>
          </a:xfrm>
          <a:prstGeom prst="chevron">
            <a:avLst>
              <a:gd name="adj" fmla="val 29070"/>
            </a:avLst>
          </a:prstGeom>
          <a:solidFill>
            <a:srgbClr val="FFC715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 rot="12600000">
            <a:off x="3919542" y="2095909"/>
            <a:ext cx="1897684" cy="1623575"/>
          </a:xfrm>
          <a:prstGeom prst="chevron">
            <a:avLst>
              <a:gd name="adj" fmla="val 28930"/>
            </a:avLst>
          </a:prstGeom>
          <a:solidFill>
            <a:srgbClr val="FFC715"/>
          </a:solidFill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79776" y="2761183"/>
            <a:ext cx="1576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HttpRequests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72064" y="2802414"/>
            <a:ext cx="152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Authorization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19936" y="4898899"/>
            <a:ext cx="1175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MyThread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31904" y="3481263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C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oosfunction.py</a:t>
            </a:r>
            <a:endParaRPr lang="zh-CN" altLang="en-US" sz="1600" dirty="0">
              <a:solidFill>
                <a:srgbClr val="FFC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线形标注 2(带边框和强调线) 13"/>
          <p:cNvSpPr/>
          <p:nvPr/>
        </p:nvSpPr>
        <p:spPr>
          <a:xfrm>
            <a:off x="9002581" y="5065539"/>
            <a:ext cx="2278194" cy="95584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5169"/>
              <a:gd name="adj6" fmla="val -101061"/>
            </a:avLst>
          </a:prstGeom>
          <a:noFill/>
          <a:ln w="19050"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C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功能实现基础</a:t>
            </a:r>
            <a:endParaRPr lang="zh-CN" altLang="en-US" sz="1600" dirty="0">
              <a:solidFill>
                <a:srgbClr val="FFC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线形标注 2(带边框和强调线) 14"/>
          <p:cNvSpPr/>
          <p:nvPr/>
        </p:nvSpPr>
        <p:spPr>
          <a:xfrm flipH="1">
            <a:off x="911424" y="1916113"/>
            <a:ext cx="2258952" cy="95584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5656"/>
              <a:gd name="adj6" fmla="val -44468"/>
            </a:avLst>
          </a:prstGeom>
          <a:noFill/>
          <a:ln w="19050"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FFC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封装了</a:t>
            </a:r>
            <a:r>
              <a:rPr lang="en-US" altLang="zh-CN" sz="1600" dirty="0" err="1">
                <a:solidFill>
                  <a:srgbClr val="FFC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HttpRequest</a:t>
            </a:r>
            <a:r>
              <a:rPr lang="zh-CN" altLang="en-US" sz="1600" dirty="0">
                <a:solidFill>
                  <a:srgbClr val="FFC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类提供</a:t>
            </a:r>
            <a:r>
              <a:rPr lang="en-US" altLang="zh-CN" sz="1600" dirty="0" err="1">
                <a:solidFill>
                  <a:srgbClr val="FFC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oos</a:t>
            </a:r>
            <a:r>
              <a:rPr lang="zh-CN" altLang="en-US" sz="1600" dirty="0">
                <a:solidFill>
                  <a:srgbClr val="FFC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的云存储</a:t>
            </a:r>
            <a:r>
              <a:rPr lang="zh-CN" altLang="en-US" sz="1600" dirty="0" smtClean="0">
                <a:solidFill>
                  <a:srgbClr val="FFC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相关基本操作</a:t>
            </a:r>
            <a:r>
              <a:rPr lang="zh-CN" altLang="en-US" sz="1600" dirty="0">
                <a:solidFill>
                  <a:srgbClr val="FFC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</a:p>
        </p:txBody>
      </p:sp>
      <p:sp>
        <p:nvSpPr>
          <p:cNvPr id="16" name="线形标注 2(带边框和强调线) 15"/>
          <p:cNvSpPr/>
          <p:nvPr/>
        </p:nvSpPr>
        <p:spPr>
          <a:xfrm flipH="1">
            <a:off x="911424" y="5065538"/>
            <a:ext cx="2258952" cy="95584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279"/>
              <a:gd name="adj6" fmla="val -94977"/>
            </a:avLst>
          </a:prstGeom>
          <a:noFill/>
          <a:ln w="19050"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rgbClr val="FFC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重写</a:t>
            </a:r>
            <a:r>
              <a:rPr lang="en-US" altLang="zh-CN" sz="1600" dirty="0" smtClean="0">
                <a:solidFill>
                  <a:srgbClr val="FFC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r>
              <a:rPr lang="zh-CN" altLang="en-US" sz="1600" dirty="0" smtClean="0">
                <a:solidFill>
                  <a:srgbClr val="FFC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类，提供多线程调用方法</a:t>
            </a:r>
            <a:endParaRPr lang="zh-CN" altLang="en-US" sz="1600" dirty="0">
              <a:solidFill>
                <a:srgbClr val="FFC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线形标注 2(带边框和强调线) 16"/>
          <p:cNvSpPr/>
          <p:nvPr/>
        </p:nvSpPr>
        <p:spPr>
          <a:xfrm>
            <a:off x="9002581" y="1916113"/>
            <a:ext cx="2258952" cy="95584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7043"/>
              <a:gd name="adj6" fmla="val -41535"/>
            </a:avLst>
          </a:prstGeom>
          <a:noFill/>
          <a:ln w="19050"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FFC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sz="1600" dirty="0" smtClean="0">
                <a:solidFill>
                  <a:srgbClr val="FFC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了安全策略实现的方法和用户自定义签名验证方法</a:t>
            </a:r>
            <a:endParaRPr lang="zh-CN" altLang="en-US" sz="1600" dirty="0">
              <a:solidFill>
                <a:srgbClr val="FFC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11225" y="836614"/>
            <a:ext cx="10369550" cy="647699"/>
            <a:chOff x="911225" y="836614"/>
            <a:chExt cx="10369550" cy="647699"/>
          </a:xfrm>
        </p:grpSpPr>
        <p:sp>
          <p:nvSpPr>
            <p:cNvPr id="27" name="矩形 26"/>
            <p:cNvSpPr/>
            <p:nvPr/>
          </p:nvSpPr>
          <p:spPr>
            <a:xfrm>
              <a:off x="911225" y="836614"/>
              <a:ext cx="1296343" cy="647699"/>
            </a:xfrm>
            <a:prstGeom prst="rect">
              <a:avLst/>
            </a:prstGeom>
            <a:solidFill>
              <a:srgbClr val="FFC71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dirty="0" smtClean="0">
                  <a:solidFill>
                    <a:schemeClr val="tx1"/>
                  </a:solidFill>
                </a:rPr>
                <a:t>4</a:t>
              </a:r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2207568" y="1475258"/>
              <a:ext cx="9073207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19"/>
            <p:cNvSpPr txBox="1"/>
            <p:nvPr/>
          </p:nvSpPr>
          <p:spPr>
            <a:xfrm>
              <a:off x="2296992" y="1008689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随之而来的设计结构</a:t>
              </a:r>
              <a:endPara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95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1031">
        <p14:honeycomb/>
      </p:transition>
    </mc:Choice>
    <mc:Fallback xmlns="">
      <p:transition spd="slow" advTm="103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590468" y="836613"/>
            <a:ext cx="0" cy="5184775"/>
          </a:xfrm>
          <a:prstGeom prst="line">
            <a:avLst/>
          </a:prstGeom>
          <a:ln w="38100">
            <a:solidFill>
              <a:srgbClr val="FFC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14786" y="1912938"/>
            <a:ext cx="10369550" cy="0"/>
          </a:xfrm>
          <a:prstGeom prst="line">
            <a:avLst/>
          </a:prstGeom>
          <a:ln w="38100">
            <a:solidFill>
              <a:srgbClr val="FFC71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575014" y="836613"/>
            <a:ext cx="8705550" cy="0"/>
          </a:xfrm>
          <a:prstGeom prst="line">
            <a:avLst/>
          </a:prstGeom>
          <a:ln w="38100">
            <a:solidFill>
              <a:srgbClr val="FFC71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36834" y="1022236"/>
            <a:ext cx="2660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mport oosfunction.py</a:t>
            </a:r>
          </a:p>
          <a:p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global_path</a:t>
            </a:r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914786" y="2946351"/>
            <a:ext cx="10365778" cy="0"/>
          </a:xfrm>
          <a:prstGeom prst="line">
            <a:avLst/>
          </a:prstGeom>
          <a:ln w="12700">
            <a:solidFill>
              <a:srgbClr val="FFC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914786" y="3979764"/>
            <a:ext cx="10365778" cy="0"/>
          </a:xfrm>
          <a:prstGeom prst="line">
            <a:avLst/>
          </a:prstGeom>
          <a:ln w="12700">
            <a:solidFill>
              <a:srgbClr val="FFC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914786" y="5013176"/>
            <a:ext cx="10365778" cy="0"/>
          </a:xfrm>
          <a:prstGeom prst="line">
            <a:avLst/>
          </a:prstGeom>
          <a:ln w="12700">
            <a:solidFill>
              <a:srgbClr val="FFC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199456" y="1575261"/>
            <a:ext cx="105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Projects</a:t>
            </a:r>
            <a:endParaRPr lang="zh-CN" altLang="en-US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199456" y="2257127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junior_X</a:t>
            </a:r>
            <a:endParaRPr lang="zh-CN" altLang="en-US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67408" y="3212976"/>
            <a:ext cx="1845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intermediate_X</a:t>
            </a:r>
            <a:endParaRPr lang="en-US" altLang="zh-CN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senior_X</a:t>
            </a:r>
            <a:endParaRPr lang="zh-CN" altLang="en-US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74825" y="4345359"/>
            <a:ext cx="134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advance_X</a:t>
            </a:r>
            <a:endParaRPr lang="zh-CN" altLang="en-US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83432" y="5373216"/>
            <a:ext cx="165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source_code</a:t>
            </a:r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20"/>
          <p:cNvSpPr txBox="1"/>
          <p:nvPr/>
        </p:nvSpPr>
        <p:spPr>
          <a:xfrm>
            <a:off x="2927648" y="2134597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通过调用</a:t>
            </a:r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oosfunction.py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可以实现</a:t>
            </a:r>
            <a:r>
              <a:rPr lang="en-US" altLang="zh-CN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oos</a:t>
            </a:r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bucket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aksk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等的相关操作功能，</a:t>
            </a:r>
            <a:r>
              <a:rPr lang="en-US" altLang="zh-CN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junior_X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这些文件为实现各项基本功能的用例</a:t>
            </a:r>
          </a:p>
        </p:txBody>
      </p:sp>
      <p:sp>
        <p:nvSpPr>
          <p:cNvPr id="47" name="文本框 20"/>
          <p:cNvSpPr txBox="1"/>
          <p:nvPr/>
        </p:nvSpPr>
        <p:spPr>
          <a:xfrm>
            <a:off x="2927648" y="3214717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提供的分段上传，</a:t>
            </a:r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上传的冗余模式，用户自定义签名，表单上传方式等功能，</a:t>
            </a:r>
            <a:r>
              <a:rPr lang="en-US" altLang="zh-CN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intermediate_X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senior_X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这些文件为实现这些功能的用例</a:t>
            </a:r>
          </a:p>
        </p:txBody>
      </p:sp>
      <p:sp>
        <p:nvSpPr>
          <p:cNvPr id="48" name="文本框 20"/>
          <p:cNvSpPr txBox="1"/>
          <p:nvPr/>
        </p:nvSpPr>
        <p:spPr>
          <a:xfrm>
            <a:off x="2927648" y="4222829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多线程的</a:t>
            </a:r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上传，下载和删除操作功能，</a:t>
            </a:r>
            <a:r>
              <a:rPr lang="en-US" altLang="zh-CN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advance_X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这些文件为实现功能的用例</a:t>
            </a:r>
          </a:p>
        </p:txBody>
      </p:sp>
      <p:sp>
        <p:nvSpPr>
          <p:cNvPr id="49" name="文本框 20"/>
          <p:cNvSpPr txBox="1"/>
          <p:nvPr/>
        </p:nvSpPr>
        <p:spPr>
          <a:xfrm>
            <a:off x="2927648" y="5363924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功能实现应用到的文件存储在</a:t>
            </a:r>
            <a:r>
              <a:rPr lang="en-US" altLang="zh-CN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source_code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global_path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设置文件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操作的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endParaRPr lang="zh-CN" altLang="en-US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47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934">
        <p14:honeycomb/>
      </p:transition>
    </mc:Choice>
    <mc:Fallback xmlns="">
      <p:transition spd="slow" advTm="93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846552"/>
            <a:ext cx="12192000" cy="5184775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4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en-US" altLang="zh-CN" sz="34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163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16">
        <p14:honeycomb/>
      </p:transition>
    </mc:Choice>
    <mc:Fallback xmlns="">
      <p:transition spd="slow" advTm="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PPT</a:t>
            </a:r>
            <a:r>
              <a:rPr lang="zh-CN" altLang="en-US" sz="100" dirty="0" smtClean="0">
                <a:solidFill>
                  <a:schemeClr val="bg1"/>
                </a:solidFill>
              </a:rPr>
              <a:t>论坛：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www.1ppt.cn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846552"/>
            <a:ext cx="12192000" cy="5184775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4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en-US" altLang="zh-CN" sz="34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3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99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17">
        <p14:honeycomb/>
      </p:transition>
    </mc:Choice>
    <mc:Fallback xmlns="">
      <p:transition spd="slow" advTm="1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标注 3"/>
          <p:cNvSpPr/>
          <p:nvPr/>
        </p:nvSpPr>
        <p:spPr>
          <a:xfrm>
            <a:off x="921817" y="1928565"/>
            <a:ext cx="3564404" cy="1580828"/>
          </a:xfrm>
          <a:prstGeom prst="rightArrowCallout">
            <a:avLst>
              <a:gd name="adj1" fmla="val 23527"/>
              <a:gd name="adj2" fmla="val 25000"/>
              <a:gd name="adj3" fmla="val 25000"/>
              <a:gd name="adj4" fmla="val 81620"/>
            </a:avLst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跨平台开源库</a:t>
            </a:r>
            <a:endParaRPr lang="zh-CN" altLang="en-US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右箭头标注 6"/>
          <p:cNvSpPr/>
          <p:nvPr/>
        </p:nvSpPr>
        <p:spPr>
          <a:xfrm>
            <a:off x="4650023" y="1928565"/>
            <a:ext cx="3564404" cy="1580828"/>
          </a:xfrm>
          <a:prstGeom prst="rightArrowCallout">
            <a:avLst>
              <a:gd name="adj1" fmla="val 23527"/>
              <a:gd name="adj2" fmla="val 25000"/>
              <a:gd name="adj3" fmla="val 25000"/>
              <a:gd name="adj4" fmla="val 81620"/>
            </a:avLst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zh-CN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下箭头标注 7"/>
          <p:cNvSpPr/>
          <p:nvPr/>
        </p:nvSpPr>
        <p:spPr>
          <a:xfrm>
            <a:off x="8352830" y="1928565"/>
            <a:ext cx="2927945" cy="2364532"/>
          </a:xfrm>
          <a:prstGeom prst="downArrowCallout">
            <a:avLst>
              <a:gd name="adj1" fmla="val 18555"/>
              <a:gd name="adj2" fmla="val 25000"/>
              <a:gd name="adj3" fmla="val 21240"/>
              <a:gd name="adj4" fmla="val 66901"/>
            </a:avLst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客户端设计</a:t>
            </a:r>
            <a:endParaRPr lang="zh-CN" altLang="en-US" sz="1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左箭头标注 8"/>
          <p:cNvSpPr/>
          <p:nvPr/>
        </p:nvSpPr>
        <p:spPr>
          <a:xfrm>
            <a:off x="7716371" y="4440560"/>
            <a:ext cx="3564404" cy="158082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2079"/>
            </a:avLst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zh-CN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左箭头标注 9"/>
          <p:cNvSpPr/>
          <p:nvPr/>
        </p:nvSpPr>
        <p:spPr>
          <a:xfrm>
            <a:off x="4007859" y="4440560"/>
            <a:ext cx="3564404" cy="158082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2079"/>
            </a:avLst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第三方工具开发</a:t>
            </a:r>
            <a:endParaRPr lang="zh-CN" altLang="en-US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1817" y="4440560"/>
            <a:ext cx="2922686" cy="1593280"/>
          </a:xfrm>
          <a:prstGeom prst="rect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扩展库</a:t>
            </a:r>
            <a:endParaRPr lang="zh-CN" altLang="en-US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上箭头 11"/>
          <p:cNvSpPr/>
          <p:nvPr/>
        </p:nvSpPr>
        <p:spPr>
          <a:xfrm>
            <a:off x="1735088" y="3638609"/>
            <a:ext cx="1296144" cy="582479"/>
          </a:xfrm>
          <a:prstGeom prst="upArrow">
            <a:avLst>
              <a:gd name="adj1" fmla="val 36282"/>
              <a:gd name="adj2" fmla="val 76523"/>
            </a:avLst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140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35560" y="4293097"/>
            <a:ext cx="504056" cy="72007"/>
          </a:xfrm>
          <a:prstGeom prst="rect">
            <a:avLst/>
          </a:prstGeom>
          <a:noFill/>
          <a:ln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140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11225" y="836614"/>
            <a:ext cx="10369550" cy="647699"/>
            <a:chOff x="911225" y="836614"/>
            <a:chExt cx="10369550" cy="647699"/>
          </a:xfrm>
        </p:grpSpPr>
        <p:sp>
          <p:nvSpPr>
            <p:cNvPr id="19" name="矩形 18"/>
            <p:cNvSpPr/>
            <p:nvPr/>
          </p:nvSpPr>
          <p:spPr>
            <a:xfrm>
              <a:off x="911225" y="836614"/>
              <a:ext cx="1296343" cy="647699"/>
            </a:xfrm>
            <a:prstGeom prst="rect">
              <a:avLst/>
            </a:prstGeom>
            <a:solidFill>
              <a:srgbClr val="FFC71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dirty="0" smtClean="0">
                  <a:solidFill>
                    <a:schemeClr val="tx1"/>
                  </a:solidFill>
                </a:rPr>
                <a:t>5</a:t>
              </a:r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207568" y="1475258"/>
              <a:ext cx="9073207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1"/>
            <p:cNvSpPr txBox="1"/>
            <p:nvPr/>
          </p:nvSpPr>
          <p:spPr>
            <a:xfrm>
              <a:off x="2296992" y="1008689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想象</a:t>
              </a:r>
              <a:r>
                <a:rPr lang="zh-CN" altLang="en-US" sz="2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的应用场景</a:t>
              </a:r>
              <a:endPara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678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1053">
        <p14:honeycomb/>
      </p:transition>
    </mc:Choice>
    <mc:Fallback xmlns="">
      <p:transition spd="slow" advTm="105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9416" y="3095962"/>
            <a:ext cx="58326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https://github.com/jaketear/ctyunRestful.git</a:t>
            </a:r>
            <a:endParaRPr lang="zh-CN" altLang="en-US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9416" y="2231866"/>
            <a:ext cx="2660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Help me address</a:t>
            </a:r>
            <a:endParaRPr lang="zh-CN" altLang="en-US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45332" y="2735922"/>
            <a:ext cx="5616624" cy="0"/>
          </a:xfrm>
          <a:prstGeom prst="line">
            <a:avLst/>
          </a:prstGeom>
          <a:ln>
            <a:solidFill>
              <a:srgbClr val="FFC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911225" y="836614"/>
            <a:ext cx="10369550" cy="647699"/>
            <a:chOff x="911225" y="836614"/>
            <a:chExt cx="10369550" cy="647699"/>
          </a:xfrm>
        </p:grpSpPr>
        <p:sp>
          <p:nvSpPr>
            <p:cNvPr id="16" name="矩形 15"/>
            <p:cNvSpPr/>
            <p:nvPr/>
          </p:nvSpPr>
          <p:spPr>
            <a:xfrm>
              <a:off x="911225" y="836614"/>
              <a:ext cx="1296343" cy="647699"/>
            </a:xfrm>
            <a:prstGeom prst="rect">
              <a:avLst/>
            </a:prstGeom>
            <a:solidFill>
              <a:srgbClr val="FFC71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dirty="0" smtClean="0">
                  <a:solidFill>
                    <a:schemeClr val="tx1"/>
                  </a:solidFill>
                </a:rPr>
                <a:t>5</a:t>
              </a:r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207568" y="1475258"/>
              <a:ext cx="9073207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1"/>
            <p:cNvSpPr txBox="1"/>
            <p:nvPr/>
          </p:nvSpPr>
          <p:spPr>
            <a:xfrm>
              <a:off x="2296992" y="1008689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想象</a:t>
              </a:r>
              <a:r>
                <a:rPr lang="zh-CN" altLang="en-US" sz="2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的应用场景</a:t>
              </a:r>
              <a:endPara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86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16">
        <p14:honeycomb/>
      </p:transition>
    </mc:Choice>
    <mc:Fallback xmlns="">
      <p:transition spd="slow" advTm="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32493" y="1634897"/>
            <a:ext cx="9127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TIME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631504" y="1484784"/>
            <a:ext cx="8928992" cy="0"/>
          </a:xfrm>
          <a:prstGeom prst="line">
            <a:avLst/>
          </a:prstGeom>
          <a:ln w="19050">
            <a:solidFill>
              <a:srgbClr val="FFC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631504" y="2420888"/>
            <a:ext cx="8928992" cy="0"/>
          </a:xfrm>
          <a:prstGeom prst="line">
            <a:avLst/>
          </a:prstGeom>
          <a:ln w="19050">
            <a:solidFill>
              <a:srgbClr val="FFC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36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21">
        <p14:honeycomb/>
      </p:transition>
    </mc:Choice>
    <mc:Fallback xmlns="">
      <p:transition spd="slow" advTm="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911225" y="836614"/>
            <a:ext cx="10369550" cy="647699"/>
            <a:chOff x="911225" y="836614"/>
            <a:chExt cx="10369550" cy="647699"/>
          </a:xfrm>
        </p:grpSpPr>
        <p:sp>
          <p:nvSpPr>
            <p:cNvPr id="2" name="矩形 1"/>
            <p:cNvSpPr/>
            <p:nvPr/>
          </p:nvSpPr>
          <p:spPr>
            <a:xfrm>
              <a:off x="911225" y="836614"/>
              <a:ext cx="1296343" cy="647699"/>
            </a:xfrm>
            <a:prstGeom prst="rect">
              <a:avLst/>
            </a:prstGeom>
            <a:solidFill>
              <a:srgbClr val="FFC71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dirty="0">
                  <a:solidFill>
                    <a:schemeClr val="tx1"/>
                  </a:solidFill>
                </a:rPr>
                <a:t>0</a:t>
              </a:r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207568" y="1475258"/>
              <a:ext cx="9073207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2296992" y="1008689"/>
              <a:ext cx="17987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OVERVIEW</a:t>
              </a:r>
              <a:endPara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263849" y="2797895"/>
            <a:ext cx="7048500" cy="564191"/>
            <a:chOff x="1263849" y="2797895"/>
            <a:chExt cx="7048500" cy="564191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263849" y="2797895"/>
              <a:ext cx="280988" cy="280987"/>
            </a:xfrm>
            <a:prstGeom prst="rect">
              <a:avLst/>
            </a:prstGeom>
            <a:solidFill>
              <a:srgbClr val="FFC715"/>
            </a:solidFill>
            <a:ln w="6350">
              <a:solidFill>
                <a:srgbClr val="FFC715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1430537" y="2934420"/>
              <a:ext cx="6873875" cy="0"/>
            </a:xfrm>
            <a:prstGeom prst="line">
              <a:avLst/>
            </a:prstGeom>
            <a:noFill/>
            <a:ln w="22225">
              <a:solidFill>
                <a:srgbClr val="FFC71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1721049" y="2797895"/>
              <a:ext cx="6591300" cy="280987"/>
            </a:xfrm>
            <a:prstGeom prst="rect">
              <a:avLst/>
            </a:prstGeom>
            <a:solidFill>
              <a:srgbClr val="FFC715"/>
            </a:solidFill>
            <a:ln w="6350">
              <a:solidFill>
                <a:srgbClr val="FFC715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1803599" y="2799889"/>
              <a:ext cx="6426200" cy="276999"/>
            </a:xfrm>
            <a:prstGeom prst="rect">
              <a:avLst/>
            </a:prstGeom>
            <a:solidFill>
              <a:srgbClr val="FFC715"/>
            </a:solidFill>
            <a:ln w="6350">
              <a:solidFill>
                <a:srgbClr val="FFC715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由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OOS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特征定义</a:t>
              </a: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1803599" y="3085087"/>
              <a:ext cx="6426200" cy="276999"/>
            </a:xfrm>
            <a:prstGeom prst="rect">
              <a:avLst/>
            </a:prstGeom>
            <a:noFill/>
            <a:ln w="6350">
              <a:solidFill>
                <a:srgbClr val="FFC715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 altLang="zh-CN" b="0" dirty="0">
                <a:solidFill>
                  <a:srgbClr val="FFC71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640087" y="3680545"/>
            <a:ext cx="7048500" cy="564191"/>
            <a:chOff x="1640087" y="3680545"/>
            <a:chExt cx="7048500" cy="564191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640087" y="3680545"/>
              <a:ext cx="280987" cy="280987"/>
            </a:xfrm>
            <a:prstGeom prst="rect">
              <a:avLst/>
            </a:prstGeom>
            <a:solidFill>
              <a:srgbClr val="FFC715"/>
            </a:solidFill>
            <a:ln w="6350">
              <a:solidFill>
                <a:srgbClr val="FFC715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802012" y="3815482"/>
              <a:ext cx="6873875" cy="0"/>
            </a:xfrm>
            <a:prstGeom prst="line">
              <a:avLst/>
            </a:prstGeom>
            <a:noFill/>
            <a:ln w="22225">
              <a:solidFill>
                <a:srgbClr val="FFC71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097287" y="3680545"/>
              <a:ext cx="6591300" cy="280987"/>
            </a:xfrm>
            <a:prstGeom prst="rect">
              <a:avLst/>
            </a:prstGeom>
            <a:solidFill>
              <a:srgbClr val="FFC715"/>
            </a:solidFill>
            <a:ln w="6350">
              <a:solidFill>
                <a:srgbClr val="FFC715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2179837" y="3682539"/>
              <a:ext cx="6426200" cy="276999"/>
            </a:xfrm>
            <a:prstGeom prst="rect">
              <a:avLst/>
            </a:prstGeom>
            <a:solidFill>
              <a:srgbClr val="FFC715"/>
            </a:solidFill>
            <a:ln w="6350">
              <a:solidFill>
                <a:srgbClr val="FFC715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以设计目标为方向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2179837" y="3967737"/>
              <a:ext cx="6426200" cy="276999"/>
            </a:xfrm>
            <a:prstGeom prst="rect">
              <a:avLst/>
            </a:prstGeom>
            <a:noFill/>
            <a:ln w="6350">
              <a:solidFill>
                <a:srgbClr val="FFC715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 altLang="zh-CN" b="0" dirty="0">
                <a:solidFill>
                  <a:srgbClr val="FFC71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016324" y="4561607"/>
            <a:ext cx="7048500" cy="550940"/>
            <a:chOff x="2016324" y="4561607"/>
            <a:chExt cx="7048500" cy="55094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016324" y="4561607"/>
              <a:ext cx="280988" cy="280988"/>
            </a:xfrm>
            <a:prstGeom prst="rect">
              <a:avLst/>
            </a:prstGeom>
            <a:solidFill>
              <a:srgbClr val="FFC715"/>
            </a:solidFill>
            <a:ln w="6350">
              <a:solidFill>
                <a:srgbClr val="FFC715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189983" y="4698132"/>
              <a:ext cx="6873875" cy="0"/>
            </a:xfrm>
            <a:prstGeom prst="line">
              <a:avLst/>
            </a:prstGeom>
            <a:noFill/>
            <a:ln w="22225">
              <a:solidFill>
                <a:srgbClr val="FFC71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473524" y="4561607"/>
              <a:ext cx="6591300" cy="280988"/>
            </a:xfrm>
            <a:prstGeom prst="rect">
              <a:avLst/>
            </a:prstGeom>
            <a:solidFill>
              <a:srgbClr val="FFC715"/>
            </a:solidFill>
            <a:ln w="6350">
              <a:solidFill>
                <a:srgbClr val="FFC715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556074" y="4563602"/>
              <a:ext cx="6426200" cy="276999"/>
            </a:xfrm>
            <a:prstGeom prst="rect">
              <a:avLst/>
            </a:prstGeom>
            <a:solidFill>
              <a:srgbClr val="FFC715"/>
            </a:solidFill>
            <a:ln w="6350">
              <a:solidFill>
                <a:srgbClr val="FFC715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随之而来的设计结构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2556074" y="4835548"/>
              <a:ext cx="6426200" cy="276999"/>
            </a:xfrm>
            <a:prstGeom prst="rect">
              <a:avLst/>
            </a:prstGeom>
            <a:noFill/>
            <a:ln w="6350">
              <a:solidFill>
                <a:srgbClr val="FFC715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 altLang="zh-CN" b="0" dirty="0">
                <a:solidFill>
                  <a:srgbClr val="FFC71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392562" y="5444257"/>
            <a:ext cx="7048500" cy="564192"/>
            <a:chOff x="2392562" y="5444257"/>
            <a:chExt cx="7048500" cy="564192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2543374" y="5580782"/>
              <a:ext cx="6873875" cy="0"/>
            </a:xfrm>
            <a:prstGeom prst="line">
              <a:avLst/>
            </a:prstGeom>
            <a:noFill/>
            <a:ln w="22225">
              <a:solidFill>
                <a:srgbClr val="FFC71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392562" y="5444257"/>
              <a:ext cx="280987" cy="280988"/>
            </a:xfrm>
            <a:prstGeom prst="rect">
              <a:avLst/>
            </a:prstGeom>
            <a:solidFill>
              <a:srgbClr val="FFC715"/>
            </a:solidFill>
            <a:ln w="6350">
              <a:solidFill>
                <a:srgbClr val="FFC715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849762" y="5444257"/>
              <a:ext cx="6591300" cy="280988"/>
            </a:xfrm>
            <a:prstGeom prst="rect">
              <a:avLst/>
            </a:prstGeom>
            <a:solidFill>
              <a:srgbClr val="FFC715"/>
            </a:solidFill>
            <a:ln w="6350">
              <a:solidFill>
                <a:srgbClr val="FFC715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2932312" y="5446252"/>
              <a:ext cx="6426200" cy="276999"/>
            </a:xfrm>
            <a:prstGeom prst="rect">
              <a:avLst/>
            </a:prstGeom>
            <a:solidFill>
              <a:srgbClr val="FFC715"/>
            </a:solidFill>
            <a:ln w="6350">
              <a:solidFill>
                <a:srgbClr val="FFC715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想象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的应用场景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2932312" y="5731450"/>
              <a:ext cx="6426200" cy="276999"/>
            </a:xfrm>
            <a:prstGeom prst="rect">
              <a:avLst/>
            </a:prstGeom>
            <a:noFill/>
            <a:ln w="6350">
              <a:solidFill>
                <a:srgbClr val="FFC715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 altLang="zh-CN" b="0" dirty="0">
                <a:solidFill>
                  <a:srgbClr val="FFC71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11424" y="1916832"/>
            <a:ext cx="7048500" cy="564192"/>
            <a:chOff x="911424" y="1916832"/>
            <a:chExt cx="7048500" cy="564192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046362" y="2058120"/>
              <a:ext cx="6873875" cy="0"/>
            </a:xfrm>
            <a:prstGeom prst="line">
              <a:avLst/>
            </a:prstGeom>
            <a:noFill/>
            <a:ln w="22225">
              <a:solidFill>
                <a:srgbClr val="FFC71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368624" y="1916832"/>
              <a:ext cx="6591300" cy="280988"/>
            </a:xfrm>
            <a:prstGeom prst="rect">
              <a:avLst/>
            </a:prstGeom>
            <a:solidFill>
              <a:srgbClr val="FFC715"/>
            </a:solidFill>
            <a:ln w="6350">
              <a:solidFill>
                <a:srgbClr val="FFC715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1451174" y="1918827"/>
              <a:ext cx="6426200" cy="276999"/>
            </a:xfrm>
            <a:prstGeom prst="rect">
              <a:avLst/>
            </a:prstGeom>
            <a:solidFill>
              <a:srgbClr val="FFC715"/>
            </a:solidFill>
            <a:ln w="6350">
              <a:solidFill>
                <a:srgbClr val="FFC715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从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1451174" y="2204025"/>
              <a:ext cx="6426200" cy="276999"/>
            </a:xfrm>
            <a:prstGeom prst="rect">
              <a:avLst/>
            </a:prstGeom>
            <a:noFill/>
            <a:ln w="6350">
              <a:solidFill>
                <a:srgbClr val="FFC715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zh-CN" altLang="en-US" b="0" dirty="0">
                <a:solidFill>
                  <a:srgbClr val="FFC71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911424" y="1916832"/>
              <a:ext cx="280988" cy="280988"/>
            </a:xfrm>
            <a:prstGeom prst="rect">
              <a:avLst/>
            </a:prstGeom>
            <a:solidFill>
              <a:srgbClr val="FFC715"/>
            </a:solidFill>
            <a:ln w="6350">
              <a:solidFill>
                <a:srgbClr val="FFC715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75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17">
        <p14:honeycomb/>
      </p:transition>
    </mc:Choice>
    <mc:Fallback xmlns="">
      <p:transition spd="slow" advTm="1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846552"/>
            <a:ext cx="12192000" cy="5184775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4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en-US" altLang="zh-CN" sz="34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406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17">
        <p14:honeycomb/>
      </p:transition>
    </mc:Choice>
    <mc:Fallback xmlns="">
      <p:transition spd="slow" advTm="1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529949" y="1767730"/>
            <a:ext cx="7095187" cy="4256848"/>
            <a:chOff x="2974318" y="1925462"/>
            <a:chExt cx="4947219" cy="4026993"/>
          </a:xfrm>
        </p:grpSpPr>
        <p:sp>
          <p:nvSpPr>
            <p:cNvPr id="21" name="环形箭头 20"/>
            <p:cNvSpPr/>
            <p:nvPr/>
          </p:nvSpPr>
          <p:spPr>
            <a:xfrm>
              <a:off x="3434431" y="1925462"/>
              <a:ext cx="4026993" cy="4026993"/>
            </a:xfrm>
            <a:prstGeom prst="circularArrow">
              <a:avLst>
                <a:gd name="adj1" fmla="val 5544"/>
                <a:gd name="adj2" fmla="val 330680"/>
                <a:gd name="adj3" fmla="val 13821053"/>
                <a:gd name="adj4" fmla="val 17358560"/>
                <a:gd name="adj5" fmla="val 5757"/>
              </a:avLst>
            </a:prstGeom>
            <a:noFill/>
            <a:ln w="19050">
              <a:solidFill>
                <a:srgbClr val="FFC715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矩形 21"/>
            <p:cNvSpPr/>
            <p:nvPr/>
          </p:nvSpPr>
          <p:spPr>
            <a:xfrm>
              <a:off x="4607536" y="2028866"/>
              <a:ext cx="1680783" cy="763992"/>
            </a:xfrm>
            <a:prstGeom prst="rect">
              <a:avLst/>
            </a:prstGeom>
            <a:solidFill>
              <a:srgbClr val="FFC715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997" tIns="147997" rIns="147997" bIns="147997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</a:t>
              </a:r>
              <a:endPara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Resource</a:t>
              </a: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6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240755" y="3215469"/>
              <a:ext cx="1680782" cy="763992"/>
            </a:xfrm>
            <a:prstGeom prst="rect">
              <a:avLst/>
            </a:prstGeom>
            <a:solidFill>
              <a:srgbClr val="FFC715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997" tIns="147997" rIns="147997" bIns="147997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资源的表述（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Representation</a:t>
              </a: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6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616922" y="5135433"/>
              <a:ext cx="1680783" cy="763992"/>
            </a:xfrm>
            <a:prstGeom prst="rect">
              <a:avLst/>
            </a:prstGeom>
            <a:solidFill>
              <a:srgbClr val="FFC71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997" tIns="147997" rIns="147997" bIns="147997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转移</a:t>
              </a:r>
              <a:endPara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State Transfer</a:t>
              </a: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6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598151" y="5135433"/>
              <a:ext cx="1680783" cy="763992"/>
            </a:xfrm>
            <a:prstGeom prst="rect">
              <a:avLst/>
            </a:prstGeom>
            <a:solidFill>
              <a:srgbClr val="FFC715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997" tIns="147997" rIns="147997" bIns="147997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</a:t>
              </a:r>
              <a:endPara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Uniform Interface</a:t>
              </a: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600" kern="1200" dirty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974318" y="3215469"/>
              <a:ext cx="1680783" cy="763992"/>
            </a:xfrm>
            <a:prstGeom prst="rect">
              <a:avLst/>
            </a:prstGeom>
            <a:solidFill>
              <a:srgbClr val="FFC715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997" tIns="147997" rIns="147997" bIns="147997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超文本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驱动</a:t>
              </a:r>
              <a:endPara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Hypertext Driven</a:t>
              </a: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6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11225" y="836614"/>
            <a:ext cx="10369550" cy="647699"/>
            <a:chOff x="911225" y="836614"/>
            <a:chExt cx="10369550" cy="647699"/>
          </a:xfrm>
        </p:grpSpPr>
        <p:sp>
          <p:nvSpPr>
            <p:cNvPr id="11" name="矩形 10"/>
            <p:cNvSpPr/>
            <p:nvPr/>
          </p:nvSpPr>
          <p:spPr>
            <a:xfrm>
              <a:off x="911225" y="836614"/>
              <a:ext cx="1296343" cy="647699"/>
            </a:xfrm>
            <a:prstGeom prst="rect">
              <a:avLst/>
            </a:prstGeom>
            <a:solidFill>
              <a:srgbClr val="FFC71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dirty="0" smtClean="0">
                  <a:solidFill>
                    <a:schemeClr val="tx1"/>
                  </a:solidFill>
                </a:rPr>
                <a:t>1</a:t>
              </a:r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2207568" y="1475258"/>
              <a:ext cx="9073207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1"/>
            <p:cNvSpPr txBox="1"/>
            <p:nvPr/>
          </p:nvSpPr>
          <p:spPr>
            <a:xfrm>
              <a:off x="2296992" y="1008689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</a:t>
              </a:r>
              <a:r>
                <a:rPr lang="en-US" altLang="zh-CN" sz="2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r>
                <a:rPr lang="zh-CN" altLang="en-US" sz="2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</a:t>
              </a:r>
              <a:endPara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611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16">
        <p14:honeycomb/>
      </p:transition>
    </mc:Choice>
    <mc:Fallback xmlns="">
      <p:transition spd="slow" advTm="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五边形 15"/>
          <p:cNvSpPr/>
          <p:nvPr/>
        </p:nvSpPr>
        <p:spPr>
          <a:xfrm>
            <a:off x="6150406" y="2377918"/>
            <a:ext cx="2232248" cy="2125950"/>
          </a:xfrm>
          <a:prstGeom prst="pentagon">
            <a:avLst/>
          </a:prstGeom>
          <a:solidFill>
            <a:srgbClr val="FFC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582454" y="4571685"/>
            <a:ext cx="1368152" cy="1368152"/>
            <a:chOff x="5519936" y="4712444"/>
            <a:chExt cx="1368152" cy="1368152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519936" y="4725144"/>
              <a:ext cx="1368152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6200000">
              <a:off x="6197662" y="5396520"/>
              <a:ext cx="1368152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 rot="4320000">
            <a:off x="4958521" y="3401493"/>
            <a:ext cx="1381834" cy="1354606"/>
            <a:chOff x="5519936" y="4712444"/>
            <a:chExt cx="1368152" cy="1368152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5519936" y="4725144"/>
              <a:ext cx="1368152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16200000">
              <a:off x="6197662" y="5396520"/>
              <a:ext cx="1368152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 rot="8640000">
            <a:off x="5581190" y="1492216"/>
            <a:ext cx="1381834" cy="1354606"/>
            <a:chOff x="5519936" y="4712444"/>
            <a:chExt cx="1368152" cy="1368152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5519936" y="4725144"/>
              <a:ext cx="1368152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6200000">
              <a:off x="6197662" y="5396520"/>
              <a:ext cx="1368152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 rot="12960000">
            <a:off x="7590267" y="1485262"/>
            <a:ext cx="1368152" cy="1368152"/>
            <a:chOff x="5519936" y="4712444"/>
            <a:chExt cx="1368152" cy="1368152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519936" y="4725144"/>
              <a:ext cx="1368152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16200000">
              <a:off x="6197662" y="5396520"/>
              <a:ext cx="1368152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 rot="17280000">
            <a:off x="8211903" y="3413799"/>
            <a:ext cx="1368152" cy="1368152"/>
            <a:chOff x="5519936" y="4712444"/>
            <a:chExt cx="1368152" cy="1368152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5519936" y="4725144"/>
              <a:ext cx="1368152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16200000">
              <a:off x="6197662" y="5396520"/>
              <a:ext cx="1368152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4842580" y="785164"/>
            <a:ext cx="2969930" cy="778817"/>
            <a:chOff x="3918158" y="507721"/>
            <a:chExt cx="2969930" cy="778817"/>
          </a:xfrm>
        </p:grpSpPr>
        <p:sp>
          <p:nvSpPr>
            <p:cNvPr id="40" name="文本框 39"/>
            <p:cNvSpPr txBox="1"/>
            <p:nvPr/>
          </p:nvSpPr>
          <p:spPr>
            <a:xfrm>
              <a:off x="3918158" y="578652"/>
              <a:ext cx="29699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6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</a:t>
              </a:r>
              <a:r>
                <a:rPr lang="zh-CN" altLang="en-US" sz="16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</a:t>
              </a:r>
              <a:endPara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6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6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Resource Oriented</a:t>
              </a:r>
              <a:r>
                <a:rPr lang="zh-CN" altLang="en-US" sz="16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43" name="正五边形 42"/>
            <p:cNvSpPr/>
            <p:nvPr/>
          </p:nvSpPr>
          <p:spPr>
            <a:xfrm>
              <a:off x="3952528" y="507721"/>
              <a:ext cx="403521" cy="384306"/>
            </a:xfrm>
            <a:prstGeom prst="pentagon">
              <a:avLst/>
            </a:prstGeom>
            <a:solidFill>
              <a:srgbClr val="FFC715"/>
            </a:solidFill>
            <a:ln>
              <a:solidFill>
                <a:srgbClr val="FFC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951472" y="1522075"/>
            <a:ext cx="2969930" cy="778817"/>
            <a:chOff x="3918158" y="507721"/>
            <a:chExt cx="2969930" cy="778817"/>
          </a:xfrm>
        </p:grpSpPr>
        <p:sp>
          <p:nvSpPr>
            <p:cNvPr id="57" name="文本框 56"/>
            <p:cNvSpPr txBox="1"/>
            <p:nvPr/>
          </p:nvSpPr>
          <p:spPr>
            <a:xfrm>
              <a:off x="3918158" y="578652"/>
              <a:ext cx="29699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6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</a:t>
              </a:r>
              <a:r>
                <a:rPr lang="zh-CN" altLang="en-US" sz="16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寻址</a:t>
              </a:r>
              <a:endPara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6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6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Addressability</a:t>
              </a:r>
              <a:r>
                <a:rPr lang="zh-CN" altLang="en-US" sz="16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58" name="正五边形 57"/>
            <p:cNvSpPr/>
            <p:nvPr/>
          </p:nvSpPr>
          <p:spPr>
            <a:xfrm>
              <a:off x="3952528" y="507721"/>
              <a:ext cx="403521" cy="384306"/>
            </a:xfrm>
            <a:prstGeom prst="pentagon">
              <a:avLst/>
            </a:prstGeom>
            <a:solidFill>
              <a:srgbClr val="FFC715"/>
            </a:solidFill>
            <a:ln>
              <a:solidFill>
                <a:srgbClr val="FFC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382654" y="3740642"/>
            <a:ext cx="2969930" cy="778817"/>
            <a:chOff x="3918158" y="507721"/>
            <a:chExt cx="2969930" cy="778817"/>
          </a:xfrm>
        </p:grpSpPr>
        <p:sp>
          <p:nvSpPr>
            <p:cNvPr id="60" name="文本框 59"/>
            <p:cNvSpPr txBox="1"/>
            <p:nvPr/>
          </p:nvSpPr>
          <p:spPr>
            <a:xfrm>
              <a:off x="3918158" y="578652"/>
              <a:ext cx="29699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6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连通性</a:t>
              </a:r>
              <a:endPara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6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6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Connectedness</a:t>
              </a:r>
              <a:r>
                <a:rPr lang="zh-CN" altLang="en-US" sz="16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61" name="正五边形 60"/>
            <p:cNvSpPr/>
            <p:nvPr/>
          </p:nvSpPr>
          <p:spPr>
            <a:xfrm>
              <a:off x="3952528" y="507721"/>
              <a:ext cx="403521" cy="384306"/>
            </a:xfrm>
            <a:prstGeom prst="pentagon">
              <a:avLst/>
            </a:prstGeom>
            <a:solidFill>
              <a:srgbClr val="FFC715"/>
            </a:solidFill>
            <a:ln>
              <a:solidFill>
                <a:srgbClr val="FFC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980676" y="5099304"/>
            <a:ext cx="2969930" cy="778817"/>
            <a:chOff x="3918158" y="507721"/>
            <a:chExt cx="2969930" cy="778817"/>
          </a:xfrm>
        </p:grpSpPr>
        <p:sp>
          <p:nvSpPr>
            <p:cNvPr id="63" name="文本框 62"/>
            <p:cNvSpPr txBox="1"/>
            <p:nvPr/>
          </p:nvSpPr>
          <p:spPr>
            <a:xfrm>
              <a:off x="3918158" y="578652"/>
              <a:ext cx="29699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6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</a:t>
              </a:r>
              <a:r>
                <a:rPr lang="zh-CN" altLang="en-US" sz="16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</a:t>
              </a:r>
              <a:endPara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6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6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Uniform Interface</a:t>
              </a:r>
              <a:r>
                <a:rPr lang="zh-CN" altLang="en-US" sz="16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64" name="正五边形 63"/>
            <p:cNvSpPr/>
            <p:nvPr/>
          </p:nvSpPr>
          <p:spPr>
            <a:xfrm>
              <a:off x="3952528" y="507721"/>
              <a:ext cx="403521" cy="384306"/>
            </a:xfrm>
            <a:prstGeom prst="pentagon">
              <a:avLst/>
            </a:prstGeom>
            <a:solidFill>
              <a:srgbClr val="FFC715"/>
            </a:solidFill>
            <a:ln>
              <a:solidFill>
                <a:srgbClr val="FFC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260833" y="3525639"/>
            <a:ext cx="2969930" cy="778817"/>
            <a:chOff x="3918158" y="507721"/>
            <a:chExt cx="2969930" cy="778817"/>
          </a:xfrm>
        </p:grpSpPr>
        <p:sp>
          <p:nvSpPr>
            <p:cNvPr id="66" name="文本框 65"/>
            <p:cNvSpPr txBox="1"/>
            <p:nvPr/>
          </p:nvSpPr>
          <p:spPr>
            <a:xfrm>
              <a:off x="3918158" y="578652"/>
              <a:ext cx="29699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6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超文本</a:t>
              </a:r>
              <a:r>
                <a:rPr lang="zh-CN" altLang="en-US" sz="16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驱动</a:t>
              </a:r>
              <a:endPara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6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6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Hypertext Driven</a:t>
              </a:r>
              <a:r>
                <a:rPr lang="zh-CN" altLang="en-US" sz="16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67" name="正五边形 66"/>
            <p:cNvSpPr/>
            <p:nvPr/>
          </p:nvSpPr>
          <p:spPr>
            <a:xfrm>
              <a:off x="3952528" y="507721"/>
              <a:ext cx="403521" cy="384306"/>
            </a:xfrm>
            <a:prstGeom prst="pentagon">
              <a:avLst/>
            </a:prstGeom>
            <a:solidFill>
              <a:srgbClr val="FFC715"/>
            </a:solidFill>
            <a:ln>
              <a:solidFill>
                <a:srgbClr val="FFC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右箭头 1"/>
          <p:cNvSpPr/>
          <p:nvPr/>
        </p:nvSpPr>
        <p:spPr>
          <a:xfrm>
            <a:off x="946357" y="3186732"/>
            <a:ext cx="1728192" cy="477979"/>
          </a:xfrm>
          <a:prstGeom prst="rightArrow">
            <a:avLst/>
          </a:prstGeom>
          <a:solidFill>
            <a:srgbClr val="FFC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65"/>
          <p:cNvSpPr txBox="1"/>
          <p:nvPr/>
        </p:nvSpPr>
        <p:spPr>
          <a:xfrm>
            <a:off x="335360" y="2768943"/>
            <a:ext cx="2969930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特征推导</a:t>
            </a:r>
            <a:endParaRPr lang="zh-CN" altLang="en-US" sz="16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100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17">
        <p14:honeycomb/>
      </p:transition>
    </mc:Choice>
    <mc:Fallback xmlns="">
      <p:transition spd="slow" advTm="1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3796" y="1849732"/>
            <a:ext cx="9688707" cy="82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的最原始、最根本的定义看，</a:t>
            </a:r>
            <a:r>
              <a:rPr lang="en-US" altLang="zh-CN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是把所有资源都虚拟化为</a:t>
            </a: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URL/URI</a:t>
            </a:r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来表示</a:t>
            </a:r>
            <a:r>
              <a:rPr lang="zh-CN" altLang="en-US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客户端和服务器都遵从统一的</a:t>
            </a:r>
            <a:r>
              <a:rPr lang="zh-CN" altLang="en-US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接口，所有</a:t>
            </a:r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操作都使用</a:t>
            </a: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的几个动作来</a:t>
            </a:r>
            <a:r>
              <a:rPr lang="zh-CN" altLang="en-US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完成。</a:t>
            </a:r>
            <a:endParaRPr lang="zh-CN" altLang="en-US" sz="2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11225" y="836614"/>
            <a:ext cx="10369550" cy="647699"/>
            <a:chOff x="911225" y="836614"/>
            <a:chExt cx="10369550" cy="647699"/>
          </a:xfrm>
        </p:grpSpPr>
        <p:sp>
          <p:nvSpPr>
            <p:cNvPr id="17" name="矩形 16"/>
            <p:cNvSpPr/>
            <p:nvPr/>
          </p:nvSpPr>
          <p:spPr>
            <a:xfrm>
              <a:off x="911225" y="836614"/>
              <a:ext cx="1296343" cy="647699"/>
            </a:xfrm>
            <a:prstGeom prst="rect">
              <a:avLst/>
            </a:prstGeom>
            <a:solidFill>
              <a:srgbClr val="FFC71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dirty="0" smtClean="0">
                  <a:solidFill>
                    <a:schemeClr val="tx1"/>
                  </a:solidFill>
                </a:rPr>
                <a:t>1</a:t>
              </a:r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2207568" y="1475258"/>
              <a:ext cx="9073207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1"/>
            <p:cNvSpPr txBox="1"/>
            <p:nvPr/>
          </p:nvSpPr>
          <p:spPr>
            <a:xfrm>
              <a:off x="2296992" y="1008689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</a:t>
              </a:r>
              <a:r>
                <a:rPr lang="en-US" altLang="zh-CN" sz="2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r>
                <a:rPr lang="zh-CN" altLang="en-US" sz="2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</a:t>
              </a:r>
              <a:endPara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661" y="2852936"/>
            <a:ext cx="55149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0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16">
        <p14:honeycomb/>
      </p:transition>
    </mc:Choice>
    <mc:Fallback xmlns="">
      <p:transition spd="slow" advTm="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846552"/>
            <a:ext cx="12192000" cy="5184775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4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en-US" altLang="zh-CN" sz="34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50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1012">
        <p14:honeycomb/>
      </p:transition>
    </mc:Choice>
    <mc:Fallback xmlns="">
      <p:transition spd="slow" advTm="101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725334" y="1935210"/>
            <a:ext cx="4741333" cy="4068504"/>
            <a:chOff x="3725333" y="753532"/>
            <a:chExt cx="4741333" cy="5350934"/>
          </a:xfrm>
          <a:noFill/>
        </p:grpSpPr>
        <p:sp>
          <p:nvSpPr>
            <p:cNvPr id="9" name="任意多边形 8"/>
            <p:cNvSpPr/>
            <p:nvPr/>
          </p:nvSpPr>
          <p:spPr>
            <a:xfrm>
              <a:off x="5493173" y="2574204"/>
              <a:ext cx="1524000" cy="1524000"/>
            </a:xfrm>
            <a:custGeom>
              <a:avLst/>
              <a:gdLst>
                <a:gd name="connsiteX0" fmla="*/ 0 w 1524000"/>
                <a:gd name="connsiteY0" fmla="*/ 762000 h 1524000"/>
                <a:gd name="connsiteX1" fmla="*/ 762000 w 1524000"/>
                <a:gd name="connsiteY1" fmla="*/ 0 h 1524000"/>
                <a:gd name="connsiteX2" fmla="*/ 1524000 w 1524000"/>
                <a:gd name="connsiteY2" fmla="*/ 762000 h 1524000"/>
                <a:gd name="connsiteX3" fmla="*/ 762000 w 1524000"/>
                <a:gd name="connsiteY3" fmla="*/ 1524000 h 1524000"/>
                <a:gd name="connsiteX4" fmla="*/ 0 w 1524000"/>
                <a:gd name="connsiteY4" fmla="*/ 76200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24000">
                  <a:moveTo>
                    <a:pt x="0" y="762000"/>
                  </a:moveTo>
                  <a:cubicBezTo>
                    <a:pt x="0" y="341159"/>
                    <a:pt x="341159" y="0"/>
                    <a:pt x="762000" y="0"/>
                  </a:cubicBezTo>
                  <a:cubicBezTo>
                    <a:pt x="1182841" y="0"/>
                    <a:pt x="1524000" y="341159"/>
                    <a:pt x="1524000" y="762000"/>
                  </a:cubicBezTo>
                  <a:cubicBezTo>
                    <a:pt x="1524000" y="1182841"/>
                    <a:pt x="1182841" y="1524000"/>
                    <a:pt x="762000" y="1524000"/>
                  </a:cubicBezTo>
                  <a:cubicBezTo>
                    <a:pt x="341159" y="1524000"/>
                    <a:pt x="0" y="1182841"/>
                    <a:pt x="0" y="762000"/>
                  </a:cubicBezTo>
                  <a:close/>
                </a:path>
              </a:pathLst>
            </a:custGeom>
            <a:solidFill>
              <a:srgbClr val="FFC715"/>
            </a:solidFill>
            <a:ln w="19050">
              <a:solidFill>
                <a:srgbClr val="FFC71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095" tIns="265095" rIns="265095" bIns="265095" numCol="1" spcCol="1270" anchor="ctr" anchorCtr="0">
              <a:noAutofit/>
            </a:bodyPr>
            <a:lstStyle/>
            <a:p>
              <a:pPr lvl="0" algn="ctr" defTabSz="146685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960533" y="1062396"/>
              <a:ext cx="1524000" cy="1524000"/>
            </a:xfrm>
            <a:custGeom>
              <a:avLst/>
              <a:gdLst>
                <a:gd name="connsiteX0" fmla="*/ 0 w 1524000"/>
                <a:gd name="connsiteY0" fmla="*/ 762000 h 1524000"/>
                <a:gd name="connsiteX1" fmla="*/ 762000 w 1524000"/>
                <a:gd name="connsiteY1" fmla="*/ 0 h 1524000"/>
                <a:gd name="connsiteX2" fmla="*/ 1524000 w 1524000"/>
                <a:gd name="connsiteY2" fmla="*/ 762000 h 1524000"/>
                <a:gd name="connsiteX3" fmla="*/ 762000 w 1524000"/>
                <a:gd name="connsiteY3" fmla="*/ 1524000 h 1524000"/>
                <a:gd name="connsiteX4" fmla="*/ 0 w 1524000"/>
                <a:gd name="connsiteY4" fmla="*/ 76200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24000">
                  <a:moveTo>
                    <a:pt x="0" y="762000"/>
                  </a:moveTo>
                  <a:cubicBezTo>
                    <a:pt x="0" y="341159"/>
                    <a:pt x="341159" y="0"/>
                    <a:pt x="762000" y="0"/>
                  </a:cubicBezTo>
                  <a:cubicBezTo>
                    <a:pt x="1182841" y="0"/>
                    <a:pt x="1524000" y="341159"/>
                    <a:pt x="1524000" y="762000"/>
                  </a:cubicBezTo>
                  <a:cubicBezTo>
                    <a:pt x="1524000" y="1182841"/>
                    <a:pt x="1182841" y="1524000"/>
                    <a:pt x="762000" y="1524000"/>
                  </a:cubicBezTo>
                  <a:cubicBezTo>
                    <a:pt x="341159" y="1524000"/>
                    <a:pt x="0" y="1182841"/>
                    <a:pt x="0" y="762000"/>
                  </a:cubicBezTo>
                  <a:close/>
                </a:path>
              </a:pathLst>
            </a:custGeom>
            <a:solidFill>
              <a:srgbClr val="FFC715"/>
            </a:solidFill>
            <a:ln w="19050">
              <a:solidFill>
                <a:srgbClr val="FFC71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095" tIns="265095" rIns="265095" bIns="265095" numCol="1" spcCol="1270" anchor="ctr" anchorCtr="0">
              <a:noAutofit/>
            </a:bodyPr>
            <a:lstStyle/>
            <a:p>
              <a:pPr lvl="0" algn="ctr" defTabSz="146685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402666" y="1430866"/>
              <a:ext cx="1524000" cy="1524000"/>
            </a:xfrm>
            <a:custGeom>
              <a:avLst/>
              <a:gdLst>
                <a:gd name="connsiteX0" fmla="*/ 0 w 1524000"/>
                <a:gd name="connsiteY0" fmla="*/ 762000 h 1524000"/>
                <a:gd name="connsiteX1" fmla="*/ 762000 w 1524000"/>
                <a:gd name="connsiteY1" fmla="*/ 0 h 1524000"/>
                <a:gd name="connsiteX2" fmla="*/ 1524000 w 1524000"/>
                <a:gd name="connsiteY2" fmla="*/ 762000 h 1524000"/>
                <a:gd name="connsiteX3" fmla="*/ 762000 w 1524000"/>
                <a:gd name="connsiteY3" fmla="*/ 1524000 h 1524000"/>
                <a:gd name="connsiteX4" fmla="*/ 0 w 1524000"/>
                <a:gd name="connsiteY4" fmla="*/ 76200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1524000">
                  <a:moveTo>
                    <a:pt x="0" y="762000"/>
                  </a:moveTo>
                  <a:cubicBezTo>
                    <a:pt x="0" y="341159"/>
                    <a:pt x="341159" y="0"/>
                    <a:pt x="762000" y="0"/>
                  </a:cubicBezTo>
                  <a:cubicBezTo>
                    <a:pt x="1182841" y="0"/>
                    <a:pt x="1524000" y="341159"/>
                    <a:pt x="1524000" y="762000"/>
                  </a:cubicBezTo>
                  <a:cubicBezTo>
                    <a:pt x="1524000" y="1182841"/>
                    <a:pt x="1182841" y="1524000"/>
                    <a:pt x="762000" y="1524000"/>
                  </a:cubicBezTo>
                  <a:cubicBezTo>
                    <a:pt x="341159" y="1524000"/>
                    <a:pt x="0" y="1182841"/>
                    <a:pt x="0" y="762000"/>
                  </a:cubicBezTo>
                  <a:close/>
                </a:path>
              </a:pathLst>
            </a:custGeom>
            <a:solidFill>
              <a:srgbClr val="FFC715"/>
            </a:solidFill>
            <a:ln w="19050">
              <a:solidFill>
                <a:srgbClr val="FFC71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5095" tIns="265095" rIns="265095" bIns="265095" numCol="1" spcCol="1270" anchor="ctr" anchorCtr="0">
              <a:noAutofit/>
            </a:bodyPr>
            <a:lstStyle/>
            <a:p>
              <a:pPr lvl="0" algn="ctr" defTabSz="146685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04826" y="939799"/>
              <a:ext cx="4368800" cy="151722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下箭头 6"/>
            <p:cNvSpPr/>
            <p:nvPr/>
          </p:nvSpPr>
          <p:spPr>
            <a:xfrm>
              <a:off x="5672666" y="4654972"/>
              <a:ext cx="846666" cy="541866"/>
            </a:xfrm>
            <a:prstGeom prst="downArrow">
              <a:avLst/>
            </a:prstGeom>
            <a:grpFill/>
            <a:ln w="19050">
              <a:solidFill>
                <a:srgbClr val="FFC71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任意多边形 7"/>
            <p:cNvSpPr/>
            <p:nvPr/>
          </p:nvSpPr>
          <p:spPr>
            <a:xfrm>
              <a:off x="4063999" y="5088466"/>
              <a:ext cx="4064000" cy="1016000"/>
            </a:xfrm>
            <a:custGeom>
              <a:avLst/>
              <a:gdLst>
                <a:gd name="connsiteX0" fmla="*/ 0 w 4064000"/>
                <a:gd name="connsiteY0" fmla="*/ 0 h 1016000"/>
                <a:gd name="connsiteX1" fmla="*/ 4064000 w 4064000"/>
                <a:gd name="connsiteY1" fmla="*/ 0 h 1016000"/>
                <a:gd name="connsiteX2" fmla="*/ 4064000 w 4064000"/>
                <a:gd name="connsiteY2" fmla="*/ 1016000 h 1016000"/>
                <a:gd name="connsiteX3" fmla="*/ 0 w 4064000"/>
                <a:gd name="connsiteY3" fmla="*/ 1016000 h 1016000"/>
                <a:gd name="connsiteX4" fmla="*/ 0 w 4064000"/>
                <a:gd name="connsiteY4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000" h="1016000">
                  <a:moveTo>
                    <a:pt x="0" y="0"/>
                  </a:moveTo>
                  <a:lnTo>
                    <a:pt x="4064000" y="0"/>
                  </a:lnTo>
                  <a:lnTo>
                    <a:pt x="4064000" y="1016000"/>
                  </a:lnTo>
                  <a:lnTo>
                    <a:pt x="0" y="10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715"/>
            </a:solidFill>
            <a:ln w="19050">
              <a:solidFill>
                <a:srgbClr val="FFC715"/>
              </a:solidFill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1808" tIns="241808" rIns="241808" bIns="241808" numCol="1" spcCol="1270" anchor="ctr" anchorCtr="0">
              <a:noAutofit/>
            </a:bodyPr>
            <a:lstStyle/>
            <a:p>
              <a:pPr lvl="0" algn="ctr" defTabSz="151130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 API</a:t>
              </a:r>
              <a:endParaRPr lang="zh-CN" altLang="en-US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形状 11"/>
            <p:cNvSpPr/>
            <p:nvPr/>
          </p:nvSpPr>
          <p:spPr>
            <a:xfrm>
              <a:off x="3725333" y="753532"/>
              <a:ext cx="4741333" cy="3793066"/>
            </a:xfrm>
            <a:prstGeom prst="funnel">
              <a:avLst/>
            </a:prstGeom>
            <a:grpFill/>
            <a:ln w="19050">
              <a:solidFill>
                <a:srgbClr val="FFC715"/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3" name="线形标注 1 12"/>
          <p:cNvSpPr/>
          <p:nvPr/>
        </p:nvSpPr>
        <p:spPr>
          <a:xfrm>
            <a:off x="8646160" y="1935210"/>
            <a:ext cx="2634615" cy="828034"/>
          </a:xfrm>
          <a:prstGeom prst="borderCallout1">
            <a:avLst>
              <a:gd name="adj1" fmla="val 18750"/>
              <a:gd name="adj2" fmla="val -8333"/>
              <a:gd name="adj3" fmla="val 98096"/>
              <a:gd name="adj4" fmla="val -48896"/>
            </a:avLst>
          </a:prstGeom>
          <a:noFill/>
          <a:ln w="19050"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C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海量、高可用分布式存储</a:t>
            </a:r>
            <a:endParaRPr lang="zh-CN" altLang="en-US" dirty="0">
              <a:solidFill>
                <a:srgbClr val="FFC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8107681" y="3838376"/>
            <a:ext cx="2634615" cy="828034"/>
          </a:xfrm>
          <a:prstGeom prst="borderCallout1">
            <a:avLst>
              <a:gd name="adj1" fmla="val 18750"/>
              <a:gd name="adj2" fmla="val -8333"/>
              <a:gd name="adj3" fmla="val 40480"/>
              <a:gd name="adj4" fmla="val -52920"/>
            </a:avLst>
          </a:prstGeom>
          <a:noFill/>
          <a:ln w="19050"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C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多层面数据安全性</a:t>
            </a:r>
            <a:endParaRPr lang="zh-CN" altLang="en-US" dirty="0">
              <a:solidFill>
                <a:srgbClr val="FFC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线形标注 1 14"/>
          <p:cNvSpPr/>
          <p:nvPr/>
        </p:nvSpPr>
        <p:spPr>
          <a:xfrm flipH="1">
            <a:off x="932029" y="3387998"/>
            <a:ext cx="2634615" cy="828034"/>
          </a:xfrm>
          <a:prstGeom prst="borderCallout1">
            <a:avLst>
              <a:gd name="adj1" fmla="val 18750"/>
              <a:gd name="adj2" fmla="val -8333"/>
              <a:gd name="adj3" fmla="val 5270"/>
              <a:gd name="adj4" fmla="val -55435"/>
            </a:avLst>
          </a:prstGeom>
          <a:noFill/>
          <a:ln w="19050">
            <a:solidFill>
              <a:srgbClr val="FFC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C7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面向资源</a:t>
            </a:r>
            <a:endParaRPr lang="zh-CN" altLang="en-US" dirty="0">
              <a:solidFill>
                <a:srgbClr val="FFC7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11225" y="836614"/>
            <a:ext cx="10369550" cy="647699"/>
            <a:chOff x="911225" y="836614"/>
            <a:chExt cx="10369550" cy="647699"/>
          </a:xfrm>
        </p:grpSpPr>
        <p:sp>
          <p:nvSpPr>
            <p:cNvPr id="17" name="矩形 16"/>
            <p:cNvSpPr/>
            <p:nvPr/>
          </p:nvSpPr>
          <p:spPr>
            <a:xfrm>
              <a:off x="911225" y="836614"/>
              <a:ext cx="1296343" cy="647699"/>
            </a:xfrm>
            <a:prstGeom prst="rect">
              <a:avLst/>
            </a:prstGeom>
            <a:solidFill>
              <a:srgbClr val="FFC715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200" dirty="0">
                  <a:solidFill>
                    <a:schemeClr val="tx1"/>
                  </a:solidFill>
                </a:rPr>
                <a:t>2</a:t>
              </a:r>
              <a:endParaRPr lang="zh-CN" altLang="en-US" sz="72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2207568" y="1475258"/>
              <a:ext cx="9073207" cy="0"/>
            </a:xfrm>
            <a:prstGeom prst="line">
              <a:avLst/>
            </a:prstGeom>
            <a:ln w="19050">
              <a:solidFill>
                <a:srgbClr val="FFC7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5"/>
            <p:cNvSpPr txBox="1"/>
            <p:nvPr/>
          </p:nvSpPr>
          <p:spPr>
            <a:xfrm>
              <a:off x="2296992" y="1008689"/>
              <a:ext cx="24016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</a:t>
              </a:r>
              <a:r>
                <a:rPr lang="en-US" altLang="zh-CN" sz="2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OOS</a:t>
              </a:r>
              <a:r>
                <a:rPr lang="zh-CN" altLang="en-US" sz="2400" dirty="0" smtClean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特征定义</a:t>
              </a:r>
              <a:endPara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469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975">
        <p14:honeycomb/>
      </p:transition>
    </mc:Choice>
    <mc:Fallback xmlns="">
      <p:transition spd="slow" advTm="97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</TotalTime>
  <Words>705</Words>
  <Application>Microsoft Office PowerPoint</Application>
  <PresentationFormat>自定义</PresentationFormat>
  <Paragraphs>179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User</cp:lastModifiedBy>
  <cp:revision>152</cp:revision>
  <dcterms:created xsi:type="dcterms:W3CDTF">2015-06-07T02:21:45Z</dcterms:created>
  <dcterms:modified xsi:type="dcterms:W3CDTF">2017-12-24T13:40:53Z</dcterms:modified>
  <cp:category>第一PPT模板网-WWW.1PPT.COM</cp:category>
  <cp:contentStatus>第一PPT模板网-WWW.1PPT.COM</cp:contentStatus>
</cp:coreProperties>
</file>