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3716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4"/>
    <p:restoredTop sz="94663"/>
  </p:normalViewPr>
  <p:slideViewPr>
    <p:cSldViewPr snapToGrid="0" snapToObjects="1" showGuides="1">
      <p:cViewPr varScale="1">
        <p:scale>
          <a:sx n="114" d="100"/>
          <a:sy n="114" d="100"/>
        </p:scale>
        <p:origin x="200" y="1288"/>
      </p:cViewPr>
      <p:guideLst>
        <p:guide orient="horz" pos="1152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598593"/>
            <a:ext cx="10287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921087"/>
            <a:ext cx="10287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730-8A14-F248-A4FE-5C6ACE57ADD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3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730-8A14-F248-A4FE-5C6ACE57ADD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2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194733"/>
            <a:ext cx="2957513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194733"/>
            <a:ext cx="8701088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730-8A14-F248-A4FE-5C6ACE57ADD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730-8A14-F248-A4FE-5C6ACE57ADD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4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911860"/>
            <a:ext cx="1183005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2447714"/>
            <a:ext cx="1183005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730-8A14-F248-A4FE-5C6ACE57ADD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3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973666"/>
            <a:ext cx="58293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973666"/>
            <a:ext cx="58293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730-8A14-F248-A4FE-5C6ACE57ADD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2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94734"/>
            <a:ext cx="1183005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896620"/>
            <a:ext cx="580251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1336040"/>
            <a:ext cx="580251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896620"/>
            <a:ext cx="5831087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1336040"/>
            <a:ext cx="5831087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730-8A14-F248-A4FE-5C6ACE57ADD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6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730-8A14-F248-A4FE-5C6ACE57ADD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730-8A14-F248-A4FE-5C6ACE57ADD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9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43840"/>
            <a:ext cx="442376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526627"/>
            <a:ext cx="6943725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097280"/>
            <a:ext cx="442376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730-8A14-F248-A4FE-5C6ACE57ADD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43840"/>
            <a:ext cx="442376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526627"/>
            <a:ext cx="6943725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097280"/>
            <a:ext cx="442376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730-8A14-F248-A4FE-5C6ACE57ADD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6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94734"/>
            <a:ext cx="1183005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973666"/>
            <a:ext cx="1183005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CA730-8A14-F248-A4FE-5C6ACE57ADD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3390054"/>
            <a:ext cx="46291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FD73035-F03A-D34E-BBB2-A9471519BAF8}"/>
              </a:ext>
            </a:extLst>
          </p:cNvPr>
          <p:cNvSpPr txBox="1"/>
          <p:nvPr/>
        </p:nvSpPr>
        <p:spPr>
          <a:xfrm>
            <a:off x="2662054" y="2223"/>
            <a:ext cx="9298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ontserrat SemiBold" pitchFamily="2" charset="77"/>
              </a:rPr>
              <a:t>Machine-in-the-loop Collaborative Writing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18850F-3CCC-594F-9618-BD6AD2F85407}"/>
              </a:ext>
            </a:extLst>
          </p:cNvPr>
          <p:cNvGrpSpPr/>
          <p:nvPr/>
        </p:nvGrpSpPr>
        <p:grpSpPr>
          <a:xfrm>
            <a:off x="6134246" y="549026"/>
            <a:ext cx="7581753" cy="767565"/>
            <a:chOff x="6119049" y="604175"/>
            <a:chExt cx="5763383" cy="76756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8EF34E4-48D4-A54C-9381-E10C485E0A75}"/>
                </a:ext>
              </a:extLst>
            </p:cNvPr>
            <p:cNvSpPr/>
            <p:nvPr/>
          </p:nvSpPr>
          <p:spPr>
            <a:xfrm>
              <a:off x="6119050" y="604175"/>
              <a:ext cx="5664428" cy="767565"/>
            </a:xfrm>
            <a:prstGeom prst="round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0FB7DC3-0DFB-9D4B-9DB0-2B93FA72C2D5}"/>
                </a:ext>
              </a:extLst>
            </p:cNvPr>
            <p:cNvSpPr txBox="1"/>
            <p:nvPr/>
          </p:nvSpPr>
          <p:spPr>
            <a:xfrm>
              <a:off x="6119049" y="631012"/>
              <a:ext cx="57633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Montserrat" pitchFamily="2" charset="77"/>
                </a:rPr>
                <a:t>Key Research Question</a:t>
              </a:r>
            </a:p>
            <a:p>
              <a:r>
                <a:rPr lang="en-US" sz="2000" dirty="0">
                  <a:latin typeface="Montserrat Light" pitchFamily="2" charset="77"/>
                </a:rPr>
                <a:t>How can intelligent agents support collaborative writing?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57331A-A212-E746-A866-1F34F3CBAD3B}"/>
              </a:ext>
            </a:extLst>
          </p:cNvPr>
          <p:cNvGrpSpPr/>
          <p:nvPr/>
        </p:nvGrpSpPr>
        <p:grpSpPr>
          <a:xfrm>
            <a:off x="2035104" y="822059"/>
            <a:ext cx="3938907" cy="2071770"/>
            <a:chOff x="1840464" y="3022404"/>
            <a:chExt cx="4792903" cy="242623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B7D55F1B-5359-F240-954C-4A010B209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91998" y="3024843"/>
              <a:ext cx="1290706" cy="1290706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B13046F-AC6F-D74C-81F1-D95F94D210E5}"/>
                </a:ext>
              </a:extLst>
            </p:cNvPr>
            <p:cNvCxnSpPr>
              <a:cxnSpLocks/>
            </p:cNvCxnSpPr>
            <p:nvPr/>
          </p:nvCxnSpPr>
          <p:spPr>
            <a:xfrm>
              <a:off x="2065407" y="3486150"/>
              <a:ext cx="1829488" cy="0"/>
            </a:xfrm>
            <a:prstGeom prst="straightConnector1">
              <a:avLst/>
            </a:prstGeom>
            <a:ln w="63500">
              <a:solidFill>
                <a:srgbClr val="556270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AFD4F5-E280-BC46-95BA-38D9EC6D9B7D}"/>
                </a:ext>
              </a:extLst>
            </p:cNvPr>
            <p:cNvSpPr txBox="1"/>
            <p:nvPr/>
          </p:nvSpPr>
          <p:spPr>
            <a:xfrm>
              <a:off x="1948415" y="3022404"/>
              <a:ext cx="1829488" cy="46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latin typeface="Montserrat Light" pitchFamily="2" charset="77"/>
                </a:rPr>
                <a:t>Context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050F49E-CE0C-F148-AE10-2BA2BA823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6357" y="3840008"/>
              <a:ext cx="1829488" cy="0"/>
            </a:xfrm>
            <a:prstGeom prst="straightConnector1">
              <a:avLst/>
            </a:prstGeom>
            <a:ln w="63500">
              <a:solidFill>
                <a:srgbClr val="556270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CF98FF-E04F-954E-8ABE-EC82F37F9736}"/>
                </a:ext>
              </a:extLst>
            </p:cNvPr>
            <p:cNvSpPr txBox="1"/>
            <p:nvPr/>
          </p:nvSpPr>
          <p:spPr>
            <a:xfrm>
              <a:off x="1893112" y="4002222"/>
              <a:ext cx="2237522" cy="432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Montserrat Light" pitchFamily="2" charset="77"/>
                </a:rPr>
                <a:t>Suggestions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FA512A0-CAC7-CF42-9B3F-B916FB531DEB}"/>
                </a:ext>
              </a:extLst>
            </p:cNvPr>
            <p:cNvCxnSpPr>
              <a:cxnSpLocks/>
            </p:cNvCxnSpPr>
            <p:nvPr/>
          </p:nvCxnSpPr>
          <p:spPr>
            <a:xfrm>
              <a:off x="1840464" y="4941732"/>
              <a:ext cx="3145717" cy="0"/>
            </a:xfrm>
            <a:prstGeom prst="straightConnector1">
              <a:avLst/>
            </a:prstGeom>
            <a:ln w="63500">
              <a:solidFill>
                <a:srgbClr val="556270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C3EED9C-3C6D-9A43-BFC1-CF9D3688A84D}"/>
                </a:ext>
              </a:extLst>
            </p:cNvPr>
            <p:cNvSpPr/>
            <p:nvPr/>
          </p:nvSpPr>
          <p:spPr>
            <a:xfrm>
              <a:off x="5038511" y="3192210"/>
              <a:ext cx="1594856" cy="2052546"/>
            </a:xfrm>
            <a:prstGeom prst="roundRect">
              <a:avLst/>
            </a:prstGeom>
            <a:noFill/>
            <a:ln w="38100">
              <a:solidFill>
                <a:srgbClr val="556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556270"/>
                  </a:solidFill>
                  <a:latin typeface="Montserrat" pitchFamily="2" charset="77"/>
                </a:rPr>
                <a:t>Output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461AD9-DC4C-004C-8121-D7B560207566}"/>
                </a:ext>
              </a:extLst>
            </p:cNvPr>
            <p:cNvSpPr txBox="1"/>
            <p:nvPr/>
          </p:nvSpPr>
          <p:spPr>
            <a:xfrm>
              <a:off x="2137512" y="4980069"/>
              <a:ext cx="2241550" cy="46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latin typeface="Montserrat Light" pitchFamily="2" charset="77"/>
                </a:rPr>
                <a:t>Final result</a:t>
              </a:r>
            </a:p>
          </p:txBody>
        </p:sp>
      </p:grpSp>
      <p:grpSp>
        <p:nvGrpSpPr>
          <p:cNvPr id="6" name="Graphic 4">
            <a:extLst>
              <a:ext uri="{FF2B5EF4-FFF2-40B4-BE49-F238E27FC236}">
                <a16:creationId xmlns:a16="http://schemas.microsoft.com/office/drawing/2014/main" id="{21A366F4-723A-AF40-8CFF-C8761D01C1AB}"/>
              </a:ext>
            </a:extLst>
          </p:cNvPr>
          <p:cNvGrpSpPr/>
          <p:nvPr/>
        </p:nvGrpSpPr>
        <p:grpSpPr>
          <a:xfrm>
            <a:off x="130176" y="575863"/>
            <a:ext cx="1942403" cy="2166431"/>
            <a:chOff x="164110" y="1176679"/>
            <a:chExt cx="1589942" cy="1970913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FD1E74E-987B-C448-B13F-89891EDEA5DF}"/>
                </a:ext>
              </a:extLst>
            </p:cNvPr>
            <p:cNvSpPr/>
            <p:nvPr/>
          </p:nvSpPr>
          <p:spPr>
            <a:xfrm>
              <a:off x="164110" y="1536712"/>
              <a:ext cx="1591201" cy="1252407"/>
            </a:xfrm>
            <a:custGeom>
              <a:avLst/>
              <a:gdLst>
                <a:gd name="connsiteX0" fmla="*/ 1376166 w 1591201"/>
                <a:gd name="connsiteY0" fmla="*/ 551075 h 1252407"/>
                <a:gd name="connsiteX1" fmla="*/ 1453616 w 1591201"/>
                <a:gd name="connsiteY1" fmla="*/ 366863 h 1252407"/>
                <a:gd name="connsiteX2" fmla="*/ 1271954 w 1591201"/>
                <a:gd name="connsiteY2" fmla="*/ 141672 h 1252407"/>
                <a:gd name="connsiteX3" fmla="*/ 1090291 w 1591201"/>
                <a:gd name="connsiteY3" fmla="*/ 366863 h 1252407"/>
                <a:gd name="connsiteX4" fmla="*/ 1167742 w 1591201"/>
                <a:gd name="connsiteY4" fmla="*/ 551075 h 1252407"/>
                <a:gd name="connsiteX5" fmla="*/ 1060381 w 1591201"/>
                <a:gd name="connsiteY5" fmla="*/ 629131 h 1252407"/>
                <a:gd name="connsiteX6" fmla="*/ 913036 w 1591201"/>
                <a:gd name="connsiteY6" fmla="*/ 529610 h 1252407"/>
                <a:gd name="connsiteX7" fmla="*/ 1024175 w 1591201"/>
                <a:gd name="connsiteY7" fmla="*/ 285295 h 1252407"/>
                <a:gd name="connsiteX8" fmla="*/ 794027 w 1591201"/>
                <a:gd name="connsiteY8" fmla="*/ 0 h 1252407"/>
                <a:gd name="connsiteX9" fmla="*/ 563878 w 1591201"/>
                <a:gd name="connsiteY9" fmla="*/ 285295 h 1252407"/>
                <a:gd name="connsiteX10" fmla="*/ 675017 w 1591201"/>
                <a:gd name="connsiteY10" fmla="*/ 529610 h 1252407"/>
                <a:gd name="connsiteX11" fmla="*/ 529246 w 1591201"/>
                <a:gd name="connsiteY11" fmla="*/ 627960 h 1252407"/>
                <a:gd name="connsiteX12" fmla="*/ 423145 w 1591201"/>
                <a:gd name="connsiteY12" fmla="*/ 551465 h 1252407"/>
                <a:gd name="connsiteX13" fmla="*/ 500596 w 1591201"/>
                <a:gd name="connsiteY13" fmla="*/ 367253 h 1252407"/>
                <a:gd name="connsiteX14" fmla="*/ 318933 w 1591201"/>
                <a:gd name="connsiteY14" fmla="*/ 142062 h 1252407"/>
                <a:gd name="connsiteX15" fmla="*/ 137270 w 1591201"/>
                <a:gd name="connsiteY15" fmla="*/ 367253 h 1252407"/>
                <a:gd name="connsiteX16" fmla="*/ 214721 w 1591201"/>
                <a:gd name="connsiteY16" fmla="*/ 551465 h 1252407"/>
                <a:gd name="connsiteX17" fmla="*/ 0 w 1591201"/>
                <a:gd name="connsiteY17" fmla="*/ 924963 h 1252407"/>
                <a:gd name="connsiteX18" fmla="*/ 0 w 1591201"/>
                <a:gd name="connsiteY18" fmla="*/ 950722 h 1252407"/>
                <a:gd name="connsiteX19" fmla="*/ 1259 w 1591201"/>
                <a:gd name="connsiteY19" fmla="*/ 952283 h 1252407"/>
                <a:gd name="connsiteX20" fmla="*/ 386309 w 1591201"/>
                <a:gd name="connsiteY20" fmla="*/ 952283 h 1252407"/>
                <a:gd name="connsiteX21" fmla="*/ 382845 w 1591201"/>
                <a:gd name="connsiteY21" fmla="*/ 1018240 h 1252407"/>
                <a:gd name="connsiteX22" fmla="*/ 382845 w 1591201"/>
                <a:gd name="connsiteY22" fmla="*/ 1044779 h 1252407"/>
                <a:gd name="connsiteX23" fmla="*/ 550340 w 1591201"/>
                <a:gd name="connsiteY23" fmla="*/ 1252408 h 1252407"/>
                <a:gd name="connsiteX24" fmla="*/ 1038342 w 1591201"/>
                <a:gd name="connsiteY24" fmla="*/ 1252408 h 1252407"/>
                <a:gd name="connsiteX25" fmla="*/ 1205837 w 1591201"/>
                <a:gd name="connsiteY25" fmla="*/ 1044779 h 1252407"/>
                <a:gd name="connsiteX26" fmla="*/ 1205837 w 1591201"/>
                <a:gd name="connsiteY26" fmla="*/ 1018240 h 1252407"/>
                <a:gd name="connsiteX27" fmla="*/ 1202374 w 1591201"/>
                <a:gd name="connsiteY27" fmla="*/ 952283 h 1252407"/>
                <a:gd name="connsiteX28" fmla="*/ 1589942 w 1591201"/>
                <a:gd name="connsiteY28" fmla="*/ 952283 h 1252407"/>
                <a:gd name="connsiteX29" fmla="*/ 1591201 w 1591201"/>
                <a:gd name="connsiteY29" fmla="*/ 950722 h 1252407"/>
                <a:gd name="connsiteX30" fmla="*/ 1591201 w 1591201"/>
                <a:gd name="connsiteY30" fmla="*/ 924963 h 1252407"/>
                <a:gd name="connsiteX31" fmla="*/ 1376166 w 1591201"/>
                <a:gd name="connsiteY31" fmla="*/ 551075 h 1252407"/>
                <a:gd name="connsiteX32" fmla="*/ 1140665 w 1591201"/>
                <a:gd name="connsiteY32" fmla="*/ 366473 h 1252407"/>
                <a:gd name="connsiteX33" fmla="*/ 1271954 w 1591201"/>
                <a:gd name="connsiteY33" fmla="*/ 203726 h 1252407"/>
                <a:gd name="connsiteX34" fmla="*/ 1403242 w 1591201"/>
                <a:gd name="connsiteY34" fmla="*/ 366473 h 1252407"/>
                <a:gd name="connsiteX35" fmla="*/ 1274472 w 1591201"/>
                <a:gd name="connsiteY35" fmla="*/ 529219 h 1252407"/>
                <a:gd name="connsiteX36" fmla="*/ 1271954 w 1591201"/>
                <a:gd name="connsiteY36" fmla="*/ 529219 h 1252407"/>
                <a:gd name="connsiteX37" fmla="*/ 1269435 w 1591201"/>
                <a:gd name="connsiteY37" fmla="*/ 529219 h 1252407"/>
                <a:gd name="connsiteX38" fmla="*/ 1140665 w 1591201"/>
                <a:gd name="connsiteY38" fmla="*/ 366473 h 1252407"/>
                <a:gd name="connsiteX39" fmla="*/ 613623 w 1591201"/>
                <a:gd name="connsiteY39" fmla="*/ 285295 h 1252407"/>
                <a:gd name="connsiteX40" fmla="*/ 793397 w 1591201"/>
                <a:gd name="connsiteY40" fmla="*/ 62445 h 1252407"/>
                <a:gd name="connsiteX41" fmla="*/ 973170 w 1591201"/>
                <a:gd name="connsiteY41" fmla="*/ 285295 h 1252407"/>
                <a:gd name="connsiteX42" fmla="*/ 803787 w 1591201"/>
                <a:gd name="connsiteY42" fmla="*/ 507754 h 1252407"/>
                <a:gd name="connsiteX43" fmla="*/ 793397 w 1591201"/>
                <a:gd name="connsiteY43" fmla="*/ 507754 h 1252407"/>
                <a:gd name="connsiteX44" fmla="*/ 783007 w 1591201"/>
                <a:gd name="connsiteY44" fmla="*/ 507754 h 1252407"/>
                <a:gd name="connsiteX45" fmla="*/ 613623 w 1591201"/>
                <a:gd name="connsiteY45" fmla="*/ 285295 h 1252407"/>
                <a:gd name="connsiteX46" fmla="*/ 186700 w 1591201"/>
                <a:gd name="connsiteY46" fmla="*/ 366473 h 1252407"/>
                <a:gd name="connsiteX47" fmla="*/ 317988 w 1591201"/>
                <a:gd name="connsiteY47" fmla="*/ 203726 h 1252407"/>
                <a:gd name="connsiteX48" fmla="*/ 449277 w 1591201"/>
                <a:gd name="connsiteY48" fmla="*/ 366473 h 1252407"/>
                <a:gd name="connsiteX49" fmla="*/ 320507 w 1591201"/>
                <a:gd name="connsiteY49" fmla="*/ 529219 h 1252407"/>
                <a:gd name="connsiteX50" fmla="*/ 317988 w 1591201"/>
                <a:gd name="connsiteY50" fmla="*/ 529219 h 1252407"/>
                <a:gd name="connsiteX51" fmla="*/ 315470 w 1591201"/>
                <a:gd name="connsiteY51" fmla="*/ 529219 h 1252407"/>
                <a:gd name="connsiteX52" fmla="*/ 186700 w 1591201"/>
                <a:gd name="connsiteY52" fmla="*/ 366473 h 1252407"/>
                <a:gd name="connsiteX53" fmla="*/ 395124 w 1591201"/>
                <a:gd name="connsiteY53" fmla="*/ 889448 h 1252407"/>
                <a:gd name="connsiteX54" fmla="*/ 51004 w 1591201"/>
                <a:gd name="connsiteY54" fmla="*/ 889448 h 1252407"/>
                <a:gd name="connsiteX55" fmla="*/ 316099 w 1591201"/>
                <a:gd name="connsiteY55" fmla="*/ 591664 h 1252407"/>
                <a:gd name="connsiteX56" fmla="*/ 317988 w 1591201"/>
                <a:gd name="connsiteY56" fmla="*/ 591664 h 1252407"/>
                <a:gd name="connsiteX57" fmla="*/ 319877 w 1591201"/>
                <a:gd name="connsiteY57" fmla="*/ 591664 h 1252407"/>
                <a:gd name="connsiteX58" fmla="*/ 491465 w 1591201"/>
                <a:gd name="connsiteY58" fmla="*/ 670891 h 1252407"/>
                <a:gd name="connsiteX59" fmla="*/ 395124 w 1591201"/>
                <a:gd name="connsiteY59" fmla="*/ 889448 h 1252407"/>
                <a:gd name="connsiteX60" fmla="*/ 1154833 w 1591201"/>
                <a:gd name="connsiteY60" fmla="*/ 1044779 h 1252407"/>
                <a:gd name="connsiteX61" fmla="*/ 1037713 w 1591201"/>
                <a:gd name="connsiteY61" fmla="*/ 1189963 h 1252407"/>
                <a:gd name="connsiteX62" fmla="*/ 549711 w 1591201"/>
                <a:gd name="connsiteY62" fmla="*/ 1189963 h 1252407"/>
                <a:gd name="connsiteX63" fmla="*/ 432590 w 1591201"/>
                <a:gd name="connsiteY63" fmla="*/ 1044779 h 1252407"/>
                <a:gd name="connsiteX64" fmla="*/ 432590 w 1591201"/>
                <a:gd name="connsiteY64" fmla="*/ 1018240 h 1252407"/>
                <a:gd name="connsiteX65" fmla="*/ 783007 w 1591201"/>
                <a:gd name="connsiteY65" fmla="*/ 570589 h 1252407"/>
                <a:gd name="connsiteX66" fmla="*/ 793712 w 1591201"/>
                <a:gd name="connsiteY66" fmla="*/ 570979 h 1252407"/>
                <a:gd name="connsiteX67" fmla="*/ 804416 w 1591201"/>
                <a:gd name="connsiteY67" fmla="*/ 570589 h 1252407"/>
                <a:gd name="connsiteX68" fmla="*/ 1154833 w 1591201"/>
                <a:gd name="connsiteY68" fmla="*/ 1018240 h 1252407"/>
                <a:gd name="connsiteX69" fmla="*/ 1154833 w 1591201"/>
                <a:gd name="connsiteY69" fmla="*/ 1044779 h 1252407"/>
                <a:gd name="connsiteX70" fmla="*/ 1192299 w 1591201"/>
                <a:gd name="connsiteY70" fmla="*/ 889448 h 1252407"/>
                <a:gd name="connsiteX71" fmla="*/ 1096903 w 1591201"/>
                <a:gd name="connsiteY71" fmla="*/ 672452 h 1252407"/>
                <a:gd name="connsiteX72" fmla="*/ 1270065 w 1591201"/>
                <a:gd name="connsiteY72" fmla="*/ 591664 h 1252407"/>
                <a:gd name="connsiteX73" fmla="*/ 1271954 w 1591201"/>
                <a:gd name="connsiteY73" fmla="*/ 591664 h 1252407"/>
                <a:gd name="connsiteX74" fmla="*/ 1273843 w 1591201"/>
                <a:gd name="connsiteY74" fmla="*/ 591664 h 1252407"/>
                <a:gd name="connsiteX75" fmla="*/ 1538938 w 1591201"/>
                <a:gd name="connsiteY75" fmla="*/ 889448 h 1252407"/>
                <a:gd name="connsiteX76" fmla="*/ 1192299 w 1591201"/>
                <a:gd name="connsiteY76" fmla="*/ 889448 h 125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591201" h="1252407">
                  <a:moveTo>
                    <a:pt x="1376166" y="551075"/>
                  </a:moveTo>
                  <a:cubicBezTo>
                    <a:pt x="1422762" y="510486"/>
                    <a:pt x="1453616" y="442968"/>
                    <a:pt x="1453616" y="366863"/>
                  </a:cubicBezTo>
                  <a:cubicBezTo>
                    <a:pt x="1453616" y="242364"/>
                    <a:pt x="1372388" y="141672"/>
                    <a:pt x="1271954" y="141672"/>
                  </a:cubicBezTo>
                  <a:cubicBezTo>
                    <a:pt x="1171520" y="141672"/>
                    <a:pt x="1090291" y="242364"/>
                    <a:pt x="1090291" y="366863"/>
                  </a:cubicBezTo>
                  <a:cubicBezTo>
                    <a:pt x="1090291" y="442968"/>
                    <a:pt x="1120830" y="510486"/>
                    <a:pt x="1167742" y="551075"/>
                  </a:cubicBezTo>
                  <a:cubicBezTo>
                    <a:pt x="1127757" y="568247"/>
                    <a:pt x="1091236" y="594786"/>
                    <a:pt x="1060381" y="629131"/>
                  </a:cubicBezTo>
                  <a:cubicBezTo>
                    <a:pt x="1017878" y="584249"/>
                    <a:pt x="967818" y="549904"/>
                    <a:pt x="913036" y="529610"/>
                  </a:cubicBezTo>
                  <a:cubicBezTo>
                    <a:pt x="979467" y="479654"/>
                    <a:pt x="1024175" y="388719"/>
                    <a:pt x="1024175" y="285295"/>
                  </a:cubicBezTo>
                  <a:cubicBezTo>
                    <a:pt x="1024175" y="127621"/>
                    <a:pt x="921222" y="0"/>
                    <a:pt x="794027" y="0"/>
                  </a:cubicBezTo>
                  <a:cubicBezTo>
                    <a:pt x="666831" y="0"/>
                    <a:pt x="563878" y="128012"/>
                    <a:pt x="563878" y="285295"/>
                  </a:cubicBezTo>
                  <a:cubicBezTo>
                    <a:pt x="563878" y="388719"/>
                    <a:pt x="608271" y="479654"/>
                    <a:pt x="675017" y="529610"/>
                  </a:cubicBezTo>
                  <a:cubicBezTo>
                    <a:pt x="620865" y="549904"/>
                    <a:pt x="571435" y="583859"/>
                    <a:pt x="529246" y="627960"/>
                  </a:cubicBezTo>
                  <a:cubicBezTo>
                    <a:pt x="498392" y="594396"/>
                    <a:pt x="462500" y="568247"/>
                    <a:pt x="423145" y="551465"/>
                  </a:cubicBezTo>
                  <a:cubicBezTo>
                    <a:pt x="469741" y="510876"/>
                    <a:pt x="500596" y="443358"/>
                    <a:pt x="500596" y="367253"/>
                  </a:cubicBezTo>
                  <a:cubicBezTo>
                    <a:pt x="500596" y="242754"/>
                    <a:pt x="419367" y="142062"/>
                    <a:pt x="318933" y="142062"/>
                  </a:cubicBezTo>
                  <a:cubicBezTo>
                    <a:pt x="218499" y="142062"/>
                    <a:pt x="137270" y="242754"/>
                    <a:pt x="137270" y="367253"/>
                  </a:cubicBezTo>
                  <a:cubicBezTo>
                    <a:pt x="137270" y="443358"/>
                    <a:pt x="167810" y="510876"/>
                    <a:pt x="214721" y="551465"/>
                  </a:cubicBezTo>
                  <a:cubicBezTo>
                    <a:pt x="89729" y="604934"/>
                    <a:pt x="0" y="752069"/>
                    <a:pt x="0" y="924963"/>
                  </a:cubicBezTo>
                  <a:lnTo>
                    <a:pt x="0" y="950722"/>
                  </a:lnTo>
                  <a:cubicBezTo>
                    <a:pt x="0" y="951502"/>
                    <a:pt x="630" y="952283"/>
                    <a:pt x="1259" y="952283"/>
                  </a:cubicBezTo>
                  <a:lnTo>
                    <a:pt x="386309" y="952283"/>
                  </a:lnTo>
                  <a:cubicBezTo>
                    <a:pt x="384105" y="973748"/>
                    <a:pt x="382845" y="995994"/>
                    <a:pt x="382845" y="1018240"/>
                  </a:cubicBezTo>
                  <a:lnTo>
                    <a:pt x="382845" y="1044779"/>
                  </a:lnTo>
                  <a:cubicBezTo>
                    <a:pt x="382845" y="1159521"/>
                    <a:pt x="457777" y="1252408"/>
                    <a:pt x="550340" y="1252408"/>
                  </a:cubicBezTo>
                  <a:lnTo>
                    <a:pt x="1038342" y="1252408"/>
                  </a:lnTo>
                  <a:cubicBezTo>
                    <a:pt x="1130905" y="1252408"/>
                    <a:pt x="1205837" y="1159521"/>
                    <a:pt x="1205837" y="1044779"/>
                  </a:cubicBezTo>
                  <a:lnTo>
                    <a:pt x="1205837" y="1018240"/>
                  </a:lnTo>
                  <a:cubicBezTo>
                    <a:pt x="1205837" y="995994"/>
                    <a:pt x="1204578" y="973748"/>
                    <a:pt x="1202374" y="952283"/>
                  </a:cubicBezTo>
                  <a:lnTo>
                    <a:pt x="1589942" y="952283"/>
                  </a:lnTo>
                  <a:cubicBezTo>
                    <a:pt x="1590572" y="952283"/>
                    <a:pt x="1591201" y="951502"/>
                    <a:pt x="1591201" y="950722"/>
                  </a:cubicBezTo>
                  <a:lnTo>
                    <a:pt x="1591201" y="924963"/>
                  </a:lnTo>
                  <a:cubicBezTo>
                    <a:pt x="1590572" y="751679"/>
                    <a:pt x="1501157" y="604543"/>
                    <a:pt x="1376166" y="551075"/>
                  </a:cubicBezTo>
                  <a:close/>
                  <a:moveTo>
                    <a:pt x="1140665" y="366473"/>
                  </a:moveTo>
                  <a:cubicBezTo>
                    <a:pt x="1140665" y="276708"/>
                    <a:pt x="1199540" y="203726"/>
                    <a:pt x="1271954" y="203726"/>
                  </a:cubicBezTo>
                  <a:cubicBezTo>
                    <a:pt x="1344367" y="203726"/>
                    <a:pt x="1403242" y="276708"/>
                    <a:pt x="1403242" y="366473"/>
                  </a:cubicBezTo>
                  <a:cubicBezTo>
                    <a:pt x="1403242" y="455066"/>
                    <a:pt x="1345626" y="527268"/>
                    <a:pt x="1274472" y="529219"/>
                  </a:cubicBezTo>
                  <a:cubicBezTo>
                    <a:pt x="1273528" y="529219"/>
                    <a:pt x="1272898" y="529219"/>
                    <a:pt x="1271954" y="529219"/>
                  </a:cubicBezTo>
                  <a:cubicBezTo>
                    <a:pt x="1271009" y="529219"/>
                    <a:pt x="1270379" y="529219"/>
                    <a:pt x="1269435" y="529219"/>
                  </a:cubicBezTo>
                  <a:cubicBezTo>
                    <a:pt x="1197966" y="527658"/>
                    <a:pt x="1140665" y="455457"/>
                    <a:pt x="1140665" y="366473"/>
                  </a:cubicBezTo>
                  <a:close/>
                  <a:moveTo>
                    <a:pt x="613623" y="285295"/>
                  </a:moveTo>
                  <a:cubicBezTo>
                    <a:pt x="613623" y="162356"/>
                    <a:pt x="694222" y="62445"/>
                    <a:pt x="793397" y="62445"/>
                  </a:cubicBezTo>
                  <a:cubicBezTo>
                    <a:pt x="892571" y="62445"/>
                    <a:pt x="973170" y="162356"/>
                    <a:pt x="973170" y="285295"/>
                  </a:cubicBezTo>
                  <a:cubicBezTo>
                    <a:pt x="973170" y="403940"/>
                    <a:pt x="897924" y="501119"/>
                    <a:pt x="803787" y="507754"/>
                  </a:cubicBezTo>
                  <a:cubicBezTo>
                    <a:pt x="800323" y="507754"/>
                    <a:pt x="796860" y="507754"/>
                    <a:pt x="793397" y="507754"/>
                  </a:cubicBezTo>
                  <a:cubicBezTo>
                    <a:pt x="789934" y="507754"/>
                    <a:pt x="786470" y="507754"/>
                    <a:pt x="783007" y="507754"/>
                  </a:cubicBezTo>
                  <a:cubicBezTo>
                    <a:pt x="688870" y="501119"/>
                    <a:pt x="613623" y="403940"/>
                    <a:pt x="613623" y="285295"/>
                  </a:cubicBezTo>
                  <a:close/>
                  <a:moveTo>
                    <a:pt x="186700" y="366473"/>
                  </a:moveTo>
                  <a:cubicBezTo>
                    <a:pt x="186700" y="276708"/>
                    <a:pt x="245575" y="203726"/>
                    <a:pt x="317988" y="203726"/>
                  </a:cubicBezTo>
                  <a:cubicBezTo>
                    <a:pt x="390402" y="203726"/>
                    <a:pt x="449277" y="276708"/>
                    <a:pt x="449277" y="366473"/>
                  </a:cubicBezTo>
                  <a:cubicBezTo>
                    <a:pt x="449277" y="455066"/>
                    <a:pt x="391661" y="527268"/>
                    <a:pt x="320507" y="529219"/>
                  </a:cubicBezTo>
                  <a:cubicBezTo>
                    <a:pt x="319563" y="529219"/>
                    <a:pt x="318933" y="529219"/>
                    <a:pt x="317988" y="529219"/>
                  </a:cubicBezTo>
                  <a:cubicBezTo>
                    <a:pt x="317044" y="529219"/>
                    <a:pt x="316414" y="529219"/>
                    <a:pt x="315470" y="529219"/>
                  </a:cubicBezTo>
                  <a:cubicBezTo>
                    <a:pt x="244316" y="527658"/>
                    <a:pt x="186700" y="455457"/>
                    <a:pt x="186700" y="366473"/>
                  </a:cubicBezTo>
                  <a:close/>
                  <a:moveTo>
                    <a:pt x="395124" y="889448"/>
                  </a:moveTo>
                  <a:lnTo>
                    <a:pt x="51004" y="889448"/>
                  </a:lnTo>
                  <a:cubicBezTo>
                    <a:pt x="65172" y="723188"/>
                    <a:pt x="178514" y="592835"/>
                    <a:pt x="316099" y="591664"/>
                  </a:cubicBezTo>
                  <a:cubicBezTo>
                    <a:pt x="316729" y="591664"/>
                    <a:pt x="317359" y="591664"/>
                    <a:pt x="317988" y="591664"/>
                  </a:cubicBezTo>
                  <a:cubicBezTo>
                    <a:pt x="318618" y="591664"/>
                    <a:pt x="319248" y="591664"/>
                    <a:pt x="319877" y="591664"/>
                  </a:cubicBezTo>
                  <a:cubicBezTo>
                    <a:pt x="385364" y="592054"/>
                    <a:pt x="445184" y="622106"/>
                    <a:pt x="491465" y="670891"/>
                  </a:cubicBezTo>
                  <a:cubicBezTo>
                    <a:pt x="446128" y="731775"/>
                    <a:pt x="412440" y="806708"/>
                    <a:pt x="395124" y="889448"/>
                  </a:cubicBezTo>
                  <a:close/>
                  <a:moveTo>
                    <a:pt x="1154833" y="1044779"/>
                  </a:moveTo>
                  <a:cubicBezTo>
                    <a:pt x="1154833" y="1124786"/>
                    <a:pt x="1102255" y="1189963"/>
                    <a:pt x="1037713" y="1189963"/>
                  </a:cubicBezTo>
                  <a:lnTo>
                    <a:pt x="549711" y="1189963"/>
                  </a:lnTo>
                  <a:cubicBezTo>
                    <a:pt x="485168" y="1189963"/>
                    <a:pt x="432590" y="1124786"/>
                    <a:pt x="432590" y="1044779"/>
                  </a:cubicBezTo>
                  <a:lnTo>
                    <a:pt x="432590" y="1018240"/>
                  </a:lnTo>
                  <a:cubicBezTo>
                    <a:pt x="432590" y="775876"/>
                    <a:pt x="588751" y="577614"/>
                    <a:pt x="783007" y="570589"/>
                  </a:cubicBezTo>
                  <a:cubicBezTo>
                    <a:pt x="786470" y="570979"/>
                    <a:pt x="790248" y="570979"/>
                    <a:pt x="793712" y="570979"/>
                  </a:cubicBezTo>
                  <a:cubicBezTo>
                    <a:pt x="797175" y="570979"/>
                    <a:pt x="800953" y="570979"/>
                    <a:pt x="804416" y="570589"/>
                  </a:cubicBezTo>
                  <a:cubicBezTo>
                    <a:pt x="998673" y="577614"/>
                    <a:pt x="1154833" y="775876"/>
                    <a:pt x="1154833" y="1018240"/>
                  </a:cubicBezTo>
                  <a:lnTo>
                    <a:pt x="1154833" y="1044779"/>
                  </a:lnTo>
                  <a:close/>
                  <a:moveTo>
                    <a:pt x="1192299" y="889448"/>
                  </a:moveTo>
                  <a:cubicBezTo>
                    <a:pt x="1174983" y="807099"/>
                    <a:pt x="1141925" y="733336"/>
                    <a:pt x="1096903" y="672452"/>
                  </a:cubicBezTo>
                  <a:cubicBezTo>
                    <a:pt x="1143499" y="622496"/>
                    <a:pt x="1203948" y="592445"/>
                    <a:pt x="1270065" y="591664"/>
                  </a:cubicBezTo>
                  <a:cubicBezTo>
                    <a:pt x="1270694" y="591664"/>
                    <a:pt x="1271324" y="591664"/>
                    <a:pt x="1271954" y="591664"/>
                  </a:cubicBezTo>
                  <a:cubicBezTo>
                    <a:pt x="1272583" y="591664"/>
                    <a:pt x="1273213" y="591664"/>
                    <a:pt x="1273843" y="591664"/>
                  </a:cubicBezTo>
                  <a:cubicBezTo>
                    <a:pt x="1411428" y="592835"/>
                    <a:pt x="1524770" y="723188"/>
                    <a:pt x="1538938" y="889448"/>
                  </a:cubicBezTo>
                  <a:lnTo>
                    <a:pt x="1192299" y="889448"/>
                  </a:lnTo>
                  <a:close/>
                </a:path>
              </a:pathLst>
            </a:custGeom>
            <a:solidFill>
              <a:schemeClr val="tx2"/>
            </a:solidFill>
            <a:ln w="31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8AE857F-2931-1248-98B1-B0253E793441}"/>
              </a:ext>
            </a:extLst>
          </p:cNvPr>
          <p:cNvSpPr txBox="1"/>
          <p:nvPr/>
        </p:nvSpPr>
        <p:spPr>
          <a:xfrm>
            <a:off x="6180863" y="1348755"/>
            <a:ext cx="34971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tserrat Light" pitchFamily="2" charset="77"/>
              </a:rPr>
              <a:t>Computational approaches to generating </a:t>
            </a:r>
            <a:r>
              <a:rPr lang="en-US" b="1" i="1" dirty="0">
                <a:solidFill>
                  <a:srgbClr val="C00000"/>
                </a:solidFill>
                <a:latin typeface="Montserrat Light" pitchFamily="2" charset="77"/>
              </a:rPr>
              <a:t>suggestions</a:t>
            </a:r>
            <a:endParaRPr lang="en-US" sz="1600" dirty="0">
              <a:latin typeface="Montserrat Light" pitchFamily="2" charset="77"/>
            </a:endParaRP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Light" pitchFamily="2" charset="77"/>
              </a:rPr>
              <a:t>Collaboration suggestions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Light" pitchFamily="2" charset="77"/>
              </a:rPr>
              <a:t>Content suggestions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EF5618-8DA6-8B4E-9439-180E334848B2}"/>
              </a:ext>
            </a:extLst>
          </p:cNvPr>
          <p:cNvSpPr txBox="1"/>
          <p:nvPr/>
        </p:nvSpPr>
        <p:spPr>
          <a:xfrm>
            <a:off x="6296701" y="2450401"/>
            <a:ext cx="3062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tserrat Light" pitchFamily="2" charset="77"/>
              </a:rPr>
              <a:t>Tasks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>
                <a:latin typeface="Montserrat Light" pitchFamily="2" charset="77"/>
              </a:rPr>
              <a:t>Slogans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>
                <a:latin typeface="Montserrat Light" pitchFamily="2" charset="77"/>
              </a:rPr>
              <a:t>Online advertisements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>
                <a:latin typeface="Montserrat Light" pitchFamily="2" charset="77"/>
              </a:rPr>
              <a:t>Wikipedia pages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10CEB1-0F98-2F45-B124-18B0F92791D2}"/>
              </a:ext>
            </a:extLst>
          </p:cNvPr>
          <p:cNvSpPr txBox="1"/>
          <p:nvPr/>
        </p:nvSpPr>
        <p:spPr>
          <a:xfrm>
            <a:off x="9563502" y="1596362"/>
            <a:ext cx="41482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tserrat Light" pitchFamily="2" charset="77"/>
              </a:rPr>
              <a:t>Experiments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C00000"/>
                </a:solidFill>
                <a:latin typeface="Montserrat Light" pitchFamily="2" charset="77"/>
              </a:rPr>
              <a:t>Effectiveness</a:t>
            </a:r>
            <a:r>
              <a:rPr lang="en-US" sz="1600" dirty="0">
                <a:latin typeface="Montserrat Light" pitchFamily="2" charset="77"/>
              </a:rPr>
              <a:t> of suggestions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C00000"/>
                </a:solidFill>
                <a:latin typeface="Montserrat Light" pitchFamily="2" charset="77"/>
              </a:rPr>
              <a:t>Complementarity</a:t>
            </a:r>
            <a:r>
              <a:rPr lang="en-US" sz="1600" dirty="0">
                <a:latin typeface="Montserrat Light" pitchFamily="2" charset="77"/>
              </a:rPr>
              <a:t> of suggestions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Light" pitchFamily="2" charset="77"/>
              </a:rPr>
              <a:t>Effect of team size</a:t>
            </a:r>
          </a:p>
          <a:p>
            <a:pPr indent="-182880">
              <a:buFont typeface="Arial" panose="020B0604020202020204" pitchFamily="34" charset="0"/>
              <a:buChar char="•"/>
            </a:pPr>
            <a:endParaRPr lang="en-US" sz="1600" dirty="0">
              <a:latin typeface="Montserrat Light" pitchFamily="2" charset="77"/>
            </a:endParaRP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Light" pitchFamily="2" charset="77"/>
              </a:rPr>
              <a:t>Involving diverse study subjects (students, </a:t>
            </a:r>
            <a:r>
              <a:rPr lang="en-US" sz="1600" dirty="0" err="1">
                <a:latin typeface="Montserrat Light" pitchFamily="2" charset="77"/>
              </a:rPr>
              <a:t>turkers</a:t>
            </a:r>
            <a:r>
              <a:rPr lang="en-US" sz="1600" dirty="0">
                <a:latin typeface="Montserrat Light" pitchFamily="2" charset="77"/>
              </a:rPr>
              <a:t>, and Wikipedia users)</a:t>
            </a:r>
          </a:p>
        </p:txBody>
      </p:sp>
    </p:spTree>
    <p:extLst>
      <p:ext uri="{BB962C8B-B14F-4D97-AF65-F5344CB8AC3E}">
        <p14:creationId xmlns:p14="http://schemas.microsoft.com/office/powerpoint/2010/main" val="104077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58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Montserrat Light</vt:lpstr>
      <vt:lpstr>Montserrat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chenhao9</dc:creator>
  <cp:lastModifiedBy>Chenhao Tan</cp:lastModifiedBy>
  <cp:revision>76</cp:revision>
  <dcterms:created xsi:type="dcterms:W3CDTF">2018-10-18T03:25:02Z</dcterms:created>
  <dcterms:modified xsi:type="dcterms:W3CDTF">2019-10-16T19:35:01Z</dcterms:modified>
</cp:coreProperties>
</file>