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730" y="157480"/>
            <a:ext cx="11781155" cy="7477760"/>
          </a:xfrm>
          <a:prstGeom prst="rect">
            <a:avLst/>
          </a:prstGeom>
          <a:noFill/>
        </p:spPr>
        <p:txBody>
          <a:bodyPr wrap="square" rtlCol="0">
            <a:spAutoFit/>
          </a:bodyPr>
          <a:p>
            <a:r>
              <a:rPr lang="zh-CN" altLang="en-US"/>
              <a:t>/m/05zdk2</a:t>
            </a:r>
            <a:endParaRPr lang="zh-CN" altLang="en-US"/>
          </a:p>
          <a:p>
            <a:r>
              <a:rPr lang="zh-CN" altLang="en-US"/>
              <a:t>"</a:t>
            </a:r>
            <a:r>
              <a:rPr lang="zh-CN" altLang="en-US" b="1">
                <a:solidFill>
                  <a:schemeClr val="tx1"/>
                </a:solidFill>
              </a:rPr>
              <a:t>Raakhee Majumdar</a:t>
            </a:r>
            <a:r>
              <a:rPr lang="zh-CN" altLang="en-US"/>
              <a:t> is an Indian film actress, who has primarily appeared in Hindi films, as well as several Bengali films. </a:t>
            </a:r>
            <a:r>
              <a:rPr lang="zh-CN" altLang="en-US">
                <a:solidFill>
                  <a:srgbClr val="FF0000"/>
                </a:solidFill>
              </a:rPr>
              <a:t>She is popularly known as Raakhee Gulzar after her </a:t>
            </a:r>
            <a:r>
              <a:rPr lang="zh-CN" altLang="en-US" sz="2400">
                <a:solidFill>
                  <a:srgbClr val="FF0000"/>
                </a:solidFill>
              </a:rPr>
              <a:t>marriage </a:t>
            </a:r>
            <a:r>
              <a:rPr lang="zh-CN" altLang="en-US">
                <a:solidFill>
                  <a:srgbClr val="FF0000"/>
                </a:solidFill>
              </a:rPr>
              <a:t>to lyricist-director Gulzar. I</a:t>
            </a:r>
            <a:r>
              <a:rPr lang="zh-CN" altLang="en-US"/>
              <a:t>n four decades of acting, Raakhee won three Filmfare Awards and a National Film Award, among others. At the Filmfare, Raakhee has been nominated 16 times, making her the overall most-nominated performer in the female acting categories."@en</a:t>
            </a:r>
            <a:endParaRPr lang="zh-CN" altLang="en-US"/>
          </a:p>
          <a:p>
            <a:endParaRPr lang="zh-CN" altLang="en-US"/>
          </a:p>
          <a:p>
            <a:r>
              <a:rPr lang="en-US" altLang="zh-CN" sz="2000"/>
              <a:t>------spouse ----</a:t>
            </a:r>
            <a:r>
              <a:rPr lang="zh-CN" altLang="en-US" sz="2000" b="1">
                <a:sym typeface="+mn-ea"/>
              </a:rPr>
              <a:t>Sampooran Singh Kalra</a:t>
            </a:r>
            <a:endParaRPr lang="zh-CN" altLang="en-US" sz="2000" b="1">
              <a:sym typeface="+mn-ea"/>
            </a:endParaRPr>
          </a:p>
          <a:p>
            <a:r>
              <a:rPr lang="en-US" altLang="zh-CN" sz="2000" b="1">
                <a:sym typeface="+mn-ea"/>
              </a:rPr>
              <a:t>-</a:t>
            </a:r>
            <a:r>
              <a:rPr lang="en-US" altLang="zh-CN" sz="2000">
                <a:sym typeface="+mn-ea"/>
              </a:rPr>
              <a:t>----profession-</a:t>
            </a:r>
            <a:r>
              <a:rPr lang="en-US" altLang="zh-CN" sz="2000" b="1">
                <a:sym typeface="+mn-ea"/>
              </a:rPr>
              <a:t>---Actor</a:t>
            </a:r>
            <a:endParaRPr lang="en-US" altLang="zh-CN" sz="2000" b="1">
              <a:sym typeface="+mn-ea"/>
            </a:endParaRPr>
          </a:p>
          <a:p>
            <a:r>
              <a:rPr lang="en-US" altLang="zh-CN" sz="2000" b="1">
                <a:sym typeface="+mn-ea"/>
              </a:rPr>
              <a:t>--</a:t>
            </a:r>
            <a:r>
              <a:rPr lang="en-US" altLang="zh-CN" sz="2000">
                <a:sym typeface="+mn-ea"/>
              </a:rPr>
              <a:t>----nationality----</a:t>
            </a:r>
            <a:r>
              <a:rPr lang="en-US" altLang="zh-CN" sz="2000" b="1">
                <a:sym typeface="+mn-ea"/>
              </a:rPr>
              <a:t>-India</a:t>
            </a:r>
            <a:endParaRPr lang="en-US" altLang="zh-CN" sz="2000" b="1">
              <a:sym typeface="+mn-ea"/>
            </a:endParaRPr>
          </a:p>
          <a:p>
            <a:endParaRPr lang="en-US" altLang="zh-CN"/>
          </a:p>
          <a:p>
            <a:r>
              <a:rPr lang="zh-CN" altLang="en-US"/>
              <a:t>/m/05q9g1</a:t>
            </a:r>
            <a:endParaRPr lang="zh-CN" altLang="en-US"/>
          </a:p>
          <a:p>
            <a:r>
              <a:rPr lang="zh-CN" altLang="en-US" b="1">
                <a:solidFill>
                  <a:schemeClr val="tx1"/>
                </a:solidFill>
              </a:rPr>
              <a:t>Sampooran Singh Kalra</a:t>
            </a:r>
            <a:r>
              <a:rPr lang="zh-CN" altLang="en-US">
                <a:solidFill>
                  <a:srgbClr val="FF0000"/>
                </a:solidFill>
              </a:rPr>
              <a:t>, known popularly by his pen name Gulzar</a:t>
            </a:r>
            <a:r>
              <a:rPr lang="zh-CN" altLang="en-US"/>
              <a:t>, is an Indian poet, lyricist and Movie director. He primarily writes in Hindustani and Punjabi; besides several dialects of Hindi such as Braj Bhasha, Khariboli, Haryanvi and Marwari.\nGulzar was awarded the Padma Bhushan in 2004 for his contribution to the arts and the Sahitya Akademi Award in 2002. He has won a number of National Film Awards and 20 Filmfare Awards. At the 81st Academy Awards, he won the Academy Award for Best Original Song for \"Jai Ho\", for the film Slumdog Millionaire. On 31 January 2010, the same song won him a Grammy Award in the category of Grammy Award for Best Song Written for a Motion Picture, Television or Other Visual Media.\nGulzar's poetry is partly published in three compilations: Chand Pukhraaj Ka, Raat Pashminey Ki and Pandrah Paanch Pachattar. His short stories are published in Raavi-paar and Dhuan.\nAs a lyricist, Gulzar is best known for his association with the music directors Rahul Dev Burman, A. R. Rahman and Vishal Bhardwaj. He has also worked with other leading Bollywood music directors including Sachin Dev Burman, Salil Chowdhury, Shankar Jaikishan, Hemant Kumar, Laxmikant-Pyarelal, Madan Mohan, Rajesh Roshan, Anu Malik, and Shankar–Ehsaan–Loy. Along with lyrics, he has also contributed in many films as script, story and dialogue writer. Films directed by him have also won numerous awards and have been critically acclaimed. He also had worked on small screen by creating series Mirza Ghalib and Tahreer Munshi Premchand ki among others. He wrote lyrics for several Doordarshan serials including Hello Zindagi, Potli Baba ki and Jungle Book."@en</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1960" y="381000"/>
            <a:ext cx="11188700" cy="4799965"/>
          </a:xfrm>
          <a:prstGeom prst="rect">
            <a:avLst/>
          </a:prstGeom>
          <a:noFill/>
        </p:spPr>
        <p:txBody>
          <a:bodyPr wrap="square" rtlCol="0">
            <a:spAutoFit/>
          </a:bodyPr>
          <a:p>
            <a:endParaRPr lang="zh-CN" altLang="en-US"/>
          </a:p>
          <a:p>
            <a:r>
              <a:rPr lang="zh-CN" altLang="en-US"/>
              <a:t>/m/014g22</a:t>
            </a:r>
            <a:endParaRPr lang="zh-CN" altLang="en-US"/>
          </a:p>
          <a:p>
            <a:r>
              <a:rPr lang="zh-CN" altLang="en-US"/>
              <a:t>Mary Nell Steenburgen is an American actress. She won an Academy Award and a Golden Globe for playing the role of Lynda Dummar in Jonathan Demme's 1980 film Melvin and Howard."@en</a:t>
            </a:r>
            <a:endParaRPr lang="zh-CN" altLang="en-US"/>
          </a:p>
          <a:p>
            <a:endParaRPr lang="zh-CN" altLang="en-US"/>
          </a:p>
          <a:p>
            <a:r>
              <a:rPr lang="en-US" altLang="zh-CN"/>
              <a:t>spouse</a:t>
            </a:r>
            <a:endParaRPr lang="zh-CN" altLang="en-US"/>
          </a:p>
          <a:p>
            <a:endParaRPr lang="zh-CN" altLang="en-US"/>
          </a:p>
          <a:p>
            <a:r>
              <a:rPr lang="zh-CN" altLang="en-US"/>
              <a:t>/m/01c65z	</a:t>
            </a:r>
            <a:endParaRPr lang="zh-CN" altLang="en-US"/>
          </a:p>
          <a:p>
            <a:r>
              <a:rPr lang="zh-CN" altLang="en-US"/>
              <a:t>Malcolm McDowell is an English actor, known for his boisterous and sometimes villainous roles, whose career spans more than four decades. He trained as an actor at the London Academy of Music and Dramatic Art.\nMcDowell is known for the controversial films If...., O Lucky Man!, Caligula and A Clockwork Orange, for which he was nominated for a Golden Globe for his portrayal of Alex DeLarge. He has also played varied roles in films and television series of different genres, including The Employer, Tank Girl, Franklin and Bash, Time After Time, Star Trek Generations, the television series Our Friends in the North, Entourage, Heroes, Metalocalypse, the animated film Bolt, and Dr. Sam Loomis in the 2007 remake of Halloween. He also appeared in the music video for the 2009 Slipknot song \"Snuff\". He also narrated the 1982 documentary The Compleat Beatles. He received a star on the Hollywood Walk of Fame in 2012."@en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41600" y="1535430"/>
            <a:ext cx="6957695" cy="3508375"/>
          </a:xfrm>
          <a:prstGeom prst="rect">
            <a:avLst/>
          </a:prstGeom>
          <a:noFill/>
        </p:spPr>
        <p:txBody>
          <a:bodyPr wrap="square" rtlCol="0">
            <a:spAutoFit/>
          </a:bodyPr>
          <a:p>
            <a:r>
              <a:rPr lang="x-none" sz="3200"/>
              <a:t>前提：close world</a:t>
            </a:r>
            <a:endParaRPr lang="x-none" sz="3200"/>
          </a:p>
          <a:p>
            <a:endParaRPr lang="x-none" sz="3200"/>
          </a:p>
          <a:p>
            <a:r>
              <a:rPr lang="x-none" sz="3200"/>
              <a:t>问题：寻找实体间的语义关系</a:t>
            </a:r>
            <a:endParaRPr lang="x-none" sz="3200"/>
          </a:p>
          <a:p>
            <a:endParaRPr lang="x-none" sz="3200"/>
          </a:p>
          <a:p>
            <a:r>
              <a:rPr lang="x-none" sz="3200"/>
              <a:t>结合两种方法：</a:t>
            </a:r>
            <a:endParaRPr lang="x-none" sz="3200"/>
          </a:p>
          <a:p>
            <a:r>
              <a:rPr lang="x-none" sz="3200"/>
              <a:t>    1. 实体结点的邻居结点</a:t>
            </a:r>
            <a:endParaRPr lang="x-none" sz="3200"/>
          </a:p>
          <a:p>
            <a:r>
              <a:rPr lang="x-none" sz="3200"/>
              <a:t>    2. 实体结点的文本描述</a:t>
            </a:r>
            <a:endParaRPr lang="x-none"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4"/>
          <p:cNvPicPr>
            <a:picLocks noChangeAspect="1"/>
          </p:cNvPicPr>
          <p:nvPr/>
        </p:nvPicPr>
        <p:blipFill>
          <a:blip r:embed="rId1"/>
          <a:stretch>
            <a:fillRect/>
          </a:stretch>
        </p:blipFill>
        <p:spPr>
          <a:xfrm>
            <a:off x="3492500" y="-11430"/>
            <a:ext cx="4791710" cy="1774825"/>
          </a:xfrm>
          <a:prstGeom prst="rect">
            <a:avLst/>
          </a:prstGeom>
        </p:spPr>
      </p:pic>
      <p:sp>
        <p:nvSpPr>
          <p:cNvPr id="3" name="Parallelogram 2"/>
          <p:cNvSpPr/>
          <p:nvPr/>
        </p:nvSpPr>
        <p:spPr>
          <a:xfrm>
            <a:off x="1896745" y="1763395"/>
            <a:ext cx="1738630" cy="60261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G=(N,E)</a:t>
            </a:r>
            <a:endParaRPr lang="x-none" altLang="en-US"/>
          </a:p>
        </p:txBody>
      </p:sp>
      <p:sp>
        <p:nvSpPr>
          <p:cNvPr id="6" name="Rectangle 5"/>
          <p:cNvSpPr/>
          <p:nvPr/>
        </p:nvSpPr>
        <p:spPr>
          <a:xfrm>
            <a:off x="1998345" y="2729230"/>
            <a:ext cx="1354455" cy="58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GNNs</a:t>
            </a:r>
            <a:endParaRPr lang="x-none" altLang="en-US"/>
          </a:p>
        </p:txBody>
      </p:sp>
      <p:sp>
        <p:nvSpPr>
          <p:cNvPr id="7" name="Parallelogram 6"/>
          <p:cNvSpPr/>
          <p:nvPr/>
        </p:nvSpPr>
        <p:spPr>
          <a:xfrm>
            <a:off x="1329055" y="3653790"/>
            <a:ext cx="2567305" cy="103759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Embeddings of all entities and relationships</a:t>
            </a:r>
            <a:endParaRPr lang="x-none" altLang="en-US"/>
          </a:p>
        </p:txBody>
      </p:sp>
      <p:sp>
        <p:nvSpPr>
          <p:cNvPr id="8" name="Parallelogram 7"/>
          <p:cNvSpPr/>
          <p:nvPr/>
        </p:nvSpPr>
        <p:spPr>
          <a:xfrm>
            <a:off x="7326630" y="1758315"/>
            <a:ext cx="1980565" cy="6769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Description of entity i</a:t>
            </a:r>
            <a:endParaRPr lang="x-none" altLang="en-US"/>
          </a:p>
        </p:txBody>
      </p:sp>
      <p:sp>
        <p:nvSpPr>
          <p:cNvPr id="10" name="Rectangle 9"/>
          <p:cNvSpPr/>
          <p:nvPr/>
        </p:nvSpPr>
        <p:spPr>
          <a:xfrm>
            <a:off x="7602855" y="2764155"/>
            <a:ext cx="1354455" cy="58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Bi-LSMT</a:t>
            </a:r>
            <a:endParaRPr lang="x-none" altLang="en-US"/>
          </a:p>
        </p:txBody>
      </p:sp>
      <p:sp>
        <p:nvSpPr>
          <p:cNvPr id="11" name="Parallelogram 10"/>
          <p:cNvSpPr/>
          <p:nvPr/>
        </p:nvSpPr>
        <p:spPr>
          <a:xfrm>
            <a:off x="6933565" y="3656330"/>
            <a:ext cx="2567305" cy="103759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Vector of description of entity i</a:t>
            </a:r>
            <a:endParaRPr lang="x-none" altLang="en-US"/>
          </a:p>
        </p:txBody>
      </p:sp>
      <p:sp>
        <p:nvSpPr>
          <p:cNvPr id="13" name="Down Arrow 12"/>
          <p:cNvSpPr/>
          <p:nvPr/>
        </p:nvSpPr>
        <p:spPr>
          <a:xfrm>
            <a:off x="2574925" y="2428875"/>
            <a:ext cx="117475" cy="225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wn Arrow 13"/>
          <p:cNvSpPr/>
          <p:nvPr/>
        </p:nvSpPr>
        <p:spPr>
          <a:xfrm>
            <a:off x="2578100" y="3373120"/>
            <a:ext cx="117475" cy="225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Down Arrow 14"/>
          <p:cNvSpPr/>
          <p:nvPr/>
        </p:nvSpPr>
        <p:spPr>
          <a:xfrm>
            <a:off x="8203565" y="2485390"/>
            <a:ext cx="117475" cy="225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Down Arrow 15"/>
          <p:cNvSpPr/>
          <p:nvPr/>
        </p:nvSpPr>
        <p:spPr>
          <a:xfrm>
            <a:off x="8239760" y="3396615"/>
            <a:ext cx="117475" cy="225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Parallelogram 16"/>
          <p:cNvSpPr/>
          <p:nvPr/>
        </p:nvSpPr>
        <p:spPr>
          <a:xfrm>
            <a:off x="1589405" y="5093335"/>
            <a:ext cx="1849120" cy="8204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Embedding of entity i</a:t>
            </a:r>
            <a:endParaRPr lang="x-none" altLang="en-US"/>
          </a:p>
        </p:txBody>
      </p:sp>
      <p:sp>
        <p:nvSpPr>
          <p:cNvPr id="18" name="Down Arrow 17"/>
          <p:cNvSpPr/>
          <p:nvPr/>
        </p:nvSpPr>
        <p:spPr>
          <a:xfrm>
            <a:off x="2597785" y="4771390"/>
            <a:ext cx="117475" cy="225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Oval 18"/>
          <p:cNvSpPr/>
          <p:nvPr/>
        </p:nvSpPr>
        <p:spPr>
          <a:xfrm>
            <a:off x="4770120" y="5862320"/>
            <a:ext cx="1680210" cy="633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attention </a:t>
            </a:r>
            <a:endParaRPr lang="x-none" altLang="en-US"/>
          </a:p>
        </p:txBody>
      </p:sp>
      <p:sp>
        <p:nvSpPr>
          <p:cNvPr id="20" name="Down Arrow 19"/>
          <p:cNvSpPr/>
          <p:nvPr/>
        </p:nvSpPr>
        <p:spPr>
          <a:xfrm rot="17700000">
            <a:off x="3982720" y="5705475"/>
            <a:ext cx="297180" cy="622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Down Arrow 20"/>
          <p:cNvSpPr/>
          <p:nvPr/>
        </p:nvSpPr>
        <p:spPr>
          <a:xfrm rot="2400000">
            <a:off x="6760210" y="5055235"/>
            <a:ext cx="297180" cy="622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Down Arrow 21"/>
          <p:cNvSpPr/>
          <p:nvPr/>
        </p:nvSpPr>
        <p:spPr>
          <a:xfrm rot="16140000">
            <a:off x="6913245" y="5960745"/>
            <a:ext cx="297180" cy="622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Parallelogram 22"/>
          <p:cNvSpPr/>
          <p:nvPr/>
        </p:nvSpPr>
        <p:spPr>
          <a:xfrm>
            <a:off x="7818755" y="5967730"/>
            <a:ext cx="1621790" cy="6261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Encoding of entity i</a:t>
            </a:r>
            <a:endParaRPr lang="x-none" altLang="en-US"/>
          </a:p>
        </p:txBody>
      </p:sp>
      <p:sp>
        <p:nvSpPr>
          <p:cNvPr id="24" name="Text Box 23"/>
          <p:cNvSpPr txBox="1"/>
          <p:nvPr/>
        </p:nvSpPr>
        <p:spPr>
          <a:xfrm>
            <a:off x="9625965" y="4527550"/>
            <a:ext cx="2743200" cy="643890"/>
          </a:xfrm>
          <a:prstGeom prst="rect">
            <a:avLst/>
          </a:prstGeom>
          <a:noFill/>
        </p:spPr>
        <p:txBody>
          <a:bodyPr wrap="square" rtlCol="0">
            <a:spAutoFit/>
          </a:bodyPr>
          <a:p>
            <a:r>
              <a:rPr lang="x-none" altLang="en-US" sz="3600"/>
              <a:t>min  J(h,r,t)</a:t>
            </a:r>
            <a:endParaRPr lang="x-none" altLang="en-US" sz="3600"/>
          </a:p>
        </p:txBody>
      </p:sp>
      <p:sp>
        <p:nvSpPr>
          <p:cNvPr id="25" name="Down Arrow 24"/>
          <p:cNvSpPr/>
          <p:nvPr/>
        </p:nvSpPr>
        <p:spPr>
          <a:xfrm rot="13560000">
            <a:off x="10215880" y="5288280"/>
            <a:ext cx="297180" cy="1241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Text Box 25"/>
          <p:cNvSpPr txBox="1"/>
          <p:nvPr/>
        </p:nvSpPr>
        <p:spPr>
          <a:xfrm rot="18960000">
            <a:off x="10043160" y="5821045"/>
            <a:ext cx="1020445" cy="367665"/>
          </a:xfrm>
          <a:prstGeom prst="rect">
            <a:avLst/>
          </a:prstGeom>
          <a:noFill/>
        </p:spPr>
        <p:txBody>
          <a:bodyPr wrap="square" rtlCol="0">
            <a:spAutoFit/>
          </a:bodyPr>
          <a:p>
            <a:r>
              <a:rPr lang="x-none" altLang="en-US"/>
              <a:t>input</a:t>
            </a:r>
            <a:endParaRPr lang="x-none"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3612</Words>
  <Application>Kingsoft Office WPP</Application>
  <PresentationFormat>Widescreen</PresentationFormat>
  <Paragraphs>48</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chenhch8</dc:creator>
  <cp:lastModifiedBy>chenhch8</cp:lastModifiedBy>
  <cp:revision>5</cp:revision>
  <dcterms:created xsi:type="dcterms:W3CDTF">2018-06-19T07:51:59Z</dcterms:created>
  <dcterms:modified xsi:type="dcterms:W3CDTF">2018-06-19T07:51:59Z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