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61" r:id="rId6"/>
    <p:sldId id="263" r:id="rId7"/>
    <p:sldId id="265" r:id="rId8"/>
    <p:sldId id="264" r:id="rId9"/>
    <p:sldId id="266" r:id="rId10"/>
    <p:sldId id="2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47040"/>
            <a:ext cx="8635365" cy="368300"/>
          </a:xfrm>
          <a:prstGeom prst="rect">
            <a:avLst/>
          </a:prstGeom>
          <a:noFill/>
        </p:spPr>
        <p:txBody>
          <a:bodyPr wrap="square" rtlCol="0">
            <a:spAutoFit/>
          </a:bodyPr>
          <a:p>
            <a:r>
              <a:rPr lang="en-US" altLang="zh-CN"/>
              <a:t>DKRL:    </a:t>
            </a:r>
            <a:r>
              <a:rPr lang="zh-CN" altLang="en-US"/>
              <a:t>输入 【</a:t>
            </a:r>
            <a:r>
              <a:rPr lang="en-US" altLang="zh-CN"/>
              <a:t>KG + </a:t>
            </a:r>
            <a:r>
              <a:rPr lang="zh-CN" altLang="en-US"/>
              <a:t>实体的描述文本】 输出  【文本的向量和实体的向量】</a:t>
            </a:r>
            <a:endParaRPr lang="en-US" altLang="zh-CN"/>
          </a:p>
        </p:txBody>
      </p:sp>
      <p:pic>
        <p:nvPicPr>
          <p:cNvPr id="3" name="图片 2"/>
          <p:cNvPicPr>
            <a:picLocks noChangeAspect="1"/>
          </p:cNvPicPr>
          <p:nvPr/>
        </p:nvPicPr>
        <p:blipFill>
          <a:blip r:embed="rId1"/>
          <a:stretch>
            <a:fillRect/>
          </a:stretch>
        </p:blipFill>
        <p:spPr>
          <a:xfrm>
            <a:off x="638175" y="1308735"/>
            <a:ext cx="9257030" cy="3213735"/>
          </a:xfrm>
          <a:prstGeom prst="rect">
            <a:avLst/>
          </a:prstGeom>
        </p:spPr>
      </p:pic>
      <p:sp>
        <p:nvSpPr>
          <p:cNvPr id="4" name="文本框 3"/>
          <p:cNvSpPr txBox="1"/>
          <p:nvPr/>
        </p:nvSpPr>
        <p:spPr>
          <a:xfrm>
            <a:off x="737870" y="4619625"/>
            <a:ext cx="10608945" cy="1476375"/>
          </a:xfrm>
          <a:prstGeom prst="rect">
            <a:avLst/>
          </a:prstGeom>
          <a:noFill/>
        </p:spPr>
        <p:txBody>
          <a:bodyPr wrap="square" rtlCol="0">
            <a:spAutoFit/>
          </a:bodyPr>
          <a:p>
            <a:pPr fontAlgn="auto">
              <a:lnSpc>
                <a:spcPct val="150000"/>
              </a:lnSpc>
            </a:pPr>
            <a:r>
              <a:rPr lang="zh-CN" altLang="en-US" sz="2000"/>
              <a:t>处理的问题包括两类：</a:t>
            </a:r>
            <a:endParaRPr lang="zh-CN" altLang="en-US" sz="2000"/>
          </a:p>
          <a:p>
            <a:pPr fontAlgn="auto">
              <a:lnSpc>
                <a:spcPct val="150000"/>
              </a:lnSpc>
            </a:pPr>
            <a:r>
              <a:rPr lang="en-US" altLang="zh-CN" sz="2000"/>
              <a:t>open-world:  </a:t>
            </a:r>
            <a:r>
              <a:rPr lang="zh-CN" altLang="en-US" sz="2000"/>
              <a:t>测试集中有未在训练集中出现的实体，采用文本的描述来作为当前实体的向量</a:t>
            </a:r>
            <a:endParaRPr lang="zh-CN" altLang="en-US" sz="2000"/>
          </a:p>
          <a:p>
            <a:pPr fontAlgn="auto">
              <a:lnSpc>
                <a:spcPct val="150000"/>
              </a:lnSpc>
            </a:pPr>
            <a:r>
              <a:rPr lang="en-US" altLang="zh-CN" sz="2000"/>
              <a:t>close-world</a:t>
            </a:r>
            <a:endParaRPr lang="en-US" altLang="zh-CN"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66800" y="723265"/>
            <a:ext cx="10108565" cy="1938020"/>
          </a:xfrm>
          <a:prstGeom prst="rect">
            <a:avLst/>
          </a:prstGeom>
          <a:noFill/>
        </p:spPr>
        <p:txBody>
          <a:bodyPr wrap="square" rtlCol="0">
            <a:spAutoFit/>
          </a:bodyPr>
          <a:p>
            <a:pPr fontAlgn="auto">
              <a:lnSpc>
                <a:spcPct val="150000"/>
              </a:lnSpc>
            </a:pPr>
            <a:r>
              <a:rPr lang="en-US" altLang="zh-CN" sz="2000"/>
              <a:t>IJCAI 16</a:t>
            </a:r>
            <a:r>
              <a:rPr lang="zh-CN" altLang="en-US" sz="2000"/>
              <a:t>：  输入【 实体的描述文本和</a:t>
            </a:r>
            <a:r>
              <a:rPr lang="en-US" altLang="zh-CN" sz="2000"/>
              <a:t>KG</a:t>
            </a:r>
            <a:r>
              <a:rPr lang="zh-CN" altLang="en-US" sz="2000"/>
              <a:t>】</a:t>
            </a:r>
            <a:r>
              <a:rPr lang="en-US" altLang="zh-CN" sz="2000"/>
              <a:t>  </a:t>
            </a:r>
            <a:r>
              <a:rPr lang="zh-CN" altLang="en-US" sz="2000"/>
              <a:t>，输出【文本的向量和</a:t>
            </a:r>
            <a:r>
              <a:rPr lang="en-US" altLang="zh-CN" sz="2000"/>
              <a:t>KG</a:t>
            </a:r>
            <a:r>
              <a:rPr lang="zh-CN" altLang="en-US" sz="2000"/>
              <a:t>的向量】</a:t>
            </a:r>
            <a:endParaRPr lang="zh-CN" altLang="en-US" sz="2000"/>
          </a:p>
          <a:p>
            <a:pPr fontAlgn="auto">
              <a:lnSpc>
                <a:spcPct val="150000"/>
              </a:lnSpc>
            </a:pPr>
            <a:r>
              <a:rPr lang="zh-CN" altLang="en-US" sz="2000"/>
              <a:t>实验：</a:t>
            </a:r>
            <a:r>
              <a:rPr lang="en-US" altLang="zh-CN" sz="2000"/>
              <a:t>close_world</a:t>
            </a:r>
            <a:r>
              <a:rPr lang="zh-CN" altLang="en-US" sz="2000"/>
              <a:t>的知识图谱补全</a:t>
            </a:r>
            <a:r>
              <a:rPr lang="en-US" altLang="zh-CN" sz="2000"/>
              <a:t> ,</a:t>
            </a:r>
            <a:r>
              <a:rPr lang="zh-CN" altLang="en-US" sz="2000">
                <a:sym typeface="+mn-ea"/>
              </a:rPr>
              <a:t>对比的实验是</a:t>
            </a:r>
            <a:r>
              <a:rPr lang="en-US" altLang="zh-CN" sz="2000">
                <a:sym typeface="+mn-ea"/>
              </a:rPr>
              <a:t>DKRL</a:t>
            </a:r>
            <a:endParaRPr lang="en-US" altLang="zh-CN" sz="2000"/>
          </a:p>
          <a:p>
            <a:pPr fontAlgn="auto">
              <a:lnSpc>
                <a:spcPct val="150000"/>
              </a:lnSpc>
            </a:pPr>
            <a:r>
              <a:rPr lang="zh-CN" altLang="en-US" sz="2000"/>
              <a:t>文本的描述体现的是实体的不同方面，但是具体的关系只关心文本中的一部分的信息</a:t>
            </a:r>
            <a:endParaRPr lang="zh-CN" altLang="en-US" sz="2000"/>
          </a:p>
          <a:p>
            <a:pPr fontAlgn="auto">
              <a:lnSpc>
                <a:spcPct val="150000"/>
              </a:lnSpc>
            </a:pPr>
            <a:r>
              <a:rPr lang="zh-CN" altLang="en-US" sz="2000"/>
              <a:t>采用的做法是</a:t>
            </a:r>
            <a:r>
              <a:rPr lang="en-US" altLang="zh-CN" sz="2000"/>
              <a:t>attention</a:t>
            </a:r>
            <a:r>
              <a:rPr lang="zh-CN" altLang="en-US" sz="2000"/>
              <a:t>机制</a:t>
            </a:r>
            <a:endParaRPr lang="zh-CN" altLang="en-US" sz="2000"/>
          </a:p>
        </p:txBody>
      </p:sp>
      <p:pic>
        <p:nvPicPr>
          <p:cNvPr id="5" name="图片 4"/>
          <p:cNvPicPr>
            <a:picLocks noChangeAspect="1"/>
          </p:cNvPicPr>
          <p:nvPr/>
        </p:nvPicPr>
        <p:blipFill>
          <a:blip r:embed="rId1"/>
          <a:stretch>
            <a:fillRect/>
          </a:stretch>
        </p:blipFill>
        <p:spPr>
          <a:xfrm>
            <a:off x="1066800" y="2238375"/>
            <a:ext cx="5896610" cy="3722370"/>
          </a:xfrm>
          <a:prstGeom prst="rect">
            <a:avLst/>
          </a:prstGeom>
        </p:spPr>
      </p:pic>
      <p:pic>
        <p:nvPicPr>
          <p:cNvPr id="8" name="图片 7"/>
          <p:cNvPicPr>
            <a:picLocks noChangeAspect="1"/>
          </p:cNvPicPr>
          <p:nvPr/>
        </p:nvPicPr>
        <p:blipFill>
          <a:blip r:embed="rId2"/>
          <a:stretch>
            <a:fillRect/>
          </a:stretch>
        </p:blipFill>
        <p:spPr>
          <a:xfrm>
            <a:off x="7045960" y="2320290"/>
            <a:ext cx="4866640" cy="1295400"/>
          </a:xfrm>
          <a:prstGeom prst="rect">
            <a:avLst/>
          </a:prstGeom>
        </p:spPr>
      </p:pic>
      <p:pic>
        <p:nvPicPr>
          <p:cNvPr id="9" name="图片 8"/>
          <p:cNvPicPr>
            <a:picLocks noChangeAspect="1"/>
          </p:cNvPicPr>
          <p:nvPr/>
        </p:nvPicPr>
        <p:blipFill>
          <a:blip r:embed="rId3"/>
          <a:stretch>
            <a:fillRect/>
          </a:stretch>
        </p:blipFill>
        <p:spPr>
          <a:xfrm>
            <a:off x="7065010" y="3876675"/>
            <a:ext cx="4847590" cy="6572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4540" y="394335"/>
            <a:ext cx="10661650" cy="398780"/>
          </a:xfrm>
          <a:prstGeom prst="rect">
            <a:avLst/>
          </a:prstGeom>
          <a:noFill/>
        </p:spPr>
        <p:txBody>
          <a:bodyPr wrap="square" rtlCol="0">
            <a:spAutoFit/>
          </a:bodyPr>
          <a:p>
            <a:r>
              <a:rPr lang="en-US" altLang="zh-CN" sz="2000"/>
              <a:t>SSP:   </a:t>
            </a:r>
            <a:r>
              <a:rPr lang="zh-CN" altLang="en-US" sz="2000">
                <a:sym typeface="+mn-ea"/>
              </a:rPr>
              <a:t> 输入【 实体的描述文本和</a:t>
            </a:r>
            <a:r>
              <a:rPr lang="en-US" altLang="zh-CN" sz="2000">
                <a:sym typeface="+mn-ea"/>
              </a:rPr>
              <a:t>KG</a:t>
            </a:r>
            <a:r>
              <a:rPr lang="zh-CN" altLang="en-US" sz="2000">
                <a:sym typeface="+mn-ea"/>
              </a:rPr>
              <a:t>】</a:t>
            </a:r>
            <a:r>
              <a:rPr lang="en-US" altLang="zh-CN" sz="2000">
                <a:sym typeface="+mn-ea"/>
              </a:rPr>
              <a:t>  </a:t>
            </a:r>
            <a:r>
              <a:rPr lang="zh-CN" altLang="en-US" sz="2000">
                <a:sym typeface="+mn-ea"/>
              </a:rPr>
              <a:t>，输出【文本的向量和</a:t>
            </a:r>
            <a:r>
              <a:rPr lang="en-US" altLang="zh-CN" sz="2000">
                <a:sym typeface="+mn-ea"/>
              </a:rPr>
              <a:t>KG</a:t>
            </a:r>
            <a:r>
              <a:rPr lang="zh-CN" altLang="en-US" sz="2000">
                <a:sym typeface="+mn-ea"/>
              </a:rPr>
              <a:t>的向量】</a:t>
            </a:r>
            <a:endParaRPr lang="zh-CN" altLang="en-US" sz="2000"/>
          </a:p>
        </p:txBody>
      </p:sp>
      <p:pic>
        <p:nvPicPr>
          <p:cNvPr id="3" name="图片 2"/>
          <p:cNvPicPr>
            <a:picLocks noChangeAspect="1"/>
          </p:cNvPicPr>
          <p:nvPr/>
        </p:nvPicPr>
        <p:blipFill>
          <a:blip r:embed="rId1"/>
          <a:stretch>
            <a:fillRect/>
          </a:stretch>
        </p:blipFill>
        <p:spPr>
          <a:xfrm>
            <a:off x="1543685" y="1612900"/>
            <a:ext cx="4628515" cy="2105025"/>
          </a:xfrm>
          <a:prstGeom prst="rect">
            <a:avLst/>
          </a:prstGeom>
        </p:spPr>
      </p:pic>
      <p:sp>
        <p:nvSpPr>
          <p:cNvPr id="4" name="文本框 3"/>
          <p:cNvSpPr txBox="1"/>
          <p:nvPr/>
        </p:nvSpPr>
        <p:spPr>
          <a:xfrm>
            <a:off x="1310640" y="3948430"/>
            <a:ext cx="9213215" cy="1938020"/>
          </a:xfrm>
          <a:prstGeom prst="rect">
            <a:avLst/>
          </a:prstGeom>
          <a:noFill/>
        </p:spPr>
        <p:txBody>
          <a:bodyPr wrap="square" rtlCol="0">
            <a:spAutoFit/>
          </a:bodyPr>
          <a:p>
            <a:pPr fontAlgn="auto">
              <a:lnSpc>
                <a:spcPct val="150000"/>
              </a:lnSpc>
            </a:pPr>
            <a:r>
              <a:rPr lang="zh-CN" altLang="en-US" sz="2000"/>
              <a:t>从实验结果来看，在</a:t>
            </a:r>
            <a:r>
              <a:rPr lang="en-US" altLang="zh-CN" sz="2000"/>
              <a:t>close-world</a:t>
            </a:r>
            <a:r>
              <a:rPr lang="zh-CN" altLang="en-US" sz="2000"/>
              <a:t>的实验上</a:t>
            </a:r>
            <a:r>
              <a:rPr lang="en-US" altLang="zh-CN" sz="2000"/>
              <a:t>,SSP</a:t>
            </a:r>
            <a:r>
              <a:rPr lang="zh-CN" altLang="en-US" sz="2000"/>
              <a:t>的效果是最好的，但是没有考虑到开放世界的知识图谱的补全问题</a:t>
            </a:r>
            <a:endParaRPr lang="zh-CN" altLang="en-US" sz="2000"/>
          </a:p>
          <a:p>
            <a:pPr fontAlgn="auto">
              <a:lnSpc>
                <a:spcPct val="150000"/>
              </a:lnSpc>
            </a:pPr>
            <a:r>
              <a:rPr lang="zh-CN" altLang="en-US" sz="2000"/>
              <a:t>对比的实验是</a:t>
            </a:r>
            <a:r>
              <a:rPr lang="en-US" altLang="zh-CN" sz="2000"/>
              <a:t>DKRL(</a:t>
            </a:r>
            <a:r>
              <a:rPr lang="zh-CN" altLang="en-US" sz="2000"/>
              <a:t>仅仅是对比在</a:t>
            </a:r>
            <a:r>
              <a:rPr lang="en-US" altLang="zh-CN" sz="2000"/>
              <a:t>close-world</a:t>
            </a:r>
            <a:r>
              <a:rPr lang="zh-CN" altLang="en-US" sz="2000"/>
              <a:t>的图谱补全</a:t>
            </a:r>
            <a:r>
              <a:rPr lang="en-US" altLang="zh-CN" sz="2000"/>
              <a:t>):  </a:t>
            </a:r>
            <a:endParaRPr lang="en-US" altLang="zh-CN" sz="2000"/>
          </a:p>
          <a:p>
            <a:pPr fontAlgn="auto">
              <a:lnSpc>
                <a:spcPct val="150000"/>
              </a:lnSpc>
            </a:pPr>
            <a:r>
              <a:rPr lang="zh-CN" altLang="en-US" sz="2000"/>
              <a:t>并且从实验数据来看，</a:t>
            </a:r>
            <a:r>
              <a:rPr lang="en-US" altLang="zh-CN" sz="2000"/>
              <a:t>SSP</a:t>
            </a:r>
            <a:r>
              <a:rPr lang="zh-CN" altLang="en-US" sz="2000"/>
              <a:t>是目前实验效果最好的模型</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4225" y="552450"/>
            <a:ext cx="10095865" cy="1599565"/>
          </a:xfrm>
          <a:prstGeom prst="rect">
            <a:avLst/>
          </a:prstGeom>
          <a:noFill/>
        </p:spPr>
        <p:txBody>
          <a:bodyPr wrap="square" rtlCol="0">
            <a:spAutoFit/>
          </a:bodyPr>
          <a:p>
            <a:r>
              <a:rPr lang="en-US" altLang="zh-CN" sz="2000"/>
              <a:t>ConMask: Open-World Knowledge Graph Completion </a:t>
            </a:r>
            <a:endParaRPr lang="zh-CN" altLang="en-US" sz="2000"/>
          </a:p>
          <a:p>
            <a:endParaRPr lang="en-US" altLang="zh-CN" sz="2000"/>
          </a:p>
          <a:p>
            <a:r>
              <a:rPr lang="zh-CN" altLang="en-US" sz="2000">
                <a:sym typeface="+mn-ea"/>
              </a:rPr>
              <a:t>输入【 实体的描述文本和</a:t>
            </a:r>
            <a:r>
              <a:rPr lang="en-US" altLang="zh-CN" sz="2000">
                <a:sym typeface="+mn-ea"/>
              </a:rPr>
              <a:t>KG</a:t>
            </a:r>
            <a:r>
              <a:rPr lang="zh-CN" altLang="en-US" sz="2000">
                <a:sym typeface="+mn-ea"/>
              </a:rPr>
              <a:t>】</a:t>
            </a:r>
            <a:r>
              <a:rPr lang="en-US" altLang="zh-CN" sz="2000">
                <a:sym typeface="+mn-ea"/>
              </a:rPr>
              <a:t>  </a:t>
            </a:r>
            <a:r>
              <a:rPr lang="zh-CN" altLang="en-US" sz="2000">
                <a:sym typeface="+mn-ea"/>
              </a:rPr>
              <a:t>，输出【文本的向量和</a:t>
            </a:r>
            <a:r>
              <a:rPr lang="en-US" altLang="zh-CN" sz="2000">
                <a:sym typeface="+mn-ea"/>
              </a:rPr>
              <a:t>KG</a:t>
            </a:r>
            <a:r>
              <a:rPr lang="zh-CN" altLang="en-US" sz="2000">
                <a:sym typeface="+mn-ea"/>
              </a:rPr>
              <a:t>的向量】</a:t>
            </a:r>
            <a:endParaRPr lang="zh-CN" altLang="en-US" sz="2000">
              <a:sym typeface="+mn-ea"/>
            </a:endParaRPr>
          </a:p>
          <a:p>
            <a:r>
              <a:rPr lang="zh-CN" altLang="en-US" sz="2000">
                <a:sym typeface="+mn-ea"/>
              </a:rPr>
              <a:t>实验：</a:t>
            </a:r>
            <a:r>
              <a:rPr lang="en-US" altLang="zh-CN" sz="2000">
                <a:sym typeface="+mn-ea"/>
              </a:rPr>
              <a:t>close-world</a:t>
            </a:r>
            <a:r>
              <a:rPr lang="zh-CN" altLang="en-US" sz="2000">
                <a:sym typeface="+mn-ea"/>
              </a:rPr>
              <a:t>、</a:t>
            </a:r>
            <a:r>
              <a:rPr lang="en-US" altLang="zh-CN" sz="2000">
                <a:sym typeface="+mn-ea"/>
              </a:rPr>
              <a:t>open-world</a:t>
            </a:r>
            <a:r>
              <a:rPr lang="zh-CN" altLang="en-US" sz="2000">
                <a:sym typeface="+mn-ea"/>
              </a:rPr>
              <a:t>的图谱补全</a:t>
            </a:r>
            <a:r>
              <a:rPr lang="en-US" altLang="zh-CN" sz="2000">
                <a:sym typeface="+mn-ea"/>
              </a:rPr>
              <a:t>(</a:t>
            </a:r>
            <a:r>
              <a:rPr lang="zh-CN" altLang="en-US" sz="2000">
                <a:sym typeface="+mn-ea"/>
              </a:rPr>
              <a:t>两个新的主要用于</a:t>
            </a:r>
            <a:r>
              <a:rPr lang="en-US" altLang="zh-CN" sz="2000">
                <a:sym typeface="+mn-ea"/>
              </a:rPr>
              <a:t>open-world</a:t>
            </a:r>
            <a:r>
              <a:rPr lang="zh-CN" altLang="en-US" sz="2000">
                <a:sym typeface="+mn-ea"/>
              </a:rPr>
              <a:t>的数据集</a:t>
            </a:r>
            <a:r>
              <a:rPr lang="en-US" altLang="zh-CN" sz="2000">
                <a:sym typeface="+mn-ea"/>
              </a:rPr>
              <a:t>)</a:t>
            </a:r>
            <a:endParaRPr lang="en-US" altLang="zh-CN" sz="2000">
              <a:sym typeface="+mn-ea"/>
            </a:endParaRPr>
          </a:p>
          <a:p>
            <a:endParaRPr lang="en-US" altLang="zh-CN"/>
          </a:p>
        </p:txBody>
      </p:sp>
      <p:pic>
        <p:nvPicPr>
          <p:cNvPr id="3" name="图片 2"/>
          <p:cNvPicPr>
            <a:picLocks noChangeAspect="1"/>
          </p:cNvPicPr>
          <p:nvPr/>
        </p:nvPicPr>
        <p:blipFill>
          <a:blip r:embed="rId1"/>
          <a:stretch>
            <a:fillRect/>
          </a:stretch>
        </p:blipFill>
        <p:spPr>
          <a:xfrm>
            <a:off x="551180" y="2120900"/>
            <a:ext cx="3771265" cy="2980690"/>
          </a:xfrm>
          <a:prstGeom prst="rect">
            <a:avLst/>
          </a:prstGeom>
        </p:spPr>
      </p:pic>
      <p:sp>
        <p:nvSpPr>
          <p:cNvPr id="4" name="右箭头 3"/>
          <p:cNvSpPr/>
          <p:nvPr/>
        </p:nvSpPr>
        <p:spPr>
          <a:xfrm>
            <a:off x="4430395" y="3553460"/>
            <a:ext cx="737235" cy="302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168265" y="2550795"/>
            <a:ext cx="1291590" cy="2322195"/>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260975" y="3150235"/>
            <a:ext cx="1105535" cy="922020"/>
          </a:xfrm>
          <a:prstGeom prst="rect">
            <a:avLst/>
          </a:prstGeom>
          <a:noFill/>
        </p:spPr>
        <p:txBody>
          <a:bodyPr wrap="square" rtlCol="0">
            <a:spAutoFit/>
          </a:bodyPr>
          <a:p>
            <a:pPr algn="ctr"/>
            <a:r>
              <a:rPr lang="en-US" altLang="zh-CN">
                <a:solidFill>
                  <a:schemeClr val="tx1"/>
                </a:solidFill>
              </a:rPr>
              <a:t> </a:t>
            </a:r>
            <a:r>
              <a:rPr lang="zh-CN" altLang="en-US">
                <a:solidFill>
                  <a:schemeClr val="tx1"/>
                </a:solidFill>
              </a:rPr>
              <a:t>全连接</a:t>
            </a:r>
            <a:endParaRPr lang="zh-CN" altLang="en-US">
              <a:solidFill>
                <a:schemeClr val="tx1"/>
              </a:solidFill>
            </a:endParaRPr>
          </a:p>
          <a:p>
            <a:pPr algn="ctr"/>
            <a:r>
              <a:rPr lang="zh-CN" altLang="en-US">
                <a:solidFill>
                  <a:schemeClr val="tx1"/>
                </a:solidFill>
              </a:rPr>
              <a:t>卷积</a:t>
            </a:r>
            <a:endParaRPr lang="zh-CN" altLang="en-US">
              <a:solidFill>
                <a:schemeClr val="tx1"/>
              </a:solidFill>
            </a:endParaRPr>
          </a:p>
          <a:p>
            <a:pPr algn="ctr"/>
            <a:r>
              <a:rPr lang="zh-CN" altLang="en-US">
                <a:solidFill>
                  <a:schemeClr val="tx1"/>
                </a:solidFill>
              </a:rPr>
              <a:t>神经网络</a:t>
            </a:r>
            <a:endParaRPr lang="zh-CN" altLang="en-US">
              <a:solidFill>
                <a:schemeClr val="tx1"/>
              </a:solidFill>
            </a:endParaRPr>
          </a:p>
        </p:txBody>
      </p:sp>
      <p:sp>
        <p:nvSpPr>
          <p:cNvPr id="7" name="右箭头 6"/>
          <p:cNvSpPr/>
          <p:nvPr/>
        </p:nvSpPr>
        <p:spPr>
          <a:xfrm>
            <a:off x="6510020" y="3566795"/>
            <a:ext cx="526415"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109460" y="2550795"/>
            <a:ext cx="882015" cy="28486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7359650" y="2842895"/>
            <a:ext cx="631825" cy="2245360"/>
          </a:xfrm>
          <a:prstGeom prst="rect">
            <a:avLst/>
          </a:prstGeom>
          <a:noFill/>
        </p:spPr>
        <p:txBody>
          <a:bodyPr wrap="square" rtlCol="0">
            <a:spAutoFit/>
          </a:bodyPr>
          <a:p>
            <a:r>
              <a:rPr lang="zh-CN" altLang="en-US" sz="2000" i="1">
                <a:solidFill>
                  <a:schemeClr val="tx1"/>
                </a:solidFill>
              </a:rPr>
              <a:t>实体的文本向量</a:t>
            </a:r>
            <a:endParaRPr lang="zh-CN" altLang="en-US" sz="2000" i="1">
              <a:solidFill>
                <a:schemeClr val="tx1"/>
              </a:solidFill>
            </a:endParaRPr>
          </a:p>
        </p:txBody>
      </p:sp>
      <p:sp>
        <p:nvSpPr>
          <p:cNvPr id="10" name="文本框 9"/>
          <p:cNvSpPr txBox="1"/>
          <p:nvPr/>
        </p:nvSpPr>
        <p:spPr>
          <a:xfrm>
            <a:off x="968375" y="5593715"/>
            <a:ext cx="8765540" cy="706755"/>
          </a:xfrm>
          <a:prstGeom prst="rect">
            <a:avLst/>
          </a:prstGeom>
          <a:noFill/>
        </p:spPr>
        <p:txBody>
          <a:bodyPr wrap="square" rtlCol="0">
            <a:spAutoFit/>
          </a:bodyPr>
          <a:p>
            <a:r>
              <a:rPr lang="zh-CN" altLang="en-US" sz="2000" b="1"/>
              <a:t>挑选描述文本中的词的方法：利用词向量来找到指示词，然后截取指示词后的所有词。</a:t>
            </a:r>
            <a:endParaRPr lang="zh-CN" alt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10665" y="1447165"/>
            <a:ext cx="6800215" cy="4199890"/>
          </a:xfrm>
          <a:prstGeom prst="rect">
            <a:avLst/>
          </a:prstGeom>
        </p:spPr>
      </p:pic>
      <p:sp>
        <p:nvSpPr>
          <p:cNvPr id="3" name="文本框 2"/>
          <p:cNvSpPr txBox="1"/>
          <p:nvPr/>
        </p:nvSpPr>
        <p:spPr>
          <a:xfrm>
            <a:off x="902335" y="617855"/>
            <a:ext cx="8661400" cy="398780"/>
          </a:xfrm>
          <a:prstGeom prst="rect">
            <a:avLst/>
          </a:prstGeom>
          <a:noFill/>
        </p:spPr>
        <p:txBody>
          <a:bodyPr wrap="square" rtlCol="0">
            <a:spAutoFit/>
          </a:bodyPr>
          <a:p>
            <a:r>
              <a:rPr lang="zh-CN" altLang="en-US" sz="2000"/>
              <a:t>三元组</a:t>
            </a:r>
            <a:r>
              <a:rPr lang="en-US" altLang="zh-CN" sz="2000"/>
              <a:t>:   &lt;MIchale Obama,   Spouse ,   ? &gt;</a:t>
            </a:r>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4"/>
          <p:cNvPicPr>
            <a:picLocks noChangeAspect="1"/>
          </p:cNvPicPr>
          <p:nvPr/>
        </p:nvPicPr>
        <p:blipFill>
          <a:blip r:embed="rId1"/>
          <a:stretch>
            <a:fillRect/>
          </a:stretch>
        </p:blipFill>
        <p:spPr>
          <a:xfrm>
            <a:off x="499745" y="2473325"/>
            <a:ext cx="9987280" cy="3698875"/>
          </a:xfrm>
          <a:prstGeom prst="rect">
            <a:avLst/>
          </a:prstGeom>
        </p:spPr>
      </p:pic>
      <p:sp>
        <p:nvSpPr>
          <p:cNvPr id="3" name="文本框 2"/>
          <p:cNvSpPr txBox="1"/>
          <p:nvPr/>
        </p:nvSpPr>
        <p:spPr>
          <a:xfrm>
            <a:off x="678815" y="262890"/>
            <a:ext cx="9135110" cy="1198880"/>
          </a:xfrm>
          <a:prstGeom prst="rect">
            <a:avLst/>
          </a:prstGeom>
          <a:noFill/>
        </p:spPr>
        <p:txBody>
          <a:bodyPr wrap="square" rtlCol="0">
            <a:spAutoFit/>
          </a:bodyPr>
          <a:p>
            <a:r>
              <a:rPr lang="zh-CN" altLang="en-US"/>
              <a:t>根据邻居挑选词存在的问题：</a:t>
            </a:r>
            <a:endParaRPr lang="zh-CN" altLang="en-US"/>
          </a:p>
          <a:p>
            <a:r>
              <a:rPr lang="en-US" altLang="zh-CN"/>
              <a:t>1</a:t>
            </a:r>
            <a:r>
              <a:rPr lang="zh-CN" altLang="en-US"/>
              <a:t>、邻居的数量太多，并且没有直观意义</a:t>
            </a:r>
            <a:endParaRPr lang="zh-CN" altLang="en-US"/>
          </a:p>
          <a:p>
            <a:r>
              <a:rPr lang="en-US" altLang="zh-CN"/>
              <a:t>2</a:t>
            </a:r>
            <a:r>
              <a:rPr lang="zh-CN" altLang="en-US"/>
              <a:t>、</a:t>
            </a:r>
            <a:r>
              <a:rPr lang="" altLang="zh-CN"/>
              <a:t>已有的论文</a:t>
            </a:r>
            <a:r>
              <a:rPr lang="zh-CN" altLang="en-US"/>
              <a:t>根据关系来选择词</a:t>
            </a:r>
            <a:r>
              <a:rPr lang="" altLang="zh-CN"/>
              <a:t>直观</a:t>
            </a:r>
            <a:endParaRPr lang="" altLang="zh-CN"/>
          </a:p>
          <a:p>
            <a:r>
              <a:rPr lang="" altLang="zh-CN"/>
              <a:t>3、只是有时还是不能直接从文本中得到</a:t>
            </a:r>
            <a:endParaRPr lang=""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椭圆 1"/>
          <p:cNvSpPr/>
          <p:nvPr/>
        </p:nvSpPr>
        <p:spPr>
          <a:xfrm>
            <a:off x="2358390" y="2065655"/>
            <a:ext cx="454025" cy="37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423670" y="2065655"/>
            <a:ext cx="454025" cy="37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293110" y="2065655"/>
            <a:ext cx="454025" cy="37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244340" y="2065655"/>
            <a:ext cx="454025" cy="37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5227320" y="2065655"/>
            <a:ext cx="454025" cy="37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3" idx="6"/>
            <a:endCxn id="2" idx="2"/>
          </p:cNvCxnSpPr>
          <p:nvPr/>
        </p:nvCxnSpPr>
        <p:spPr>
          <a:xfrm>
            <a:off x="1877695" y="2253615"/>
            <a:ext cx="4806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2" idx="6"/>
            <a:endCxn id="4" idx="2"/>
          </p:cNvCxnSpPr>
          <p:nvPr/>
        </p:nvCxnSpPr>
        <p:spPr>
          <a:xfrm>
            <a:off x="2812415" y="2253615"/>
            <a:ext cx="480695"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4" idx="6"/>
            <a:endCxn id="5" idx="2"/>
          </p:cNvCxnSpPr>
          <p:nvPr/>
        </p:nvCxnSpPr>
        <p:spPr>
          <a:xfrm>
            <a:off x="3747135" y="2253615"/>
            <a:ext cx="4972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6"/>
            <a:endCxn id="6" idx="2"/>
          </p:cNvCxnSpPr>
          <p:nvPr/>
        </p:nvCxnSpPr>
        <p:spPr>
          <a:xfrm>
            <a:off x="4698365" y="2253615"/>
            <a:ext cx="528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649730" y="1184275"/>
            <a:ext cx="1905" cy="88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584450" y="1184275"/>
            <a:ext cx="1905" cy="88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519170" y="1184275"/>
            <a:ext cx="1905" cy="88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4470400" y="1184275"/>
            <a:ext cx="1905" cy="88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5430520" y="1355090"/>
            <a:ext cx="22860" cy="710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6"/>
          </p:cNvCxnSpPr>
          <p:nvPr/>
        </p:nvCxnSpPr>
        <p:spPr>
          <a:xfrm flipV="1">
            <a:off x="5681345" y="2223770"/>
            <a:ext cx="2540000" cy="29845"/>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944235" y="1960880"/>
            <a:ext cx="710565" cy="368300"/>
          </a:xfrm>
          <a:prstGeom prst="rect">
            <a:avLst/>
          </a:prstGeom>
          <a:noFill/>
        </p:spPr>
        <p:txBody>
          <a:bodyPr wrap="square" rtlCol="0">
            <a:spAutoFit/>
          </a:bodyPr>
          <a:p>
            <a:r>
              <a:rPr lang="en-US" altLang="zh-CN"/>
              <a:t>h</a:t>
            </a:r>
            <a:endParaRPr lang="en-US" altLang="zh-CN"/>
          </a:p>
        </p:txBody>
      </p:sp>
      <p:cxnSp>
        <p:nvCxnSpPr>
          <p:cNvPr id="19" name="直接箭头连接符 18"/>
          <p:cNvCxnSpPr/>
          <p:nvPr/>
        </p:nvCxnSpPr>
        <p:spPr>
          <a:xfrm flipV="1">
            <a:off x="1647825" y="2522220"/>
            <a:ext cx="1905" cy="88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586355" y="2522220"/>
            <a:ext cx="1905" cy="88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521075" y="2522220"/>
            <a:ext cx="1905" cy="88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72305" y="2522220"/>
            <a:ext cx="1905" cy="88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455285" y="2522220"/>
            <a:ext cx="1905" cy="88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153160" y="3448050"/>
            <a:ext cx="725170" cy="368300"/>
          </a:xfrm>
          <a:prstGeom prst="rect">
            <a:avLst/>
          </a:prstGeom>
          <a:noFill/>
        </p:spPr>
        <p:txBody>
          <a:bodyPr wrap="square" rtlCol="0">
            <a:spAutoFit/>
          </a:bodyPr>
          <a:p>
            <a:r>
              <a:rPr lang="en-US" altLang="zh-CN"/>
              <a:t>x1</a:t>
            </a:r>
            <a:endParaRPr lang="en-US" altLang="zh-CN"/>
          </a:p>
        </p:txBody>
      </p:sp>
      <p:sp>
        <p:nvSpPr>
          <p:cNvPr id="25" name="文本框 24"/>
          <p:cNvSpPr txBox="1"/>
          <p:nvPr/>
        </p:nvSpPr>
        <p:spPr>
          <a:xfrm>
            <a:off x="2222500" y="3448050"/>
            <a:ext cx="725170" cy="368300"/>
          </a:xfrm>
          <a:prstGeom prst="rect">
            <a:avLst/>
          </a:prstGeom>
          <a:noFill/>
        </p:spPr>
        <p:txBody>
          <a:bodyPr wrap="square" rtlCol="0">
            <a:spAutoFit/>
          </a:bodyPr>
          <a:p>
            <a:r>
              <a:rPr lang="en-US" altLang="zh-CN"/>
              <a:t>x2</a:t>
            </a:r>
            <a:endParaRPr lang="en-US" altLang="zh-CN"/>
          </a:p>
        </p:txBody>
      </p:sp>
      <p:sp>
        <p:nvSpPr>
          <p:cNvPr id="26" name="文本框 25"/>
          <p:cNvSpPr txBox="1"/>
          <p:nvPr/>
        </p:nvSpPr>
        <p:spPr>
          <a:xfrm>
            <a:off x="3159760" y="3448050"/>
            <a:ext cx="725170" cy="368300"/>
          </a:xfrm>
          <a:prstGeom prst="rect">
            <a:avLst/>
          </a:prstGeom>
          <a:noFill/>
        </p:spPr>
        <p:txBody>
          <a:bodyPr wrap="square" rtlCol="0">
            <a:spAutoFit/>
          </a:bodyPr>
          <a:p>
            <a:r>
              <a:rPr lang="en-US" altLang="zh-CN"/>
              <a:t>x3</a:t>
            </a:r>
            <a:endParaRPr lang="en-US" altLang="zh-CN"/>
          </a:p>
        </p:txBody>
      </p:sp>
      <p:sp>
        <p:nvSpPr>
          <p:cNvPr id="27" name="矩形 26"/>
          <p:cNvSpPr/>
          <p:nvPr/>
        </p:nvSpPr>
        <p:spPr>
          <a:xfrm>
            <a:off x="1301115" y="4580255"/>
            <a:ext cx="69977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2459990" y="4580255"/>
            <a:ext cx="69977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3645535" y="4580255"/>
            <a:ext cx="69977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4981575" y="4580255"/>
            <a:ext cx="69977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3" name="肘形连接符 32"/>
          <p:cNvCxnSpPr/>
          <p:nvPr/>
        </p:nvCxnSpPr>
        <p:spPr>
          <a:xfrm rot="16200000">
            <a:off x="387985" y="2736850"/>
            <a:ext cx="3278505" cy="303530"/>
          </a:xfrm>
          <a:prstGeom prst="bentConnector3">
            <a:avLst>
              <a:gd name="adj1" fmla="val 50000"/>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rot="16200000">
            <a:off x="1455420" y="2842895"/>
            <a:ext cx="3277870" cy="144780"/>
          </a:xfrm>
          <a:prstGeom prst="bentConnector3">
            <a:avLst>
              <a:gd name="adj1" fmla="val 49981"/>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rot="16200000">
            <a:off x="2273935" y="2901950"/>
            <a:ext cx="3580765" cy="144780"/>
          </a:xfrm>
          <a:prstGeom prst="bentConnector3">
            <a:avLst>
              <a:gd name="adj1" fmla="val 50000"/>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rot="16200000" flipV="1">
            <a:off x="3475990" y="2823210"/>
            <a:ext cx="3251200" cy="184150"/>
          </a:xfrm>
          <a:prstGeom prst="bentConnector3">
            <a:avLst>
              <a:gd name="adj1" fmla="val 49980"/>
            </a:avLst>
          </a:prstGeom>
          <a:ln>
            <a:prstDash val="sysDot"/>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23975" y="5290820"/>
            <a:ext cx="4383405" cy="645160"/>
          </a:xfrm>
          <a:prstGeom prst="rect">
            <a:avLst/>
          </a:prstGeom>
          <a:noFill/>
        </p:spPr>
        <p:txBody>
          <a:bodyPr wrap="square" rtlCol="0">
            <a:spAutoFit/>
          </a:bodyPr>
          <a:p>
            <a:r>
              <a:rPr lang="en-US" altLang="zh-CN"/>
              <a:t>q1	     q2	            q3</a:t>
            </a:r>
            <a:r>
              <a:rPr lang="" altLang="en-US"/>
              <a:t>	</a:t>
            </a:r>
            <a:r>
              <a:rPr lang="en-US" altLang="zh-CN">
                <a:sym typeface="+mn-ea"/>
              </a:rPr>
              <a:t>q4</a:t>
            </a:r>
            <a:r>
              <a:rPr lang="en-US" altLang="zh-CN"/>
              <a:t>		   </a:t>
            </a:r>
            <a:endParaRPr lang="en-US" altLang="zh-CN"/>
          </a:p>
        </p:txBody>
      </p:sp>
      <p:cxnSp>
        <p:nvCxnSpPr>
          <p:cNvPr id="38" name="直接连接符 37"/>
          <p:cNvCxnSpPr/>
          <p:nvPr/>
        </p:nvCxnSpPr>
        <p:spPr>
          <a:xfrm>
            <a:off x="1639570" y="1184275"/>
            <a:ext cx="5664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600325" y="1249680"/>
            <a:ext cx="5664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4190365" y="1223645"/>
            <a:ext cx="226695" cy="26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981575" y="1311275"/>
            <a:ext cx="5664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1876425" y="499745"/>
            <a:ext cx="4383405" cy="67119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2889885" y="473075"/>
            <a:ext cx="3462020" cy="7766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338320" y="486410"/>
            <a:ext cx="2052955" cy="68453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5325110" y="513080"/>
            <a:ext cx="1040130" cy="74993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915670" y="5673090"/>
            <a:ext cx="5488940" cy="78740"/>
          </a:xfrm>
          <a:prstGeom prst="line">
            <a:avLst/>
          </a:prstGeom>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073785" y="5988685"/>
            <a:ext cx="5146675" cy="368300"/>
          </a:xfrm>
          <a:prstGeom prst="rect">
            <a:avLst/>
          </a:prstGeom>
          <a:noFill/>
        </p:spPr>
        <p:txBody>
          <a:bodyPr wrap="square" rtlCol="0">
            <a:spAutoFit/>
          </a:bodyPr>
          <a:p>
            <a:r>
              <a:rPr lang="zh-CN" altLang="en-US"/>
              <a:t>词的权重</a:t>
            </a:r>
            <a:endParaRPr lang="zh-CN" altLang="en-US"/>
          </a:p>
        </p:txBody>
      </p:sp>
      <p:cxnSp>
        <p:nvCxnSpPr>
          <p:cNvPr id="48" name="直接连接符 47"/>
          <p:cNvCxnSpPr/>
          <p:nvPr/>
        </p:nvCxnSpPr>
        <p:spPr>
          <a:xfrm>
            <a:off x="6417945" y="513080"/>
            <a:ext cx="789940" cy="16713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190365" y="3448050"/>
            <a:ext cx="725170" cy="368300"/>
          </a:xfrm>
          <a:prstGeom prst="rect">
            <a:avLst/>
          </a:prstGeom>
          <a:noFill/>
        </p:spPr>
        <p:txBody>
          <a:bodyPr wrap="square" rtlCol="0">
            <a:spAutoFit/>
          </a:bodyPr>
          <a:p>
            <a:r>
              <a:rPr lang="en-US" altLang="zh-CN"/>
              <a:t>x4</a:t>
            </a:r>
            <a:endParaRPr lang="en-US" altLang="zh-CN"/>
          </a:p>
        </p:txBody>
      </p:sp>
      <p:sp>
        <p:nvSpPr>
          <p:cNvPr id="50" name="矩形 49"/>
          <p:cNvSpPr/>
          <p:nvPr/>
        </p:nvSpPr>
        <p:spPr>
          <a:xfrm>
            <a:off x="8300085" y="1781175"/>
            <a:ext cx="914400" cy="914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8102600" y="2816225"/>
            <a:ext cx="2395220" cy="368300"/>
          </a:xfrm>
          <a:prstGeom prst="rect">
            <a:avLst/>
          </a:prstGeom>
          <a:noFill/>
        </p:spPr>
        <p:txBody>
          <a:bodyPr wrap="square" rtlCol="0">
            <a:spAutoFit/>
          </a:bodyPr>
          <a:p>
            <a:r>
              <a:rPr lang="zh-CN" altLang="en-US"/>
              <a:t>得到的文本的向量</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1960" y="381000"/>
            <a:ext cx="11188700" cy="4799965"/>
          </a:xfrm>
          <a:prstGeom prst="rect">
            <a:avLst/>
          </a:prstGeom>
          <a:noFill/>
        </p:spPr>
        <p:txBody>
          <a:bodyPr wrap="square" rtlCol="0">
            <a:spAutoFit/>
          </a:bodyPr>
          <a:p>
            <a:endParaRPr lang="zh-CN" altLang="en-US"/>
          </a:p>
          <a:p>
            <a:r>
              <a:rPr lang="zh-CN" altLang="en-US"/>
              <a:t>/m/014g22</a:t>
            </a:r>
            <a:endParaRPr lang="zh-CN" altLang="en-US"/>
          </a:p>
          <a:p>
            <a:r>
              <a:rPr lang="zh-CN" altLang="en-US"/>
              <a:t>Mary Nell Steenburgen is an American actress. She won an Academy Award and a Golden Globe for playing the role of Lynda Dummar in Jonathan Demme's 1980 film Melvin and Howard."@en</a:t>
            </a:r>
            <a:endParaRPr lang="zh-CN" altLang="en-US"/>
          </a:p>
          <a:p>
            <a:endParaRPr lang="zh-CN" altLang="en-US"/>
          </a:p>
          <a:p>
            <a:r>
              <a:rPr lang="en-US" altLang="zh-CN"/>
              <a:t>spouse</a:t>
            </a:r>
            <a:endParaRPr lang="zh-CN" altLang="en-US"/>
          </a:p>
          <a:p>
            <a:endParaRPr lang="zh-CN" altLang="en-US"/>
          </a:p>
          <a:p>
            <a:r>
              <a:rPr lang="zh-CN" altLang="en-US"/>
              <a:t>/m/01c65z	</a:t>
            </a:r>
            <a:endParaRPr lang="zh-CN" altLang="en-US"/>
          </a:p>
          <a:p>
            <a:r>
              <a:rPr lang="zh-CN" altLang="en-US"/>
              <a:t>Malcolm McDowell is an English actor, known for his boisterous and sometimes villainous roles, whose career spans more than four decades. He trained as an actor at the London Academy of Music and Dramatic Art.\nMcDowell is known for the controversial films If...., O Lucky Man!, Caligula and A Clockwork Orange, for which he was nominated for a Golden Globe for his portrayal of Alex DeLarge. He has also played varied roles in films and television series of different genres, including The Employer, Tank Girl, Franklin and Bash, Time After Time, Star Trek Generations, the television series Our Friends in the North, Entourage, Heroes, Metalocalypse, the animated film Bolt, and Dr. Sam Loomis in the 2007 remake of Halloween. He also appeared in the music video for the 2009 Slipknot song \"Snuff\". He also narrated the 1982 documentary The Compleat Beatles. He received a star on the Hollywood Walk of Fame in 2012."@en</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5730" y="157480"/>
            <a:ext cx="11781155" cy="7477760"/>
          </a:xfrm>
          <a:prstGeom prst="rect">
            <a:avLst/>
          </a:prstGeom>
          <a:noFill/>
        </p:spPr>
        <p:txBody>
          <a:bodyPr wrap="square" rtlCol="0">
            <a:spAutoFit/>
          </a:bodyPr>
          <a:p>
            <a:r>
              <a:rPr lang="zh-CN" altLang="en-US"/>
              <a:t>/m/05zdk2</a:t>
            </a:r>
            <a:endParaRPr lang="zh-CN" altLang="en-US"/>
          </a:p>
          <a:p>
            <a:r>
              <a:rPr lang="zh-CN" altLang="en-US"/>
              <a:t>"</a:t>
            </a:r>
            <a:r>
              <a:rPr lang="zh-CN" altLang="en-US" b="1">
                <a:solidFill>
                  <a:schemeClr val="tx1"/>
                </a:solidFill>
              </a:rPr>
              <a:t>Raakhee Majumdar</a:t>
            </a:r>
            <a:r>
              <a:rPr lang="zh-CN" altLang="en-US"/>
              <a:t> is an Indian film actress, who has primarily appeared in Hindi films, as well as several Bengali films. </a:t>
            </a:r>
            <a:r>
              <a:rPr lang="zh-CN" altLang="en-US">
                <a:solidFill>
                  <a:srgbClr val="FF0000"/>
                </a:solidFill>
              </a:rPr>
              <a:t>She is popularly known as Raakhee Gulzar after her </a:t>
            </a:r>
            <a:r>
              <a:rPr lang="zh-CN" altLang="en-US" sz="2400">
                <a:solidFill>
                  <a:srgbClr val="FF0000"/>
                </a:solidFill>
              </a:rPr>
              <a:t>marriage </a:t>
            </a:r>
            <a:r>
              <a:rPr lang="zh-CN" altLang="en-US">
                <a:solidFill>
                  <a:srgbClr val="FF0000"/>
                </a:solidFill>
              </a:rPr>
              <a:t>to lyricist-director Gulzar. I</a:t>
            </a:r>
            <a:r>
              <a:rPr lang="zh-CN" altLang="en-US"/>
              <a:t>n four decades of acting, Raakhee won three Filmfare Awards and a National Film Award, among others. At the Filmfare, Raakhee has been nominated 16 times, making her the overall most-nominated performer in the female acting categories."@en</a:t>
            </a:r>
            <a:endParaRPr lang="zh-CN" altLang="en-US"/>
          </a:p>
          <a:p>
            <a:endParaRPr lang="zh-CN" altLang="en-US"/>
          </a:p>
          <a:p>
            <a:r>
              <a:rPr lang="en-US" altLang="zh-CN" sz="2000"/>
              <a:t>------spouse ----</a:t>
            </a:r>
            <a:r>
              <a:rPr lang="zh-CN" altLang="en-US" sz="2000" b="1">
                <a:sym typeface="+mn-ea"/>
              </a:rPr>
              <a:t>Sampooran Singh Kalra</a:t>
            </a:r>
            <a:endParaRPr lang="zh-CN" altLang="en-US" sz="2000" b="1">
              <a:sym typeface="+mn-ea"/>
            </a:endParaRPr>
          </a:p>
          <a:p>
            <a:r>
              <a:rPr lang="en-US" altLang="zh-CN" sz="2000" b="1">
                <a:sym typeface="+mn-ea"/>
              </a:rPr>
              <a:t>-</a:t>
            </a:r>
            <a:r>
              <a:rPr lang="en-US" altLang="zh-CN" sz="2000">
                <a:sym typeface="+mn-ea"/>
              </a:rPr>
              <a:t>----profession-</a:t>
            </a:r>
            <a:r>
              <a:rPr lang="en-US" altLang="zh-CN" sz="2000" b="1">
                <a:sym typeface="+mn-ea"/>
              </a:rPr>
              <a:t>---Actor</a:t>
            </a:r>
            <a:endParaRPr lang="en-US" altLang="zh-CN" sz="2000" b="1">
              <a:sym typeface="+mn-ea"/>
            </a:endParaRPr>
          </a:p>
          <a:p>
            <a:r>
              <a:rPr lang="en-US" altLang="zh-CN" sz="2000" b="1">
                <a:sym typeface="+mn-ea"/>
              </a:rPr>
              <a:t>--</a:t>
            </a:r>
            <a:r>
              <a:rPr lang="en-US" altLang="zh-CN" sz="2000">
                <a:sym typeface="+mn-ea"/>
              </a:rPr>
              <a:t>----nationality----</a:t>
            </a:r>
            <a:r>
              <a:rPr lang="en-US" altLang="zh-CN" sz="2000" b="1">
                <a:sym typeface="+mn-ea"/>
              </a:rPr>
              <a:t>-India</a:t>
            </a:r>
            <a:endParaRPr lang="en-US" altLang="zh-CN" sz="2000" b="1">
              <a:sym typeface="+mn-ea"/>
            </a:endParaRPr>
          </a:p>
          <a:p>
            <a:endParaRPr lang="en-US" altLang="zh-CN"/>
          </a:p>
          <a:p>
            <a:r>
              <a:rPr lang="zh-CN" altLang="en-US"/>
              <a:t>/m/05q9g1</a:t>
            </a:r>
            <a:endParaRPr lang="zh-CN" altLang="en-US"/>
          </a:p>
          <a:p>
            <a:r>
              <a:rPr lang="zh-CN" altLang="en-US" b="1">
                <a:solidFill>
                  <a:schemeClr val="tx1"/>
                </a:solidFill>
              </a:rPr>
              <a:t>Sampooran Singh Kalra</a:t>
            </a:r>
            <a:r>
              <a:rPr lang="zh-CN" altLang="en-US">
                <a:solidFill>
                  <a:srgbClr val="FF0000"/>
                </a:solidFill>
              </a:rPr>
              <a:t>, known popularly by his pen name Gulzar</a:t>
            </a:r>
            <a:r>
              <a:rPr lang="zh-CN" altLang="en-US"/>
              <a:t>, is an Indian poet, lyricist and Movie director. He primarily writes in Hindustani and Punjabi; besides several dialects of Hindi such as Braj Bhasha, Khariboli, Haryanvi and Marwari.\nGulzar was awarded the Padma Bhushan in 2004 for his contribution to the arts and the Sahitya Akademi Award in 2002. He has won a number of National Film Awards and 20 Filmfare Awards. At the 81st Academy Awards, he won the Academy Award for Best Original Song for \"Jai Ho\", for the film Slumdog Millionaire. On 31 January 2010, the same song won him a Grammy Award in the category of Grammy Award for Best Song Written for a Motion Picture, Television or Other Visual Media.\nGulzar's poetry is partly published in three compilations: Chand Pukhraaj Ka, Raat Pashminey Ki and Pandrah Paanch Pachattar. His short stories are published in Raavi-paar and Dhuan.\nAs a lyricist, Gulzar is best known for his association with the music directors Rahul Dev Burman, A. R. Rahman and Vishal Bhardwaj. He has also worked with other leading Bollywood music directors including Sachin Dev Burman, Salil Chowdhury, Shankar Jaikishan, Hemant Kumar, Laxmikant-Pyarelal, Madan Mohan, Rajesh Roshan, Anu Malik, and Shankar–Ehsaan–Loy. Along with lyrics, he has also contributed in many films as script, story and dialogue writer. Films directed by him have also won numerous awards and have been critically acclaimed. He also had worked on small screen by creating series Mirza Ghalib and Tahreer Munshi Premchand ki among others. He wrote lyrics for several Doordarshan serials including Hello Zindagi, Potli Baba ki and Jungle Book."@en</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4110</Words>
  <Application>WPS Presentation</Application>
  <PresentationFormat>宽屏</PresentationFormat>
  <Paragraphs>72</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Calibri</vt:lpstr>
      <vt:lpstr>DejaVu Sans</vt:lpstr>
      <vt:lpstr>Droid Sans Fallback</vt:lpstr>
      <vt:lpstr>微软雅黑</vt:lpstr>
      <vt:lpstr>宋体</vt:lpstr>
      <vt:lpstr>Arial Unicode MS</vt:lpstr>
      <vt:lpstr>Calibri Light</vt:lpstr>
      <vt:lpstr>NanumBarunGothic</vt:lpstr>
      <vt:lpstr>OpenSymbol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lileilai</dc:creator>
  <cp:lastModifiedBy>lileilai</cp:lastModifiedBy>
  <cp:revision>37</cp:revision>
  <dcterms:created xsi:type="dcterms:W3CDTF">2018-06-12T00:59:40Z</dcterms:created>
  <dcterms:modified xsi:type="dcterms:W3CDTF">2018-06-12T00:59:40Z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