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2" r:id="rId3"/>
    <p:sldId id="283" r:id="rId4"/>
    <p:sldId id="284" r:id="rId5"/>
    <p:sldId id="285" r:id="rId6"/>
    <p:sldId id="289" r:id="rId7"/>
    <p:sldId id="286" r:id="rId8"/>
    <p:sldId id="287" r:id="rId9"/>
    <p:sldId id="288" r:id="rId10"/>
    <p:sldId id="313" r:id="rId11"/>
    <p:sldId id="314" r:id="rId12"/>
    <p:sldId id="315" r:id="rId13"/>
    <p:sldId id="270" r:id="rId14"/>
    <p:sldId id="271" r:id="rId15"/>
    <p:sldId id="272" r:id="rId16"/>
    <p:sldId id="273" r:id="rId17"/>
    <p:sldId id="274" r:id="rId18"/>
    <p:sldId id="275" r:id="rId19"/>
    <p:sldId id="293" r:id="rId20"/>
    <p:sldId id="291" r:id="rId21"/>
    <p:sldId id="276" r:id="rId22"/>
    <p:sldId id="310" r:id="rId23"/>
    <p:sldId id="311" r:id="rId24"/>
    <p:sldId id="309" r:id="rId25"/>
    <p:sldId id="277" r:id="rId26"/>
    <p:sldId id="294" r:id="rId27"/>
    <p:sldId id="305" r:id="rId28"/>
    <p:sldId id="306" r:id="rId29"/>
    <p:sldId id="278" r:id="rId30"/>
    <p:sldId id="281" r:id="rId31"/>
    <p:sldId id="279" r:id="rId32"/>
    <p:sldId id="290" r:id="rId33"/>
    <p:sldId id="307" r:id="rId34"/>
    <p:sldId id="308" r:id="rId35"/>
    <p:sldId id="295" r:id="rId36"/>
    <p:sldId id="296" r:id="rId37"/>
    <p:sldId id="297" r:id="rId38"/>
    <p:sldId id="282" r:id="rId39"/>
    <p:sldId id="298" r:id="rId40"/>
    <p:sldId id="299" r:id="rId41"/>
    <p:sldId id="300" r:id="rId42"/>
    <p:sldId id="302" r:id="rId43"/>
    <p:sldId id="303" r:id="rId44"/>
    <p:sldId id="304" r:id="rId45"/>
    <p:sldId id="30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C5273-D546-4593-AB73-B44386829A7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0860-A0FA-4368-8A3A-409670D7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C0860-A0FA-4368-8A3A-409670D761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9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0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1F5D-0294-482C-B1CF-3711577E50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lv/sc2-data/blob/master/campaigns/liberty.sc2campaign/base.sc2data/GameData/UnitData.xml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策划配置系统</a:t>
            </a:r>
          </a:p>
        </p:txBody>
      </p:sp>
    </p:spTree>
    <p:extLst>
      <p:ext uri="{BB962C8B-B14F-4D97-AF65-F5344CB8AC3E}">
        <p14:creationId xmlns:p14="http://schemas.microsoft.com/office/powerpoint/2010/main" val="48059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386A-592C-425C-B934-E196033F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神秘海域</a:t>
            </a:r>
            <a:r>
              <a:rPr lang="en-US" altLang="zh-CN" dirty="0"/>
              <a:t>-Data Compiler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82193AC-7C65-400D-890A-C72D5607C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87905"/>
            <a:ext cx="10515600" cy="40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6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C930-7332-45A4-9A83-8F735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C63C80A-007E-4BEA-A5A0-8A59A8DF5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46834"/>
            <a:ext cx="5163127" cy="6760072"/>
          </a:xfrm>
        </p:spPr>
      </p:pic>
    </p:spTree>
    <p:extLst>
      <p:ext uri="{BB962C8B-B14F-4D97-AF65-F5344CB8AC3E}">
        <p14:creationId xmlns:p14="http://schemas.microsoft.com/office/powerpoint/2010/main" val="210117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0D0D-490E-4BD0-B203-E10ACE4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B9332-ECDE-4013-A55E-9E2203B7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星际由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galaxy</a:t>
            </a:r>
            <a:r>
              <a:rPr lang="zh-CN" altLang="en-US" dirty="0"/>
              <a:t>脚本构成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FEAR</a:t>
            </a:r>
            <a:r>
              <a:rPr lang="zh-CN" altLang="en-US" dirty="0"/>
              <a:t>则不用脚本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神秘海域则都是</a:t>
            </a:r>
            <a:r>
              <a:rPr lang="en-US" altLang="zh-CN" dirty="0"/>
              <a:t>lisp</a:t>
            </a:r>
            <a:r>
              <a:rPr lang="zh-CN" altLang="en-US" dirty="0"/>
              <a:t>脚本，数据在脚本里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21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Script 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Xml  </a:t>
            </a:r>
            <a:r>
              <a:rPr lang="zh-CN" altLang="en-US" dirty="0"/>
              <a:t>树结构，手工配置或工具生成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Csv  </a:t>
            </a:r>
            <a:r>
              <a:rPr lang="zh-CN" altLang="en-US" dirty="0"/>
              <a:t>表格结构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153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：每列定义程序用名和类型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自动生成加载代码</a:t>
            </a:r>
            <a:endParaRPr lang="en-US" altLang="zh-CN" dirty="0"/>
          </a:p>
          <a:p>
            <a:r>
              <a:rPr lang="zh-CN" altLang="en-US" dirty="0"/>
              <a:t>策划可以检验所填数据是否符合类型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（武林</a:t>
            </a:r>
            <a:r>
              <a:rPr lang="en-US" altLang="zh-CN" dirty="0"/>
              <a:t>1/10</a:t>
            </a:r>
            <a:r>
              <a:rPr lang="zh-CN" altLang="en-US" dirty="0"/>
              <a:t>是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1/150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2" y="3001167"/>
            <a:ext cx="4277322" cy="819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08D6EA-3B98-4652-B911-2A7085D47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95" y="4610156"/>
            <a:ext cx="6716062" cy="771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9B0E2C-9145-4E2D-A00E-418AF37A6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5629109"/>
            <a:ext cx="725906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：每张表有主键和唯一键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生成根据键值来找到行的代码，提高了查找效率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支持主键有多个</a:t>
            </a:r>
            <a:r>
              <a:rPr lang="en-US" altLang="zh-CN" dirty="0"/>
              <a:t>Key</a:t>
            </a:r>
            <a:r>
              <a:rPr lang="zh-CN" altLang="en-US" dirty="0"/>
              <a:t>（武林有</a:t>
            </a:r>
            <a:r>
              <a:rPr lang="en-US" altLang="zh-CN" dirty="0"/>
              <a:t>1/15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使用）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1" y="2985497"/>
            <a:ext cx="3753374" cy="91452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" y="3134154"/>
            <a:ext cx="5125165" cy="21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21BF9-1BB5-45E5-89A0-75A7A9D81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4713185"/>
            <a:ext cx="655411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：可配置表之间的索引关系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</a:t>
            </a:r>
            <a:r>
              <a:rPr lang="en-US" altLang="zh-CN" dirty="0"/>
              <a:t>ref</a:t>
            </a:r>
            <a:r>
              <a:rPr lang="zh-CN" altLang="en-US" dirty="0"/>
              <a:t>，</a:t>
            </a:r>
            <a:r>
              <a:rPr lang="en-US" altLang="zh-CN" dirty="0"/>
              <a:t>nullableRef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策划可检验所填数据是否符合这个索引约束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1" y="3429000"/>
            <a:ext cx="5420481" cy="809738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10" y="3047131"/>
            <a:ext cx="588727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6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：可配置索引到另一表多行，</a:t>
            </a:r>
            <a:r>
              <a:rPr lang="en-US" altLang="zh-CN" dirty="0" err="1"/>
              <a:t>listRef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策划可以把一个列很多的表拆成</a:t>
            </a:r>
            <a:r>
              <a:rPr lang="en-US" altLang="zh-CN" dirty="0"/>
              <a:t>2</a:t>
            </a:r>
            <a:r>
              <a:rPr lang="zh-CN" altLang="en-US" dirty="0"/>
              <a:t>个，变成多行来减少列数</a:t>
            </a:r>
            <a:endParaRPr lang="en-US" altLang="zh-CN" dirty="0"/>
          </a:p>
          <a:p>
            <a:r>
              <a:rPr lang="zh-CN" altLang="en-US" dirty="0"/>
              <a:t>对程序来说，代码不变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7" y="3539267"/>
            <a:ext cx="4382112" cy="70494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714"/>
            <a:ext cx="5372850" cy="21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584EF-CF3E-47F7-9419-EA3AC5695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3" y="4929014"/>
            <a:ext cx="554432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：类型支持自定义结构，多态结构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策划可更灵活的配置，同时兼具类型检测，索引检测这些功能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2" y="3090580"/>
            <a:ext cx="4344006" cy="266737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88" y="2957211"/>
            <a:ext cx="328658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E1F7-479C-41DF-B38F-059A4773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5507E4D6-D807-4A87-853D-68CCB401F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127468"/>
            <a:ext cx="6447764" cy="6587367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49EF54-7A42-49F2-8394-8118E415CEE5}"/>
              </a:ext>
            </a:extLst>
          </p:cNvPr>
          <p:cNvSpPr txBox="1"/>
          <p:nvPr/>
        </p:nvSpPr>
        <p:spPr>
          <a:xfrm>
            <a:off x="838200" y="2161308"/>
            <a:ext cx="2911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概念上有个合理的分层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增加了跨表的一致性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方便程序统一处理</a:t>
            </a:r>
          </a:p>
        </p:txBody>
      </p:sp>
    </p:spTree>
    <p:extLst>
      <p:ext uri="{BB962C8B-B14F-4D97-AF65-F5344CB8AC3E}">
        <p14:creationId xmlns:p14="http://schemas.microsoft.com/office/powerpoint/2010/main" val="31279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44D7-0980-4D69-AFD5-CB4AF10A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FE997-4986-4027-943D-5F35D3D2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星际争霸</a:t>
            </a:r>
            <a:r>
              <a:rPr lang="en-US" altLang="zh-CN" dirty="0"/>
              <a:t>2》《</a:t>
            </a:r>
            <a:r>
              <a:rPr lang="zh-CN" altLang="en-US" dirty="0"/>
              <a:t>极度恐慌</a:t>
            </a:r>
            <a:r>
              <a:rPr lang="en-US" altLang="zh-CN" dirty="0"/>
              <a:t>》《</a:t>
            </a:r>
            <a:r>
              <a:rPr lang="zh-CN" altLang="en-US" dirty="0"/>
              <a:t>神秘海域</a:t>
            </a:r>
            <a:r>
              <a:rPr lang="en-US" altLang="zh-CN" dirty="0"/>
              <a:t>》</a:t>
            </a:r>
            <a:r>
              <a:rPr lang="zh-CN" altLang="en-US" dirty="0"/>
              <a:t>的策划配置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个方面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lua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关注安全</a:t>
            </a:r>
            <a:endParaRPr lang="en-US" altLang="zh-CN" dirty="0"/>
          </a:p>
          <a:p>
            <a:pPr lvl="1"/>
            <a:r>
              <a:rPr lang="en-US" altLang="zh-CN" dirty="0"/>
              <a:t>Lua </a:t>
            </a:r>
            <a:r>
              <a:rPr lang="zh-CN" altLang="en-US" dirty="0"/>
              <a:t>关注启动速度和内存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大致实现</a:t>
            </a:r>
          </a:p>
        </p:txBody>
      </p:sp>
    </p:spTree>
    <p:extLst>
      <p:ext uri="{BB962C8B-B14F-4D97-AF65-F5344CB8AC3E}">
        <p14:creationId xmlns:p14="http://schemas.microsoft.com/office/powerpoint/2010/main" val="233979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6165-F574-401C-BE87-59E2C803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武林的多态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8975D-CA1E-466B-A2F3-96A51D20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1690688"/>
            <a:ext cx="5156199" cy="213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&lt;bean name="</a:t>
            </a:r>
            <a:r>
              <a:rPr lang="en-US" altLang="zh-CN" sz="1800" dirty="0" err="1"/>
              <a:t>achievement.completecondition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FinishAchievement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FinishTask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FinishActivity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RoleLevel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HaveFriends</a:t>
            </a:r>
            <a:r>
              <a:rPr lang="en-US" altLang="zh-CN" sz="1800" dirty="0"/>
              <a:t>"&gt;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FB42F-3BF5-48AA-9526-F99493A95329}"/>
              </a:ext>
            </a:extLst>
          </p:cNvPr>
          <p:cNvSpPr/>
          <p:nvPr/>
        </p:nvSpPr>
        <p:spPr>
          <a:xfrm>
            <a:off x="6363855" y="132277"/>
            <a:ext cx="5255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&lt;bean name="</a:t>
            </a:r>
            <a:r>
              <a:rPr lang="en-US" altLang="zh-CN" dirty="0" err="1"/>
              <a:t>buff.BuffLogic</a:t>
            </a:r>
            <a:r>
              <a:rPr lang="en-US" altLang="zh-CN" dirty="0"/>
              <a:t>" "&gt;</a:t>
            </a:r>
          </a:p>
          <a:p>
            <a:r>
              <a:rPr lang="en-US" altLang="zh-CN" dirty="0"/>
              <a:t>        &lt;bean name="Damage"&gt;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DamageImmune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DamageAbsorbReflect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name="Heal"&gt;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HealModifier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name="Period"&gt;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AttrModifier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name="God"&gt;</a:t>
            </a:r>
          </a:p>
          <a:p>
            <a:r>
              <a:rPr lang="en-US" altLang="zh-CN" dirty="0"/>
              <a:t>        &lt;bean name="Immune"&gt;</a:t>
            </a:r>
          </a:p>
          <a:p>
            <a:r>
              <a:rPr lang="en-US" altLang="zh-CN" dirty="0"/>
              <a:t>        &lt;bean name="Dispel"&gt;</a:t>
            </a:r>
          </a:p>
          <a:p>
            <a:r>
              <a:rPr lang="en-US" altLang="zh-CN" dirty="0"/>
              <a:t>        &lt;bean name="Mark"&gt;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9165C4-0652-475E-8979-5E37003983D0}"/>
              </a:ext>
            </a:extLst>
          </p:cNvPr>
          <p:cNvSpPr/>
          <p:nvPr/>
        </p:nvSpPr>
        <p:spPr>
          <a:xfrm>
            <a:off x="533400" y="39829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&lt;bean </a:t>
            </a:r>
            <a:r>
              <a:rPr lang="en-US" altLang="zh-CN" dirty="0"/>
              <a:t>name</a:t>
            </a:r>
            <a:r>
              <a:rPr lang="zh-CN" altLang="en-US" dirty="0"/>
              <a:t>="task.completecondition"</a:t>
            </a:r>
          </a:p>
          <a:p>
            <a:r>
              <a:rPr lang="zh-CN" altLang="en-US" dirty="0"/>
              <a:t>        &lt;bean name="KillMonster"&gt;</a:t>
            </a:r>
          </a:p>
          <a:p>
            <a:r>
              <a:rPr lang="zh-CN" altLang="en-US" dirty="0"/>
              <a:t>        &lt;bean name="TalkNpc"&gt;</a:t>
            </a:r>
          </a:p>
          <a:p>
            <a:r>
              <a:rPr lang="zh-CN" altLang="en-US" dirty="0"/>
              <a:t>        &lt;bean name="CollectItem"&gt;</a:t>
            </a:r>
          </a:p>
          <a:p>
            <a:r>
              <a:rPr lang="zh-CN" altLang="en-US" dirty="0"/>
              <a:t>        &lt;bean name="UseItem"&gt;</a:t>
            </a:r>
          </a:p>
          <a:p>
            <a:r>
              <a:rPr lang="zh-CN" altLang="en-US" dirty="0"/>
              <a:t>        &lt;bean name="ReachPoint"&gt;</a:t>
            </a:r>
          </a:p>
          <a:p>
            <a:r>
              <a:rPr lang="zh-CN" altLang="en-US" dirty="0"/>
              <a:t>        &lt;bean name="ReachPoints"&gt;</a:t>
            </a:r>
          </a:p>
          <a:p>
            <a:r>
              <a:rPr lang="zh-CN" altLang="en-US" dirty="0"/>
              <a:t>        &lt;bean name="Dye"&gt;</a:t>
            </a:r>
          </a:p>
          <a:p>
            <a:r>
              <a:rPr lang="zh-CN" altLang="en-US" dirty="0"/>
              <a:t>        &lt;bean name="GuardNpc"&gt;</a:t>
            </a:r>
          </a:p>
          <a:p>
            <a:r>
              <a:rPr lang="zh-CN" altLang="en-US" dirty="0"/>
              <a:t>        &lt;bean name="ReachLevel"&gt;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09724-0FAA-4409-A97A-5CEAD82B32CB}"/>
              </a:ext>
            </a:extLst>
          </p:cNvPr>
          <p:cNvSpPr/>
          <p:nvPr/>
        </p:nvSpPr>
        <p:spPr>
          <a:xfrm>
            <a:off x="6169892" y="43635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&lt;bean name="task.unlock"&gt;</a:t>
            </a:r>
          </a:p>
          <a:p>
            <a:r>
              <a:rPr lang="zh-CN" altLang="en-US" dirty="0"/>
              <a:t>        &lt;bean name="Level"&gt;</a:t>
            </a:r>
          </a:p>
          <a:p>
            <a:r>
              <a:rPr lang="zh-CN" altLang="en-US" dirty="0"/>
              <a:t>        &lt;bean name="TaskAndLevel"&gt;</a:t>
            </a:r>
          </a:p>
          <a:p>
            <a:r>
              <a:rPr lang="zh-CN" altLang="en-US" dirty="0"/>
              <a:t>        &lt;bean name="AddCoin"&gt;</a:t>
            </a:r>
          </a:p>
          <a:p>
            <a:r>
              <a:rPr lang="zh-CN" altLang="en-US" dirty="0"/>
              <a:t>        &lt;bean name="Star"&gt;</a:t>
            </a:r>
          </a:p>
          <a:p>
            <a:r>
              <a:rPr lang="zh-CN" altLang="en-US" dirty="0"/>
              <a:t>        &lt;bean name="Family"&gt;</a:t>
            </a:r>
          </a:p>
        </p:txBody>
      </p:sp>
    </p:spTree>
    <p:extLst>
      <p:ext uri="{BB962C8B-B14F-4D97-AF65-F5344CB8AC3E}">
        <p14:creationId xmlns:p14="http://schemas.microsoft.com/office/powerpoint/2010/main" val="33592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：单元格可写任意复合结构数据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灵活性进一步增加，等价于</a:t>
            </a:r>
            <a:r>
              <a:rPr lang="en-US" altLang="zh-CN" dirty="0"/>
              <a:t>xml</a:t>
            </a:r>
            <a:r>
              <a:rPr lang="zh-CN" altLang="en-US" dirty="0"/>
              <a:t>的表达能力了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" y="2704520"/>
            <a:ext cx="5334744" cy="41534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91" y="3310794"/>
            <a:ext cx="6868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80D0-B44A-4515-BA02-C5FC67CA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excel</a:t>
            </a:r>
            <a:r>
              <a:rPr lang="zh-CN" altLang="en-US" dirty="0"/>
              <a:t>一格中配置复杂结构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AA11-E25E-4D69-8055-9FEAE1C7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武林中有</a:t>
            </a:r>
            <a:r>
              <a:rPr lang="en-US" altLang="zh-CN" dirty="0"/>
              <a:t>1/20</a:t>
            </a:r>
            <a:r>
              <a:rPr lang="zh-CN" altLang="en-US" dirty="0"/>
              <a:t>的</a:t>
            </a:r>
            <a:r>
              <a:rPr lang="en-US" altLang="zh-CN" dirty="0"/>
              <a:t>column</a:t>
            </a:r>
            <a:r>
              <a:rPr lang="zh-CN" altLang="en-US" dirty="0"/>
              <a:t>用的单格压缩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旧的方案：在</a:t>
            </a:r>
            <a:r>
              <a:rPr lang="en-US" altLang="zh-CN" dirty="0"/>
              <a:t>bean</a:t>
            </a:r>
            <a:r>
              <a:rPr lang="zh-CN" altLang="en-US" dirty="0"/>
              <a:t>上，在</a:t>
            </a:r>
            <a:r>
              <a:rPr lang="en-US" altLang="zh-CN" dirty="0"/>
              <a:t>column</a:t>
            </a:r>
            <a:r>
              <a:rPr lang="zh-CN" altLang="en-US" dirty="0"/>
              <a:t>上配置</a:t>
            </a:r>
            <a:r>
              <a:rPr lang="en-US" altLang="zh-CN" dirty="0"/>
              <a:t>compress</a:t>
            </a:r>
            <a:r>
              <a:rPr lang="zh-CN" altLang="en-US" dirty="0"/>
              <a:t>，使用不同的分割符来构造复杂结构</a:t>
            </a:r>
            <a:endParaRPr lang="en-US" altLang="zh-CN" dirty="0"/>
          </a:p>
          <a:p>
            <a:pPr marL="285750" indent="-285750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581EA39-0568-46B3-8B65-FDA031DC4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904711"/>
              </p:ext>
            </p:extLst>
          </p:nvPr>
        </p:nvGraphicFramePr>
        <p:xfrm>
          <a:off x="1446068" y="4115356"/>
          <a:ext cx="2036041" cy="1676634"/>
        </p:xfrm>
        <a:graphic>
          <a:graphicData uri="http://schemas.openxmlformats.org/drawingml/2006/table">
            <a:tbl>
              <a:tblPr/>
              <a:tblGrid>
                <a:gridCol w="2036041">
                  <a:extLst>
                    <a:ext uri="{9D8B030D-6E8A-4147-A177-3AD203B41FA5}">
                      <a16:colId xmlns:a16="http://schemas.microsoft.com/office/drawing/2014/main" val="1036684001"/>
                    </a:ext>
                  </a:extLst>
                </a:gridCol>
              </a:tblGrid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普通道具奖励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10265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DropList@Common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49494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2751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68025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438937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1738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4AB2623-036E-4B12-8FF9-0DF6B6A0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115356"/>
            <a:ext cx="7154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0F74-89FA-4B79-B8D0-35AC07F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CD7B-994A-47C8-B9D4-3D27749F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嵌套的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必须使用不同的分隔符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没法表示带递归的多态结构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比如：</a:t>
            </a:r>
            <a:r>
              <a:rPr lang="en-US" altLang="zh-CN" dirty="0" err="1"/>
              <a:t>ConditionAnd</a:t>
            </a:r>
            <a:r>
              <a:rPr lang="en-US" altLang="zh-CN" dirty="0"/>
              <a:t>(cond1: Condition, cond2: Condition)</a:t>
            </a:r>
          </a:p>
          <a:p>
            <a:pPr marL="742950" lvl="1" indent="-285750"/>
            <a:endParaRPr lang="en-US" altLang="zh-CN" dirty="0"/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/>
              <a:t>bean</a:t>
            </a:r>
            <a:r>
              <a:rPr lang="zh-CN" altLang="en-US" dirty="0"/>
              <a:t>上定义</a:t>
            </a:r>
            <a:r>
              <a:rPr lang="en-US" altLang="zh-CN" dirty="0"/>
              <a:t>compress</a:t>
            </a:r>
            <a:r>
              <a:rPr lang="zh-CN" altLang="en-US" dirty="0"/>
              <a:t>后所有用到这个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都必须</a:t>
            </a:r>
            <a:r>
              <a:rPr lang="en-US" altLang="zh-CN" dirty="0"/>
              <a:t>compress</a:t>
            </a:r>
            <a:r>
              <a:rPr lang="zh-CN" altLang="en-US" dirty="0"/>
              <a:t>了。感觉</a:t>
            </a:r>
            <a:r>
              <a:rPr lang="en-US" altLang="zh-CN" dirty="0"/>
              <a:t>compress</a:t>
            </a:r>
            <a:r>
              <a:rPr lang="zh-CN" altLang="en-US" dirty="0"/>
              <a:t>不该是</a:t>
            </a:r>
            <a:r>
              <a:rPr lang="en-US" altLang="zh-CN" dirty="0"/>
              <a:t>bean</a:t>
            </a:r>
            <a:r>
              <a:rPr lang="zh-CN" altLang="en-US" dirty="0"/>
              <a:t>的属性，而应该是</a:t>
            </a:r>
            <a:r>
              <a:rPr lang="en-US" altLang="zh-CN" dirty="0"/>
              <a:t>column</a:t>
            </a:r>
            <a:r>
              <a:rPr lang="zh-CN" altLang="en-US" dirty="0"/>
              <a:t>的属性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3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78D9-9059-4F07-949B-123F8DD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解决方案：用</a:t>
            </a:r>
            <a:r>
              <a:rPr lang="en-US" altLang="zh-CN" dirty="0"/>
              <a:t>()</a:t>
            </a:r>
            <a:r>
              <a:rPr lang="zh-CN" altLang="en-US" dirty="0"/>
              <a:t>构成层级树结构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7ACC-5802-4850-87F9-354177E2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只在</a:t>
            </a:r>
            <a:r>
              <a:rPr lang="en-US" altLang="zh-CN" dirty="0"/>
              <a:t>column</a:t>
            </a:r>
            <a:r>
              <a:rPr lang="zh-CN" altLang="en-US" dirty="0"/>
              <a:t>上配置</a:t>
            </a:r>
            <a:r>
              <a:rPr lang="en-US" altLang="zh-CN" dirty="0" err="1"/>
              <a:t>compressAsOne</a:t>
            </a:r>
            <a:r>
              <a:rPr lang="zh-CN" altLang="en-US" dirty="0"/>
              <a:t>就好，不用再配置分隔符，都用逗号来分割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里面的</a:t>
            </a:r>
            <a:r>
              <a:rPr lang="en-US" altLang="zh-CN" dirty="0" err="1"/>
              <a:t>bean,list</a:t>
            </a:r>
            <a:r>
              <a:rPr lang="zh-CN" altLang="en-US" dirty="0"/>
              <a:t>用</a:t>
            </a:r>
            <a:r>
              <a:rPr lang="en-US" altLang="zh-CN" dirty="0"/>
              <a:t>()</a:t>
            </a:r>
            <a:r>
              <a:rPr lang="zh-CN" altLang="en-US" dirty="0"/>
              <a:t>扩起来，如果</a:t>
            </a:r>
            <a:r>
              <a:rPr lang="en-US" altLang="zh-CN" dirty="0"/>
              <a:t>bean</a:t>
            </a:r>
            <a:r>
              <a:rPr lang="zh-CN" altLang="en-US" dirty="0"/>
              <a:t>是多态，则</a:t>
            </a:r>
            <a:r>
              <a:rPr lang="en-US" altLang="zh-CN" dirty="0"/>
              <a:t>()</a:t>
            </a:r>
            <a:r>
              <a:rPr lang="zh-CN" altLang="en-US" dirty="0"/>
              <a:t>左边加上子</a:t>
            </a:r>
            <a:r>
              <a:rPr lang="en-US" altLang="zh-CN" dirty="0"/>
              <a:t>bean</a:t>
            </a:r>
            <a:r>
              <a:rPr lang="zh-CN" altLang="en-US" dirty="0"/>
              <a:t>名称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742950" lvl="1" indent="-285750"/>
            <a:r>
              <a:rPr lang="zh-CN" altLang="en-US" dirty="0"/>
              <a:t>这样以上道具第一行就可配置为：</a:t>
            </a:r>
            <a:r>
              <a:rPr lang="en-US" altLang="zh-CN" dirty="0"/>
              <a:t>(518,4),(511,1600)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C63401-B79D-44CF-86AB-E01AA3B5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46" y="4560707"/>
            <a:ext cx="8573696" cy="142894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E4BDFA-1C5F-4C88-B1A4-754C85CD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22766"/>
              </p:ext>
            </p:extLst>
          </p:nvPr>
        </p:nvGraphicFramePr>
        <p:xfrm>
          <a:off x="6096000" y="5275182"/>
          <a:ext cx="3403600" cy="539115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357146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compressAsOne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1185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TestCompress1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211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("range1",(100,120)),("range2", (300,400))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5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0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：支持定义枚举</a:t>
            </a:r>
            <a:r>
              <a:rPr lang="en-US" altLang="zh-CN" dirty="0"/>
              <a:t>-</a:t>
            </a:r>
            <a:r>
              <a:rPr lang="zh-CN" altLang="en-US" dirty="0"/>
              <a:t>避免魔数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程序可直接根据</a:t>
            </a:r>
            <a:r>
              <a:rPr lang="en-US" altLang="zh-CN" dirty="0"/>
              <a:t>name</a:t>
            </a:r>
            <a:r>
              <a:rPr lang="zh-CN" altLang="en-US" dirty="0"/>
              <a:t>找到表中一行，不需要根据</a:t>
            </a:r>
            <a:r>
              <a:rPr lang="en-US" altLang="zh-CN" dirty="0"/>
              <a:t>magic number</a:t>
            </a:r>
          </a:p>
          <a:p>
            <a:r>
              <a:rPr lang="zh-CN" altLang="en-US" dirty="0"/>
              <a:t>分</a:t>
            </a:r>
            <a:r>
              <a:rPr lang="en-US" altLang="zh-CN" dirty="0"/>
              <a:t>enum</a:t>
            </a:r>
            <a:r>
              <a:rPr lang="zh-CN" altLang="en-US" dirty="0"/>
              <a:t>和</a:t>
            </a:r>
            <a:r>
              <a:rPr lang="en-US" altLang="zh-CN" dirty="0"/>
              <a:t>enumPart</a:t>
            </a:r>
            <a:r>
              <a:rPr lang="zh-CN" altLang="en-US" dirty="0"/>
              <a:t>，</a:t>
            </a:r>
            <a:r>
              <a:rPr lang="en-US" altLang="zh-CN" dirty="0"/>
              <a:t>enum</a:t>
            </a:r>
            <a:r>
              <a:rPr lang="zh-CN" altLang="en-US" dirty="0"/>
              <a:t>不支持服务器热更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9" y="3207504"/>
            <a:ext cx="3610479" cy="127652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69" y="3523837"/>
            <a:ext cx="2514951" cy="201958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" y="4784529"/>
            <a:ext cx="479174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8E2E-888B-4D1E-82FF-A2DA258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武林配置中的枚举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D9CC5F-3EC3-4D53-94F5-19E29617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2475779"/>
            <a:ext cx="10515600" cy="2667371"/>
          </a:xfrm>
        </p:spPr>
      </p:pic>
    </p:spTree>
    <p:extLst>
      <p:ext uri="{BB962C8B-B14F-4D97-AF65-F5344CB8AC3E}">
        <p14:creationId xmlns:p14="http://schemas.microsoft.com/office/powerpoint/2010/main" val="172531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6EDA-460D-4CB6-8C3F-11532F3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全枚举的生成代码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8F9144-060A-4521-83F3-430373C1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4" y="4148132"/>
            <a:ext cx="2781688" cy="962159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CBEFCE72-1D17-4C3C-AAC0-B1352563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4" y="1501002"/>
            <a:ext cx="7030431" cy="1752845"/>
          </a:xfrm>
        </p:spPr>
      </p:pic>
    </p:spTree>
    <p:extLst>
      <p:ext uri="{BB962C8B-B14F-4D97-AF65-F5344CB8AC3E}">
        <p14:creationId xmlns:p14="http://schemas.microsoft.com/office/powerpoint/2010/main" val="56339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6C8A0-8CE7-47E1-931E-C88FA07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半枚举的生成代码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57FC7-A295-422D-A03C-BB1B835E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088"/>
            <a:ext cx="7849695" cy="1000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B9F572-6964-4183-9C01-A1C60FA6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000"/>
            <a:ext cx="311511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：更多的约束检测，以及部分提取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策划可配置数字，字符串长度限制</a:t>
            </a:r>
            <a:r>
              <a:rPr lang="en-US" altLang="zh-CN" dirty="0"/>
              <a:t>range</a:t>
            </a:r>
            <a:r>
              <a:rPr lang="zh-CN" altLang="en-US" dirty="0"/>
              <a:t>，这样如果配错打表不通过</a:t>
            </a:r>
            <a:endParaRPr lang="en-US" altLang="zh-CN" dirty="0"/>
          </a:p>
          <a:p>
            <a:r>
              <a:rPr lang="en-US" altLang="zh-CN" dirty="0"/>
              <a:t>CfgCheck.java</a:t>
            </a:r>
            <a:r>
              <a:rPr lang="zh-CN" altLang="en-US" dirty="0"/>
              <a:t>这是个扩展点，策划可提要求来让程序支持更多约束检测，这样如果配错服务器不启动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own</a:t>
            </a:r>
            <a:r>
              <a:rPr lang="zh-CN" altLang="en-US" dirty="0"/>
              <a:t>配置可以以</a:t>
            </a:r>
            <a:r>
              <a:rPr lang="en-US" altLang="zh-CN" dirty="0"/>
              <a:t>column</a:t>
            </a:r>
            <a:r>
              <a:rPr lang="zh-CN" altLang="en-US" dirty="0"/>
              <a:t>为单位提取部分配置数据，节省客户端内存</a:t>
            </a:r>
            <a:endParaRPr lang="en-US" altLang="zh-CN" dirty="0"/>
          </a:p>
          <a:p>
            <a:r>
              <a:rPr lang="zh-CN" altLang="en-US" dirty="0"/>
              <a:t>也支持通过</a:t>
            </a:r>
            <a:r>
              <a:rPr lang="en-US" altLang="zh-CN" dirty="0"/>
              <a:t>import</a:t>
            </a:r>
            <a:r>
              <a:rPr lang="zh-CN" altLang="en-US" dirty="0"/>
              <a:t>配置，分</a:t>
            </a:r>
            <a:r>
              <a:rPr lang="en-US" altLang="zh-CN" dirty="0"/>
              <a:t>serverconfig.xml, clientconfig.xml</a:t>
            </a:r>
            <a:r>
              <a:rPr lang="zh-CN" altLang="en-US" dirty="0"/>
              <a:t>，和诛仙一样根据目录来单独生成部分数据。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2" y="3553557"/>
            <a:ext cx="584916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EEA-12A6-4A3B-B815-15534341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星际争霸</a:t>
            </a:r>
            <a:r>
              <a:rPr lang="en-US" altLang="zh-CN" dirty="0"/>
              <a:t>2-Data Module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41EF66-57F8-421B-BF0D-8DCA04388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5" y="2217666"/>
            <a:ext cx="7221895" cy="3952226"/>
          </a:xfrm>
        </p:spPr>
      </p:pic>
    </p:spTree>
    <p:extLst>
      <p:ext uri="{BB962C8B-B14F-4D97-AF65-F5344CB8AC3E}">
        <p14:creationId xmlns:p14="http://schemas.microsoft.com/office/powerpoint/2010/main" val="177312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：国际化支持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支持国际化到单语言</a:t>
            </a:r>
            <a:endParaRPr lang="en-US" altLang="zh-CN" dirty="0"/>
          </a:p>
          <a:p>
            <a:r>
              <a:rPr lang="zh-CN" altLang="en-US" dirty="0"/>
              <a:t>支持多国语言客户端切换，并登陆同一个服务器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类型从</a:t>
            </a:r>
            <a:r>
              <a:rPr lang="en-US" altLang="zh-CN" dirty="0"/>
              <a:t>string</a:t>
            </a:r>
            <a:r>
              <a:rPr lang="zh-CN" altLang="en-US" dirty="0"/>
              <a:t>改为</a:t>
            </a:r>
            <a:r>
              <a:rPr lang="en-US" altLang="zh-CN" dirty="0"/>
              <a:t>text</a:t>
            </a:r>
          </a:p>
          <a:p>
            <a:r>
              <a:rPr lang="zh-CN" altLang="en-US" dirty="0"/>
              <a:t>多国语言支持，需要服务器记录下此用户的所用语言，然后发送比如公告协议时，自动选择对应语言。（</a:t>
            </a:r>
            <a:r>
              <a:rPr lang="en-US" altLang="zh-CN" dirty="0"/>
              <a:t>text</a:t>
            </a:r>
            <a:r>
              <a:rPr lang="zh-CN" altLang="en-US" dirty="0"/>
              <a:t>字段配置上保存这对应的多国语言，</a:t>
            </a:r>
            <a:r>
              <a:rPr lang="en-US" altLang="zh-CN" dirty="0"/>
              <a:t>gm</a:t>
            </a:r>
            <a:r>
              <a:rPr lang="zh-CN" altLang="en-US" dirty="0"/>
              <a:t>平台工具也得支持多国语言）</a:t>
            </a:r>
          </a:p>
        </p:txBody>
      </p:sp>
    </p:spTree>
    <p:extLst>
      <p:ext uri="{BB962C8B-B14F-4D97-AF65-F5344CB8AC3E}">
        <p14:creationId xmlns:p14="http://schemas.microsoft.com/office/powerpoint/2010/main" val="282638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列数太多怎么办？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一个复杂的树结构 如何拆分到多个表，使列数不太多</a:t>
            </a:r>
            <a:r>
              <a:rPr lang="en-US" altLang="zh-CN" dirty="0"/>
              <a:t>?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切割</a:t>
            </a:r>
            <a:r>
              <a:rPr lang="en-US" altLang="zh-CN" dirty="0"/>
              <a:t>bean</a:t>
            </a:r>
            <a:r>
              <a:rPr lang="zh-CN" altLang="en-US" dirty="0"/>
              <a:t>，把一个</a:t>
            </a:r>
            <a:r>
              <a:rPr lang="en-US" altLang="zh-CN" dirty="0"/>
              <a:t>bean</a:t>
            </a:r>
            <a:r>
              <a:rPr lang="zh-CN" altLang="en-US" dirty="0"/>
              <a:t>分成多个，共享相同的</a:t>
            </a:r>
            <a:r>
              <a:rPr lang="en-US" altLang="zh-CN" dirty="0"/>
              <a:t>primary key</a:t>
            </a:r>
            <a:r>
              <a:rPr lang="zh-CN" altLang="en-US" dirty="0"/>
              <a:t>，通过此</a:t>
            </a:r>
            <a:r>
              <a:rPr lang="en-US" altLang="zh-CN" dirty="0"/>
              <a:t>key</a:t>
            </a:r>
            <a:r>
              <a:rPr lang="zh-CN" altLang="en-US" dirty="0"/>
              <a:t>相连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切割</a:t>
            </a:r>
            <a:r>
              <a:rPr lang="en-US" altLang="zh-CN" dirty="0"/>
              <a:t>bean</a:t>
            </a:r>
            <a:r>
              <a:rPr lang="zh-CN" altLang="en-US" dirty="0"/>
              <a:t>里的</a:t>
            </a:r>
            <a:r>
              <a:rPr lang="en-US" altLang="zh-CN" dirty="0"/>
              <a:t>list&lt;bean2&gt;</a:t>
            </a:r>
            <a:r>
              <a:rPr lang="zh-CN" altLang="en-US" dirty="0"/>
              <a:t>，每个</a:t>
            </a:r>
            <a:r>
              <a:rPr lang="en-US" altLang="zh-CN" dirty="0"/>
              <a:t>bean2</a:t>
            </a:r>
            <a:r>
              <a:rPr lang="zh-CN" altLang="en-US" dirty="0"/>
              <a:t>在另一个</a:t>
            </a:r>
            <a:r>
              <a:rPr lang="en-US" altLang="zh-CN" dirty="0"/>
              <a:t>table</a:t>
            </a:r>
            <a:r>
              <a:rPr lang="zh-CN" altLang="en-US" dirty="0"/>
              <a:t>中，</a:t>
            </a:r>
            <a:r>
              <a:rPr lang="en-US" altLang="zh-CN" dirty="0"/>
              <a:t>bean2</a:t>
            </a:r>
            <a:r>
              <a:rPr lang="zh-CN" altLang="en-US" dirty="0"/>
              <a:t>里配置一个</a:t>
            </a:r>
            <a:r>
              <a:rPr lang="en-US" altLang="zh-CN" dirty="0"/>
              <a:t>column</a:t>
            </a:r>
            <a:r>
              <a:rPr lang="zh-CN" altLang="en-US" dirty="0"/>
              <a:t>为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primary key</a:t>
            </a:r>
            <a:r>
              <a:rPr lang="zh-CN" altLang="en-US" dirty="0"/>
              <a:t>，然后在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primary key</a:t>
            </a:r>
            <a:r>
              <a:rPr lang="zh-CN" altLang="en-US" dirty="0"/>
              <a:t>上配置</a:t>
            </a:r>
            <a:r>
              <a:rPr lang="en-US" altLang="zh-CN" dirty="0"/>
              <a:t>ref</a:t>
            </a:r>
            <a:r>
              <a:rPr lang="zh-CN" altLang="en-US" dirty="0"/>
              <a:t>，</a:t>
            </a:r>
            <a:r>
              <a:rPr lang="en-US" altLang="zh-CN" dirty="0" err="1"/>
              <a:t>refType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LIST</a:t>
            </a:r>
            <a:r>
              <a:rPr lang="zh-CN" altLang="en-US" dirty="0"/>
              <a:t>”，与</a:t>
            </a:r>
            <a:r>
              <a:rPr lang="en-US" altLang="zh-CN" dirty="0"/>
              <a:t>bean2</a:t>
            </a:r>
            <a:r>
              <a:rPr lang="zh-CN" altLang="en-US" dirty="0"/>
              <a:t>相连</a:t>
            </a:r>
          </a:p>
        </p:txBody>
      </p:sp>
    </p:spTree>
    <p:extLst>
      <p:ext uri="{BB962C8B-B14F-4D97-AF65-F5344CB8AC3E}">
        <p14:creationId xmlns:p14="http://schemas.microsoft.com/office/powerpoint/2010/main" val="370709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3FB0-05B7-4EE5-9C0C-91E68E0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武林配置的</a:t>
            </a:r>
            <a:r>
              <a:rPr lang="en-US" altLang="zh-CN" dirty="0"/>
              <a:t>schema</a:t>
            </a:r>
            <a:r>
              <a:rPr lang="zh-CN" altLang="en-US" dirty="0"/>
              <a:t>统计（</a:t>
            </a:r>
            <a:r>
              <a:rPr lang="en-US" altLang="zh-CN" dirty="0"/>
              <a:t>20200428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EE5EF-12B7-4BC4-889E-A0122930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706</a:t>
            </a:r>
            <a:r>
              <a:rPr lang="zh-CN" altLang="en-US" dirty="0"/>
              <a:t>个</a:t>
            </a:r>
            <a:r>
              <a:rPr lang="en-US" altLang="zh-CN" dirty="0"/>
              <a:t>Bean</a:t>
            </a:r>
          </a:p>
          <a:p>
            <a:pPr lvl="1"/>
            <a:r>
              <a:rPr lang="en-US" altLang="zh-CN" dirty="0"/>
              <a:t>220</a:t>
            </a:r>
            <a:r>
              <a:rPr lang="zh-CN" altLang="en-US" dirty="0"/>
              <a:t>个正常</a:t>
            </a:r>
            <a:r>
              <a:rPr lang="en-US" altLang="zh-CN" dirty="0"/>
              <a:t>Bean</a:t>
            </a:r>
          </a:p>
          <a:p>
            <a:pPr lvl="1"/>
            <a:r>
              <a:rPr lang="en-US" altLang="zh-CN" dirty="0"/>
              <a:t>23</a:t>
            </a:r>
            <a:r>
              <a:rPr lang="zh-CN" altLang="en-US" dirty="0"/>
              <a:t>个多态</a:t>
            </a:r>
            <a:r>
              <a:rPr lang="en-US" altLang="zh-CN" dirty="0"/>
              <a:t>Bean – </a:t>
            </a:r>
            <a:r>
              <a:rPr lang="zh-CN" altLang="en-US" dirty="0"/>
              <a:t>差不多</a:t>
            </a:r>
            <a:r>
              <a:rPr lang="en-US" altLang="zh-CN" dirty="0"/>
              <a:t>500</a:t>
            </a:r>
            <a:r>
              <a:rPr lang="zh-CN" altLang="en-US" dirty="0"/>
              <a:t>个子</a:t>
            </a:r>
            <a:r>
              <a:rPr lang="en-US" altLang="zh-CN" dirty="0"/>
              <a:t>Bean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1429</a:t>
            </a:r>
            <a:r>
              <a:rPr lang="zh-CN" altLang="en-US" dirty="0"/>
              <a:t>个</a:t>
            </a:r>
            <a:r>
              <a:rPr lang="en-US" altLang="zh-CN" dirty="0"/>
              <a:t>Table</a:t>
            </a:r>
            <a:r>
              <a:rPr lang="zh-CN" altLang="en-US" dirty="0"/>
              <a:t>（全部都有</a:t>
            </a:r>
            <a:r>
              <a:rPr lang="en-US" altLang="zh-CN" dirty="0"/>
              <a:t>Primary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92</a:t>
            </a:r>
            <a:r>
              <a:rPr lang="zh-CN" altLang="en-US" dirty="0"/>
              <a:t>个多列为主键</a:t>
            </a:r>
            <a:endParaRPr lang="en-US" altLang="zh-CN" dirty="0"/>
          </a:p>
          <a:p>
            <a:pPr lvl="1"/>
            <a:r>
              <a:rPr lang="en-US" altLang="zh-CN" dirty="0"/>
              <a:t>217</a:t>
            </a:r>
            <a:r>
              <a:rPr lang="zh-CN" altLang="en-US" dirty="0"/>
              <a:t>个全枚举，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en-US" altLang="zh-CN" dirty="0"/>
              <a:t>162</a:t>
            </a:r>
            <a:r>
              <a:rPr lang="zh-CN" altLang="en-US" dirty="0"/>
              <a:t>个半枚举，</a:t>
            </a:r>
            <a:r>
              <a:rPr lang="en-US" altLang="zh-CN" dirty="0" err="1"/>
              <a:t>EnumPart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Unique Key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9504</a:t>
            </a:r>
            <a:r>
              <a:rPr lang="zh-CN" altLang="en-US" dirty="0"/>
              <a:t>个</a:t>
            </a:r>
            <a:r>
              <a:rPr lang="en-US" altLang="zh-CN" dirty="0"/>
              <a:t>Column</a:t>
            </a:r>
          </a:p>
          <a:p>
            <a:pPr lvl="1"/>
            <a:r>
              <a:rPr lang="en-US" altLang="zh-CN" dirty="0"/>
              <a:t>2431</a:t>
            </a:r>
            <a:r>
              <a:rPr lang="zh-CN" altLang="en-US" dirty="0"/>
              <a:t>个外键约束，</a:t>
            </a:r>
            <a:r>
              <a:rPr lang="en-US" altLang="zh-CN" dirty="0"/>
              <a:t>Foreign Key</a:t>
            </a:r>
            <a:r>
              <a:rPr lang="zh-CN" altLang="en-US" dirty="0"/>
              <a:t>，</a:t>
            </a:r>
            <a:r>
              <a:rPr lang="en-US" altLang="zh-CN" dirty="0"/>
              <a:t>ref</a:t>
            </a:r>
          </a:p>
          <a:p>
            <a:pPr lvl="2"/>
            <a:r>
              <a:rPr lang="en-US" altLang="zh-CN" dirty="0"/>
              <a:t>527</a:t>
            </a:r>
            <a:r>
              <a:rPr lang="zh-CN" altLang="en-US" dirty="0"/>
              <a:t>个是</a:t>
            </a:r>
            <a:r>
              <a:rPr lang="en-US" altLang="zh-CN" dirty="0"/>
              <a:t>NULLABLE</a:t>
            </a:r>
          </a:p>
          <a:p>
            <a:pPr lvl="2"/>
            <a:r>
              <a:rPr lang="en-US" altLang="zh-CN" dirty="0"/>
              <a:t>15</a:t>
            </a:r>
            <a:r>
              <a:rPr lang="zh-CN" altLang="en-US" dirty="0"/>
              <a:t>个是</a:t>
            </a:r>
            <a:r>
              <a:rPr lang="en-US" altLang="zh-CN" dirty="0"/>
              <a:t>LIST</a:t>
            </a:r>
          </a:p>
          <a:p>
            <a:pPr lvl="1"/>
            <a:r>
              <a:rPr lang="en-US" altLang="zh-CN" dirty="0"/>
              <a:t>930</a:t>
            </a:r>
            <a:r>
              <a:rPr lang="zh-CN" altLang="en-US" dirty="0"/>
              <a:t>个是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61</a:t>
            </a:r>
            <a:r>
              <a:rPr lang="zh-CN" altLang="en-US" dirty="0"/>
              <a:t>个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512</a:t>
            </a:r>
            <a:r>
              <a:rPr lang="zh-CN" altLang="en-US" dirty="0"/>
              <a:t>个配置了只占</a:t>
            </a:r>
            <a:r>
              <a:rPr lang="en-US" altLang="zh-CN" dirty="0"/>
              <a:t>excel</a:t>
            </a:r>
            <a:r>
              <a:rPr lang="zh-CN" altLang="en-US" dirty="0"/>
              <a:t>一格，</a:t>
            </a:r>
            <a:r>
              <a:rPr lang="en-US" altLang="zh-CN" dirty="0"/>
              <a:t>compress</a:t>
            </a:r>
            <a:r>
              <a:rPr lang="zh-CN" altLang="en-US" dirty="0"/>
              <a:t>（之后都用</a:t>
            </a:r>
            <a:r>
              <a:rPr lang="en-US" altLang="zh-CN" dirty="0" err="1"/>
              <a:t>compressAsOne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个配置了取值范围约束，</a:t>
            </a:r>
            <a:r>
              <a:rPr lang="en-US" altLang="zh-CN" dirty="0"/>
              <a:t>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45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17EA-5C2A-466D-BE57-D30B77B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9D4A4-FF6A-4CBC-83E6-33036457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会直接生成</a:t>
            </a:r>
            <a:r>
              <a:rPr lang="en-US" altLang="zh-CN" dirty="0"/>
              <a:t>Record Link</a:t>
            </a:r>
            <a:r>
              <a:rPr lang="zh-CN" altLang="en-US" dirty="0"/>
              <a:t>的访问代码</a:t>
            </a:r>
            <a:endParaRPr lang="en-US" altLang="zh-CN" dirty="0"/>
          </a:p>
          <a:p>
            <a:pPr lvl="1"/>
            <a:r>
              <a:rPr lang="en-US" altLang="zh-CN" dirty="0" err="1"/>
              <a:t>refXxx</a:t>
            </a:r>
            <a:endParaRPr lang="en-US" altLang="zh-CN" dirty="0"/>
          </a:p>
          <a:p>
            <a:pPr lvl="1"/>
            <a:r>
              <a:rPr lang="en-US" altLang="zh-CN" dirty="0" err="1"/>
              <a:t>nullableRefXxx</a:t>
            </a:r>
            <a:endParaRPr lang="en-US" altLang="zh-CN" dirty="0"/>
          </a:p>
          <a:p>
            <a:pPr lvl="1"/>
            <a:r>
              <a:rPr lang="en-US" altLang="zh-CN" dirty="0" err="1"/>
              <a:t>listRefXxx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对配置的查询比如</a:t>
            </a:r>
            <a:r>
              <a:rPr lang="en-US" altLang="zh-CN" dirty="0" err="1"/>
              <a:t>config.item.Commonitem.get</a:t>
            </a:r>
            <a:r>
              <a:rPr lang="en-US" altLang="zh-CN" dirty="0"/>
              <a:t>(</a:t>
            </a:r>
            <a:r>
              <a:rPr lang="en-US" altLang="zh-CN" dirty="0" err="1"/>
              <a:t>itemId</a:t>
            </a:r>
            <a:r>
              <a:rPr lang="en-US" altLang="zh-CN" dirty="0"/>
              <a:t>)</a:t>
            </a:r>
            <a:r>
              <a:rPr lang="zh-CN" altLang="en-US" dirty="0"/>
              <a:t>，只应存在在协议的处理函数啊这些入口，内部的函数里尽量不要有配置查询，因为这些</a:t>
            </a:r>
            <a:r>
              <a:rPr lang="en-US" altLang="zh-CN" dirty="0"/>
              <a:t>link</a:t>
            </a:r>
            <a:r>
              <a:rPr lang="zh-CN" altLang="en-US" dirty="0"/>
              <a:t>访问代码已经生成了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69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CDEB-0CEB-4ED8-9E27-E20703C7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java--</a:t>
            </a:r>
            <a:r>
              <a:rPr lang="zh-CN" altLang="en-US" dirty="0"/>
              <a:t>关注安全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EF3A2-214D-44DC-B775-3CF65EC2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读取配置分</a:t>
            </a:r>
            <a:r>
              <a:rPr lang="en-US" altLang="zh-CN" dirty="0"/>
              <a:t>2</a:t>
            </a:r>
            <a:r>
              <a:rPr lang="zh-CN" altLang="en-US" dirty="0"/>
              <a:t>阶段</a:t>
            </a:r>
            <a:endParaRPr lang="en-US" altLang="zh-CN" dirty="0"/>
          </a:p>
          <a:p>
            <a:pPr lvl="1"/>
            <a:r>
              <a:rPr lang="en-US" altLang="zh-CN" dirty="0"/>
              <a:t>Read </a:t>
            </a:r>
            <a:r>
              <a:rPr lang="zh-CN" altLang="en-US" dirty="0"/>
              <a:t>读取配置数据</a:t>
            </a:r>
            <a:endParaRPr lang="en-US" altLang="zh-CN" dirty="0"/>
          </a:p>
          <a:p>
            <a:pPr lvl="1"/>
            <a:r>
              <a:rPr lang="en-US" altLang="zh-CN" dirty="0"/>
              <a:t>Resolve </a:t>
            </a:r>
            <a:r>
              <a:rPr lang="zh-CN" altLang="en-US" dirty="0"/>
              <a:t>外键，检验数据约束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refXxx</a:t>
            </a:r>
            <a:r>
              <a:rPr lang="zh-CN" altLang="en-US" dirty="0"/>
              <a:t>，使用时可不用判</a:t>
            </a:r>
            <a:r>
              <a:rPr lang="en-US" altLang="zh-CN" dirty="0"/>
              <a:t>null</a:t>
            </a:r>
            <a:r>
              <a:rPr lang="zh-CN" altLang="en-US" dirty="0"/>
              <a:t>（因为</a:t>
            </a:r>
            <a:r>
              <a:rPr lang="en-US" altLang="zh-CN" dirty="0"/>
              <a:t>resolve</a:t>
            </a:r>
            <a:r>
              <a:rPr lang="zh-CN" altLang="en-US" dirty="0"/>
              <a:t>阶段会抛异常），如果是</a:t>
            </a:r>
            <a:r>
              <a:rPr lang="en-US" altLang="zh-CN" dirty="0"/>
              <a:t>nullableRef</a:t>
            </a:r>
            <a:r>
              <a:rPr lang="zh-CN" altLang="en-US" dirty="0"/>
              <a:t>则要判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63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B1A7F-6F6D-4194-98D2-105C3852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AADC-07DF-4ACA-86BA-0220BDA5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8818" cy="3171248"/>
          </a:xfrm>
        </p:spPr>
        <p:txBody>
          <a:bodyPr>
            <a:normAutofit/>
          </a:bodyPr>
          <a:lstStyle/>
          <a:p>
            <a:pPr lvl="2"/>
            <a:endParaRPr lang="en-US" altLang="zh-CN" dirty="0"/>
          </a:p>
          <a:p>
            <a:r>
              <a:rPr lang="zh-CN" altLang="en-US" dirty="0"/>
              <a:t>所有的配置有一个统一的入口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时多线程会正确一点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883B6-594D-41B8-B54A-30C85D5FD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1" y="3840448"/>
            <a:ext cx="8823036" cy="17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5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8BDC-CD20-496A-9A72-B29F223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5A42A-3C0D-4467-98BD-04211CA5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java</a:t>
            </a:r>
            <a:r>
              <a:rPr lang="zh-CN" altLang="en-US" dirty="0"/>
              <a:t>代码会附带</a:t>
            </a:r>
            <a:r>
              <a:rPr lang="en-US" altLang="zh-CN" dirty="0"/>
              <a:t>schema</a:t>
            </a:r>
            <a:r>
              <a:rPr lang="zh-CN" altLang="en-US" dirty="0"/>
              <a:t>（</a:t>
            </a:r>
            <a:r>
              <a:rPr lang="en-US" altLang="zh-CN" dirty="0"/>
              <a:t>ConfigCodeSchema.java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，不用从生成的的访问类反射取结构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，把枚举的具体值视为</a:t>
            </a:r>
            <a:r>
              <a:rPr lang="en-US" altLang="zh-CN" dirty="0"/>
              <a:t>schema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C99DD-828A-4DA9-B305-A70BF2E90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25" y="3311861"/>
            <a:ext cx="455358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E5D48-94FB-4384-9D60-6D4ABD49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8247-2851-4F4C-A6C9-0E38F11D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java</a:t>
            </a:r>
            <a:r>
              <a:rPr lang="zh-CN" altLang="en-US" dirty="0"/>
              <a:t>二进制数据在数据头自带</a:t>
            </a:r>
            <a:r>
              <a:rPr lang="en-US" altLang="zh-CN" dirty="0"/>
              <a:t>schema</a:t>
            </a:r>
          </a:p>
          <a:p>
            <a:endParaRPr lang="en-US" altLang="zh-CN" dirty="0"/>
          </a:p>
          <a:p>
            <a:r>
              <a:rPr lang="en-US" altLang="zh-CN" dirty="0"/>
              <a:t>Reload</a:t>
            </a:r>
            <a:r>
              <a:rPr lang="zh-CN" altLang="en-US" dirty="0"/>
              <a:t>时会比较代码</a:t>
            </a:r>
            <a:r>
              <a:rPr lang="en-US" altLang="zh-CN" dirty="0"/>
              <a:t>code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是否和数据</a:t>
            </a:r>
            <a:r>
              <a:rPr lang="en-US" altLang="zh-CN" dirty="0"/>
              <a:t>data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兼容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兼容给才能</a:t>
            </a:r>
            <a:r>
              <a:rPr lang="en-US" altLang="zh-CN" dirty="0"/>
              <a:t>reload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1"/>
            <a:r>
              <a:rPr lang="zh-CN" altLang="en-US" dirty="0"/>
              <a:t>全枚举必须不变，但枚举里的具体属性可变</a:t>
            </a:r>
            <a:endParaRPr lang="en-US" altLang="zh-CN" dirty="0"/>
          </a:p>
          <a:p>
            <a:pPr lvl="1"/>
            <a:r>
              <a:rPr lang="zh-CN" altLang="en-US" dirty="0"/>
              <a:t>半枚举只能增，不能减</a:t>
            </a:r>
            <a:endParaRPr lang="en-US" altLang="zh-CN" dirty="0"/>
          </a:p>
          <a:p>
            <a:pPr lvl="1"/>
            <a:r>
              <a:rPr lang="zh-CN" altLang="en-US" dirty="0"/>
              <a:t>可增加</a:t>
            </a:r>
            <a:r>
              <a:rPr lang="en-US" altLang="zh-CN" dirty="0"/>
              <a:t>table</a:t>
            </a:r>
            <a:r>
              <a:rPr lang="zh-CN" altLang="en-US" dirty="0"/>
              <a:t>，不能减少</a:t>
            </a:r>
            <a:r>
              <a:rPr lang="en-US" altLang="zh-CN" dirty="0"/>
              <a:t>table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657F8-1454-4ECD-89C4-48B9E14F8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32" y="3568663"/>
            <a:ext cx="3038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6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lua—</a:t>
            </a:r>
            <a:r>
              <a:rPr lang="zh-CN" altLang="en-US" dirty="0"/>
              <a:t>关注加载速度和内存最小化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3DACD-8100-47E8-9474-ADC6EE8F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9" y="1690688"/>
            <a:ext cx="674464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56D0-3AE4-4E9D-9FF5-A4A69D4A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5817-A8BF-4A6F-8290-32EF3DEB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最初是二进制存储然后再</a:t>
            </a:r>
            <a:r>
              <a:rPr lang="en-US" altLang="zh-CN" dirty="0"/>
              <a:t>zip,</a:t>
            </a:r>
            <a:r>
              <a:rPr lang="zh-CN" altLang="en-US" dirty="0"/>
              <a:t>启动时</a:t>
            </a:r>
            <a:r>
              <a:rPr lang="en-US" altLang="zh-CN" dirty="0"/>
              <a:t>lua</a:t>
            </a:r>
            <a:r>
              <a:rPr lang="zh-CN" altLang="en-US" dirty="0"/>
              <a:t>读取</a:t>
            </a:r>
            <a:r>
              <a:rPr lang="en-US" altLang="zh-CN" dirty="0"/>
              <a:t>zip</a:t>
            </a:r>
            <a:r>
              <a:rPr lang="zh-CN" altLang="en-US" dirty="0"/>
              <a:t>加载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上线前优化：数据存储到</a:t>
            </a:r>
            <a:r>
              <a:rPr lang="en-US" altLang="zh-CN" dirty="0"/>
              <a:t>lua</a:t>
            </a:r>
            <a:r>
              <a:rPr lang="zh-CN" altLang="en-US" dirty="0"/>
              <a:t>文件里</a:t>
            </a:r>
            <a:r>
              <a:rPr lang="en-US" altLang="zh-CN" dirty="0"/>
              <a:t>,table</a:t>
            </a:r>
            <a:r>
              <a:rPr lang="zh-CN" altLang="en-US" dirty="0"/>
              <a:t>用</a:t>
            </a:r>
            <a:r>
              <a:rPr lang="en-US" altLang="zh-CN" dirty="0"/>
              <a:t>array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加载速度提高</a:t>
            </a:r>
            <a:r>
              <a:rPr lang="en-US" altLang="zh-CN" dirty="0"/>
              <a:t>10</a:t>
            </a:r>
            <a:r>
              <a:rPr lang="zh-CN" altLang="en-US" dirty="0"/>
              <a:t>倍，从</a:t>
            </a:r>
            <a:r>
              <a:rPr lang="en-US" altLang="zh-CN" dirty="0"/>
              <a:t>2.3s</a:t>
            </a:r>
            <a:r>
              <a:rPr lang="zh-CN" altLang="en-US" dirty="0"/>
              <a:t>提高到</a:t>
            </a:r>
            <a:r>
              <a:rPr lang="en-US" altLang="zh-CN" dirty="0"/>
              <a:t>0.24s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把数据格式从</a:t>
            </a:r>
            <a:r>
              <a:rPr lang="en-US" altLang="zh-CN" dirty="0"/>
              <a:t>{a=1,b=2,c=3}</a:t>
            </a:r>
            <a:r>
              <a:rPr lang="zh-CN" altLang="en-US" dirty="0"/>
              <a:t>变成</a:t>
            </a:r>
            <a:r>
              <a:rPr lang="en-US" altLang="zh-CN" dirty="0"/>
              <a:t>{1,2,3}(</a:t>
            </a:r>
            <a:r>
              <a:rPr lang="zh-CN" altLang="en-US" dirty="0"/>
              <a:t>利用</a:t>
            </a:r>
            <a:r>
              <a:rPr lang="en-US" altLang="zh-CN" dirty="0"/>
              <a:t>metatable,__index</a:t>
            </a:r>
            <a:r>
              <a:rPr lang="zh-CN" altLang="en-US" dirty="0"/>
              <a:t>程序接口不变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内存从</a:t>
            </a:r>
            <a:r>
              <a:rPr lang="en-US" altLang="zh-CN" dirty="0"/>
              <a:t>42M</a:t>
            </a:r>
            <a:r>
              <a:rPr lang="zh-CN" altLang="en-US" dirty="0"/>
              <a:t>优化到</a:t>
            </a:r>
            <a:r>
              <a:rPr lang="en-US" altLang="zh-CN" dirty="0"/>
              <a:t>26M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7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1D12A-B6B7-4F95-AC30-B053706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53E0BE-6B15-47A7-B42A-AAEDF6018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7"/>
            <a:ext cx="8863993" cy="64928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8122F3-C9F0-4D4A-ACCC-7FA3D08FF994}"/>
              </a:ext>
            </a:extLst>
          </p:cNvPr>
          <p:cNvSpPr txBox="1"/>
          <p:nvPr/>
        </p:nvSpPr>
        <p:spPr>
          <a:xfrm>
            <a:off x="9820563" y="2124363"/>
            <a:ext cx="1533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36808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1731-7D1D-48F8-963F-AE68AC6F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B3051-E4ED-46F3-9AA5-ACADEF41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延迟加载</a:t>
            </a:r>
            <a:r>
              <a:rPr lang="en-US" altLang="zh-CN" dirty="0"/>
              <a:t>lua,</a:t>
            </a:r>
            <a:r>
              <a:rPr lang="zh-CN" altLang="en-US" dirty="0"/>
              <a:t>只有需要用到表的时候再</a:t>
            </a:r>
            <a:r>
              <a:rPr lang="en-US" altLang="zh-CN" dirty="0"/>
              <a:t>require</a:t>
            </a:r>
            <a:r>
              <a:rPr lang="zh-CN" altLang="en-US" dirty="0"/>
              <a:t>。比如调用</a:t>
            </a:r>
            <a:r>
              <a:rPr lang="en-US" altLang="zh-CN" dirty="0" err="1"/>
              <a:t>cfg.item.commonitem.get</a:t>
            </a:r>
            <a:r>
              <a:rPr lang="en-US" altLang="zh-CN" dirty="0"/>
              <a:t>(xxx)</a:t>
            </a:r>
            <a:r>
              <a:rPr lang="zh-CN" altLang="en-US" dirty="0"/>
              <a:t>调用到</a:t>
            </a:r>
            <a:r>
              <a:rPr lang="en-US" altLang="zh-CN" dirty="0"/>
              <a:t>.get</a:t>
            </a:r>
            <a:r>
              <a:rPr lang="zh-CN" altLang="en-US" dirty="0"/>
              <a:t>时再去</a:t>
            </a:r>
            <a:r>
              <a:rPr lang="en-US" altLang="zh-CN" dirty="0"/>
              <a:t>require "</a:t>
            </a:r>
            <a:r>
              <a:rPr lang="en-US" altLang="zh-CN" dirty="0" err="1"/>
              <a:t>cfg.item.commonitem</a:t>
            </a:r>
            <a:r>
              <a:rPr lang="en-US" altLang="zh-CN" dirty="0"/>
              <a:t>"</a:t>
            </a:r>
            <a:r>
              <a:rPr lang="zh-CN" altLang="en-US" dirty="0"/>
              <a:t>表。</a:t>
            </a:r>
            <a:endParaRPr lang="en-US" altLang="zh-CN" dirty="0"/>
          </a:p>
          <a:p>
            <a:pPr lvl="1"/>
            <a:r>
              <a:rPr lang="zh-CN" altLang="en-US" dirty="0"/>
              <a:t>可以提升加载速度和减少内存占用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(</a:t>
            </a:r>
            <a:r>
              <a:rPr lang="zh-CN" altLang="en-US" dirty="0"/>
              <a:t>上线</a:t>
            </a:r>
            <a:r>
              <a:rPr lang="en-US" altLang="zh-CN" dirty="0"/>
              <a:t>1</a:t>
            </a:r>
            <a:r>
              <a:rPr lang="zh-CN" altLang="en-US" dirty="0"/>
              <a:t>年半</a:t>
            </a:r>
            <a:r>
              <a:rPr lang="en-US" altLang="zh-CN" dirty="0"/>
              <a:t>)</a:t>
            </a:r>
            <a:r>
              <a:rPr lang="zh-CN" altLang="en-US" dirty="0"/>
              <a:t>数据：</a:t>
            </a:r>
            <a:endParaRPr lang="en-US" altLang="zh-CN" dirty="0"/>
          </a:p>
          <a:p>
            <a:pPr lvl="1"/>
            <a:r>
              <a:rPr lang="zh-CN" altLang="en-US" dirty="0"/>
              <a:t>策划配表数据全部加载的话占用内存到</a:t>
            </a:r>
            <a:r>
              <a:rPr lang="en-US" altLang="zh-CN" dirty="0"/>
              <a:t>99.2M</a:t>
            </a:r>
            <a:r>
              <a:rPr lang="zh-CN" altLang="en-US" dirty="0"/>
              <a:t>了</a:t>
            </a:r>
            <a:r>
              <a:rPr lang="en-US" altLang="zh-CN" dirty="0"/>
              <a:t>(</a:t>
            </a:r>
            <a:r>
              <a:rPr lang="en-US" altLang="zh-CN" dirty="0" err="1"/>
              <a:t>luajit</a:t>
            </a:r>
            <a:r>
              <a:rPr lang="zh-CN" altLang="en-US" dirty="0"/>
              <a:t>是</a:t>
            </a:r>
            <a:r>
              <a:rPr lang="en-US" altLang="zh-CN" dirty="0"/>
              <a:t>99.2M,</a:t>
            </a:r>
            <a:r>
              <a:rPr lang="zh-CN" altLang="en-US" dirty="0"/>
              <a:t>对应官方</a:t>
            </a:r>
            <a:r>
              <a:rPr lang="en-US" altLang="zh-CN" dirty="0"/>
              <a:t>lua</a:t>
            </a:r>
            <a:r>
              <a:rPr lang="zh-CN" altLang="en-US" dirty="0"/>
              <a:t>是</a:t>
            </a:r>
            <a:r>
              <a:rPr lang="en-US" altLang="zh-CN" dirty="0"/>
              <a:t>155.7M)</a:t>
            </a:r>
            <a:r>
              <a:rPr lang="zh-CN" altLang="en-US" dirty="0"/>
              <a:t>，需要优化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34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14A3-2197-4381-AA3B-CF00F2D3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730C-1987-4ACE-A97B-D1719883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提取公共结构。在同一个表中共享。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99.2M</a:t>
            </a:r>
            <a:r>
              <a:rPr lang="zh-CN" altLang="en-US" dirty="0"/>
              <a:t>优化到</a:t>
            </a:r>
            <a:r>
              <a:rPr lang="en-US" altLang="zh-CN" dirty="0"/>
              <a:t>70.3M</a:t>
            </a:r>
            <a:r>
              <a:rPr lang="zh-CN" altLang="en-US" dirty="0"/>
              <a:t>，优化掉了</a:t>
            </a:r>
            <a:r>
              <a:rPr lang="en-US" altLang="zh-CN" dirty="0"/>
              <a:t>30</a:t>
            </a:r>
            <a:r>
              <a:rPr lang="zh-CN" altLang="en-US" dirty="0"/>
              <a:t>Ｍ（只提取空</a:t>
            </a:r>
            <a:r>
              <a:rPr lang="en-US" altLang="zh-CN" dirty="0"/>
              <a:t>table</a:t>
            </a:r>
            <a:r>
              <a:rPr lang="zh-CN" altLang="en-US" dirty="0"/>
              <a:t>｛｝就优化了</a:t>
            </a:r>
            <a:r>
              <a:rPr lang="en-US" altLang="zh-CN" dirty="0"/>
              <a:t>10</a:t>
            </a:r>
            <a:r>
              <a:rPr lang="zh-CN" altLang="en-US" dirty="0"/>
              <a:t>多Ｍ）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结构</a:t>
            </a:r>
            <a:r>
              <a:rPr lang="en-US" altLang="zh-CN" dirty="0"/>
              <a:t>bean</a:t>
            </a:r>
            <a:r>
              <a:rPr lang="zh-CN" altLang="en-US" dirty="0"/>
              <a:t>中所有</a:t>
            </a:r>
            <a:r>
              <a:rPr lang="en-US" altLang="zh-CN" dirty="0"/>
              <a:t>bool</a:t>
            </a:r>
            <a:r>
              <a:rPr lang="zh-CN" altLang="en-US" dirty="0"/>
              <a:t>类型数压缩成一个</a:t>
            </a:r>
            <a:r>
              <a:rPr lang="en-US" altLang="zh-CN" dirty="0"/>
              <a:t>int</a:t>
            </a:r>
            <a:r>
              <a:rPr lang="zh-CN" altLang="en-US" dirty="0"/>
              <a:t>。当然程序接口仍然不变。比如其中一行是｛</a:t>
            </a:r>
            <a:r>
              <a:rPr lang="en-US" altLang="zh-CN" dirty="0"/>
              <a:t>100, true, false, "</a:t>
            </a:r>
            <a:r>
              <a:rPr lang="en-US" altLang="zh-CN" dirty="0" err="1"/>
              <a:t>abc</a:t>
            </a:r>
            <a:r>
              <a:rPr lang="en-US" altLang="zh-CN" dirty="0"/>
              <a:t>", true, true</a:t>
            </a:r>
            <a:r>
              <a:rPr lang="zh-CN" altLang="en-US" dirty="0"/>
              <a:t>｝</a:t>
            </a:r>
            <a:r>
              <a:rPr lang="en-US" altLang="zh-CN" dirty="0"/>
              <a:t>,</a:t>
            </a:r>
            <a:r>
              <a:rPr lang="zh-CN" altLang="en-US" dirty="0"/>
              <a:t>压缩后变成｛</a:t>
            </a:r>
            <a:r>
              <a:rPr lang="en-US" altLang="zh-CN" dirty="0"/>
              <a:t>100, 0xb, 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en-US" dirty="0"/>
              <a:t>｝，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变成一个</a:t>
            </a:r>
            <a:r>
              <a:rPr lang="en-US" altLang="zh-CN" dirty="0"/>
              <a:t>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内存变为</a:t>
            </a:r>
            <a:r>
              <a:rPr lang="en-US" altLang="zh-CN" dirty="0"/>
              <a:t>68.4M</a:t>
            </a:r>
            <a:r>
              <a:rPr lang="zh-CN" altLang="en-US" dirty="0"/>
              <a:t>降了</a:t>
            </a:r>
            <a:r>
              <a:rPr lang="en-US" altLang="zh-CN" dirty="0"/>
              <a:t>2M</a:t>
            </a:r>
            <a:r>
              <a:rPr lang="zh-CN" altLang="en-US" dirty="0"/>
              <a:t>，不明显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列模式，对</a:t>
            </a:r>
            <a:r>
              <a:rPr lang="en-US" altLang="zh-CN" dirty="0" err="1"/>
              <a:t>int,bool</a:t>
            </a:r>
            <a:r>
              <a:rPr lang="zh-CN" altLang="en-US" dirty="0"/>
              <a:t>做压缩。当然程序接口仍然不变。如果一个表有</a:t>
            </a:r>
            <a:r>
              <a:rPr lang="en-US" altLang="zh-CN" dirty="0"/>
              <a:t>5</a:t>
            </a:r>
            <a:r>
              <a:rPr lang="zh-CN" altLang="en-US" dirty="0"/>
              <a:t>列</a:t>
            </a:r>
            <a:r>
              <a:rPr lang="en-US" altLang="zh-CN" dirty="0"/>
              <a:t>10000</a:t>
            </a:r>
            <a:r>
              <a:rPr lang="zh-CN" altLang="en-US" dirty="0"/>
              <a:t>行，那存成</a:t>
            </a:r>
            <a:r>
              <a:rPr lang="en-US" altLang="zh-CN" dirty="0"/>
              <a:t>lua</a:t>
            </a:r>
            <a:r>
              <a:rPr lang="zh-CN" altLang="en-US" dirty="0"/>
              <a:t>代码就是５行，每行的</a:t>
            </a:r>
            <a:r>
              <a:rPr lang="en-US" altLang="zh-CN" dirty="0"/>
              <a:t>table</a:t>
            </a:r>
            <a:r>
              <a:rPr lang="zh-CN" altLang="en-US" dirty="0"/>
              <a:t>里有</a:t>
            </a:r>
            <a:r>
              <a:rPr lang="en-US" altLang="zh-CN" dirty="0"/>
              <a:t>10000</a:t>
            </a:r>
            <a:r>
              <a:rPr lang="zh-CN" altLang="en-US" dirty="0"/>
              <a:t>，那么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，只用存</a:t>
            </a:r>
            <a:r>
              <a:rPr lang="en-US" altLang="zh-CN" dirty="0"/>
              <a:t>10000/53=189</a:t>
            </a:r>
            <a:r>
              <a:rPr lang="zh-CN" altLang="en-US" dirty="0"/>
              <a:t>个整数就够了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自动分析，列模式可减内存时使用列模式，内存占用从</a:t>
            </a:r>
            <a:r>
              <a:rPr lang="en-US" altLang="zh-CN" dirty="0"/>
              <a:t>68.4</a:t>
            </a:r>
            <a:r>
              <a:rPr lang="zh-CN" altLang="en-US" dirty="0"/>
              <a:t>Ｍ降为</a:t>
            </a:r>
            <a:r>
              <a:rPr lang="en-US" altLang="zh-CN" dirty="0"/>
              <a:t>54.2M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581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06ACD-7EE1-4763-9427-7F87FCF4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Configgen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53826-06B7-4EA3-B01F-707A7F0A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个树结构</a:t>
            </a:r>
            <a:endParaRPr lang="en-US" altLang="zh-CN" dirty="0"/>
          </a:p>
          <a:p>
            <a:pPr lvl="1"/>
            <a:r>
              <a:rPr lang="en-US" altLang="zh-CN" dirty="0"/>
              <a:t>Define</a:t>
            </a:r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config.xml</a:t>
            </a:r>
          </a:p>
          <a:p>
            <a:pPr lvl="1"/>
            <a:r>
              <a:rPr lang="en-US" altLang="zh-CN" dirty="0"/>
              <a:t>Data</a:t>
            </a:r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config</a:t>
            </a:r>
            <a:r>
              <a:rPr lang="zh-CN" altLang="en-US" dirty="0"/>
              <a:t>目录下所有的</a:t>
            </a:r>
            <a:r>
              <a:rPr lang="en-US" altLang="zh-CN" dirty="0"/>
              <a:t>csv</a:t>
            </a:r>
            <a:r>
              <a:rPr lang="zh-CN" altLang="en-US" dirty="0"/>
              <a:t>文件，读出来是</a:t>
            </a:r>
            <a:r>
              <a:rPr lang="en-US" altLang="zh-CN" dirty="0"/>
              <a:t>List&lt;List&lt;String&gt;&gt;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Type</a:t>
            </a:r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Define</a:t>
            </a:r>
            <a:r>
              <a:rPr lang="zh-CN" altLang="en-US" dirty="0"/>
              <a:t>中，解析出类型，建立好链接（外键）关系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Type</a:t>
            </a:r>
            <a:r>
              <a:rPr lang="zh-CN" altLang="en-US" dirty="0"/>
              <a:t>把</a:t>
            </a:r>
            <a:r>
              <a:rPr lang="en-US" altLang="zh-CN" dirty="0"/>
              <a:t>Data</a:t>
            </a:r>
            <a:r>
              <a:rPr lang="zh-CN" altLang="en-US" dirty="0"/>
              <a:t>中的</a:t>
            </a:r>
            <a:r>
              <a:rPr lang="en-US" altLang="zh-CN" dirty="0"/>
              <a:t>String</a:t>
            </a:r>
            <a:r>
              <a:rPr lang="zh-CN" altLang="en-US" dirty="0"/>
              <a:t>，读取成带类型的数据，即包括基本类型数据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bool</a:t>
            </a:r>
            <a:r>
              <a:rPr lang="zh-CN" altLang="en-US" dirty="0"/>
              <a:t>，也包括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结构数据。（包括一格复杂结构也要读取出来，隐藏</a:t>
            </a:r>
            <a:r>
              <a:rPr lang="en-US" altLang="zh-CN" dirty="0" err="1"/>
              <a:t>compressAsOne</a:t>
            </a:r>
            <a:r>
              <a:rPr lang="zh-CN" altLang="en-US" dirty="0"/>
              <a:t>这种细节）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294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FC8C-77FA-42DB-BE04-CD763AC2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BBCC-7343-4A5C-8CD1-CF115FDF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config.xml, csv</a:t>
            </a:r>
            <a:r>
              <a:rPr lang="zh-CN" altLang="en-US" dirty="0"/>
              <a:t>文件，生成</a:t>
            </a:r>
            <a:r>
              <a:rPr lang="en-US" altLang="zh-CN" dirty="0" err="1"/>
              <a:t>FullDefine</a:t>
            </a:r>
            <a:r>
              <a:rPr lang="zh-CN" altLang="en-US" dirty="0"/>
              <a:t>，</a:t>
            </a:r>
            <a:r>
              <a:rPr lang="en-US" altLang="zh-CN" dirty="0" err="1"/>
              <a:t>FullType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然后根据</a:t>
            </a:r>
            <a:r>
              <a:rPr lang="en-US" altLang="zh-CN" dirty="0"/>
              <a:t>Data, csv</a:t>
            </a:r>
            <a:r>
              <a:rPr lang="zh-CN" altLang="en-US" dirty="0"/>
              <a:t>前</a:t>
            </a:r>
            <a:r>
              <a:rPr lang="en-US" altLang="zh-CN" dirty="0"/>
              <a:t>2</a:t>
            </a:r>
            <a:r>
              <a:rPr lang="zh-CN" altLang="en-US" dirty="0"/>
              <a:t>行里的信息来自动完善</a:t>
            </a:r>
            <a:r>
              <a:rPr lang="en-US" altLang="zh-CN" dirty="0" err="1"/>
              <a:t>FullDefine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FullType</a:t>
            </a:r>
            <a:r>
              <a:rPr lang="en-US" altLang="zh-CN" dirty="0"/>
              <a:t> </a:t>
            </a:r>
            <a:r>
              <a:rPr lang="zh-CN" altLang="en-US" dirty="0"/>
              <a:t>（补充</a:t>
            </a:r>
            <a:r>
              <a:rPr lang="en-US" altLang="zh-CN" dirty="0"/>
              <a:t>column</a:t>
            </a:r>
            <a:r>
              <a:rPr lang="zh-CN" altLang="en-US" dirty="0"/>
              <a:t>，猜测</a:t>
            </a:r>
            <a:r>
              <a:rPr lang="en-US" altLang="zh-CN" dirty="0"/>
              <a:t>type</a:t>
            </a:r>
            <a:r>
              <a:rPr lang="zh-CN" altLang="en-US" dirty="0"/>
              <a:t>），之后保存完善后的</a:t>
            </a:r>
            <a:r>
              <a:rPr lang="en-US" altLang="zh-CN" dirty="0"/>
              <a:t>Define</a:t>
            </a:r>
            <a:r>
              <a:rPr lang="zh-CN" altLang="en-US" dirty="0"/>
              <a:t>到</a:t>
            </a:r>
            <a:r>
              <a:rPr lang="en-US" altLang="zh-CN" dirty="0"/>
              <a:t>config.xml</a:t>
            </a:r>
            <a:r>
              <a:rPr lang="zh-CN" altLang="en-US" dirty="0"/>
              <a:t>，同时让</a:t>
            </a:r>
            <a:r>
              <a:rPr lang="en-US" altLang="zh-CN" dirty="0"/>
              <a:t>Data</a:t>
            </a:r>
            <a:r>
              <a:rPr lang="zh-CN" altLang="en-US" dirty="0"/>
              <a:t>内含自己的</a:t>
            </a:r>
            <a:r>
              <a:rPr lang="en-US" altLang="zh-CN" dirty="0" err="1"/>
              <a:t>FullType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如有部分提取，根据</a:t>
            </a:r>
            <a:r>
              <a:rPr lang="en-US" altLang="zh-CN" dirty="0"/>
              <a:t>Full Define</a:t>
            </a:r>
            <a:r>
              <a:rPr lang="zh-CN" altLang="en-US" dirty="0"/>
              <a:t>和</a:t>
            </a:r>
            <a:r>
              <a:rPr lang="en-US" altLang="zh-CN" dirty="0"/>
              <a:t>own</a:t>
            </a:r>
            <a:r>
              <a:rPr lang="zh-CN" altLang="en-US" dirty="0"/>
              <a:t>生成提取后</a:t>
            </a:r>
            <a:r>
              <a:rPr lang="en-US" altLang="zh-CN" dirty="0" err="1"/>
              <a:t>SubType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SubType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生成</a:t>
            </a:r>
            <a:r>
              <a:rPr lang="en-US" altLang="zh-CN" dirty="0"/>
              <a:t>Value</a:t>
            </a:r>
            <a:r>
              <a:rPr lang="zh-CN" altLang="en-US" dirty="0"/>
              <a:t>，检验实际数据的约束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SubType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生成各语言的代码和数据文件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16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CFA5-0945-4FE3-BBC8-232677B7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77729-E7B1-4AD2-B95B-EB4E2506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lua</a:t>
            </a:r>
            <a:r>
              <a:rPr lang="zh-CN" altLang="en-US" dirty="0"/>
              <a:t>的热更新</a:t>
            </a:r>
            <a:endParaRPr lang="en-US" altLang="zh-CN" dirty="0"/>
          </a:p>
          <a:p>
            <a:pPr lvl="1"/>
            <a:r>
              <a:rPr lang="zh-CN" altLang="en-US" dirty="0"/>
              <a:t>分了好几个</a:t>
            </a:r>
            <a:r>
              <a:rPr lang="en-US" altLang="zh-CN" dirty="0"/>
              <a:t>.zip</a:t>
            </a:r>
            <a:r>
              <a:rPr lang="zh-CN" altLang="en-US" dirty="0"/>
              <a:t>，而不是以</a:t>
            </a:r>
            <a:r>
              <a:rPr lang="en-US" altLang="zh-CN" dirty="0"/>
              <a:t>.</a:t>
            </a:r>
            <a:r>
              <a:rPr lang="en-US" altLang="zh-CN" dirty="0" err="1"/>
              <a:t>luac</a:t>
            </a:r>
            <a:r>
              <a:rPr lang="zh-CN" altLang="en-US" dirty="0"/>
              <a:t>文件为单位，减少文件个数。</a:t>
            </a:r>
            <a:endParaRPr lang="en-US" altLang="zh-CN" dirty="0"/>
          </a:p>
          <a:p>
            <a:pPr lvl="1"/>
            <a:r>
              <a:rPr lang="zh-CN" altLang="en-US" dirty="0"/>
              <a:t>但为了减少热更大小，对</a:t>
            </a:r>
            <a:r>
              <a:rPr lang="en-US" altLang="zh-CN" dirty="0"/>
              <a:t>.zip</a:t>
            </a:r>
            <a:r>
              <a:rPr lang="zh-CN" altLang="en-US" dirty="0"/>
              <a:t>，热更系统只更新</a:t>
            </a:r>
            <a:r>
              <a:rPr lang="en-US" altLang="zh-CN" dirty="0"/>
              <a:t>.zip</a:t>
            </a:r>
            <a:r>
              <a:rPr lang="zh-CN" altLang="en-US" dirty="0"/>
              <a:t>中改变的</a:t>
            </a:r>
            <a:r>
              <a:rPr lang="en-US" altLang="zh-CN" dirty="0"/>
              <a:t>.</a:t>
            </a:r>
            <a:r>
              <a:rPr lang="en-US" altLang="zh-CN" dirty="0" err="1"/>
              <a:t>luac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还支持生成</a:t>
            </a:r>
            <a:r>
              <a:rPr lang="en-US" altLang="zh-CN" dirty="0" err="1"/>
              <a:t>c#</a:t>
            </a:r>
            <a:r>
              <a:rPr lang="zh-CN" altLang="en-US" dirty="0"/>
              <a:t>，但不支持生成</a:t>
            </a:r>
            <a:r>
              <a:rPr lang="en-US" altLang="zh-CN" dirty="0" err="1"/>
              <a:t>c++</a:t>
            </a:r>
            <a:endParaRPr lang="en-US" altLang="zh-CN" dirty="0"/>
          </a:p>
          <a:p>
            <a:pPr lvl="1"/>
            <a:r>
              <a:rPr lang="zh-CN" altLang="en-US" dirty="0"/>
              <a:t>求贡献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54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7160-51F8-421B-8784-50CD980D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CD775-5DD3-4E06-B471-5EFFCDA1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DC493-D204-4A57-9283-567D2D06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5E4103-0707-4CBC-BEDA-1BC96463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" y="79857"/>
            <a:ext cx="5070042" cy="64177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996987-9C7F-41C0-82A7-61A357901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55028" cy="65116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33737B-6195-4786-821C-49DE40E9BAA0}"/>
              </a:ext>
            </a:extLst>
          </p:cNvPr>
          <p:cNvSpPr txBox="1"/>
          <p:nvPr/>
        </p:nvSpPr>
        <p:spPr>
          <a:xfrm>
            <a:off x="653469" y="649287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Detail View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1C7CB0-1CC7-4DAF-B590-33A57ECD5CAA}"/>
              </a:ext>
            </a:extLst>
          </p:cNvPr>
          <p:cNvSpPr txBox="1"/>
          <p:nvPr/>
        </p:nvSpPr>
        <p:spPr>
          <a:xfrm>
            <a:off x="6514952" y="6488668"/>
            <a:ext cx="31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XML View </a:t>
            </a:r>
            <a:r>
              <a:rPr lang="en-US" altLang="zh-CN" dirty="0">
                <a:hlinkClick r:id="rId5"/>
              </a:rPr>
              <a:t>UnitData.xml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F1F3-C8F5-4132-BE8F-4F4EA34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28AB9D-6F7C-4D43-805E-BDFB965F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48" y="612991"/>
            <a:ext cx="6978632" cy="5632018"/>
          </a:xfrm>
        </p:spPr>
      </p:pic>
    </p:spTree>
    <p:extLst>
      <p:ext uri="{BB962C8B-B14F-4D97-AF65-F5344CB8AC3E}">
        <p14:creationId xmlns:p14="http://schemas.microsoft.com/office/powerpoint/2010/main" val="42525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FF2D6-B57B-426B-B9C5-649DB96E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6" y="374361"/>
            <a:ext cx="2464733" cy="3966729"/>
          </a:xfrm>
        </p:spPr>
        <p:txBody>
          <a:bodyPr>
            <a:normAutofit/>
          </a:bodyPr>
          <a:lstStyle/>
          <a:p>
            <a:r>
              <a:rPr lang="zh-CN" altLang="en-US" dirty="0"/>
              <a:t>极度恐慌</a:t>
            </a:r>
            <a:br>
              <a:rPr lang="en-US" altLang="zh-CN" dirty="0"/>
            </a:br>
            <a:r>
              <a:rPr lang="en-US" altLang="zh-CN" dirty="0"/>
              <a:t>FEAR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Game</a:t>
            </a:r>
            <a:br>
              <a:rPr lang="en-US" altLang="zh-CN" dirty="0"/>
            </a:br>
            <a:r>
              <a:rPr lang="en-US" altLang="zh-CN" dirty="0"/>
              <a:t>Database</a:t>
            </a:r>
            <a:endParaRPr lang="zh-CN" altLang="en-US" dirty="0"/>
          </a:p>
        </p:txBody>
      </p:sp>
      <p:pic>
        <p:nvPicPr>
          <p:cNvPr id="5" name="内容占位符 4" descr="FEAR - GDBEdit - [AI/Goals/Alarm]">
            <a:extLst>
              <a:ext uri="{FF2B5EF4-FFF2-40B4-BE49-F238E27FC236}">
                <a16:creationId xmlns:a16="http://schemas.microsoft.com/office/drawing/2014/main" id="{B35C1BE6-18FF-4702-99C1-670F7486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82" y="0"/>
            <a:ext cx="9274241" cy="6885421"/>
          </a:xfrm>
        </p:spPr>
      </p:pic>
    </p:spTree>
    <p:extLst>
      <p:ext uri="{BB962C8B-B14F-4D97-AF65-F5344CB8AC3E}">
        <p14:creationId xmlns:p14="http://schemas.microsoft.com/office/powerpoint/2010/main" val="174801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981E72-4AB8-4CE4-A502-2FFA192B7D20}"/>
              </a:ext>
            </a:extLst>
          </p:cNvPr>
          <p:cNvSpPr txBox="1"/>
          <p:nvPr/>
        </p:nvSpPr>
        <p:spPr>
          <a:xfrm>
            <a:off x="3251421" y="282632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FEB6-3F92-40A7-9B42-872D91FAA2C9}"/>
              </a:ext>
            </a:extLst>
          </p:cNvPr>
          <p:cNvSpPr txBox="1"/>
          <p:nvPr/>
        </p:nvSpPr>
        <p:spPr>
          <a:xfrm>
            <a:off x="10786311" y="28078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Record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C30245-DB27-4CEE-9CE6-68F753B6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4" y="0"/>
            <a:ext cx="6572767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A60F24-933F-41F7-B4D7-C95116485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2" y="0"/>
            <a:ext cx="194921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A36F630-D2B8-4B03-8B68-77317E267476}"/>
              </a:ext>
            </a:extLst>
          </p:cNvPr>
          <p:cNvSpPr txBox="1"/>
          <p:nvPr/>
        </p:nvSpPr>
        <p:spPr>
          <a:xfrm>
            <a:off x="2338669" y="572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9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2E11-25D2-446E-BB61-4301B53E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FD89F-4D9B-4CD1-BD2E-8B4EC68F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Record</a:t>
            </a:r>
            <a:r>
              <a:rPr lang="zh-CN" altLang="en-US" dirty="0"/>
              <a:t>为单位来配置，</a:t>
            </a:r>
            <a:r>
              <a:rPr lang="en-US" altLang="zh-CN" dirty="0"/>
              <a:t>Field</a:t>
            </a:r>
            <a:r>
              <a:rPr lang="zh-CN" altLang="en-US" dirty="0"/>
              <a:t>都可配置默认值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星际用的</a:t>
            </a:r>
            <a:r>
              <a:rPr lang="en-US" altLang="zh-CN" dirty="0"/>
              <a:t>.xml</a:t>
            </a:r>
            <a:r>
              <a:rPr lang="zh-CN" altLang="en-US" dirty="0"/>
              <a:t>可以是任意复杂组合的结构，而</a:t>
            </a:r>
            <a:r>
              <a:rPr lang="en-US" altLang="zh-CN" dirty="0"/>
              <a:t>FEAR</a:t>
            </a:r>
            <a:r>
              <a:rPr lang="zh-CN" altLang="en-US" dirty="0"/>
              <a:t>用的</a:t>
            </a:r>
            <a:r>
              <a:rPr lang="en-US" altLang="zh-CN" dirty="0"/>
              <a:t>.</a:t>
            </a:r>
            <a:r>
              <a:rPr lang="en-US" altLang="zh-CN" dirty="0" err="1"/>
              <a:t>ini</a:t>
            </a:r>
            <a:r>
              <a:rPr lang="zh-CN" altLang="en-US" dirty="0"/>
              <a:t>在基础平面结构上添加了列表</a:t>
            </a:r>
            <a:r>
              <a:rPr lang="en-US" altLang="zh-CN" dirty="0"/>
              <a:t>.</a:t>
            </a:r>
            <a:r>
              <a:rPr lang="zh-CN" altLang="en-US" dirty="0"/>
              <a:t>数组的支持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都有</a:t>
            </a:r>
            <a:r>
              <a:rPr lang="en-US" altLang="zh-CN" dirty="0"/>
              <a:t>schema</a:t>
            </a:r>
            <a:r>
              <a:rPr lang="zh-CN" altLang="en-US" dirty="0"/>
              <a:t>的定义，编辑器则都或多或少由</a:t>
            </a:r>
            <a:r>
              <a:rPr lang="en-US" altLang="zh-CN" dirty="0"/>
              <a:t>schema</a:t>
            </a:r>
            <a:r>
              <a:rPr lang="zh-CN" altLang="en-US" dirty="0"/>
              <a:t>自动生成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都提供了</a:t>
            </a:r>
            <a:r>
              <a:rPr lang="en-US" altLang="zh-CN" dirty="0"/>
              <a:t>record</a:t>
            </a:r>
            <a:r>
              <a:rPr lang="zh-CN" altLang="en-US" dirty="0"/>
              <a:t>之间关联的功能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7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2100</Words>
  <Application>Microsoft Office PowerPoint</Application>
  <PresentationFormat>宽屏</PresentationFormat>
  <Paragraphs>270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策划配置系统</vt:lpstr>
      <vt:lpstr>Agenda</vt:lpstr>
      <vt:lpstr>星际争霸2-Data Module</vt:lpstr>
      <vt:lpstr>PowerPoint 演示文稿</vt:lpstr>
      <vt:lpstr>PowerPoint 演示文稿</vt:lpstr>
      <vt:lpstr>PowerPoint 演示文稿</vt:lpstr>
      <vt:lpstr>极度恐慌 FEAR   Game Database</vt:lpstr>
      <vt:lpstr>PowerPoint 演示文稿</vt:lpstr>
      <vt:lpstr>总结</vt:lpstr>
      <vt:lpstr>神秘海域-Data Compiler</vt:lpstr>
      <vt:lpstr>PowerPoint 演示文稿</vt:lpstr>
      <vt:lpstr>总结2</vt:lpstr>
      <vt:lpstr>策划配置</vt:lpstr>
      <vt:lpstr>1：每列定义程序用名和类型</vt:lpstr>
      <vt:lpstr>2：每张表有主键和唯一键</vt:lpstr>
      <vt:lpstr>3：可配置表之间的索引关系</vt:lpstr>
      <vt:lpstr>3.1：可配置索引到另一表多行，listRef</vt:lpstr>
      <vt:lpstr>4：类型支持自定义结构，多态结构</vt:lpstr>
      <vt:lpstr>武林的Bean</vt:lpstr>
      <vt:lpstr>武林的多态bean</vt:lpstr>
      <vt:lpstr>5：单元格可写任意复合结构数据</vt:lpstr>
      <vt:lpstr>在excel一格中配置复杂结构</vt:lpstr>
      <vt:lpstr>缺点</vt:lpstr>
      <vt:lpstr>解决方案：用()构成层级树结构</vt:lpstr>
      <vt:lpstr>6：支持定义枚举-避免魔数</vt:lpstr>
      <vt:lpstr>武林配置中的枚举</vt:lpstr>
      <vt:lpstr>全枚举的生成代码</vt:lpstr>
      <vt:lpstr>半枚举的生成代码</vt:lpstr>
      <vt:lpstr>7：更多的约束检测，以及部分提取</vt:lpstr>
      <vt:lpstr>8：国际化支持</vt:lpstr>
      <vt:lpstr>列数太多怎么办？</vt:lpstr>
      <vt:lpstr>武林配置的schema统计（20200428）</vt:lpstr>
      <vt:lpstr>生成代码</vt:lpstr>
      <vt:lpstr>生成java--关注安全</vt:lpstr>
      <vt:lpstr>生成java</vt:lpstr>
      <vt:lpstr>生成java</vt:lpstr>
      <vt:lpstr>生成java</vt:lpstr>
      <vt:lpstr>生成lua—关注加载速度和内存最小化</vt:lpstr>
      <vt:lpstr>lua优化</vt:lpstr>
      <vt:lpstr>Lua优化</vt:lpstr>
      <vt:lpstr>Lua优化</vt:lpstr>
      <vt:lpstr>Configgen的实现</vt:lpstr>
      <vt:lpstr>处理流程</vt:lpstr>
      <vt:lpstr>杂项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从数据角度看游戏开发</dc:title>
  <dc:creator>cheng xiaosan</dc:creator>
  <cp:lastModifiedBy>cxs</cp:lastModifiedBy>
  <cp:revision>781</cp:revision>
  <dcterms:created xsi:type="dcterms:W3CDTF">2019-03-01T06:23:39Z</dcterms:created>
  <dcterms:modified xsi:type="dcterms:W3CDTF">2020-08-03T04:13:31Z</dcterms:modified>
</cp:coreProperties>
</file>