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65" r:id="rId4"/>
    <p:sldId id="266" r:id="rId5"/>
    <p:sldId id="267" r:id="rId6"/>
    <p:sldId id="257" r:id="rId7"/>
    <p:sldId id="269" r:id="rId8"/>
    <p:sldId id="258" r:id="rId9"/>
    <p:sldId id="259" r:id="rId10"/>
    <p:sldId id="260" r:id="rId11"/>
    <p:sldId id="271" r:id="rId12"/>
    <p:sldId id="261" r:id="rId13"/>
    <p:sldId id="262" r:id="rId14"/>
    <p:sldId id="263"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94584"/>
  </p:normalViewPr>
  <p:slideViewPr>
    <p:cSldViewPr snapToGrid="0">
      <p:cViewPr>
        <p:scale>
          <a:sx n="140" d="100"/>
          <a:sy n="140" d="100"/>
        </p:scale>
        <p:origin x="568" y="45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12/5/24</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E6999B8-B6B4-4561-A3CD-BBCDAB9FC9D9}" type="slidenum">
              <a:rPr lang="en-US" smtClean="0"/>
              <a:t>5</a:t>
            </a:fld>
            <a:endParaRPr lang="en-US"/>
          </a:p>
        </p:txBody>
      </p:sp>
    </p:spTree>
    <p:extLst>
      <p:ext uri="{BB962C8B-B14F-4D97-AF65-F5344CB8AC3E}">
        <p14:creationId xmlns:p14="http://schemas.microsoft.com/office/powerpoint/2010/main" val="192426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0538F1-FF05-23DF-3C89-CE4F51D5E900}" type="slidenum">
              <a:rPr/>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1603E3F-CECE-B6A7-2349-83353F1F523F}" type="slidenum">
              <a:rPr/>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BDE555-6803-B98B-37DA-47165F26BDA2}" type="slidenum">
              <a:r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C4C1584-3E7B-3203-300D-EE6BE46B740F}" type="slidenum">
              <a:r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083679-D7F7-51A4-1881-D4F58317E429}" type="slidenum">
              <a:r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1BDEF8-1BD0-5591-304C-0EC46066B1AE}" type="slidenum">
              <a:rPr/>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6BA952-4966-A42C-493E-7FF658C72056}" type="slidenum">
              <a:r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pPr>
              <a:defRPr/>
            </a:pPr>
            <a:fld id="{BCC18F51-09EC-435C-A3BA-64A766E099C0}" type="datetimeFigureOut">
              <a:rPr lang="en-US" smtClean="0"/>
              <a:t>12/5/24</a:t>
            </a:fld>
            <a:endParaRPr lang="en-US"/>
          </a:p>
        </p:txBody>
      </p:sp>
      <p:sp>
        <p:nvSpPr>
          <p:cNvPr id="5" name="Footer Placeholder 4"/>
          <p:cNvSpPr>
            <a:spLocks noGrp="1"/>
          </p:cNvSpPr>
          <p:nvPr>
            <p:ph type="ftr" sz="quarter" idx="11"/>
          </p:nvPr>
        </p:nvSpPr>
        <p:spPr>
          <a:xfrm>
            <a:off x="1371600" y="4323845"/>
            <a:ext cx="6400800" cy="365125"/>
          </a:xfrm>
        </p:spPr>
        <p:txBody>
          <a:bodyPr/>
          <a:lstStyle/>
          <a:p>
            <a:pPr>
              <a:defRPr/>
            </a:pPr>
            <a:endParaRPr lang="en-US"/>
          </a:p>
        </p:txBody>
      </p:sp>
      <p:sp>
        <p:nvSpPr>
          <p:cNvPr id="6" name="Slide Number Placeholder 5"/>
          <p:cNvSpPr>
            <a:spLocks noGrp="1"/>
          </p:cNvSpPr>
          <p:nvPr>
            <p:ph type="sldNum" sz="quarter" idx="12"/>
          </p:nvPr>
        </p:nvSpPr>
        <p:spPr>
          <a:xfrm>
            <a:off x="8077200" y="1430866"/>
            <a:ext cx="2743200" cy="365125"/>
          </a:xfrm>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03074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5103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a:xfrm>
            <a:off x="685800" y="379941"/>
            <a:ext cx="6991492" cy="365125"/>
          </a:xfrm>
        </p:spPr>
        <p:txBody>
          <a:bodyPr/>
          <a:lstStyle/>
          <a:p>
            <a:pPr>
              <a:defRPr/>
            </a:pPr>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71972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a:xfrm>
            <a:off x="685800" y="379941"/>
            <a:ext cx="6991492" cy="365125"/>
          </a:xfrm>
        </p:spPr>
        <p:txBody>
          <a:bodyPr/>
          <a:lstStyle/>
          <a:p>
            <a:pPr>
              <a:defRPr/>
            </a:pPr>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a:defRPr/>
            </a:pPr>
            <a:fld id="{08395586-F03A-48D1-94DF-16B239DF4F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3896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a:xfrm>
            <a:off x="685800" y="378883"/>
            <a:ext cx="6991492" cy="365125"/>
          </a:xfrm>
        </p:spPr>
        <p:txBody>
          <a:bodyPr/>
          <a:lstStyle/>
          <a:p>
            <a:pPr>
              <a:defRPr/>
            </a:pPr>
            <a:endParaRPr lang="en-US"/>
          </a:p>
        </p:txBody>
      </p:sp>
      <p:sp>
        <p:nvSpPr>
          <p:cNvPr id="7" name="Slide Number Placeholder 6"/>
          <p:cNvSpPr>
            <a:spLocks noGrp="1"/>
          </p:cNvSpPr>
          <p:nvPr>
            <p:ph type="sldNum" sz="quarter" idx="12"/>
          </p:nvPr>
        </p:nvSpPr>
        <p:spPr>
          <a:xfrm>
            <a:off x="10862452" y="381000"/>
            <a:ext cx="643748" cy="365125"/>
          </a:xfrm>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98420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90746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67038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304343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a:defRPr/>
            </a:pPr>
            <a:fld id="{BCC18F51-09EC-435C-A3BA-64A766E099C0}" type="datetimeFigureOut">
              <a:rPr lang="en-US" smtClean="0"/>
              <a:t>12/5/24</a:t>
            </a:fld>
            <a:endParaRPr lang="en-US"/>
          </a:p>
        </p:txBody>
      </p:sp>
      <p:sp>
        <p:nvSpPr>
          <p:cNvPr id="5" name="Footer Placeholder 4"/>
          <p:cNvSpPr>
            <a:spLocks noGrp="1"/>
          </p:cNvSpPr>
          <p:nvPr>
            <p:ph type="ftr" sz="quarter" idx="11"/>
          </p:nvPr>
        </p:nvSpPr>
        <p:spPr>
          <a:xfrm>
            <a:off x="685800" y="381000"/>
            <a:ext cx="6991492" cy="365125"/>
          </a:xfrm>
        </p:spPr>
        <p:txBody>
          <a:bodyPr/>
          <a:lstStyle/>
          <a:p>
            <a:pPr>
              <a:defRPr/>
            </a:pPr>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279313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_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1_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107409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1_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twoObj" preserve="1" userDrawn="1">
  <p:cSld name="1_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twoTxTwoObj" preserve="1" userDrawn="1">
  <p:cSld name="1_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titleOnly" preserve="1" userDrawn="1">
  <p:cSld name="1_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1_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objTx" preserve="1" userDrawn="1">
  <p:cSld name="1_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showMasterPhAnim="0" type="picTx" preserve="1" userDrawn="1">
  <p:cSld name="1_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vertTx" preserve="1" userDrawn="1">
  <p:cSld name="1_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1_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12/5/24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pPr>
              <a:defRPr/>
            </a:pPr>
            <a:fld id="{BCC18F51-09EC-435C-A3BA-64A766E099C0}" type="datetimeFigureOut">
              <a:rPr lang="en-US" smtClean="0"/>
              <a:t>12/5/24</a:t>
            </a:fld>
            <a:endParaRPr lang="en-US"/>
          </a:p>
        </p:txBody>
      </p:sp>
      <p:sp>
        <p:nvSpPr>
          <p:cNvPr id="5" name="Footer Placeholder 4"/>
          <p:cNvSpPr>
            <a:spLocks noGrp="1"/>
          </p:cNvSpPr>
          <p:nvPr>
            <p:ph type="ftr" sz="quarter" idx="11"/>
          </p:nvPr>
        </p:nvSpPr>
        <p:spPr>
          <a:xfrm>
            <a:off x="685800" y="381001"/>
            <a:ext cx="6991492" cy="364065"/>
          </a:xfrm>
        </p:spPr>
        <p:txBody>
          <a:bodyPr/>
          <a:lstStyle/>
          <a:p>
            <a:pPr>
              <a:defRPr/>
            </a:pPr>
            <a:endParaRPr lang="en-US"/>
          </a:p>
        </p:txBody>
      </p:sp>
      <p:sp>
        <p:nvSpPr>
          <p:cNvPr id="6" name="Slide Number Placeholder 5"/>
          <p:cNvSpPr>
            <a:spLocks noGrp="1"/>
          </p:cNvSpPr>
          <p:nvPr>
            <p:ph type="sldNum" sz="quarter" idx="12"/>
          </p:nvPr>
        </p:nvSpPr>
        <p:spPr>
          <a:xfrm>
            <a:off x="10862452" y="381000"/>
            <a:ext cx="643748" cy="365125"/>
          </a:xfrm>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10515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79290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405606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256465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352906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52950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CC18F51-09EC-435C-A3BA-64A766E099C0}" type="datetimeFigureOut">
              <a:rPr lang="en-US" smtClean="0"/>
              <a:t>12/5/24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22957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BCC18F51-09EC-435C-A3BA-64A766E099C0}" type="datetimeFigureOut">
              <a:rPr lang="en-US" smtClean="0"/>
              <a:t>12/5/24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08395586-F03A-48D1-94DF-16B239DF4FB5}" type="slidenum">
              <a:rPr lang="en-US" smtClean="0"/>
              <a:t>‹#›</a:t>
            </a:fld>
            <a:endParaRPr lang="en-US"/>
          </a:p>
        </p:txBody>
      </p:sp>
    </p:spTree>
    <p:extLst>
      <p:ext uri="{BB962C8B-B14F-4D97-AF65-F5344CB8AC3E}">
        <p14:creationId xmlns:p14="http://schemas.microsoft.com/office/powerpoint/2010/main" val="1217459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49" r:id="rId18"/>
    <p:sldLayoutId id="2147483650" r:id="rId19"/>
    <p:sldLayoutId id="2147483651" r:id="rId20"/>
    <p:sldLayoutId id="2147483652" r:id="rId21"/>
    <p:sldLayoutId id="2147483653" r:id="rId22"/>
    <p:sldLayoutId id="2147483654" r:id="rId23"/>
    <p:sldLayoutId id="2147483655" r:id="rId24"/>
    <p:sldLayoutId id="2147483656" r:id="rId25"/>
    <p:sldLayoutId id="2147483657" r:id="rId26"/>
    <p:sldLayoutId id="2147483658" r:id="rId27"/>
    <p:sldLayoutId id="2147483659" r:id="rId2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jhydri/Beat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olinraffel.com/projects/lm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2685393" y="2248929"/>
            <a:ext cx="6821214" cy="1854158"/>
          </a:xfrm>
        </p:spPr>
        <p:txBody>
          <a:bodyPr/>
          <a:lstStyle/>
          <a:p>
            <a:pPr algn="ctr">
              <a:defRPr/>
            </a:pPr>
            <a:r>
              <a:rPr lang="en-US" dirty="0"/>
              <a:t>The Embedder’s New Groove</a:t>
            </a:r>
          </a:p>
        </p:txBody>
      </p:sp>
      <p:sp>
        <p:nvSpPr>
          <p:cNvPr id="3" name="Subtitle 2"/>
          <p:cNvSpPr>
            <a:spLocks noGrp="1"/>
          </p:cNvSpPr>
          <p:nvPr>
            <p:ph type="subTitle" idx="1"/>
          </p:nvPr>
        </p:nvSpPr>
        <p:spPr bwMode="auto">
          <a:xfrm>
            <a:off x="1371600" y="6004699"/>
            <a:ext cx="9448800" cy="685800"/>
          </a:xfrm>
        </p:spPr>
        <p:txBody>
          <a:bodyPr/>
          <a:lstStyle/>
          <a:p>
            <a:pPr algn="ctr">
              <a:defRPr/>
            </a:pPr>
            <a:r>
              <a:rPr lang="en-US" dirty="0"/>
              <a:t>Duncan Wood, Harrison Chen, Utkarsh Agrawal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571067626" name="Title 1"/>
          <p:cNvSpPr>
            <a:spLocks noGrp="1"/>
          </p:cNvSpPr>
          <p:nvPr>
            <p:ph type="title"/>
          </p:nvPr>
        </p:nvSpPr>
        <p:spPr bwMode="auto"/>
        <p:txBody>
          <a:bodyPr/>
          <a:lstStyle/>
          <a:p>
            <a:pPr>
              <a:defRPr/>
            </a:pPr>
            <a:r>
              <a:t>Testing clustering algorithm</a:t>
            </a:r>
          </a:p>
        </p:txBody>
      </p:sp>
      <p:sp>
        <p:nvSpPr>
          <p:cNvPr id="1846596524" name="Content Placeholder 2"/>
          <p:cNvSpPr>
            <a:spLocks noGrp="1"/>
          </p:cNvSpPr>
          <p:nvPr>
            <p:ph idx="1"/>
          </p:nvPr>
        </p:nvSpPr>
        <p:spPr bwMode="auto">
          <a:xfrm>
            <a:off x="685800" y="1911096"/>
            <a:ext cx="10820400" cy="4024125"/>
          </a:xfrm>
        </p:spPr>
        <p:txBody>
          <a:bodyPr/>
          <a:lstStyle/>
          <a:p>
            <a:pPr>
              <a:defRPr/>
            </a:pPr>
            <a:r>
              <a:rPr dirty="0"/>
              <a:t>Tested embedding to see if it could isolate similar beats within a single song</a:t>
            </a:r>
          </a:p>
          <a:p>
            <a:pPr>
              <a:defRPr/>
            </a:pPr>
            <a:r>
              <a:rPr dirty="0"/>
              <a:t>Found measure closest to center in</a:t>
            </a:r>
            <a:br>
              <a:rPr dirty="0"/>
            </a:br>
            <a:r>
              <a:rPr dirty="0"/>
              <a:t>each cluster</a:t>
            </a:r>
          </a:p>
          <a:p>
            <a:pPr>
              <a:defRPr/>
            </a:pPr>
            <a:r>
              <a:rPr dirty="0"/>
              <a:t>Listened to audio to check that good</a:t>
            </a:r>
            <a:br>
              <a:rPr dirty="0"/>
            </a:br>
            <a:r>
              <a:rPr dirty="0"/>
              <a:t>representatives are being chosen</a:t>
            </a:r>
          </a:p>
          <a:p>
            <a:pPr>
              <a:defRPr/>
            </a:pPr>
            <a:endParaRPr dirty="0"/>
          </a:p>
        </p:txBody>
      </p:sp>
      <p:pic>
        <p:nvPicPr>
          <p:cNvPr id="50152466" name="Picture 50152465"/>
          <p:cNvPicPr>
            <a:picLocks noChangeAspect="1"/>
          </p:cNvPicPr>
          <p:nvPr/>
        </p:nvPicPr>
        <p:blipFill>
          <a:blip r:embed="rId3"/>
          <a:stretch/>
        </p:blipFill>
        <p:spPr bwMode="auto">
          <a:xfrm>
            <a:off x="6863752" y="2404041"/>
            <a:ext cx="4490047" cy="42270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E7C-F0AF-5D43-A3AE-C43FA5BEEF96}"/>
              </a:ext>
            </a:extLst>
          </p:cNvPr>
          <p:cNvSpPr>
            <a:spLocks noGrp="1"/>
          </p:cNvSpPr>
          <p:nvPr>
            <p:ph type="title"/>
          </p:nvPr>
        </p:nvSpPr>
        <p:spPr/>
        <p:txBody>
          <a:bodyPr/>
          <a:lstStyle/>
          <a:p>
            <a:r>
              <a:rPr lang="en-US" dirty="0"/>
              <a:t>DEMO: D’Angelo</a:t>
            </a:r>
          </a:p>
        </p:txBody>
      </p:sp>
      <p:sp>
        <p:nvSpPr>
          <p:cNvPr id="3" name="Content Placeholder 2">
            <a:extLst>
              <a:ext uri="{FF2B5EF4-FFF2-40B4-BE49-F238E27FC236}">
                <a16:creationId xmlns:a16="http://schemas.microsoft.com/office/drawing/2014/main" id="{8D273DC8-1A53-A941-A165-17E262EAA5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2610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54573616" name="Title 1"/>
          <p:cNvSpPr>
            <a:spLocks noGrp="1"/>
          </p:cNvSpPr>
          <p:nvPr>
            <p:ph type="title"/>
          </p:nvPr>
        </p:nvSpPr>
        <p:spPr bwMode="auto"/>
        <p:txBody>
          <a:bodyPr/>
          <a:lstStyle/>
          <a:p>
            <a:pPr>
              <a:defRPr/>
            </a:pPr>
            <a:r>
              <a:t>Distinguishing different songs</a:t>
            </a:r>
          </a:p>
        </p:txBody>
      </p:sp>
      <p:sp>
        <p:nvSpPr>
          <p:cNvPr id="320256683" name="Content Placeholder 2"/>
          <p:cNvSpPr>
            <a:spLocks noGrp="1"/>
          </p:cNvSpPr>
          <p:nvPr>
            <p:ph idx="1"/>
          </p:nvPr>
        </p:nvSpPr>
        <p:spPr bwMode="auto">
          <a:xfrm>
            <a:off x="685800" y="1828800"/>
            <a:ext cx="10820400" cy="4024125"/>
          </a:xfrm>
        </p:spPr>
        <p:txBody>
          <a:bodyPr/>
          <a:lstStyle/>
          <a:p>
            <a:pPr>
              <a:defRPr/>
            </a:pPr>
            <a:r>
              <a:rPr dirty="0"/>
              <a:t>Embedding should be able to distinguish between different songs when their measures are thrown together</a:t>
            </a:r>
          </a:p>
          <a:p>
            <a:pPr marL="0" indent="0">
              <a:buFont typeface="Arial"/>
              <a:buNone/>
              <a:defRPr/>
            </a:pPr>
            <a:endParaRPr dirty="0"/>
          </a:p>
        </p:txBody>
      </p:sp>
      <p:pic>
        <p:nvPicPr>
          <p:cNvPr id="855937211" name="Picture 855937210"/>
          <p:cNvPicPr>
            <a:picLocks noChangeAspect="1"/>
          </p:cNvPicPr>
          <p:nvPr/>
        </p:nvPicPr>
        <p:blipFill>
          <a:blip r:embed="rId3"/>
          <a:stretch/>
        </p:blipFill>
        <p:spPr bwMode="auto">
          <a:xfrm>
            <a:off x="838198" y="2739798"/>
            <a:ext cx="3824325" cy="3641951"/>
          </a:xfrm>
          <a:prstGeom prst="rect">
            <a:avLst/>
          </a:prstGeom>
        </p:spPr>
      </p:pic>
      <p:pic>
        <p:nvPicPr>
          <p:cNvPr id="4566378" name="Picture 4566377"/>
          <p:cNvPicPr>
            <a:picLocks noChangeAspect="1"/>
          </p:cNvPicPr>
          <p:nvPr/>
        </p:nvPicPr>
        <p:blipFill>
          <a:blip r:embed="rId4"/>
          <a:stretch/>
        </p:blipFill>
        <p:spPr bwMode="auto">
          <a:xfrm>
            <a:off x="7049892" y="2702011"/>
            <a:ext cx="3868542" cy="3684060"/>
          </a:xfrm>
          <a:prstGeom prst="rect">
            <a:avLst/>
          </a:prstGeom>
        </p:spPr>
      </p:pic>
      <p:sp>
        <p:nvSpPr>
          <p:cNvPr id="947442454" name="TextBox 947442453"/>
          <p:cNvSpPr txBox="1"/>
          <p:nvPr/>
        </p:nvSpPr>
        <p:spPr bwMode="auto">
          <a:xfrm>
            <a:off x="858642" y="6476999"/>
            <a:ext cx="3080824"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t>Clustering all songs together</a:t>
            </a:r>
          </a:p>
        </p:txBody>
      </p:sp>
      <p:sp>
        <p:nvSpPr>
          <p:cNvPr id="727934758" name="TextBox 727934757"/>
          <p:cNvSpPr txBox="1"/>
          <p:nvPr/>
        </p:nvSpPr>
        <p:spPr bwMode="auto">
          <a:xfrm>
            <a:off x="7172357" y="6490607"/>
            <a:ext cx="4135190"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t>Top cluster from each song individually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2901467" name="Title 1"/>
          <p:cNvSpPr>
            <a:spLocks noGrp="1"/>
          </p:cNvSpPr>
          <p:nvPr>
            <p:ph type="title"/>
          </p:nvPr>
        </p:nvSpPr>
        <p:spPr bwMode="auto"/>
        <p:txBody>
          <a:bodyPr/>
          <a:lstStyle/>
          <a:p>
            <a:pPr>
              <a:defRPr/>
            </a:pPr>
            <a:r>
              <a:t>Comparing many songs across genres</a:t>
            </a:r>
          </a:p>
        </p:txBody>
      </p:sp>
      <p:sp>
        <p:nvSpPr>
          <p:cNvPr id="566461404" name="Content Placeholder 2"/>
          <p:cNvSpPr>
            <a:spLocks noGrp="1"/>
          </p:cNvSpPr>
          <p:nvPr>
            <p:ph idx="1"/>
          </p:nvPr>
        </p:nvSpPr>
        <p:spPr bwMode="auto"/>
        <p:txBody>
          <a:bodyPr/>
          <a:lstStyle/>
          <a:p>
            <a:pPr>
              <a:defRPr/>
            </a:pPr>
            <a:r>
              <a:rPr dirty="0"/>
              <a:t>Embedding was not successful in distinguishing genres</a:t>
            </a:r>
          </a:p>
          <a:p>
            <a:pPr>
              <a:defRPr/>
            </a:pPr>
            <a:r>
              <a:rPr dirty="0"/>
              <a:t>Ten rock and ten </a:t>
            </a:r>
            <a:r>
              <a:rPr dirty="0" err="1"/>
              <a:t>hiphop</a:t>
            </a:r>
            <a:r>
              <a:rPr dirty="0"/>
              <a:t> songs</a:t>
            </a:r>
            <a:br>
              <a:rPr dirty="0"/>
            </a:br>
            <a:r>
              <a:rPr dirty="0"/>
              <a:t>used as a test, visually not</a:t>
            </a:r>
            <a:br>
              <a:rPr dirty="0"/>
            </a:br>
            <a:r>
              <a:rPr dirty="0"/>
              <a:t>distinguished</a:t>
            </a:r>
          </a:p>
          <a:p>
            <a:pPr>
              <a:defRPr/>
            </a:pPr>
            <a:r>
              <a:rPr dirty="0"/>
              <a:t>2-means clustering yields</a:t>
            </a:r>
            <a:br>
              <a:rPr dirty="0"/>
            </a:br>
            <a:r>
              <a:rPr dirty="0"/>
              <a:t>poor results</a:t>
            </a:r>
            <a:endParaRPr lang="en-US" dirty="0"/>
          </a:p>
          <a:p>
            <a:pPr>
              <a:defRPr/>
            </a:pPr>
            <a:r>
              <a:rPr lang="en-US" i="0" dirty="0"/>
              <a:t>Probably due to ba</a:t>
            </a:r>
            <a:r>
              <a:rPr lang="en-US" dirty="0"/>
              <a:t>d </a:t>
            </a:r>
            <a:r>
              <a:rPr lang="en-US" dirty="0" err="1"/>
              <a:t>BeatNet</a:t>
            </a:r>
            <a:r>
              <a:rPr lang="en-US" dirty="0"/>
              <a:t> results</a:t>
            </a:r>
            <a:endParaRPr i="0" dirty="0"/>
          </a:p>
          <a:p>
            <a:pPr marL="0" indent="0">
              <a:buFont typeface="Arial"/>
              <a:buNone/>
              <a:defRPr/>
            </a:pPr>
            <a:endParaRPr dirty="0"/>
          </a:p>
        </p:txBody>
      </p:sp>
      <p:pic>
        <p:nvPicPr>
          <p:cNvPr id="2013428037" name="Picture 2013428036"/>
          <p:cNvPicPr>
            <a:picLocks noChangeAspect="1"/>
          </p:cNvPicPr>
          <p:nvPr/>
        </p:nvPicPr>
        <p:blipFill>
          <a:blip r:embed="rId3"/>
          <a:stretch/>
        </p:blipFill>
        <p:spPr bwMode="auto">
          <a:xfrm>
            <a:off x="6688835" y="2681781"/>
            <a:ext cx="4704590" cy="3536904"/>
          </a:xfrm>
          <a:prstGeom prst="rect">
            <a:avLst/>
          </a:prstGeom>
        </p:spPr>
      </p:pic>
      <p:sp>
        <p:nvSpPr>
          <p:cNvPr id="1973396278" name="TextBox 1973396277"/>
          <p:cNvSpPr txBox="1"/>
          <p:nvPr/>
        </p:nvSpPr>
        <p:spPr bwMode="auto">
          <a:xfrm>
            <a:off x="6095999" y="6408964"/>
            <a:ext cx="2839162"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t>Top two PCA components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710042432" name="Title 1"/>
          <p:cNvSpPr>
            <a:spLocks noGrp="1"/>
          </p:cNvSpPr>
          <p:nvPr>
            <p:ph type="title"/>
          </p:nvPr>
        </p:nvSpPr>
        <p:spPr bwMode="auto"/>
        <p:txBody>
          <a:bodyPr/>
          <a:lstStyle/>
          <a:p>
            <a:pPr>
              <a:defRPr/>
            </a:pPr>
            <a:r>
              <a:t>Next steps</a:t>
            </a:r>
          </a:p>
        </p:txBody>
      </p:sp>
      <p:sp>
        <p:nvSpPr>
          <p:cNvPr id="978651617" name="Content Placeholder 2"/>
          <p:cNvSpPr>
            <a:spLocks noGrp="1"/>
          </p:cNvSpPr>
          <p:nvPr>
            <p:ph idx="1"/>
          </p:nvPr>
        </p:nvSpPr>
        <p:spPr bwMode="auto">
          <a:xfrm>
            <a:off x="685800" y="2194560"/>
            <a:ext cx="10820400" cy="4462272"/>
          </a:xfrm>
        </p:spPr>
        <p:txBody>
          <a:bodyPr/>
          <a:lstStyle/>
          <a:p>
            <a:pPr marL="0" indent="0">
              <a:buNone/>
              <a:defRPr/>
            </a:pPr>
            <a:r>
              <a:rPr lang="en-US" b="1" dirty="0"/>
              <a:t>Address the difficulty of finding downbeats and tempos!</a:t>
            </a:r>
          </a:p>
          <a:p>
            <a:pPr marL="0" indent="0">
              <a:buNone/>
              <a:defRPr/>
            </a:pPr>
            <a:r>
              <a:rPr lang="en-US" dirty="0"/>
              <a:t>A few approaches:</a:t>
            </a:r>
          </a:p>
          <a:p>
            <a:pPr>
              <a:buFontTx/>
              <a:buChar char="-"/>
              <a:defRPr/>
            </a:pPr>
            <a:r>
              <a:rPr lang="en-US" dirty="0"/>
              <a:t>Use only music recorded along a fixed tempo grid. This is somewhat ubiquitous in modern pop music. Unfortunately music with this recording philosophy tends to be more homogenous in groove, and less interesting to study.</a:t>
            </a:r>
          </a:p>
          <a:p>
            <a:pPr>
              <a:buFontTx/>
              <a:buChar char="-"/>
              <a:defRPr/>
            </a:pPr>
            <a:r>
              <a:rPr lang="en-US" dirty="0"/>
              <a:t>Find a well labeled dataset</a:t>
            </a:r>
          </a:p>
          <a:p>
            <a:pPr>
              <a:buFontTx/>
              <a:buChar char="-"/>
              <a:defRPr/>
            </a:pPr>
            <a:r>
              <a:rPr lang="en-US" dirty="0"/>
              <a:t>Find a way to correct or detect and remove poorly labeled measures from existing solutions, and only use the good sections of music</a:t>
            </a:r>
          </a:p>
          <a:p>
            <a:pPr marL="0" indent="0">
              <a:buNone/>
              <a:defRPr/>
            </a:pPr>
            <a:r>
              <a:rPr lang="en-US" dirty="0"/>
              <a:t>Note that this is a genuinely difficult problem. It requires an intuition for musical idioms that is hard to teach a computer with generality.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83E2-93CE-EE4B-B3FB-12FED8EBE53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F326C27-2EA4-E347-8057-B1053FD492F2}"/>
              </a:ext>
            </a:extLst>
          </p:cNvPr>
          <p:cNvSpPr>
            <a:spLocks noGrp="1"/>
          </p:cNvSpPr>
          <p:nvPr>
            <p:ph idx="1"/>
          </p:nvPr>
        </p:nvSpPr>
        <p:spPr/>
        <p:txBody>
          <a:bodyPr/>
          <a:lstStyle/>
          <a:p>
            <a:pPr marL="0" indent="0">
              <a:buNone/>
            </a:pPr>
            <a:r>
              <a:rPr lang="en-US" dirty="0"/>
              <a:t>Find a transformation for the current encoding to better distinguish instruments. The bass drum, snare, and hi hats all contain broadband power, and a simple filter doesn’t completely separate them. Moreover, different recordings use different instruments and equipment with different sound signatures, even though the musical functions of bass drum, snare, and hi hats stay fairly fixed. One could perform either a clustering algorithm in frequency space or NN methods to learn within each song what these components sound like, to better compare across recordings.</a:t>
            </a:r>
          </a:p>
        </p:txBody>
      </p:sp>
    </p:spTree>
    <p:extLst>
      <p:ext uri="{BB962C8B-B14F-4D97-AF65-F5344CB8AC3E}">
        <p14:creationId xmlns:p14="http://schemas.microsoft.com/office/powerpoint/2010/main" val="3483863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88FB-C96F-E641-996B-A61A64CBA00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89FC55D-AC75-E944-A41A-F73BA4D108A2}"/>
              </a:ext>
            </a:extLst>
          </p:cNvPr>
          <p:cNvSpPr>
            <a:spLocks noGrp="1"/>
          </p:cNvSpPr>
          <p:nvPr>
            <p:ph idx="1"/>
          </p:nvPr>
        </p:nvSpPr>
        <p:spPr/>
        <p:txBody>
          <a:bodyPr/>
          <a:lstStyle/>
          <a:p>
            <a:pPr marL="0" indent="0">
              <a:buNone/>
            </a:pPr>
            <a:r>
              <a:rPr lang="en-US" b="1" dirty="0"/>
              <a:t>Leverage the encoding to draw connections between genres</a:t>
            </a:r>
          </a:p>
          <a:p>
            <a:pPr marL="0" indent="0">
              <a:buNone/>
            </a:pPr>
            <a:r>
              <a:rPr lang="en-US" dirty="0"/>
              <a:t>Simply clustering on the Euclidean metric in this embedding space does pretty well distinguishing explicitly what groove is being played in a given clip. But musical styles contain </a:t>
            </a:r>
            <a:r>
              <a:rPr lang="en-US" i="1" dirty="0"/>
              <a:t>families</a:t>
            </a:r>
            <a:r>
              <a:rPr lang="en-US" dirty="0"/>
              <a:t> of grooves that may be far apart in this metric. A learning algorithm should be able to build associations between these vectors and give more insight into related beats.</a:t>
            </a:r>
          </a:p>
        </p:txBody>
      </p:sp>
    </p:spTree>
    <p:extLst>
      <p:ext uri="{BB962C8B-B14F-4D97-AF65-F5344CB8AC3E}">
        <p14:creationId xmlns:p14="http://schemas.microsoft.com/office/powerpoint/2010/main" val="18833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AF13-D137-E74E-906C-609D0267FFAE}"/>
              </a:ext>
            </a:extLst>
          </p:cNvPr>
          <p:cNvSpPr>
            <a:spLocks noGrp="1"/>
          </p:cNvSpPr>
          <p:nvPr>
            <p:ph type="title"/>
          </p:nvPr>
        </p:nvSpPr>
        <p:spPr/>
        <p:txBody>
          <a:bodyPr/>
          <a:lstStyle/>
          <a:p>
            <a:r>
              <a:rPr lang="en-US" dirty="0"/>
              <a:t>What’s in a groove?</a:t>
            </a:r>
          </a:p>
        </p:txBody>
      </p:sp>
      <p:sp>
        <p:nvSpPr>
          <p:cNvPr id="3" name="Content Placeholder 2">
            <a:extLst>
              <a:ext uri="{FF2B5EF4-FFF2-40B4-BE49-F238E27FC236}">
                <a16:creationId xmlns:a16="http://schemas.microsoft.com/office/drawing/2014/main" id="{5803302B-9A65-6E40-8D75-90977EF761E3}"/>
              </a:ext>
            </a:extLst>
          </p:cNvPr>
          <p:cNvSpPr>
            <a:spLocks noGrp="1"/>
          </p:cNvSpPr>
          <p:nvPr>
            <p:ph idx="1"/>
          </p:nvPr>
        </p:nvSpPr>
        <p:spPr>
          <a:xfrm>
            <a:off x="809367" y="2051223"/>
            <a:ext cx="6481119" cy="4024125"/>
          </a:xfrm>
        </p:spPr>
        <p:txBody>
          <a:bodyPr>
            <a:normAutofit/>
          </a:bodyPr>
          <a:lstStyle/>
          <a:p>
            <a:r>
              <a:rPr lang="en-US" dirty="0"/>
              <a:t>From Wikipedia: </a:t>
            </a:r>
            <a:r>
              <a:rPr lang="en-US" i="1" dirty="0"/>
              <a:t>groove</a:t>
            </a:r>
            <a:r>
              <a:rPr lang="en-US" dirty="0"/>
              <a:t> is the sense of an effect ("feel") of changing pattern in a propulsive rhythm or sense of "swing".</a:t>
            </a:r>
          </a:p>
          <a:p>
            <a:r>
              <a:rPr lang="en-US" dirty="0"/>
              <a:t>Music notation supports a basic description of the rhythmic feel in a piece</a:t>
            </a:r>
          </a:p>
          <a:p>
            <a:r>
              <a:rPr lang="en-US" dirty="0"/>
              <a:t>Notation badly fails to capture subtleties – it is shorthand designed to be read efficiently and </a:t>
            </a:r>
            <a:r>
              <a:rPr lang="en-US" i="1" dirty="0"/>
              <a:t>interpreted </a:t>
            </a:r>
            <a:r>
              <a:rPr lang="en-US" dirty="0"/>
              <a:t>by a musician</a:t>
            </a:r>
          </a:p>
          <a:p>
            <a:endParaRPr lang="en-US" dirty="0"/>
          </a:p>
        </p:txBody>
      </p:sp>
      <p:pic>
        <p:nvPicPr>
          <p:cNvPr id="1026" name="Picture 2">
            <a:extLst>
              <a:ext uri="{FF2B5EF4-FFF2-40B4-BE49-F238E27FC236}">
                <a16:creationId xmlns:a16="http://schemas.microsoft.com/office/drawing/2014/main" id="{0613D9CA-CC50-B446-94E9-791D89D6E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617" y="3175654"/>
            <a:ext cx="4445000" cy="1282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A33D26-B3FF-5A45-B512-9DC0D7AF5B80}"/>
              </a:ext>
            </a:extLst>
          </p:cNvPr>
          <p:cNvSpPr txBox="1"/>
          <p:nvPr/>
        </p:nvSpPr>
        <p:spPr>
          <a:xfrm>
            <a:off x="7630896" y="4571999"/>
            <a:ext cx="4270721" cy="369332"/>
          </a:xfrm>
          <a:prstGeom prst="rect">
            <a:avLst/>
          </a:prstGeom>
          <a:noFill/>
        </p:spPr>
        <p:txBody>
          <a:bodyPr wrap="none" rtlCol="0">
            <a:spAutoFit/>
          </a:bodyPr>
          <a:lstStyle/>
          <a:p>
            <a:r>
              <a:rPr lang="en-US" i="1" dirty="0"/>
              <a:t>A basic notation of a rock backbeat</a:t>
            </a:r>
          </a:p>
        </p:txBody>
      </p:sp>
    </p:spTree>
    <p:extLst>
      <p:ext uri="{BB962C8B-B14F-4D97-AF65-F5344CB8AC3E}">
        <p14:creationId xmlns:p14="http://schemas.microsoft.com/office/powerpoint/2010/main" val="23647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99E8-3BD2-F04F-8B20-37D1998AD896}"/>
              </a:ext>
            </a:extLst>
          </p:cNvPr>
          <p:cNvSpPr>
            <a:spLocks noGrp="1"/>
          </p:cNvSpPr>
          <p:nvPr>
            <p:ph type="title"/>
          </p:nvPr>
        </p:nvSpPr>
        <p:spPr/>
        <p:txBody>
          <a:bodyPr/>
          <a:lstStyle/>
          <a:p>
            <a:r>
              <a:rPr lang="en-US" dirty="0"/>
              <a:t>What’s in a groove?</a:t>
            </a:r>
          </a:p>
        </p:txBody>
      </p:sp>
      <p:pic>
        <p:nvPicPr>
          <p:cNvPr id="5" name="Content Placeholder 4">
            <a:extLst>
              <a:ext uri="{FF2B5EF4-FFF2-40B4-BE49-F238E27FC236}">
                <a16:creationId xmlns:a16="http://schemas.microsoft.com/office/drawing/2014/main" id="{D4AED48D-7F0B-3F4B-BE07-0B57F7431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2608988"/>
            <a:ext cx="7388952" cy="2932490"/>
          </a:xfrm>
        </p:spPr>
      </p:pic>
      <p:sp>
        <p:nvSpPr>
          <p:cNvPr id="7" name="TextBox 6">
            <a:extLst>
              <a:ext uri="{FF2B5EF4-FFF2-40B4-BE49-F238E27FC236}">
                <a16:creationId xmlns:a16="http://schemas.microsoft.com/office/drawing/2014/main" id="{EC2D3848-59AD-D548-A67D-70A05D3148EC}"/>
              </a:ext>
            </a:extLst>
          </p:cNvPr>
          <p:cNvSpPr txBox="1"/>
          <p:nvPr/>
        </p:nvSpPr>
        <p:spPr>
          <a:xfrm>
            <a:off x="426308" y="1951574"/>
            <a:ext cx="3886200" cy="4247317"/>
          </a:xfrm>
          <a:prstGeom prst="rect">
            <a:avLst/>
          </a:prstGeom>
          <a:noFill/>
        </p:spPr>
        <p:txBody>
          <a:bodyPr wrap="square">
            <a:spAutoFit/>
          </a:bodyPr>
          <a:lstStyle/>
          <a:p>
            <a:r>
              <a:rPr lang="en-US" dirty="0"/>
              <a:t>Musical genres and idioms have rather specific </a:t>
            </a:r>
            <a:r>
              <a:rPr lang="en-US" i="1" dirty="0"/>
              <a:t>grooves</a:t>
            </a:r>
            <a:r>
              <a:rPr lang="en-US" dirty="0"/>
              <a:t> which are learned by listening, in a sense an oral tradition. </a:t>
            </a:r>
          </a:p>
          <a:p>
            <a:endParaRPr lang="en-US" dirty="0"/>
          </a:p>
          <a:p>
            <a:r>
              <a:rPr lang="en-US" dirty="0"/>
              <a:t>Once learned, a musician can interpret the groove of a piece based on a short description, e.g. “Samba” (pictured).</a:t>
            </a:r>
          </a:p>
          <a:p>
            <a:endParaRPr lang="en-US" dirty="0"/>
          </a:p>
          <a:p>
            <a:r>
              <a:rPr lang="en-US" dirty="0"/>
              <a:t>A groove can encapsulate tempo, time signature, emphasis and voicing of parts of the measure or measures, and even more subtle aspects and idioms.</a:t>
            </a:r>
          </a:p>
        </p:txBody>
      </p:sp>
    </p:spTree>
    <p:extLst>
      <p:ext uri="{BB962C8B-B14F-4D97-AF65-F5344CB8AC3E}">
        <p14:creationId xmlns:p14="http://schemas.microsoft.com/office/powerpoint/2010/main" val="385251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9F1B-777E-8447-AB5C-8CB124757F0D}"/>
              </a:ext>
            </a:extLst>
          </p:cNvPr>
          <p:cNvSpPr>
            <a:spLocks noGrp="1"/>
          </p:cNvSpPr>
          <p:nvPr>
            <p:ph type="title"/>
          </p:nvPr>
        </p:nvSpPr>
        <p:spPr/>
        <p:txBody>
          <a:bodyPr/>
          <a:lstStyle/>
          <a:p>
            <a:r>
              <a:rPr lang="en-US" dirty="0"/>
              <a:t>The embedding</a:t>
            </a:r>
          </a:p>
        </p:txBody>
      </p:sp>
      <p:sp>
        <p:nvSpPr>
          <p:cNvPr id="3" name="Content Placeholder 2">
            <a:extLst>
              <a:ext uri="{FF2B5EF4-FFF2-40B4-BE49-F238E27FC236}">
                <a16:creationId xmlns:a16="http://schemas.microsoft.com/office/drawing/2014/main" id="{6FDC7498-7CC0-6448-8FEE-04312497F26D}"/>
              </a:ext>
            </a:extLst>
          </p:cNvPr>
          <p:cNvSpPr>
            <a:spLocks noGrp="1"/>
          </p:cNvSpPr>
          <p:nvPr>
            <p:ph idx="1"/>
          </p:nvPr>
        </p:nvSpPr>
        <p:spPr>
          <a:xfrm>
            <a:off x="685800" y="2057401"/>
            <a:ext cx="10820400" cy="4398263"/>
          </a:xfrm>
        </p:spPr>
        <p:txBody>
          <a:bodyPr>
            <a:normAutofit fontScale="92500" lnSpcReduction="10000"/>
          </a:bodyPr>
          <a:lstStyle/>
          <a:p>
            <a:pPr marL="0" indent="0" algn="just">
              <a:buNone/>
            </a:pPr>
            <a:r>
              <a:rPr lang="en-US" sz="3200" dirty="0"/>
              <a:t>Our goal with this project has been to design a complete, robust and intuitive encoding to describe the groove of a recorded piece of music. </a:t>
            </a:r>
          </a:p>
          <a:p>
            <a:pPr marL="0" indent="0" algn="just">
              <a:buNone/>
            </a:pPr>
            <a:r>
              <a:rPr lang="en-US" sz="3200" dirty="0"/>
              <a:t>Such an embedding would enable quantitative methods to objectively analyze the similarities and differences between recordings across and within all kinds of music.</a:t>
            </a:r>
          </a:p>
          <a:p>
            <a:pPr marL="0" indent="0" algn="just">
              <a:buNone/>
            </a:pPr>
            <a:r>
              <a:rPr lang="en-US" sz="3200" dirty="0"/>
              <a:t>Instead of training neural nets to make sense of ~40k datapoints per second of music, we aim to use classical signal processing to reduce the space to something more concise.</a:t>
            </a:r>
          </a:p>
          <a:p>
            <a:pPr marL="0" indent="0" algn="just">
              <a:buNone/>
            </a:pPr>
            <a:endParaRPr lang="en-US" sz="3200" dirty="0"/>
          </a:p>
          <a:p>
            <a:pPr marL="0" indent="0" algn="just">
              <a:buNone/>
            </a:pPr>
            <a:endParaRPr lang="en-US" sz="3200" dirty="0"/>
          </a:p>
          <a:p>
            <a:pPr algn="just"/>
            <a:endParaRPr lang="en-US" sz="4000" dirty="0"/>
          </a:p>
        </p:txBody>
      </p:sp>
    </p:spTree>
    <p:extLst>
      <p:ext uri="{BB962C8B-B14F-4D97-AF65-F5344CB8AC3E}">
        <p14:creationId xmlns:p14="http://schemas.microsoft.com/office/powerpoint/2010/main" val="330962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5B2C-B761-9745-A867-4B6BA0FFF6F3}"/>
              </a:ext>
            </a:extLst>
          </p:cNvPr>
          <p:cNvSpPr>
            <a:spLocks noGrp="1"/>
          </p:cNvSpPr>
          <p:nvPr>
            <p:ph type="title"/>
          </p:nvPr>
        </p:nvSpPr>
        <p:spPr/>
        <p:txBody>
          <a:bodyPr/>
          <a:lstStyle/>
          <a:p>
            <a:r>
              <a:rPr lang="en-US" dirty="0"/>
              <a:t>The embedding</a:t>
            </a:r>
          </a:p>
        </p:txBody>
      </p:sp>
      <p:sp>
        <p:nvSpPr>
          <p:cNvPr id="3" name="Content Placeholder 2">
            <a:extLst>
              <a:ext uri="{FF2B5EF4-FFF2-40B4-BE49-F238E27FC236}">
                <a16:creationId xmlns:a16="http://schemas.microsoft.com/office/drawing/2014/main" id="{F61E2052-D4E4-D145-A8B4-34C883CD45E2}"/>
              </a:ext>
            </a:extLst>
          </p:cNvPr>
          <p:cNvSpPr>
            <a:spLocks noGrp="1"/>
          </p:cNvSpPr>
          <p:nvPr>
            <p:ph idx="1"/>
          </p:nvPr>
        </p:nvSpPr>
        <p:spPr>
          <a:xfrm>
            <a:off x="685800" y="2194560"/>
            <a:ext cx="10607040" cy="4024125"/>
          </a:xfrm>
        </p:spPr>
        <p:txBody>
          <a:bodyPr/>
          <a:lstStyle/>
          <a:p>
            <a:r>
              <a:rPr lang="en-US" dirty="0"/>
              <a:t>A difficult prerequisite: audio with labeled downbeats. This embedding needs to know a musical feature of the audio, which is the locations in time for downbeats, which demarcate musical measures (also called bars).   This has been the principal bottleneck of scaling this project.</a:t>
            </a:r>
          </a:p>
          <a:p>
            <a:r>
              <a:rPr lang="en-US" dirty="0">
                <a:hlinkClick r:id="rId3"/>
              </a:rPr>
              <a:t>BeatNet</a:t>
            </a:r>
            <a:r>
              <a:rPr lang="en-US" dirty="0"/>
              <a:t> is a neural network approach to locating the beats in music. However, we’ve found that its real performance is quite poor, finding even remotely accurate beat information much less than 50% of the time. </a:t>
            </a:r>
          </a:p>
          <a:p>
            <a:r>
              <a:rPr lang="en-US" dirty="0"/>
              <a:t>The </a:t>
            </a:r>
            <a:r>
              <a:rPr lang="en-US" dirty="0">
                <a:hlinkClick r:id="rId4"/>
              </a:rPr>
              <a:t>Lakh MIDI dataset</a:t>
            </a:r>
            <a:r>
              <a:rPr lang="en-US" dirty="0"/>
              <a:t> contains MIDI interpretations of audio tracks, and contains beat information. However, the beat information is even worse than </a:t>
            </a:r>
            <a:r>
              <a:rPr lang="en-US" dirty="0" err="1"/>
              <a:t>BeatNet</a:t>
            </a:r>
            <a:r>
              <a:rPr lang="en-US" dirty="0"/>
              <a:t> performance, probably worse than ~10%.</a:t>
            </a:r>
          </a:p>
        </p:txBody>
      </p:sp>
    </p:spTree>
    <p:extLst>
      <p:ext uri="{BB962C8B-B14F-4D97-AF65-F5344CB8AC3E}">
        <p14:creationId xmlns:p14="http://schemas.microsoft.com/office/powerpoint/2010/main" val="9251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737514452" name="Title 1"/>
          <p:cNvSpPr>
            <a:spLocks noGrp="1"/>
          </p:cNvSpPr>
          <p:nvPr>
            <p:ph type="title"/>
          </p:nvPr>
        </p:nvSpPr>
        <p:spPr bwMode="auto"/>
        <p:txBody>
          <a:bodyPr/>
          <a:lstStyle/>
          <a:p>
            <a:pPr>
              <a:defRPr/>
            </a:pPr>
            <a:r>
              <a:rPr dirty="0"/>
              <a:t>Pre-processing for beat extraction</a:t>
            </a:r>
          </a:p>
        </p:txBody>
      </p:sp>
      <p:sp>
        <p:nvSpPr>
          <p:cNvPr id="86748754" name="Content Placeholder 2"/>
          <p:cNvSpPr>
            <a:spLocks noGrp="1"/>
          </p:cNvSpPr>
          <p:nvPr>
            <p:ph idx="1"/>
          </p:nvPr>
        </p:nvSpPr>
        <p:spPr bwMode="auto"/>
        <p:txBody>
          <a:bodyPr/>
          <a:lstStyle/>
          <a:p>
            <a:pPr>
              <a:defRPr/>
            </a:pPr>
            <a:r>
              <a:rPr lang="en-US" dirty="0"/>
              <a:t>Power of a signal is proportional to its RMS</a:t>
            </a:r>
          </a:p>
          <a:p>
            <a:pPr>
              <a:defRPr/>
            </a:pPr>
            <a:r>
              <a:rPr dirty="0"/>
              <a:t>Applied </a:t>
            </a:r>
            <a:r>
              <a:rPr dirty="0" err="1"/>
              <a:t>Savitzky</a:t>
            </a:r>
            <a:r>
              <a:rPr dirty="0"/>
              <a:t>—</a:t>
            </a:r>
            <a:r>
              <a:rPr dirty="0" err="1"/>
              <a:t>Golay</a:t>
            </a:r>
            <a:r>
              <a:rPr dirty="0"/>
              <a:t> filter to find 2nd order smoothing of square of signal</a:t>
            </a:r>
          </a:p>
          <a:p>
            <a:pPr>
              <a:defRPr/>
            </a:pPr>
            <a:r>
              <a:rPr dirty="0"/>
              <a:t>Tested by playing pings at peaks over original audio</a:t>
            </a:r>
          </a:p>
          <a:p>
            <a:pPr marL="0" indent="0">
              <a:buFont typeface="Arial"/>
              <a:buNone/>
              <a:defRPr/>
            </a:pPr>
            <a:endParaRPr dirty="0"/>
          </a:p>
          <a:p>
            <a:pPr marL="0" indent="0">
              <a:buFont typeface="Arial"/>
              <a:buNone/>
              <a:defRPr/>
            </a:pPr>
            <a:endParaRPr dirty="0"/>
          </a:p>
        </p:txBody>
      </p:sp>
      <p:pic>
        <p:nvPicPr>
          <p:cNvPr id="132254354" name="Picture 132254353"/>
          <p:cNvPicPr>
            <a:picLocks noChangeAspect="1"/>
          </p:cNvPicPr>
          <p:nvPr/>
        </p:nvPicPr>
        <p:blipFill>
          <a:blip r:embed="rId3"/>
          <a:stretch/>
        </p:blipFill>
        <p:spPr bwMode="auto">
          <a:xfrm>
            <a:off x="834509" y="4001293"/>
            <a:ext cx="10519290" cy="2265196"/>
          </a:xfrm>
          <a:prstGeom prst="rect">
            <a:avLst/>
          </a:prstGeom>
        </p:spPr>
      </p:pic>
      <p:sp>
        <p:nvSpPr>
          <p:cNvPr id="1153313676" name="TextBox 1153313675"/>
          <p:cNvSpPr txBox="1"/>
          <p:nvPr/>
        </p:nvSpPr>
        <p:spPr bwMode="auto">
          <a:xfrm>
            <a:off x="1008321" y="6286500"/>
            <a:ext cx="6762877"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t>Blue: original signal	Orange: pre-processed	Red: pings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ABDB-79DB-6A48-9089-C5FFE01ACBAD}"/>
              </a:ext>
            </a:extLst>
          </p:cNvPr>
          <p:cNvSpPr>
            <a:spLocks noGrp="1"/>
          </p:cNvSpPr>
          <p:nvPr>
            <p:ph type="title"/>
          </p:nvPr>
        </p:nvSpPr>
        <p:spPr/>
        <p:txBody>
          <a:bodyPr/>
          <a:lstStyle/>
          <a:p>
            <a:r>
              <a:rPr lang="en-US" dirty="0"/>
              <a:t>Pre-processing for beat extraction</a:t>
            </a:r>
          </a:p>
        </p:txBody>
      </p:sp>
      <p:pic>
        <p:nvPicPr>
          <p:cNvPr id="4" name="Content Placeholder 3">
            <a:extLst>
              <a:ext uri="{FF2B5EF4-FFF2-40B4-BE49-F238E27FC236}">
                <a16:creationId xmlns:a16="http://schemas.microsoft.com/office/drawing/2014/main" id="{B8FD190F-F198-D84A-82B5-32709A83FB7B}"/>
              </a:ext>
            </a:extLst>
          </p:cNvPr>
          <p:cNvPicPr>
            <a:picLocks noGrp="1" noChangeAspect="1"/>
          </p:cNvPicPr>
          <p:nvPr>
            <p:ph idx="1"/>
          </p:nvPr>
        </p:nvPicPr>
        <p:blipFill>
          <a:blip r:embed="rId2"/>
          <a:stretch>
            <a:fillRect/>
          </a:stretch>
        </p:blipFill>
        <p:spPr>
          <a:xfrm>
            <a:off x="1016000" y="3871127"/>
            <a:ext cx="10160000" cy="2222500"/>
          </a:xfrm>
          <a:prstGeom prst="rect">
            <a:avLst/>
          </a:prstGeom>
        </p:spPr>
      </p:pic>
    </p:spTree>
    <p:extLst>
      <p:ext uri="{BB962C8B-B14F-4D97-AF65-F5344CB8AC3E}">
        <p14:creationId xmlns:p14="http://schemas.microsoft.com/office/powerpoint/2010/main" val="255121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249723264" name="Title 1"/>
          <p:cNvSpPr>
            <a:spLocks noGrp="1"/>
          </p:cNvSpPr>
          <p:nvPr>
            <p:ph type="title"/>
          </p:nvPr>
        </p:nvSpPr>
        <p:spPr bwMode="auto"/>
        <p:txBody>
          <a:bodyPr/>
          <a:lstStyle/>
          <a:p>
            <a:pPr>
              <a:defRPr/>
            </a:pPr>
            <a:r>
              <a:t>Segmented subdivision embedding</a:t>
            </a:r>
          </a:p>
        </p:txBody>
      </p:sp>
      <p:sp>
        <p:nvSpPr>
          <p:cNvPr id="1464447170" name="Content Placeholder 2"/>
          <p:cNvSpPr>
            <a:spLocks noGrp="1"/>
          </p:cNvSpPr>
          <p:nvPr>
            <p:ph idx="1"/>
          </p:nvPr>
        </p:nvSpPr>
        <p:spPr bwMode="auto"/>
        <p:txBody>
          <a:bodyPr/>
          <a:lstStyle/>
          <a:p>
            <a:pPr>
              <a:defRPr/>
            </a:pPr>
            <a:r>
              <a:rPr lang="en-US" sz="2800" b="0" i="0" u="none" strike="noStrike" cap="none" spc="0">
                <a:solidFill>
                  <a:schemeClr val="tx1"/>
                </a:solidFill>
                <a:latin typeface="+mn-lt"/>
                <a:ea typeface="+mn-ea"/>
                <a:cs typeface="+mn-cs"/>
              </a:rPr>
              <a:t>Embedding algorithm:</a:t>
            </a:r>
            <a:endParaRPr lang="en-US" sz="2800" b="0" i="0" u="none" strike="noStrike" cap="none" spc="0">
              <a:solidFill>
                <a:schemeClr val="tx1"/>
              </a:solidFill>
              <a:latin typeface="Arial"/>
              <a:ea typeface="Arial"/>
              <a:cs typeface="Arial"/>
            </a:endParaRPr>
          </a:p>
          <a:p>
            <a:pPr lvl="1">
              <a:defRPr/>
            </a:pPr>
            <a:r>
              <a:rPr lang="en-US" sz="2400" b="0" i="0" u="none" strike="noStrike" cap="none" spc="0">
                <a:solidFill>
                  <a:schemeClr val="tx1"/>
                </a:solidFill>
                <a:latin typeface="Arial"/>
                <a:ea typeface="Arial"/>
                <a:cs typeface="Arial"/>
              </a:rPr>
              <a:t>BeatNet to identify downbeats, separate into measures</a:t>
            </a:r>
            <a:endParaRPr/>
          </a:p>
          <a:p>
            <a:pPr lvl="1">
              <a:defRPr/>
            </a:pPr>
            <a:r>
              <a:t>Segmented raw audio by frequency (low, mid, high)</a:t>
            </a:r>
          </a:p>
          <a:p>
            <a:pPr lvl="1">
              <a:defRPr/>
            </a:pPr>
            <a:r>
              <a:t>Applied smooth power processing</a:t>
            </a:r>
          </a:p>
          <a:p>
            <a:pPr lvl="1">
              <a:defRPr/>
            </a:pPr>
            <a:r>
              <a:t>Integrated against Gaussian kernel at subdivisions of measures into: </a:t>
            </a:r>
            <a:endParaRPr lang="en-US" sz="2400" b="0" i="0" u="none" strike="noStrike" cap="none" spc="0">
              <a:solidFill>
                <a:schemeClr val="tx1"/>
              </a:solidFill>
              <a:latin typeface="Arial"/>
              <a:ea typeface="Arial"/>
              <a:cs typeface="Arial"/>
            </a:endParaRPr>
          </a:p>
          <a:p>
            <a:pPr lvl="2">
              <a:defRPr/>
            </a:pPr>
            <a:r>
              <a:rPr lang="en-US" sz="2000" b="0" i="0" u="none" strike="noStrike" cap="none" spc="0">
                <a:solidFill>
                  <a:schemeClr val="tx1"/>
                </a:solidFill>
                <a:latin typeface="Arial"/>
                <a:ea typeface="Arial"/>
                <a:cs typeface="Arial"/>
              </a:rPr>
              <a:t>3, 4, 6, 8, 9, 12, 15, 16, 18, 20, 21, 24</a:t>
            </a:r>
          </a:p>
          <a:p>
            <a:pPr lvl="0">
              <a:defRPr/>
            </a:pPr>
            <a:r>
              <a:rPr lang="en-US" sz="2800" b="0" i="0" u="none" strike="noStrike" cap="none" spc="0">
                <a:solidFill>
                  <a:schemeClr val="tx1"/>
                </a:solidFill>
                <a:latin typeface="Arial"/>
                <a:ea typeface="Arial"/>
                <a:cs typeface="Arial"/>
              </a:rPr>
              <a:t>Result: 468-dimensional vector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429527178" name="Title 1"/>
          <p:cNvSpPr>
            <a:spLocks noGrp="1"/>
          </p:cNvSpPr>
          <p:nvPr>
            <p:ph type="title"/>
          </p:nvPr>
        </p:nvSpPr>
        <p:spPr bwMode="auto"/>
        <p:txBody>
          <a:bodyPr/>
          <a:lstStyle/>
          <a:p>
            <a:pPr>
              <a:defRPr/>
            </a:pPr>
            <a:r>
              <a:t>Finding representative beats in a song</a:t>
            </a:r>
          </a:p>
        </p:txBody>
      </p:sp>
      <p:sp>
        <p:nvSpPr>
          <p:cNvPr id="1647552668" name="Content Placeholder 2"/>
          <p:cNvSpPr>
            <a:spLocks noGrp="1"/>
          </p:cNvSpPr>
          <p:nvPr>
            <p:ph idx="1"/>
          </p:nvPr>
        </p:nvSpPr>
        <p:spPr bwMode="auto"/>
        <p:txBody>
          <a:bodyPr/>
          <a:lstStyle/>
          <a:p>
            <a:pPr>
              <a:defRPr/>
            </a:pPr>
            <a:r>
              <a:t>Algorithm:</a:t>
            </a:r>
          </a:p>
          <a:p>
            <a:pPr lvl="1">
              <a:defRPr/>
            </a:pPr>
            <a:r>
              <a:t>Do PCA to reduce components to 95% of explained variance</a:t>
            </a:r>
          </a:p>
          <a:p>
            <a:pPr lvl="1">
              <a:defRPr/>
            </a:pPr>
            <a:r>
              <a:t>Fit a Gaussian mixture with varying number of clusters</a:t>
            </a:r>
          </a:p>
          <a:p>
            <a:pPr lvl="1">
              <a:defRPr/>
            </a:pPr>
            <a:r>
              <a:t>Compare BIC to select best number </a:t>
            </a:r>
            <a:r>
              <a:rPr i="1"/>
              <a:t>k</a:t>
            </a:r>
            <a:r>
              <a:rPr i="0"/>
              <a:t> of </a:t>
            </a:r>
            <a:r>
              <a:t>clusters</a:t>
            </a:r>
          </a:p>
          <a:p>
            <a:pPr lvl="1">
              <a:defRPr/>
            </a:pPr>
            <a:r>
              <a:t>Re-fit Gaussian mixture to original data (before PCA) with </a:t>
            </a:r>
            <a:r>
              <a:rPr i="1"/>
              <a:t>k</a:t>
            </a:r>
            <a:r>
              <a:rPr i="0"/>
              <a:t> clusters</a:t>
            </a:r>
          </a:p>
          <a:p>
            <a:pPr lvl="0">
              <a:defRPr/>
            </a:pPr>
            <a:r>
              <a:rPr i="0"/>
              <a:t>Need initial PCA because irrelevant components overpenalize increasing number of clusters in BIC</a:t>
            </a:r>
          </a:p>
          <a:p>
            <a:pPr lvl="0">
              <a:defRPr/>
            </a:pPr>
            <a:r>
              <a:rPr i="0"/>
              <a:t>Good results experimentally</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{CE8143EF-DD8D-6447-8AFE-584E81377127}tf10001079</Template>
  <TotalTime>1471</TotalTime>
  <Words>963</Words>
  <Application>Microsoft Macintosh PowerPoint</Application>
  <PresentationFormat>Widescreen</PresentationFormat>
  <Paragraphs>80</Paragraphs>
  <Slides>16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The Embedder’s New Groove</vt:lpstr>
      <vt:lpstr>What’s in a groove?</vt:lpstr>
      <vt:lpstr>What’s in a groove?</vt:lpstr>
      <vt:lpstr>The embedding</vt:lpstr>
      <vt:lpstr>The embedding</vt:lpstr>
      <vt:lpstr>Pre-processing for beat extraction</vt:lpstr>
      <vt:lpstr>Pre-processing for beat extraction</vt:lpstr>
      <vt:lpstr>Segmented subdivision embedding</vt:lpstr>
      <vt:lpstr>Finding representative beats in a song</vt:lpstr>
      <vt:lpstr>Testing clustering algorithm</vt:lpstr>
      <vt:lpstr>DEMO: D’Angelo</vt:lpstr>
      <vt:lpstr>Distinguishing different songs</vt:lpstr>
      <vt:lpstr>Comparing many songs across genres</vt:lpstr>
      <vt:lpstr>Next steps</vt:lpstr>
      <vt:lpstr>Next steps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Embedder’s New Groove</dc:title>
  <dc:creator/>
  <cp:lastModifiedBy>Duncan Wood</cp:lastModifiedBy>
  <cp:revision>9</cp:revision>
  <dcterms:modified xsi:type="dcterms:W3CDTF">2024-12-06T20:26:09Z</dcterms:modified>
</cp:coreProperties>
</file>